
<file path=[Content_Types].xml><?xml version="1.0" encoding="utf-8"?>
<Types xmlns="http://schemas.openxmlformats.org/package/2006/content-types">
  <Default Extension="jpeg" ContentType="image/jpeg"/>
  <Default Extension="JPG" ContentType="image/.jpg"/>
  <Default Extension="png" ContentType="image/png"/>
  <Default Extension="emf" ContentType="image/x-emf"/>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ommentAuthors.xml" ContentType="application/vnd.openxmlformats-officedocument.presentationml.commentAuthor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ags/tag1.xml" ContentType="application/vnd.openxmlformats-officedocument.presentationml.tags+xml"/>
  <Override PartName="/ppt/tags/tag10.xml" ContentType="application/vnd.openxmlformats-officedocument.presentationml.tags+xml"/>
  <Override PartName="/ppt/tags/tag11.xml" ContentType="application/vnd.openxmlformats-officedocument.presentationml.tags+xml"/>
  <Override PartName="/ppt/tags/tag12.xml" ContentType="application/vnd.openxmlformats-officedocument.presentationml.tags+xml"/>
  <Override PartName="/ppt/tags/tag13.xml" ContentType="application/vnd.openxmlformats-officedocument.presentationml.tags+xml"/>
  <Override PartName="/ppt/tags/tag14.xml" ContentType="application/vnd.openxmlformats-officedocument.presentationml.tags+xml"/>
  <Override PartName="/ppt/tags/tag15.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tags/tag4.xml" ContentType="application/vnd.openxmlformats-officedocument.presentationml.tags+xml"/>
  <Override PartName="/ppt/tags/tag5.xml" ContentType="application/vnd.openxmlformats-officedocument.presentationml.tags+xml"/>
  <Override PartName="/ppt/tags/tag6.xml" ContentType="application/vnd.openxmlformats-officedocument.presentationml.tags+xml"/>
  <Override PartName="/ppt/tags/tag7.xml" ContentType="application/vnd.openxmlformats-officedocument.presentationml.tags+xml"/>
  <Override PartName="/ppt/tags/tag8.xml" ContentType="application/vnd.openxmlformats-officedocument.presentationml.tags+xml"/>
  <Override PartName="/ppt/tags/tag9.xml" ContentType="application/vnd.openxmlformats-officedocument.presentationml.tag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theme/theme4.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0" r:id="rId3"/>
  </p:sldMasterIdLst>
  <p:notesMasterIdLst>
    <p:notesMasterId r:id="rId5"/>
  </p:notesMasterIdLst>
  <p:handoutMasterIdLst>
    <p:handoutMasterId r:id="rId63"/>
  </p:handoutMasterIdLst>
  <p:sldIdLst>
    <p:sldId id="709" r:id="rId4"/>
    <p:sldId id="720" r:id="rId6"/>
    <p:sldId id="802" r:id="rId7"/>
    <p:sldId id="335" r:id="rId8"/>
    <p:sldId id="805" r:id="rId9"/>
    <p:sldId id="803" r:id="rId10"/>
    <p:sldId id="731" r:id="rId11"/>
    <p:sldId id="804" r:id="rId12"/>
    <p:sldId id="806" r:id="rId13"/>
    <p:sldId id="744" r:id="rId14"/>
    <p:sldId id="748" r:id="rId15"/>
    <p:sldId id="809" r:id="rId16"/>
    <p:sldId id="808" r:id="rId17"/>
    <p:sldId id="732" r:id="rId18"/>
    <p:sldId id="810" r:id="rId19"/>
    <p:sldId id="811" r:id="rId20"/>
    <p:sldId id="813" r:id="rId21"/>
    <p:sldId id="814" r:id="rId22"/>
    <p:sldId id="812" r:id="rId23"/>
    <p:sldId id="815" r:id="rId24"/>
    <p:sldId id="761" r:id="rId25"/>
    <p:sldId id="612" r:id="rId26"/>
    <p:sldId id="832" r:id="rId27"/>
    <p:sldId id="762" r:id="rId28"/>
    <p:sldId id="764" r:id="rId29"/>
    <p:sldId id="765" r:id="rId30"/>
    <p:sldId id="773" r:id="rId31"/>
    <p:sldId id="649" r:id="rId32"/>
    <p:sldId id="650" r:id="rId33"/>
    <p:sldId id="795" r:id="rId34"/>
    <p:sldId id="796" r:id="rId35"/>
    <p:sldId id="797" r:id="rId36"/>
    <p:sldId id="798" r:id="rId37"/>
    <p:sldId id="775" r:id="rId38"/>
    <p:sldId id="776" r:id="rId39"/>
    <p:sldId id="777" r:id="rId40"/>
    <p:sldId id="799" r:id="rId41"/>
    <p:sldId id="778" r:id="rId42"/>
    <p:sldId id="816" r:id="rId43"/>
    <p:sldId id="818" r:id="rId44"/>
    <p:sldId id="780" r:id="rId45"/>
    <p:sldId id="821" r:id="rId46"/>
    <p:sldId id="819" r:id="rId47"/>
    <p:sldId id="822" r:id="rId48"/>
    <p:sldId id="823" r:id="rId49"/>
    <p:sldId id="825" r:id="rId50"/>
    <p:sldId id="824" r:id="rId51"/>
    <p:sldId id="826" r:id="rId52"/>
    <p:sldId id="827" r:id="rId53"/>
    <p:sldId id="828" r:id="rId54"/>
    <p:sldId id="820" r:id="rId55"/>
    <p:sldId id="829" r:id="rId56"/>
    <p:sldId id="830" r:id="rId57"/>
    <p:sldId id="831" r:id="rId58"/>
    <p:sldId id="787" r:id="rId59"/>
    <p:sldId id="788" r:id="rId60"/>
    <p:sldId id="790" r:id="rId61"/>
    <p:sldId id="680" r:id="rId62"/>
  </p:sldIdLst>
  <p:sldSz cx="9144000" cy="6858000" type="screen4x3"/>
  <p:notesSz cx="6858000" cy="9144000"/>
  <p:defaultTextStyle>
    <a:defPPr>
      <a:defRPr lang="zh-CN"/>
    </a:defPPr>
    <a:lvl1pPr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1pPr>
    <a:lvl2pPr marL="4572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2pPr>
    <a:lvl3pPr marL="9144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3pPr>
    <a:lvl4pPr marL="13716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4pPr>
    <a:lvl5pPr marL="1828800" algn="l" rtl="0" eaLnBrk="0" fontAlgn="base" hangingPunct="0">
      <a:spcBef>
        <a:spcPct val="0"/>
      </a:spcBef>
      <a:spcAft>
        <a:spcPct val="0"/>
      </a:spcAft>
      <a:defRPr kern="1200">
        <a:solidFill>
          <a:schemeClr val="tx1"/>
        </a:solidFill>
        <a:latin typeface="Arial" panose="020B0604020202020204" pitchFamily="34" charset="0"/>
        <a:ea typeface="宋体" panose="02010600030101010101" pitchFamily="2" charset="-122"/>
        <a:cs typeface="+mn-cs"/>
      </a:defRPr>
    </a:lvl5pPr>
    <a:lvl6pPr marL="22860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6pPr>
    <a:lvl7pPr marL="27432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7pPr>
    <a:lvl8pPr marL="32004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8pPr>
    <a:lvl9pPr marL="3657600" algn="l" defTabSz="914400" rtl="0" eaLnBrk="1" latinLnBrk="0" hangingPunct="1">
      <a:defRPr kern="1200">
        <a:solidFill>
          <a:schemeClr val="tx1"/>
        </a:solidFill>
        <a:latin typeface="Arial" panose="020B0604020202020204" pitchFamily="34" charset="0"/>
        <a:ea typeface="宋体" panose="02010600030101010101" pitchFamily="2" charset="-122"/>
        <a:cs typeface="+mn-cs"/>
      </a:defRPr>
    </a:lvl9pPr>
  </p:defaultTextStyle>
  <p:extLst>
    <p:ext uri="{EFAFB233-063F-42B5-8137-9DF3F51BA10A}">
      <p15:sldGuideLst xmlns:p15="http://schemas.microsoft.com/office/powerpoint/2012/main">
        <p15:guide id="1" orient="horz" pos="2296" userDrawn="1">
          <p15:clr>
            <a:srgbClr val="A4A3A4"/>
          </p15:clr>
        </p15:guide>
        <p15:guide id="2" pos="2959"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tjg" initials="t" lastIdx="1" clrIdx="0"/>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srgbClr val="FF0000"/>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66FF"/>
    <a:srgbClr val="0000FF"/>
    <a:srgbClr val="FF33CC"/>
    <a:srgbClr val="FF3399"/>
    <a:srgbClr val="FF6600"/>
    <a:srgbClr val="55B70C"/>
    <a:srgbClr val="33CC3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8750" autoAdjust="0"/>
    <p:restoredTop sz="96387" autoAdjust="0"/>
  </p:normalViewPr>
  <p:slideViewPr>
    <p:cSldViewPr showGuides="1">
      <p:cViewPr>
        <p:scale>
          <a:sx n="150" d="100"/>
          <a:sy n="150" d="100"/>
        </p:scale>
        <p:origin x="294" y="-1188"/>
      </p:cViewPr>
      <p:guideLst>
        <p:guide orient="horz" pos="2296"/>
        <p:guide pos="2959"/>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10" d="100"/>
        <a:sy n="110" d="100"/>
      </p:scale>
      <p:origin x="0" y="0"/>
    </p:cViewPr>
  </p:sorterViewPr>
  <p:notesViewPr>
    <p:cSldViewPr>
      <p:cViewPr varScale="1">
        <p:scale>
          <a:sx n="55" d="100"/>
          <a:sy n="55" d="100"/>
        </p:scale>
        <p:origin x="2880" y="84"/>
      </p:cViewPr>
      <p:guideLst/>
    </p:cSldViewPr>
  </p:notes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5.xml"/><Relationship Id="rId8" Type="http://schemas.openxmlformats.org/officeDocument/2006/relationships/slide" Target="slides/slide4.xml"/><Relationship Id="rId7" Type="http://schemas.openxmlformats.org/officeDocument/2006/relationships/slide" Target="slides/slide3.xml"/><Relationship Id="rId67" Type="http://schemas.openxmlformats.org/officeDocument/2006/relationships/commentAuthors" Target="commentAuthors.xml"/><Relationship Id="rId66" Type="http://schemas.openxmlformats.org/officeDocument/2006/relationships/tableStyles" Target="tableStyles.xml"/><Relationship Id="rId65" Type="http://schemas.openxmlformats.org/officeDocument/2006/relationships/viewProps" Target="viewProps.xml"/><Relationship Id="rId64" Type="http://schemas.openxmlformats.org/officeDocument/2006/relationships/presProps" Target="presProps.xml"/><Relationship Id="rId63" Type="http://schemas.openxmlformats.org/officeDocument/2006/relationships/handoutMaster" Target="handoutMasters/handoutMaster1.xml"/><Relationship Id="rId62" Type="http://schemas.openxmlformats.org/officeDocument/2006/relationships/slide" Target="slides/slide58.xml"/><Relationship Id="rId61" Type="http://schemas.openxmlformats.org/officeDocument/2006/relationships/slide" Target="slides/slide57.xml"/><Relationship Id="rId60" Type="http://schemas.openxmlformats.org/officeDocument/2006/relationships/slide" Target="slides/slide56.xml"/><Relationship Id="rId6" Type="http://schemas.openxmlformats.org/officeDocument/2006/relationships/slide" Target="slides/slide2.xml"/><Relationship Id="rId59" Type="http://schemas.openxmlformats.org/officeDocument/2006/relationships/slide" Target="slides/slide55.xml"/><Relationship Id="rId58" Type="http://schemas.openxmlformats.org/officeDocument/2006/relationships/slide" Target="slides/slide54.xml"/><Relationship Id="rId57" Type="http://schemas.openxmlformats.org/officeDocument/2006/relationships/slide" Target="slides/slide53.xml"/><Relationship Id="rId56" Type="http://schemas.openxmlformats.org/officeDocument/2006/relationships/slide" Target="slides/slide52.xml"/><Relationship Id="rId55" Type="http://schemas.openxmlformats.org/officeDocument/2006/relationships/slide" Target="slides/slide51.xml"/><Relationship Id="rId54" Type="http://schemas.openxmlformats.org/officeDocument/2006/relationships/slide" Target="slides/slide50.xml"/><Relationship Id="rId53" Type="http://schemas.openxmlformats.org/officeDocument/2006/relationships/slide" Target="slides/slide49.xml"/><Relationship Id="rId52" Type="http://schemas.openxmlformats.org/officeDocument/2006/relationships/slide" Target="slides/slide48.xml"/><Relationship Id="rId51" Type="http://schemas.openxmlformats.org/officeDocument/2006/relationships/slide" Target="slides/slide47.xml"/><Relationship Id="rId50" Type="http://schemas.openxmlformats.org/officeDocument/2006/relationships/slide" Target="slides/slide46.xml"/><Relationship Id="rId5" Type="http://schemas.openxmlformats.org/officeDocument/2006/relationships/notesMaster" Target="notesMasters/notesMaster1.xml"/><Relationship Id="rId49" Type="http://schemas.openxmlformats.org/officeDocument/2006/relationships/slide" Target="slides/slide45.xml"/><Relationship Id="rId48" Type="http://schemas.openxmlformats.org/officeDocument/2006/relationships/slide" Target="slides/slide44.xml"/><Relationship Id="rId47" Type="http://schemas.openxmlformats.org/officeDocument/2006/relationships/slide" Target="slides/slide43.xml"/><Relationship Id="rId46" Type="http://schemas.openxmlformats.org/officeDocument/2006/relationships/slide" Target="slides/slide42.xml"/><Relationship Id="rId45" Type="http://schemas.openxmlformats.org/officeDocument/2006/relationships/slide" Target="slides/slide41.xml"/><Relationship Id="rId44" Type="http://schemas.openxmlformats.org/officeDocument/2006/relationships/slide" Target="slides/slide40.xml"/><Relationship Id="rId43" Type="http://schemas.openxmlformats.org/officeDocument/2006/relationships/slide" Target="slides/slide39.xml"/><Relationship Id="rId42" Type="http://schemas.openxmlformats.org/officeDocument/2006/relationships/slide" Target="slides/slide38.xml"/><Relationship Id="rId41" Type="http://schemas.openxmlformats.org/officeDocument/2006/relationships/slide" Target="slides/slide37.xml"/><Relationship Id="rId40" Type="http://schemas.openxmlformats.org/officeDocument/2006/relationships/slide" Target="slides/slide36.xml"/><Relationship Id="rId4" Type="http://schemas.openxmlformats.org/officeDocument/2006/relationships/slide" Target="slides/slide1.xml"/><Relationship Id="rId39" Type="http://schemas.openxmlformats.org/officeDocument/2006/relationships/slide" Target="slides/slide35.xml"/><Relationship Id="rId38" Type="http://schemas.openxmlformats.org/officeDocument/2006/relationships/slide" Target="slides/slide34.xml"/><Relationship Id="rId37" Type="http://schemas.openxmlformats.org/officeDocument/2006/relationships/slide" Target="slides/slide33.xml"/><Relationship Id="rId36" Type="http://schemas.openxmlformats.org/officeDocument/2006/relationships/slide" Target="slides/slide32.xml"/><Relationship Id="rId35" Type="http://schemas.openxmlformats.org/officeDocument/2006/relationships/slide" Target="slides/slide31.xml"/><Relationship Id="rId34" Type="http://schemas.openxmlformats.org/officeDocument/2006/relationships/slide" Target="slides/slide30.xml"/><Relationship Id="rId33" Type="http://schemas.openxmlformats.org/officeDocument/2006/relationships/slide" Target="slides/slide29.xml"/><Relationship Id="rId32" Type="http://schemas.openxmlformats.org/officeDocument/2006/relationships/slide" Target="slides/slide28.xml"/><Relationship Id="rId31" Type="http://schemas.openxmlformats.org/officeDocument/2006/relationships/slide" Target="slides/slide27.xml"/><Relationship Id="rId30" Type="http://schemas.openxmlformats.org/officeDocument/2006/relationships/slide" Target="slides/slide26.xml"/><Relationship Id="rId3" Type="http://schemas.openxmlformats.org/officeDocument/2006/relationships/slideMaster" Target="slideMasters/slideMaster2.xml"/><Relationship Id="rId29" Type="http://schemas.openxmlformats.org/officeDocument/2006/relationships/slide" Target="slides/slide25.xml"/><Relationship Id="rId28" Type="http://schemas.openxmlformats.org/officeDocument/2006/relationships/slide" Target="slides/slide24.xml"/><Relationship Id="rId27" Type="http://schemas.openxmlformats.org/officeDocument/2006/relationships/slide" Target="slides/slide23.xml"/><Relationship Id="rId26" Type="http://schemas.openxmlformats.org/officeDocument/2006/relationships/slide" Target="slides/slide22.xml"/><Relationship Id="rId25" Type="http://schemas.openxmlformats.org/officeDocument/2006/relationships/slide" Target="slides/slide21.xml"/><Relationship Id="rId24" Type="http://schemas.openxmlformats.org/officeDocument/2006/relationships/slide" Target="slides/slide20.xml"/><Relationship Id="rId23" Type="http://schemas.openxmlformats.org/officeDocument/2006/relationships/slide" Target="slides/slide19.xml"/><Relationship Id="rId22" Type="http://schemas.openxmlformats.org/officeDocument/2006/relationships/slide" Target="slides/slide18.xml"/><Relationship Id="rId21" Type="http://schemas.openxmlformats.org/officeDocument/2006/relationships/slide" Target="slides/slide17.xml"/><Relationship Id="rId20" Type="http://schemas.openxmlformats.org/officeDocument/2006/relationships/slide" Target="slides/slide16.xml"/><Relationship Id="rId2" Type="http://schemas.openxmlformats.org/officeDocument/2006/relationships/theme" Target="theme/theme1.xml"/><Relationship Id="rId19" Type="http://schemas.openxmlformats.org/officeDocument/2006/relationships/slide" Target="slides/slide15.xml"/><Relationship Id="rId18" Type="http://schemas.openxmlformats.org/officeDocument/2006/relationships/slide" Target="slides/slide14.xml"/><Relationship Id="rId17" Type="http://schemas.openxmlformats.org/officeDocument/2006/relationships/slide" Target="slides/slide13.xml"/><Relationship Id="rId16" Type="http://schemas.openxmlformats.org/officeDocument/2006/relationships/slide" Target="slides/slide12.xml"/><Relationship Id="rId15" Type="http://schemas.openxmlformats.org/officeDocument/2006/relationships/slide" Target="slides/slide11.xml"/><Relationship Id="rId14" Type="http://schemas.openxmlformats.org/officeDocument/2006/relationships/slide" Target="slides/slide10.xml"/><Relationship Id="rId13" Type="http://schemas.openxmlformats.org/officeDocument/2006/relationships/slide" Target="slides/slide9.xml"/><Relationship Id="rId12" Type="http://schemas.openxmlformats.org/officeDocument/2006/relationships/slide" Target="slides/slide8.xml"/><Relationship Id="rId11" Type="http://schemas.openxmlformats.org/officeDocument/2006/relationships/slide" Target="slides/slide7.xml"/><Relationship Id="rId10" Type="http://schemas.openxmlformats.org/officeDocument/2006/relationships/slide" Target="slides/slide6.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4.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1F2B9A6F-649B-40E0-9235-15314CCF5F27}"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747AA538-38B4-4B93-A9C9-F579F75A06F5}"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52226" name="Rectangle 2"/>
          <p:cNvSpPr>
            <a:spLocks noGrp="1" noChangeArrowheads="1"/>
          </p:cNvSpPr>
          <p:nvPr>
            <p:ph type="hdr" sz="quarter"/>
          </p:nvPr>
        </p:nvSpPr>
        <p:spPr bwMode="auto">
          <a:xfrm>
            <a:off x="0" y="0"/>
            <a:ext cx="2971800" cy="457200"/>
          </a:xfrm>
          <a:prstGeom prst="rect">
            <a:avLst/>
          </a:prstGeom>
          <a:noFill/>
          <a:ln>
            <a:noFill/>
          </a:ln>
          <a:effectLst/>
        </p:spPr>
        <p:txBody>
          <a:bodyPr vert="horz" wrap="square" lIns="91440" tIns="45720" rIns="91440" bIns="45720" numCol="1" anchor="t" anchorCtr="0" compatLnSpc="1"/>
          <a:lstStyle>
            <a:lvl1pPr eaLnBrk="1" hangingPunct="1">
              <a:defRPr sz="1200">
                <a:latin typeface="Calibri" panose="020F0502020204030204" pitchFamily="34" charset="0"/>
              </a:defRPr>
            </a:lvl1pPr>
          </a:lstStyle>
          <a:p>
            <a:pPr>
              <a:defRPr/>
            </a:pPr>
            <a:endParaRPr lang="zh-CN" altLang="en-US"/>
          </a:p>
        </p:txBody>
      </p:sp>
      <p:sp>
        <p:nvSpPr>
          <p:cNvPr id="52227" name="Rectangle 3"/>
          <p:cNvSpPr>
            <a:spLocks noGrp="1" noChangeArrowheads="1"/>
          </p:cNvSpPr>
          <p:nvPr>
            <p:ph type="dt" idx="1"/>
          </p:nvPr>
        </p:nvSpPr>
        <p:spPr bwMode="auto">
          <a:xfrm>
            <a:off x="3884613" y="0"/>
            <a:ext cx="2971800" cy="457200"/>
          </a:xfrm>
          <a:prstGeom prst="rect">
            <a:avLst/>
          </a:prstGeom>
          <a:noFill/>
          <a:ln>
            <a:noFill/>
          </a:ln>
          <a:effectLst/>
        </p:spPr>
        <p:txBody>
          <a:bodyPr vert="horz" wrap="square" lIns="91440" tIns="45720" rIns="91440" bIns="45720" numCol="1" anchor="t" anchorCtr="0" compatLnSpc="1"/>
          <a:lstStyle>
            <a:lvl1pPr algn="r" eaLnBrk="1" hangingPunct="1">
              <a:defRPr sz="1200">
                <a:latin typeface="Calibri" panose="020F0502020204030204" pitchFamily="34" charset="0"/>
              </a:defRPr>
            </a:lvl1pPr>
          </a:lstStyle>
          <a:p>
            <a:pPr>
              <a:defRPr/>
            </a:pPr>
            <a:fld id="{1134E214-E3C0-4F75-A783-D0C3FCB417FE}" type="datetimeFigureOut">
              <a:rPr lang="zh-CN" altLang="en-US"/>
            </a:fld>
            <a:endParaRPr lang="en-US" altLang="zh-CN"/>
          </a:p>
        </p:txBody>
      </p:sp>
      <p:sp>
        <p:nvSpPr>
          <p:cNvPr id="4100" name="Rectangle 4"/>
          <p:cNvSpPr>
            <a:spLocks noGrp="1" noRot="1" noChangeAspect="1" noChangeArrowheads="1" noTextEdit="1"/>
          </p:cNvSpPr>
          <p:nvPr>
            <p:ph type="sldImg" idx="2"/>
          </p:nvPr>
        </p:nvSpPr>
        <p:spPr bwMode="auto">
          <a:xfrm>
            <a:off x="1143000" y="685800"/>
            <a:ext cx="4572000" cy="3429000"/>
          </a:xfrm>
          <a:prstGeom prst="rect">
            <a:avLst/>
          </a:prstGeom>
          <a:noFill/>
          <a:ln w="9525">
            <a:solidFill>
              <a:srgbClr val="000000"/>
            </a:solidFill>
            <a:miter lim="800000"/>
          </a:ln>
          <a:extLst>
            <a:ext uri="{909E8E84-426E-40DD-AFC4-6F175D3DCCD1}">
              <a14:hiddenFill xmlns:a14="http://schemas.microsoft.com/office/drawing/2010/main">
                <a:solidFill>
                  <a:srgbClr val="FFFFFF"/>
                </a:solidFill>
              </a14:hiddenFill>
            </a:ext>
          </a:extLst>
        </p:spPr>
      </p:sp>
      <p:sp>
        <p:nvSpPr>
          <p:cNvPr id="52229" name="Rectangle 5"/>
          <p:cNvSpPr>
            <a:spLocks noGrp="1" noChangeArrowheads="1"/>
          </p:cNvSpPr>
          <p:nvPr>
            <p:ph type="body" sz="quarter" idx="3"/>
          </p:nvPr>
        </p:nvSpPr>
        <p:spPr bwMode="auto">
          <a:xfrm>
            <a:off x="685800" y="4343400"/>
            <a:ext cx="5486400" cy="4114800"/>
          </a:xfrm>
          <a:prstGeom prst="rect">
            <a:avLst/>
          </a:prstGeom>
          <a:noFill/>
          <a:ln>
            <a:noFill/>
          </a:ln>
          <a:effectLst/>
        </p:spPr>
        <p:txBody>
          <a:bodyPr vert="horz" wrap="square" lIns="91440" tIns="45720" rIns="91440" bIns="45720" numCol="1" anchor="t" anchorCtr="0" compatLnSpc="1"/>
          <a:lstStyle/>
          <a:p>
            <a:pPr lvl="0"/>
            <a:r>
              <a:rPr lang="zh-CN" altLang="en-US" noProof="0"/>
              <a:t>单击此处编辑母版文本样式</a:t>
            </a:r>
            <a:endParaRPr lang="zh-CN" altLang="en-US" noProof="0"/>
          </a:p>
          <a:p>
            <a:pPr lvl="1"/>
            <a:r>
              <a:rPr lang="zh-CN" altLang="en-US" noProof="0"/>
              <a:t>第二级</a:t>
            </a:r>
            <a:endParaRPr lang="zh-CN" altLang="en-US" noProof="0"/>
          </a:p>
          <a:p>
            <a:pPr lvl="2"/>
            <a:r>
              <a:rPr lang="zh-CN" altLang="en-US" noProof="0"/>
              <a:t>第三级</a:t>
            </a:r>
            <a:endParaRPr lang="zh-CN" altLang="en-US" noProof="0"/>
          </a:p>
          <a:p>
            <a:pPr lvl="3"/>
            <a:r>
              <a:rPr lang="zh-CN" altLang="en-US" noProof="0"/>
              <a:t>第四级</a:t>
            </a:r>
            <a:endParaRPr lang="zh-CN" altLang="en-US" noProof="0"/>
          </a:p>
          <a:p>
            <a:pPr lvl="4"/>
            <a:r>
              <a:rPr lang="zh-CN" altLang="en-US" noProof="0"/>
              <a:t>第五级</a:t>
            </a:r>
            <a:endParaRPr lang="zh-CN" altLang="en-US" noProof="0"/>
          </a:p>
        </p:txBody>
      </p:sp>
      <p:sp>
        <p:nvSpPr>
          <p:cNvPr id="52230" name="Rectangle 6"/>
          <p:cNvSpPr>
            <a:spLocks noGrp="1" noChangeArrowheads="1"/>
          </p:cNvSpPr>
          <p:nvPr>
            <p:ph type="ftr" sz="quarter" idx="4"/>
          </p:nvPr>
        </p:nvSpPr>
        <p:spPr bwMode="auto">
          <a:xfrm>
            <a:off x="0" y="8685213"/>
            <a:ext cx="2971800" cy="457200"/>
          </a:xfrm>
          <a:prstGeom prst="rect">
            <a:avLst/>
          </a:prstGeom>
          <a:noFill/>
          <a:ln>
            <a:noFill/>
          </a:ln>
          <a:effectLst/>
        </p:spPr>
        <p:txBody>
          <a:bodyPr vert="horz" wrap="square" lIns="91440" tIns="45720" rIns="91440" bIns="45720" numCol="1" anchor="b" anchorCtr="0" compatLnSpc="1"/>
          <a:lstStyle>
            <a:lvl1pPr eaLnBrk="1" hangingPunct="1">
              <a:defRPr sz="1200">
                <a:latin typeface="Calibri" panose="020F0502020204030204" pitchFamily="34" charset="0"/>
              </a:defRPr>
            </a:lvl1pPr>
          </a:lstStyle>
          <a:p>
            <a:pPr>
              <a:defRPr/>
            </a:pPr>
            <a:endParaRPr lang="en-US" altLang="zh-CN"/>
          </a:p>
        </p:txBody>
      </p:sp>
      <p:sp>
        <p:nvSpPr>
          <p:cNvPr id="52231" name="Rectangle 7"/>
          <p:cNvSpPr>
            <a:spLocks noGrp="1" noChangeArrowheads="1"/>
          </p:cNvSpPr>
          <p:nvPr>
            <p:ph type="sldNum" sz="quarter" idx="5"/>
          </p:nvPr>
        </p:nvSpPr>
        <p:spPr bwMode="auto">
          <a:xfrm>
            <a:off x="3884613" y="8685213"/>
            <a:ext cx="2971800" cy="457200"/>
          </a:xfrm>
          <a:prstGeom prst="rect">
            <a:avLst/>
          </a:prstGeom>
          <a:noFill/>
          <a:ln>
            <a:noFill/>
          </a:ln>
          <a:effectLst/>
        </p:spPr>
        <p:txBody>
          <a:bodyPr vert="horz" wrap="square" lIns="91440" tIns="45720" rIns="91440" bIns="45720" numCol="1" anchor="b" anchorCtr="0" compatLnSpc="1"/>
          <a:lstStyle>
            <a:lvl1pPr algn="r" eaLnBrk="1" hangingPunct="1">
              <a:defRPr sz="1200">
                <a:latin typeface="Calibri" panose="020F0502020204030204" pitchFamily="34" charset="0"/>
              </a:defRPr>
            </a:lvl1pPr>
          </a:lstStyle>
          <a:p>
            <a:pPr>
              <a:defRPr/>
            </a:pPr>
            <a:fld id="{AB76F6FC-157B-4160-B88F-123B3C4C0F29}" type="slidenum">
              <a:rPr lang="zh-CN" altLang="en-US"/>
            </a:fld>
            <a:endParaRPr lang="en-US" altLang="zh-CN"/>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1pPr>
    <a:lvl2pPr marL="4572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2pPr>
    <a:lvl3pPr marL="9144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3pPr>
    <a:lvl4pPr marL="13716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4pPr>
    <a:lvl5pPr marL="1828800" algn="l" rtl="0" eaLnBrk="0" fontAlgn="base" hangingPunct="0">
      <a:spcBef>
        <a:spcPct val="30000"/>
      </a:spcBef>
      <a:spcAft>
        <a:spcPct val="0"/>
      </a:spcAft>
      <a:defRPr sz="1200" kern="1200">
        <a:solidFill>
          <a:schemeClr val="tx1"/>
        </a:solidFill>
        <a:latin typeface="Calibri" panose="020F0502020204030204" pitchFamily="34" charset="0"/>
        <a:ea typeface="宋体" panose="02010600030101010101" pitchFamily="2" charset="-122"/>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10.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1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2.xml"/></Relationships>
</file>

<file path=ppt/notesSlides/_rels/notesSlide1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3.xml"/></Relationships>
</file>

<file path=ppt/notesSlides/_rels/notesSlide1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2.xml"/></Relationships>
</file>

<file path=ppt/notesSlides/_rels/notesSlide1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3.xml"/></Relationships>
</file>

<file path=ppt/notesSlides/_rels/notesSlide1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5.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8.xml"/></Relationships>
</file>

<file path=ppt/notesSlides/_rels/notesSlide9.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9.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Rot="1" noChangeAspect="1" noChangeArrowheads="1" noTextEdit="1"/>
          </p:cNvSpPr>
          <p:nvPr>
            <p:ph type="sldImg"/>
          </p:nvPr>
        </p:nvSpPr>
        <p:spPr/>
      </p:sp>
      <p:sp>
        <p:nvSpPr>
          <p:cNvPr id="6147" name="Rectangle 3"/>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zh-CN" altLang="en-US"/>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r>
              <a:rPr lang="zh-CN" altLang="en-US"/>
              <a:t>时间复杂度是</a:t>
            </a:r>
            <a:r>
              <a:rPr lang="en-US" altLang="zh-CN"/>
              <a:t>O(2</a:t>
            </a:r>
            <a:r>
              <a:rPr lang="en-US" altLang="zh-CN" baseline="30000"/>
              <a:t>n</a:t>
            </a:r>
            <a:r>
              <a:rPr lang="en-US" altLang="zh-CN"/>
              <a:t>)</a:t>
            </a:r>
            <a:r>
              <a:rPr lang="zh-CN" altLang="en-US"/>
              <a:t>所以不能忘记我们的暴力</a:t>
            </a:r>
            <a:r>
              <a:rPr lang="zh-CN" altLang="en-US"/>
              <a:t>解法</a:t>
            </a:r>
            <a:endParaRPr lang="zh-CN" altLang="en-US"/>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1074" name="Rectangle 2"/>
          <p:cNvSpPr>
            <a:spLocks noGrp="1" noRot="1" noChangeAspect="1" noChangeArrowheads="1" noTextEdit="1"/>
          </p:cNvSpPr>
          <p:nvPr>
            <p:ph type="sldImg"/>
          </p:nvPr>
        </p:nvSpPr>
        <p:spPr/>
      </p:sp>
      <p:sp>
        <p:nvSpPr>
          <p:cNvPr id="131075" name="Rectangle 3"/>
          <p:cNvSpPr>
            <a:spLocks noGrp="1" noChangeArrowheads="1"/>
          </p:cNvSpPr>
          <p:nvPr>
            <p:ph type="body" idx="1"/>
          </p:nvPr>
        </p:nvSpPr>
        <p:spPr>
          <a:noFill/>
        </p:spPr>
        <p:txBody>
          <a:bodyPr/>
          <a:lstStyle/>
          <a:p>
            <a:endParaRPr lang="zh-CN" altLang="zh-CN"/>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接下来将问题分解成为两种情况：</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1</a:t>
            </a:r>
            <a:r>
              <a:rPr lang="zh-CN" altLang="en-US" dirty="0">
                <a:solidFill>
                  <a:srgbClr val="080808"/>
                </a:solidFill>
                <a:latin typeface="楷体" panose="02010609060101010101" pitchFamily="49" charset="-122"/>
                <a:ea typeface="楷体" panose="02010609060101010101" pitchFamily="49" charset="-122"/>
                <a:sym typeface="+mn-ea"/>
              </a:rPr>
              <a:t>）假设第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n-1</a:t>
            </a:r>
            <a:r>
              <a:rPr lang="zh-CN" altLang="en-US" dirty="0">
                <a:solidFill>
                  <a:srgbClr val="080808"/>
                </a:solidFill>
                <a:latin typeface="楷体" panose="02010609060101010101" pitchFamily="49" charset="-122"/>
                <a:ea typeface="楷体" panose="02010609060101010101" pitchFamily="49" charset="-122"/>
                <a:sym typeface="+mn-ea"/>
              </a:rPr>
              <a:t>个人手持</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(m,n-1)</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pPr>
              <a:spcBef>
                <a:spcPts val="0"/>
              </a:spcBef>
              <a:buSzTx/>
              <a:buFontTx/>
              <a:buNone/>
            </a:pPr>
            <a:r>
              <a:rPr lang="zh-CN" altLang="en-US" dirty="0">
                <a:solidFill>
                  <a:srgbClr val="080808"/>
                </a:solidFill>
                <a:latin typeface="楷体" panose="02010609060101010101" pitchFamily="49" charset="-122"/>
                <a:ea typeface="楷体" panose="02010609060101010101" pitchFamily="49" charset="-122"/>
                <a:sym typeface="+mn-ea"/>
              </a:rPr>
              <a:t>   （</a:t>
            </a:r>
            <a:r>
              <a:rPr lang="en-US" altLang="zh-CN" dirty="0">
                <a:solidFill>
                  <a:srgbClr val="080808"/>
                </a:solidFill>
                <a:latin typeface="楷体" panose="02010609060101010101" pitchFamily="49" charset="-122"/>
                <a:ea typeface="楷体" panose="02010609060101010101" pitchFamily="49" charset="-122"/>
                <a:sym typeface="+mn-ea"/>
              </a:rPr>
              <a:t>2</a:t>
            </a:r>
            <a:r>
              <a:rPr lang="zh-CN" altLang="en-US" dirty="0">
                <a:solidFill>
                  <a:srgbClr val="080808"/>
                </a:solidFill>
                <a:latin typeface="楷体" panose="02010609060101010101" pitchFamily="49" charset="-122"/>
                <a:ea typeface="楷体" panose="02010609060101010101" pitchFamily="49" charset="-122"/>
                <a:sym typeface="+mn-ea"/>
              </a:rPr>
              <a:t>）第</a:t>
            </a:r>
            <a:r>
              <a:rPr lang="en-US" altLang="zh-CN" dirty="0" err="1">
                <a:solidFill>
                  <a:srgbClr val="080808"/>
                </a:solidFill>
                <a:latin typeface="楷体" panose="02010609060101010101" pitchFamily="49" charset="-122"/>
                <a:ea typeface="楷体" panose="02010609060101010101" pitchFamily="49" charset="-122"/>
                <a:sym typeface="+mn-ea"/>
              </a:rPr>
              <a:t>m+n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元的钞票，则在他之前的</a:t>
            </a:r>
            <a:r>
              <a:rPr lang="en-US" altLang="zh-CN" dirty="0">
                <a:solidFill>
                  <a:srgbClr val="080808"/>
                </a:solidFill>
                <a:latin typeface="楷体" panose="02010609060101010101" pitchFamily="49" charset="-122"/>
                <a:ea typeface="楷体" panose="02010609060101010101" pitchFamily="49" charset="-122"/>
                <a:sym typeface="+mn-ea"/>
              </a:rPr>
              <a:t>m+n-1</a:t>
            </a:r>
            <a:r>
              <a:rPr lang="zh-CN" altLang="en-US" dirty="0">
                <a:solidFill>
                  <a:srgbClr val="080808"/>
                </a:solidFill>
                <a:latin typeface="楷体" panose="02010609060101010101" pitchFamily="49" charset="-122"/>
                <a:ea typeface="楷体" panose="02010609060101010101" pitchFamily="49" charset="-122"/>
                <a:sym typeface="+mn-ea"/>
              </a:rPr>
              <a:t>个人中有</a:t>
            </a:r>
            <a:r>
              <a:rPr lang="en-US" altLang="zh-CN" dirty="0">
                <a:solidFill>
                  <a:srgbClr val="080808"/>
                </a:solidFill>
                <a:latin typeface="楷体" panose="02010609060101010101" pitchFamily="49" charset="-122"/>
                <a:ea typeface="楷体" panose="02010609060101010101" pitchFamily="49" charset="-122"/>
                <a:sym typeface="+mn-ea"/>
              </a:rPr>
              <a:t>m-1</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50</a:t>
            </a:r>
            <a:r>
              <a:rPr lang="zh-CN" altLang="en-US" dirty="0">
                <a:solidFill>
                  <a:srgbClr val="080808"/>
                </a:solidFill>
                <a:latin typeface="楷体" panose="02010609060101010101" pitchFamily="49" charset="-122"/>
                <a:ea typeface="楷体" panose="02010609060101010101" pitchFamily="49" charset="-122"/>
                <a:sym typeface="+mn-ea"/>
              </a:rPr>
              <a:t>元的钞票，有</a:t>
            </a:r>
            <a:r>
              <a:rPr lang="en-US" altLang="zh-CN" dirty="0">
                <a:solidFill>
                  <a:srgbClr val="080808"/>
                </a:solidFill>
                <a:latin typeface="楷体" panose="02010609060101010101" pitchFamily="49" charset="-122"/>
                <a:ea typeface="楷体" panose="02010609060101010101" pitchFamily="49" charset="-122"/>
                <a:sym typeface="+mn-ea"/>
              </a:rPr>
              <a:t>n</a:t>
            </a:r>
            <a:r>
              <a:rPr lang="zh-CN" altLang="en-US" dirty="0">
                <a:solidFill>
                  <a:srgbClr val="080808"/>
                </a:solidFill>
                <a:latin typeface="楷体" panose="02010609060101010101" pitchFamily="49" charset="-122"/>
                <a:ea typeface="楷体" panose="02010609060101010101" pitchFamily="49" charset="-122"/>
                <a:sym typeface="+mn-ea"/>
              </a:rPr>
              <a:t>个人手持面额</a:t>
            </a:r>
            <a:r>
              <a:rPr lang="en-US" altLang="zh-CN" dirty="0">
                <a:solidFill>
                  <a:srgbClr val="080808"/>
                </a:solidFill>
                <a:latin typeface="楷体" panose="02010609060101010101" pitchFamily="49" charset="-122"/>
                <a:ea typeface="楷体" panose="02010609060101010101" pitchFamily="49" charset="-122"/>
                <a:sym typeface="+mn-ea"/>
              </a:rPr>
              <a:t>100</a:t>
            </a:r>
            <a:r>
              <a:rPr lang="zh-CN" altLang="en-US" dirty="0">
                <a:solidFill>
                  <a:srgbClr val="080808"/>
                </a:solidFill>
                <a:latin typeface="楷体" panose="02010609060101010101" pitchFamily="49" charset="-122"/>
                <a:ea typeface="楷体" panose="02010609060101010101" pitchFamily="49" charset="-122"/>
                <a:sym typeface="+mn-ea"/>
              </a:rPr>
              <a:t>元的钞票，此种情况共有</a:t>
            </a:r>
            <a:r>
              <a:rPr lang="en-US" altLang="zh-CN" dirty="0">
                <a:solidFill>
                  <a:srgbClr val="080808"/>
                </a:solidFill>
                <a:latin typeface="楷体" panose="02010609060101010101" pitchFamily="49" charset="-122"/>
                <a:ea typeface="楷体" panose="02010609060101010101" pitchFamily="49" charset="-122"/>
                <a:sym typeface="+mn-ea"/>
              </a:rPr>
              <a:t>tickets (m-1,n)</a:t>
            </a:r>
            <a:r>
              <a:rPr lang="zh-CN" altLang="en-US" dirty="0">
                <a:solidFill>
                  <a:srgbClr val="080808"/>
                </a:solidFill>
                <a:latin typeface="楷体" panose="02010609060101010101" pitchFamily="49" charset="-122"/>
                <a:ea typeface="楷体" panose="02010609060101010101" pitchFamily="49" charset="-122"/>
                <a:sym typeface="+mn-ea"/>
              </a:rPr>
              <a:t>。</a:t>
            </a:r>
            <a:endParaRPr lang="zh-CN" altLang="en-US" dirty="0">
              <a:solidFill>
                <a:srgbClr val="080808"/>
              </a:solidFill>
              <a:latin typeface="楷体" panose="02010609060101010101" pitchFamily="49" charset="-122"/>
              <a:ea typeface="楷体" panose="02010609060101010101" pitchFamily="49" charset="-122"/>
            </a:endParaRPr>
          </a:p>
          <a:p>
            <a:endParaRPr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我们在学习</a:t>
            </a:r>
            <a:r>
              <a:rPr lang="en-US" altLang="zh-CN" smtClean="0"/>
              <a:t>C</a:t>
            </a:r>
            <a:r>
              <a:rPr lang="zh-CN" altLang="en-US" smtClean="0"/>
              <a:t>语言的时候都已经写过简单，相信同学们已经对递归有了了解，这节课我们开始来学习递归和分治算法</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什么，递归解决的问题他的子问题与我们当前要解决的问题具有相同的解决方法，或者说性质相同。面对这样的问题我们写出的程序，如果函数是直接或间接的调用自己，我们就可以说我们的函数是递归函数，这个函数就有递归思想。</a:t>
            </a:r>
            <a:endParaRPr lang="en-US" altLang="zh-CN" smtClean="0"/>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r>
              <a:rPr lang="zh-CN" altLang="en-US" smtClean="0"/>
              <a:t>递归是如何实现的，他的运行机制是什么，思考这个问题之前我们回想一下我们之前学习的数据结构栈，栈是一个什么样的数据结构，显著的特点就是先进后出。我们递归函数就是依托栈的结构来实现，可能有的同学熟悉一些</a:t>
            </a:r>
            <a:r>
              <a:rPr lang="en-US" altLang="zh-CN" smtClean="0"/>
              <a:t>java</a:t>
            </a:r>
            <a:r>
              <a:rPr lang="zh-CN" altLang="en-US" smtClean="0"/>
              <a:t>和</a:t>
            </a:r>
            <a:r>
              <a:rPr lang="en-US" altLang="zh-CN" smtClean="0"/>
              <a:t>python</a:t>
            </a:r>
            <a:r>
              <a:rPr lang="zh-CN" altLang="en-US" smtClean="0"/>
              <a:t>语言你们可能接触过</a:t>
            </a:r>
            <a:r>
              <a:rPr lang="en-US" altLang="zh-CN" smtClean="0"/>
              <a:t>java</a:t>
            </a:r>
            <a:r>
              <a:rPr lang="zh-CN" altLang="en-US" smtClean="0"/>
              <a:t>和</a:t>
            </a:r>
            <a:r>
              <a:rPr lang="en-US" altLang="zh-CN" smtClean="0"/>
              <a:t>python</a:t>
            </a:r>
            <a:r>
              <a:rPr lang="zh-CN" altLang="en-US" smtClean="0"/>
              <a:t>语言的栈和队列的数据结构，可能会疑问课本上的递归函数并没有用到这些数据结构，其实这个栈的思想体现在内存中。他是怎么实现的，每一次调用函数都会开辟一段内存空间，这个内存空间就可以充当栈。比如</a:t>
            </a:r>
            <a:endParaRPr lang="zh-CN" altLang="en-US"/>
          </a:p>
        </p:txBody>
      </p:sp>
      <p:sp>
        <p:nvSpPr>
          <p:cNvPr id="4" name="灯片编号占位符 3"/>
          <p:cNvSpPr>
            <a:spLocks noGrp="1"/>
          </p:cNvSpPr>
          <p:nvPr>
            <p:ph type="sldNum" sz="quarter" idx="10"/>
          </p:nvPr>
        </p:nvSpPr>
        <p:spPr/>
        <p:txBody>
          <a:bodyPr/>
          <a:lstStyle/>
          <a:p>
            <a:pPr>
              <a:defRPr/>
            </a:pPr>
            <a:fld id="{AB76F6FC-157B-4160-B88F-123B3C4C0F29}" type="slidenum">
              <a:rPr lang="zh-CN" altLang="en-US" smtClean="0"/>
            </a:fld>
            <a:endParaRPr lang="en-US" altLang="zh-CN"/>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1.jpe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标题 1"/>
          <p:cNvSpPr>
            <a:spLocks noGrp="1"/>
          </p:cNvSpPr>
          <p:nvPr>
            <p:ph type="ctrTitle"/>
          </p:nvPr>
        </p:nvSpPr>
        <p:spPr>
          <a:xfrm>
            <a:off x="685800" y="2130425"/>
            <a:ext cx="7772400" cy="1470025"/>
          </a:xfrm>
        </p:spPr>
        <p:txBody>
          <a:bodyPr/>
          <a:lstStyle/>
          <a:p>
            <a:r>
              <a:rPr lang="zh-CN" altLang="en-US"/>
              <a:t>单击此处编辑母版标题样式</a:t>
            </a:r>
            <a:endParaRPr lang="zh-CN" altLang="en-US"/>
          </a:p>
        </p:txBody>
      </p:sp>
      <p:sp>
        <p:nvSpPr>
          <p:cNvPr id="3" name="副标题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zh-CN" altLang="en-US"/>
              <a:t>单击此处编辑母版副标题样式</a:t>
            </a:r>
            <a:endParaRPr lang="zh-CN" altLang="en-US"/>
          </a:p>
        </p:txBody>
      </p:sp>
      <p:sp>
        <p:nvSpPr>
          <p:cNvPr id="4" name="日期占位符 3"/>
          <p:cNvSpPr>
            <a:spLocks noGrp="1"/>
          </p:cNvSpPr>
          <p:nvPr>
            <p:ph type="dt" sz="half" idx="10"/>
          </p:nvPr>
        </p:nvSpPr>
        <p:spPr/>
        <p:txBody>
          <a:bodyPr/>
          <a:lstStyle>
            <a:lvl1pPr>
              <a:defRPr/>
            </a:lvl1pPr>
          </a:lstStyle>
          <a:p>
            <a:pPr>
              <a:defRPr/>
            </a:pPr>
            <a:fld id="{ED4C337C-56CD-4E78-A199-8ED66DBF5B5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4621EFB7-24A1-4297-A07F-399B1DFE6377}" type="slidenum">
              <a:rPr lang="zh-CN" altLang="en-US"/>
            </a:fld>
            <a:endParaRPr lang="zh-CN"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7A041A82-1373-40DD-AF95-6D291423A5BB}"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C4FF7C98-0C26-42AA-8C14-C0C3C1C768A2}" type="slidenum">
              <a:rPr lang="zh-CN" altLang="en-US"/>
            </a:fld>
            <a:endParaRPr lang="zh-CN"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274638"/>
            <a:ext cx="2057400" cy="5851525"/>
          </a:xfr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57200" y="274638"/>
            <a:ext cx="6019800" cy="5851525"/>
          </a:xfr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C5A2F362-28BD-4F85-AA63-899E512CA5DD}"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7B852C04-6D91-45C9-80C4-65680D9B2F04}" type="slidenum">
              <a:rPr lang="zh-CN" altLang="en-US"/>
            </a:fld>
            <a:endParaRPr lang="zh-CN"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pic>
        <p:nvPicPr>
          <p:cNvPr id="4" name="Picture 2" descr="bg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163" y="-20638"/>
            <a:ext cx="9174163" cy="687863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051" name="Rectangle 27"/>
          <p:cNvSpPr>
            <a:spLocks noGrp="1" noChangeArrowheads="1"/>
          </p:cNvSpPr>
          <p:nvPr>
            <p:ph type="ctrTitle"/>
          </p:nvPr>
        </p:nvSpPr>
        <p:spPr>
          <a:xfrm>
            <a:off x="468313" y="2470150"/>
            <a:ext cx="5399087" cy="1079500"/>
          </a:xfrm>
          <a:prstGeom prst="rect">
            <a:avLst/>
          </a:prstGeom>
        </p:spPr>
        <p:txBody>
          <a:bodyPr/>
          <a:lstStyle>
            <a:lvl1pPr>
              <a:defRPr sz="3200"/>
            </a:lvl1pPr>
          </a:lstStyle>
          <a:p>
            <a:r>
              <a:rPr lang="zh-CN"/>
              <a:t>单击此处编辑母版标题样式</a:t>
            </a:r>
            <a:endParaRPr lang="zh-CN"/>
          </a:p>
        </p:txBody>
      </p:sp>
      <p:sp>
        <p:nvSpPr>
          <p:cNvPr id="2052" name="Rectangle 31"/>
          <p:cNvSpPr>
            <a:spLocks noGrp="1" noChangeArrowheads="1"/>
          </p:cNvSpPr>
          <p:nvPr>
            <p:ph type="subTitle" idx="1" hasCustomPrompt="1"/>
          </p:nvPr>
        </p:nvSpPr>
        <p:spPr>
          <a:xfrm>
            <a:off x="468313" y="3549650"/>
            <a:ext cx="5400675" cy="600075"/>
          </a:xfrm>
          <a:prstGeom prst="rect">
            <a:avLst/>
          </a:prstGeom>
        </p:spPr>
        <p:txBody>
          <a:bodyPr/>
          <a:lstStyle>
            <a:lvl1pPr marL="0" indent="0">
              <a:buFont typeface="Wingdings" panose="05000000000000000000" pitchFamily="2" charset="2"/>
              <a:buNone/>
              <a:defRPr sz="1800">
                <a:solidFill>
                  <a:schemeClr val="bg1"/>
                </a:solidFill>
              </a:defRPr>
            </a:lvl1pPr>
          </a:lstStyle>
          <a:p>
            <a:r>
              <a:rPr lang="zh-CN"/>
              <a:t>单击添加署名或公司信息</a:t>
            </a:r>
            <a:endParaRPr lang="zh-CN"/>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dirty="0"/>
              <a:t>单击此处编辑母版标题样式</a:t>
            </a:r>
            <a:endParaRPr lang="zh-CN" altLang="en-US" dirty="0"/>
          </a:p>
        </p:txBody>
      </p:sp>
      <p:sp>
        <p:nvSpPr>
          <p:cNvPr id="3" name="内容占位符 2"/>
          <p:cNvSpPr>
            <a:spLocks noGrp="1"/>
          </p:cNvSpPr>
          <p:nvPr>
            <p:ph idx="1"/>
          </p:nvPr>
        </p:nvSpPr>
        <p:spPr>
          <a:xfrm>
            <a:off x="468313" y="1125538"/>
            <a:ext cx="8207375" cy="5162550"/>
          </a:xfrm>
          <a:prstGeom prst="rect">
            <a:avLst/>
          </a:prstGeom>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B2E83DC-661B-4DCC-B4A3-95AD0DF58E27}" type="slidenum">
              <a:rPr lang="zh-CN" altLang="en-US" smtClean="0"/>
            </a:fld>
            <a:endParaRPr lang="en-US" altLang="zh-CN"/>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a:prstGeom prst="rect">
            <a:avLst/>
          </a:prstGeo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a:prstGeom prst="rect">
            <a:avLst/>
          </a:prstGeo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a:t>单击此处编辑母版文本样式</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AD5D6385-73FF-48F7-8DDA-F02439D7B60D}" type="slidenum">
              <a:rPr lang="zh-CN" altLang="en-US" smtClean="0"/>
            </a:fld>
            <a:endParaRPr lang="en-US" altLang="zh-CN"/>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68313" y="1125538"/>
            <a:ext cx="4027487"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125538"/>
            <a:ext cx="4027488" cy="5162550"/>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45E1E5F-9D19-4FC7-A71A-24AB39712209}" type="slidenum">
              <a:rPr lang="zh-CN" altLang="en-US" smtClean="0"/>
            </a:fld>
            <a:endParaRPr lang="en-US" altLang="zh-CN"/>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a:prstGeom prst="rect">
            <a:avLst/>
          </a:prstGeom>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01DEBBD1-2960-4502-95D3-F1444E13883A}" type="slidenum">
              <a:rPr lang="zh-CN" altLang="en-US" smtClean="0"/>
            </a:fld>
            <a:endParaRPr lang="en-US" altLang="zh-CN"/>
          </a:p>
        </p:txBody>
      </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3FFE5EB4-F84A-4001-AC86-DD5EEB2060DD}" type="slidenum">
              <a:rPr lang="zh-CN" altLang="en-US" smtClean="0"/>
            </a:fld>
            <a:endParaRPr lang="en-US" altLang="zh-CN"/>
          </a:p>
        </p:txBody>
      </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1FA65F22-8AC8-411F-B820-478F7DB776C2}" type="slidenum">
              <a:rPr lang="zh-CN" altLang="en-US" smtClean="0"/>
            </a:fld>
            <a:endParaRPr lang="en-US" altLang="zh-CN"/>
          </a:p>
        </p:txBody>
      </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A7D3370-EE2E-49E3-B92B-CC864B084AD2}" type="slidenum">
              <a:rPr lang="zh-CN" altLang="en-US" smtClean="0"/>
            </a:fld>
            <a:endParaRPr lang="en-US" altLang="zh-CN"/>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idx="1"/>
          </p:nvPr>
        </p:nvSpPr>
        <p:spPr/>
        <p:txBody>
          <a:body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10"/>
          </p:nvPr>
        </p:nvSpPr>
        <p:spPr/>
        <p:txBody>
          <a:bodyPr/>
          <a:lstStyle>
            <a:lvl1pPr>
              <a:defRPr/>
            </a:lvl1pPr>
          </a:lstStyle>
          <a:p>
            <a:pPr>
              <a:defRPr/>
            </a:pPr>
            <a:fld id="{676786A8-DA7B-4463-AC0E-627FA2928864}"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98F0AC98-C112-462F-A733-1142817643B5}" type="slidenum">
              <a:rPr lang="zh-CN" altLang="en-US"/>
            </a:fld>
            <a:endParaRPr lang="zh-CN" altLang="en-US"/>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a:prstGeom prst="rect">
            <a:avLst/>
          </a:prstGeo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FF81DA7-16D0-41E8-A52E-04703233FF3D}" type="slidenum">
              <a:rPr lang="zh-CN" altLang="en-US" smtClean="0"/>
            </a:fld>
            <a:endParaRPr lang="en-US" altLang="zh-CN"/>
          </a:p>
        </p:txBody>
      </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1125538"/>
            <a:ext cx="8207375" cy="5162550"/>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85395485-1E7F-4AEF-8259-7171D9A6624F}" type="slidenum">
              <a:rPr lang="zh-CN" altLang="en-US" smtClean="0"/>
            </a:fld>
            <a:endParaRPr lang="en-US" altLang="zh-CN"/>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4638" y="315913"/>
            <a:ext cx="2051050" cy="5972175"/>
          </a:xfrm>
          <a:prstGeom prst="rect">
            <a:avLst/>
          </a:prstGeom>
        </p:spPr>
        <p:txBody>
          <a:bodyPr vert="eaVert"/>
          <a:lstStyle/>
          <a:p>
            <a:r>
              <a:rPr lang="zh-CN" altLang="en-US"/>
              <a:t>单击此处编辑母版标题样式</a:t>
            </a:r>
            <a:endParaRPr lang="zh-CN" altLang="en-US"/>
          </a:p>
        </p:txBody>
      </p:sp>
      <p:sp>
        <p:nvSpPr>
          <p:cNvPr id="3" name="竖排文字占位符 2"/>
          <p:cNvSpPr>
            <a:spLocks noGrp="1"/>
          </p:cNvSpPr>
          <p:nvPr>
            <p:ph type="body" orient="vert" idx="1"/>
          </p:nvPr>
        </p:nvSpPr>
        <p:spPr>
          <a:xfrm>
            <a:off x="468313" y="315913"/>
            <a:ext cx="6003925" cy="5972175"/>
          </a:xfrm>
          <a:prstGeom prst="rect">
            <a:avLst/>
          </a:prstGeom>
        </p:spPr>
        <p:txBody>
          <a:bodyPr vert="eaVert"/>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7EFF9BE1-89C5-461A-8080-0860368CA4E7}" type="slidenum">
              <a:rPr lang="zh-CN" altLang="en-US" smtClean="0"/>
            </a:fld>
            <a:endParaRPr lang="en-US" altLang="zh-CN"/>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表格占位符 2"/>
          <p:cNvSpPr>
            <a:spLocks noGrp="1"/>
          </p:cNvSpPr>
          <p:nvPr>
            <p:ph type="tbl"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C8FEDC41-C8C7-4EFD-A6DE-BC4A4069D4EC}" type="slidenum">
              <a:rPr lang="zh-CN" altLang="en-US" smtClean="0"/>
            </a:fld>
            <a:endParaRPr lang="en-US" altLang="zh-CN"/>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type="chart" preserve="1">
  <p:cSld name="标题和图表">
    <p:spTree>
      <p:nvGrpSpPr>
        <p:cNvPr id="1" name=""/>
        <p:cNvGrpSpPr/>
        <p:nvPr/>
      </p:nvGrpSpPr>
      <p:grpSpPr>
        <a:xfrm>
          <a:off x="0" y="0"/>
          <a:ext cx="0" cy="0"/>
          <a:chOff x="0" y="0"/>
          <a:chExt cx="0" cy="0"/>
        </a:xfrm>
      </p:grpSpPr>
      <p:sp>
        <p:nvSpPr>
          <p:cNvPr id="2" name="标题 1"/>
          <p:cNvSpPr>
            <a:spLocks noGrp="1"/>
          </p:cNvSpPr>
          <p:nvPr>
            <p:ph type="title"/>
          </p:nvPr>
        </p:nvSpPr>
        <p:spPr>
          <a:xfrm>
            <a:off x="468313" y="315913"/>
            <a:ext cx="8207375" cy="592137"/>
          </a:xfrm>
          <a:prstGeom prst="rect">
            <a:avLst/>
          </a:prstGeom>
        </p:spPr>
        <p:txBody>
          <a:bodyPr/>
          <a:lstStyle/>
          <a:p>
            <a:r>
              <a:rPr lang="zh-CN" altLang="en-US"/>
              <a:t>单击此处编辑母版标题样式</a:t>
            </a:r>
            <a:endParaRPr lang="zh-CN" altLang="en-US"/>
          </a:p>
        </p:txBody>
      </p:sp>
      <p:sp>
        <p:nvSpPr>
          <p:cNvPr id="3" name="图表占位符 2"/>
          <p:cNvSpPr>
            <a:spLocks noGrp="1"/>
          </p:cNvSpPr>
          <p:nvPr>
            <p:ph type="chart" idx="1"/>
          </p:nvPr>
        </p:nvSpPr>
        <p:spPr>
          <a:xfrm>
            <a:off x="468313" y="1125538"/>
            <a:ext cx="8207375" cy="5162550"/>
          </a:xfrm>
          <a:prstGeom prst="rect">
            <a:avLst/>
          </a:prstGeom>
        </p:spPr>
        <p:txBody>
          <a:bodyPr/>
          <a:lstStyle/>
          <a:p>
            <a:pPr lvl="0"/>
            <a:endParaRPr lang="zh-CN" altLang="en-US" noProof="0"/>
          </a:p>
        </p:txBody>
      </p:sp>
      <p:sp>
        <p:nvSpPr>
          <p:cNvPr id="4" name="Rectangle 4"/>
          <p:cNvSpPr>
            <a:spLocks noGrp="1" noChangeArrowheads="1"/>
          </p:cNvSpPr>
          <p:nvPr>
            <p:ph type="sldNum" sz="quarter" idx="10"/>
          </p:nvPr>
        </p:nvSpPr>
        <p:spPr/>
        <p:txBody>
          <a:bodyPr/>
          <a:lstStyle>
            <a:lvl1pPr>
              <a:defRPr/>
            </a:lvl1pPr>
          </a:lstStyle>
          <a:p>
            <a:pPr>
              <a:defRPr/>
            </a:pPr>
            <a:r>
              <a:rPr lang="de-DE" altLang="en-US"/>
              <a:t>Page </a:t>
            </a:r>
            <a:r>
              <a:rPr lang="de-DE" altLang="en-US">
                <a:sym typeface="MS UI Gothic" panose="020B0600070205080204" pitchFamily="34" charset="-128"/>
              </a:rPr>
              <a:t></a:t>
            </a:r>
            <a:r>
              <a:rPr lang="de-DE" altLang="en-US"/>
              <a:t> </a:t>
            </a:r>
            <a:fld id="{6FF87EDD-D88C-44D8-97FB-6009DD6ED594}" type="slidenum">
              <a:rPr lang="zh-CN" altLang="en-US" smtClean="0"/>
            </a:fld>
            <a:endParaRPr lang="en-US" altLang="zh-CN"/>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zh-CN" altLang="en-US"/>
              <a:t>单击此处编辑母版文本样式</a:t>
            </a:r>
            <a:endParaRPr lang="zh-CN" altLang="en-US"/>
          </a:p>
        </p:txBody>
      </p:sp>
      <p:sp>
        <p:nvSpPr>
          <p:cNvPr id="4" name="日期占位符 3"/>
          <p:cNvSpPr>
            <a:spLocks noGrp="1"/>
          </p:cNvSpPr>
          <p:nvPr>
            <p:ph type="dt" sz="half" idx="10"/>
          </p:nvPr>
        </p:nvSpPr>
        <p:spPr/>
        <p:txBody>
          <a:bodyPr/>
          <a:lstStyle>
            <a:lvl1pPr>
              <a:defRPr/>
            </a:lvl1pPr>
          </a:lstStyle>
          <a:p>
            <a:pPr>
              <a:defRPr/>
            </a:pPr>
            <a:fld id="{492404DC-45E9-4B79-B710-EF7B8A82D156}" type="datetimeFigureOut">
              <a:rPr lang="zh-CN" altLang="en-US"/>
            </a:fld>
            <a:endParaRPr lang="zh-CN" altLang="en-US"/>
          </a:p>
        </p:txBody>
      </p:sp>
      <p:sp>
        <p:nvSpPr>
          <p:cNvPr id="5" name="页脚占位符 4"/>
          <p:cNvSpPr>
            <a:spLocks noGrp="1"/>
          </p:cNvSpPr>
          <p:nvPr>
            <p:ph type="ftr" sz="quarter" idx="11"/>
          </p:nvPr>
        </p:nvSpPr>
        <p:spPr/>
        <p:txBody>
          <a:bodyPr/>
          <a:lstStyle>
            <a:lvl1pPr>
              <a:defRPr/>
            </a:lvl1pPr>
          </a:lstStyle>
          <a:p>
            <a:pPr>
              <a:defRPr/>
            </a:pPr>
            <a:endParaRPr lang="zh-CN" altLang="en-US"/>
          </a:p>
        </p:txBody>
      </p:sp>
      <p:sp>
        <p:nvSpPr>
          <p:cNvPr id="6" name="灯片编号占位符 5"/>
          <p:cNvSpPr>
            <a:spLocks noGrp="1"/>
          </p:cNvSpPr>
          <p:nvPr>
            <p:ph type="sldNum" sz="quarter" idx="12"/>
          </p:nvPr>
        </p:nvSpPr>
        <p:spPr/>
        <p:txBody>
          <a:bodyPr/>
          <a:lstStyle>
            <a:lvl1pPr>
              <a:defRPr/>
            </a:lvl1pPr>
          </a:lstStyle>
          <a:p>
            <a:pPr>
              <a:defRPr/>
            </a:pPr>
            <a:fld id="{630054E0-3ECF-4993-B704-01BF04B9C137}" type="slidenum">
              <a:rPr lang="zh-CN" altLang="en-US"/>
            </a:fld>
            <a:endParaRPr lang="zh-CN"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内容占位符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内容占位符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日期占位符 3"/>
          <p:cNvSpPr>
            <a:spLocks noGrp="1"/>
          </p:cNvSpPr>
          <p:nvPr>
            <p:ph type="dt" sz="half" idx="10"/>
          </p:nvPr>
        </p:nvSpPr>
        <p:spPr/>
        <p:txBody>
          <a:bodyPr/>
          <a:lstStyle>
            <a:lvl1pPr>
              <a:defRPr/>
            </a:lvl1pPr>
          </a:lstStyle>
          <a:p>
            <a:pPr>
              <a:defRPr/>
            </a:pPr>
            <a:fld id="{B41494BF-5B1D-4083-B2B1-F899FD3CD3A5}"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C40C7736-4C23-4814-8178-1062D7CE527C}" type="slidenum">
              <a:rPr lang="zh-CN" altLang="en-US"/>
            </a:fld>
            <a:endParaRPr lang="zh-CN"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lvl1pPr>
              <a:defRPr/>
            </a:lvl1pPr>
          </a:lstStyle>
          <a:p>
            <a:r>
              <a:rPr lang="zh-CN" altLang="en-US"/>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a:t>单击此处编辑母版文本样式</a:t>
            </a:r>
            <a:endParaRPr lang="zh-CN" altLang="en-US"/>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7" name="日期占位符 3"/>
          <p:cNvSpPr>
            <a:spLocks noGrp="1"/>
          </p:cNvSpPr>
          <p:nvPr>
            <p:ph type="dt" sz="half" idx="10"/>
          </p:nvPr>
        </p:nvSpPr>
        <p:spPr/>
        <p:txBody>
          <a:bodyPr/>
          <a:lstStyle>
            <a:lvl1pPr>
              <a:defRPr/>
            </a:lvl1pPr>
          </a:lstStyle>
          <a:p>
            <a:pPr>
              <a:defRPr/>
            </a:pPr>
            <a:fld id="{F6E47BC8-F845-43A1-BFB2-79B7CA2E9C08}" type="datetimeFigureOut">
              <a:rPr lang="zh-CN" altLang="en-US"/>
            </a:fld>
            <a:endParaRPr lang="zh-CN" altLang="en-US"/>
          </a:p>
        </p:txBody>
      </p:sp>
      <p:sp>
        <p:nvSpPr>
          <p:cNvPr id="8" name="页脚占位符 4"/>
          <p:cNvSpPr>
            <a:spLocks noGrp="1"/>
          </p:cNvSpPr>
          <p:nvPr>
            <p:ph type="ftr" sz="quarter" idx="11"/>
          </p:nvPr>
        </p:nvSpPr>
        <p:spPr/>
        <p:txBody>
          <a:bodyPr/>
          <a:lstStyle>
            <a:lvl1pPr>
              <a:defRPr/>
            </a:lvl1pPr>
          </a:lstStyle>
          <a:p>
            <a:pPr>
              <a:defRPr/>
            </a:pPr>
            <a:endParaRPr lang="zh-CN" altLang="en-US"/>
          </a:p>
        </p:txBody>
      </p:sp>
      <p:sp>
        <p:nvSpPr>
          <p:cNvPr id="9" name="灯片编号占位符 5"/>
          <p:cNvSpPr>
            <a:spLocks noGrp="1"/>
          </p:cNvSpPr>
          <p:nvPr>
            <p:ph type="sldNum" sz="quarter" idx="12"/>
          </p:nvPr>
        </p:nvSpPr>
        <p:spPr/>
        <p:txBody>
          <a:bodyPr/>
          <a:lstStyle>
            <a:lvl1pPr>
              <a:defRPr/>
            </a:lvl1pPr>
          </a:lstStyle>
          <a:p>
            <a:pPr>
              <a:defRPr/>
            </a:pPr>
            <a:fld id="{5CD8B52F-138E-4474-B3E2-E382D2AC0E4C}" type="slidenum">
              <a:rPr lang="zh-CN" altLang="en-US"/>
            </a:fld>
            <a:endParaRPr lang="zh-CN"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endParaRPr lang="zh-CN" altLang="en-US"/>
          </a:p>
        </p:txBody>
      </p:sp>
      <p:sp>
        <p:nvSpPr>
          <p:cNvPr id="3" name="日期占位符 3"/>
          <p:cNvSpPr>
            <a:spLocks noGrp="1"/>
          </p:cNvSpPr>
          <p:nvPr>
            <p:ph type="dt" sz="half" idx="10"/>
          </p:nvPr>
        </p:nvSpPr>
        <p:spPr/>
        <p:txBody>
          <a:bodyPr/>
          <a:lstStyle>
            <a:lvl1pPr>
              <a:defRPr/>
            </a:lvl1pPr>
          </a:lstStyle>
          <a:p>
            <a:pPr>
              <a:defRPr/>
            </a:pPr>
            <a:fld id="{AC6D38EF-6919-415F-8B66-396DB8B36CE2}" type="datetimeFigureOut">
              <a:rPr lang="zh-CN" altLang="en-US"/>
            </a:fld>
            <a:endParaRPr lang="zh-CN" altLang="en-US"/>
          </a:p>
        </p:txBody>
      </p:sp>
      <p:sp>
        <p:nvSpPr>
          <p:cNvPr id="4" name="页脚占位符 4"/>
          <p:cNvSpPr>
            <a:spLocks noGrp="1"/>
          </p:cNvSpPr>
          <p:nvPr>
            <p:ph type="ftr" sz="quarter" idx="11"/>
          </p:nvPr>
        </p:nvSpPr>
        <p:spPr/>
        <p:txBody>
          <a:bodyPr/>
          <a:lstStyle>
            <a:lvl1pPr>
              <a:defRPr/>
            </a:lvl1pPr>
          </a:lstStyle>
          <a:p>
            <a:pPr>
              <a:defRPr/>
            </a:pPr>
            <a:endParaRPr lang="zh-CN" altLang="en-US"/>
          </a:p>
        </p:txBody>
      </p:sp>
      <p:sp>
        <p:nvSpPr>
          <p:cNvPr id="5" name="灯片编号占位符 5"/>
          <p:cNvSpPr>
            <a:spLocks noGrp="1"/>
          </p:cNvSpPr>
          <p:nvPr>
            <p:ph type="sldNum" sz="quarter" idx="12"/>
          </p:nvPr>
        </p:nvSpPr>
        <p:spPr/>
        <p:txBody>
          <a:bodyPr/>
          <a:lstStyle>
            <a:lvl1pPr>
              <a:defRPr/>
            </a:lvl1pPr>
          </a:lstStyle>
          <a:p>
            <a:pPr>
              <a:defRPr/>
            </a:pPr>
            <a:fld id="{814E45C3-B2E5-4741-AA4C-575377E6A51F}" type="slidenum">
              <a:rPr lang="zh-CN" altLang="en-US"/>
            </a:fld>
            <a:endParaRPr lang="zh-CN"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3"/>
          <p:cNvSpPr>
            <a:spLocks noGrp="1"/>
          </p:cNvSpPr>
          <p:nvPr>
            <p:ph type="dt" sz="half" idx="10"/>
          </p:nvPr>
        </p:nvSpPr>
        <p:spPr/>
        <p:txBody>
          <a:bodyPr/>
          <a:lstStyle>
            <a:lvl1pPr>
              <a:defRPr/>
            </a:lvl1pPr>
          </a:lstStyle>
          <a:p>
            <a:pPr>
              <a:defRPr/>
            </a:pPr>
            <a:fld id="{9313B4B4-E48B-452F-B373-B321188AE556}" type="datetimeFigureOut">
              <a:rPr lang="zh-CN" altLang="en-US"/>
            </a:fld>
            <a:endParaRPr lang="zh-CN" altLang="en-US"/>
          </a:p>
        </p:txBody>
      </p:sp>
      <p:sp>
        <p:nvSpPr>
          <p:cNvPr id="3" name="页脚占位符 4"/>
          <p:cNvSpPr>
            <a:spLocks noGrp="1"/>
          </p:cNvSpPr>
          <p:nvPr>
            <p:ph type="ftr" sz="quarter" idx="11"/>
          </p:nvPr>
        </p:nvSpPr>
        <p:spPr/>
        <p:txBody>
          <a:bodyPr/>
          <a:lstStyle>
            <a:lvl1pPr>
              <a:defRPr/>
            </a:lvl1pPr>
          </a:lstStyle>
          <a:p>
            <a:pPr>
              <a:defRPr/>
            </a:pPr>
            <a:endParaRPr lang="zh-CN" altLang="en-US"/>
          </a:p>
        </p:txBody>
      </p:sp>
      <p:sp>
        <p:nvSpPr>
          <p:cNvPr id="4" name="灯片编号占位符 5"/>
          <p:cNvSpPr>
            <a:spLocks noGrp="1"/>
          </p:cNvSpPr>
          <p:nvPr>
            <p:ph type="sldNum" sz="quarter" idx="12"/>
          </p:nvPr>
        </p:nvSpPr>
        <p:spPr/>
        <p:txBody>
          <a:bodyPr/>
          <a:lstStyle>
            <a:lvl1pPr>
              <a:defRPr/>
            </a:lvl1pPr>
          </a:lstStyle>
          <a:p>
            <a:pPr>
              <a:defRPr/>
            </a:pPr>
            <a:fld id="{C3028E7B-B7E0-41F8-BDFE-59048185547B}" type="slidenum">
              <a:rPr lang="zh-CN" altLang="en-US"/>
            </a:fld>
            <a:endParaRPr lang="zh-CN"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1C2B4C89-A87E-4B95-BFA0-7FA97462C649}"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47E0EA25-2385-4128-9C3D-A106F721463A}" type="slidenum">
              <a:rPr lang="zh-CN" altLang="en-US"/>
            </a:fld>
            <a:endParaRPr lang="zh-CN"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rtlCol="0">
            <a:normAutofit/>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zh-CN" altLang="en-US" noProof="0"/>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a:t>单击此处编辑母版文本样式</a:t>
            </a:r>
            <a:endParaRPr lang="zh-CN" altLang="en-US"/>
          </a:p>
        </p:txBody>
      </p:sp>
      <p:sp>
        <p:nvSpPr>
          <p:cNvPr id="5" name="日期占位符 3"/>
          <p:cNvSpPr>
            <a:spLocks noGrp="1"/>
          </p:cNvSpPr>
          <p:nvPr>
            <p:ph type="dt" sz="half" idx="10"/>
          </p:nvPr>
        </p:nvSpPr>
        <p:spPr/>
        <p:txBody>
          <a:bodyPr/>
          <a:lstStyle>
            <a:lvl1pPr>
              <a:defRPr/>
            </a:lvl1pPr>
          </a:lstStyle>
          <a:p>
            <a:pPr>
              <a:defRPr/>
            </a:pPr>
            <a:fld id="{54C2CE68-96F6-421B-A84A-ADA3305998CA}" type="datetimeFigureOut">
              <a:rPr lang="zh-CN" altLang="en-US"/>
            </a:fld>
            <a:endParaRPr lang="zh-CN" altLang="en-US"/>
          </a:p>
        </p:txBody>
      </p:sp>
      <p:sp>
        <p:nvSpPr>
          <p:cNvPr id="6" name="页脚占位符 4"/>
          <p:cNvSpPr>
            <a:spLocks noGrp="1"/>
          </p:cNvSpPr>
          <p:nvPr>
            <p:ph type="ftr" sz="quarter" idx="11"/>
          </p:nvPr>
        </p:nvSpPr>
        <p:spPr/>
        <p:txBody>
          <a:bodyPr/>
          <a:lstStyle>
            <a:lvl1pPr>
              <a:defRPr/>
            </a:lvl1pPr>
          </a:lstStyle>
          <a:p>
            <a:pPr>
              <a:defRPr/>
            </a:pPr>
            <a:endParaRPr lang="zh-CN" altLang="en-US"/>
          </a:p>
        </p:txBody>
      </p:sp>
      <p:sp>
        <p:nvSpPr>
          <p:cNvPr id="7" name="灯片编号占位符 5"/>
          <p:cNvSpPr>
            <a:spLocks noGrp="1"/>
          </p:cNvSpPr>
          <p:nvPr>
            <p:ph type="sldNum" sz="quarter" idx="12"/>
          </p:nvPr>
        </p:nvSpPr>
        <p:spPr/>
        <p:txBody>
          <a:bodyPr/>
          <a:lstStyle>
            <a:lvl1pPr>
              <a:defRPr/>
            </a:lvl1pPr>
          </a:lstStyle>
          <a:p>
            <a:pPr>
              <a:defRPr/>
            </a:pPr>
            <a:fld id="{EF4EE7F1-3F8F-4896-A845-A94111029746}" type="slidenum">
              <a:rPr lang="zh-CN" altLang="en-US"/>
            </a:fld>
            <a:endParaRPr lang="zh-CN"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9" Type="http://schemas.openxmlformats.org/officeDocument/2006/relationships/slideLayout" Target="../slideLayouts/slideLayout20.xml"/><Relationship Id="rId8" Type="http://schemas.openxmlformats.org/officeDocument/2006/relationships/slideLayout" Target="../slideLayouts/slideLayout19.xml"/><Relationship Id="rId7" Type="http://schemas.openxmlformats.org/officeDocument/2006/relationships/slideLayout" Target="../slideLayouts/slideLayout18.xml"/><Relationship Id="rId6" Type="http://schemas.openxmlformats.org/officeDocument/2006/relationships/slideLayout" Target="../slideLayouts/slideLayout17.xml"/><Relationship Id="rId5" Type="http://schemas.openxmlformats.org/officeDocument/2006/relationships/slideLayout" Target="../slideLayouts/slideLayout16.xml"/><Relationship Id="rId4" Type="http://schemas.openxmlformats.org/officeDocument/2006/relationships/slideLayout" Target="../slideLayouts/slideLayout15.xml"/><Relationship Id="rId3" Type="http://schemas.openxmlformats.org/officeDocument/2006/relationships/slideLayout" Target="../slideLayouts/slideLayout14.xml"/><Relationship Id="rId2" Type="http://schemas.openxmlformats.org/officeDocument/2006/relationships/slideLayout" Target="../slideLayouts/slideLayout13.xml"/><Relationship Id="rId16" Type="http://schemas.openxmlformats.org/officeDocument/2006/relationships/theme" Target="../theme/theme2.xml"/><Relationship Id="rId15" Type="http://schemas.openxmlformats.org/officeDocument/2006/relationships/image" Target="../media/image3.png"/><Relationship Id="rId14" Type="http://schemas.openxmlformats.org/officeDocument/2006/relationships/image" Target="../media/image2.jpeg"/><Relationship Id="rId13" Type="http://schemas.openxmlformats.org/officeDocument/2006/relationships/slideLayout" Target="../slideLayouts/slideLayout24.xml"/><Relationship Id="rId12" Type="http://schemas.openxmlformats.org/officeDocument/2006/relationships/slideLayout" Target="../slideLayouts/slideLayout23.xml"/><Relationship Id="rId11" Type="http://schemas.openxmlformats.org/officeDocument/2006/relationships/slideLayout" Target="../slideLayouts/slideLayout22.xml"/><Relationship Id="rId10" Type="http://schemas.openxmlformats.org/officeDocument/2006/relationships/slideLayout" Target="../slideLayouts/slideLayout21.xml"/><Relationship Id="rId1" Type="http://schemas.openxmlformats.org/officeDocument/2006/relationships/slideLayout" Target="../slideLayouts/slideLayout1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标题占位符 1"/>
          <p:cNvSpPr>
            <a:spLocks noGrp="1"/>
          </p:cNvSpPr>
          <p:nvPr>
            <p:ph type="title"/>
          </p:nvPr>
        </p:nvSpPr>
        <p:spPr bwMode="auto">
          <a:xfrm>
            <a:off x="457200" y="274638"/>
            <a:ext cx="8229600" cy="11430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ctr" anchorCtr="0" compatLnSpc="1"/>
          <a:lstStyle/>
          <a:p>
            <a:pPr lvl="0"/>
            <a:r>
              <a:rPr lang="zh-CN" altLang="en-US"/>
              <a:t>单击此处编辑母版标题样式</a:t>
            </a:r>
            <a:endParaRPr lang="zh-CN" altLang="en-US"/>
          </a:p>
        </p:txBody>
      </p:sp>
      <p:sp>
        <p:nvSpPr>
          <p:cNvPr id="1027" name="文本占位符 2"/>
          <p:cNvSpPr>
            <a:spLocks noGrp="1"/>
          </p:cNvSpPr>
          <p:nvPr>
            <p:ph type="body" idx="1"/>
          </p:nvPr>
        </p:nvSpPr>
        <p:spPr bwMode="auto">
          <a:xfrm>
            <a:off x="457200" y="1600200"/>
            <a:ext cx="8229600" cy="45259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vert="horz" wrap="square" lIns="91440" tIns="45720" rIns="91440" bIns="45720" numCol="1" anchor="t" anchorCtr="0" compatLnSpc="1"/>
          <a:lstStyle/>
          <a:p>
            <a:pPr lvl="0"/>
            <a:r>
              <a:rPr lang="zh-CN" altLang="en-US"/>
              <a:t>单击此处编辑母版文本样式</a:t>
            </a:r>
            <a:endParaRPr lang="zh-CN" altLang="en-US"/>
          </a:p>
          <a:p>
            <a:pPr lvl="1"/>
            <a:r>
              <a:rPr lang="zh-CN" altLang="en-US"/>
              <a:t>第二级</a:t>
            </a:r>
            <a:endParaRPr lang="zh-CN" altLang="en-US"/>
          </a:p>
          <a:p>
            <a:pPr lvl="2"/>
            <a:r>
              <a:rPr lang="zh-CN" altLang="en-US"/>
              <a:t>第三级</a:t>
            </a:r>
            <a:endParaRPr lang="zh-CN" altLang="en-US"/>
          </a:p>
          <a:p>
            <a:pPr lvl="3"/>
            <a:r>
              <a:rPr lang="zh-CN" altLang="en-US"/>
              <a:t>第四级</a:t>
            </a:r>
            <a:endParaRPr lang="zh-CN" altLang="en-US"/>
          </a:p>
          <a:p>
            <a:pPr lvl="4"/>
            <a:r>
              <a:rPr lang="zh-CN" altLang="en-US"/>
              <a:t>第五级</a:t>
            </a:r>
            <a:endParaRPr lang="zh-CN" altLang="en-US"/>
          </a:p>
        </p:txBody>
      </p:sp>
      <p:sp>
        <p:nvSpPr>
          <p:cNvPr id="4" name="日期占位符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eaLnBrk="1" fontAlgn="auto" hangingPunct="1">
              <a:spcBef>
                <a:spcPts val="0"/>
              </a:spcBef>
              <a:spcAft>
                <a:spcPts val="0"/>
              </a:spcAft>
              <a:defRPr sz="1200">
                <a:solidFill>
                  <a:schemeClr val="tx1">
                    <a:tint val="75000"/>
                  </a:schemeClr>
                </a:solidFill>
                <a:latin typeface="+mn-lt"/>
                <a:ea typeface="+mn-ea"/>
              </a:defRPr>
            </a:lvl1pPr>
          </a:lstStyle>
          <a:p>
            <a:pPr>
              <a:defRPr/>
            </a:pPr>
            <a:fld id="{9B433B3C-293C-4A78-916C-E8BD3FD00FA6}" type="datetimeFigureOut">
              <a:rPr lang="zh-CN" altLang="en-US"/>
            </a:fld>
            <a:endParaRPr lang="zh-CN" altLang="en-US"/>
          </a:p>
        </p:txBody>
      </p:sp>
      <p:sp>
        <p:nvSpPr>
          <p:cNvPr id="5" name="页脚占位符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eaLnBrk="1" fontAlgn="auto" hangingPunct="1">
              <a:spcBef>
                <a:spcPts val="0"/>
              </a:spcBef>
              <a:spcAft>
                <a:spcPts val="0"/>
              </a:spcAft>
              <a:defRPr sz="1200">
                <a:solidFill>
                  <a:schemeClr val="tx1">
                    <a:tint val="75000"/>
                  </a:schemeClr>
                </a:solidFill>
                <a:latin typeface="+mn-lt"/>
                <a:ea typeface="+mn-ea"/>
              </a:defRPr>
            </a:lvl1pPr>
          </a:lstStyle>
          <a:p>
            <a:pPr>
              <a:defRPr/>
            </a:pPr>
            <a:endParaRPr lang="zh-CN" altLang="en-US"/>
          </a:p>
        </p:txBody>
      </p:sp>
      <p:sp>
        <p:nvSpPr>
          <p:cNvPr id="6" name="灯片编号占位符 5"/>
          <p:cNvSpPr>
            <a:spLocks noGrp="1"/>
          </p:cNvSpPr>
          <p:nvPr>
            <p:ph type="sldNum" sz="quarter" idx="4"/>
          </p:nvPr>
        </p:nvSpPr>
        <p:spPr>
          <a:xfrm>
            <a:off x="6553200" y="6356350"/>
            <a:ext cx="2133600" cy="365125"/>
          </a:xfrm>
          <a:prstGeom prst="rect">
            <a:avLst/>
          </a:prstGeom>
        </p:spPr>
        <p:txBody>
          <a:bodyPr vert="horz" wrap="square" lIns="91440" tIns="45720" rIns="91440" bIns="45720" numCol="1" anchor="ctr" anchorCtr="0" compatLnSpc="1"/>
          <a:lstStyle>
            <a:lvl1pPr algn="r" eaLnBrk="1" hangingPunct="1">
              <a:defRPr sz="1200">
                <a:solidFill>
                  <a:srgbClr val="898989"/>
                </a:solidFill>
                <a:latin typeface="Calibri" panose="020F0502020204030204" pitchFamily="34" charset="0"/>
              </a:defRPr>
            </a:lvl1pPr>
          </a:lstStyle>
          <a:p>
            <a:pPr>
              <a:defRPr/>
            </a:pPr>
            <a:fld id="{A1596B22-6535-4D74-9806-9999F834F1F8}" type="slidenum">
              <a:rPr lang="zh-CN" altLang="en-US"/>
            </a:fld>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rtl="0" eaLnBrk="0" fontAlgn="base" hangingPunct="0">
        <a:spcBef>
          <a:spcPct val="0"/>
        </a:spcBef>
        <a:spcAft>
          <a:spcPct val="0"/>
        </a:spcAft>
        <a:defRPr sz="4400" kern="1200">
          <a:solidFill>
            <a:schemeClr val="tx1"/>
          </a:solidFill>
          <a:latin typeface="+mj-lt"/>
          <a:ea typeface="+mj-ea"/>
          <a:cs typeface="+mj-cs"/>
        </a:defRPr>
      </a:lvl1pPr>
      <a:lvl2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2pPr>
      <a:lvl3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3pPr>
      <a:lvl4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4pPr>
      <a:lvl5pPr algn="ctr" rtl="0" eaLnBrk="0" fontAlgn="base" hangingPunct="0">
        <a:spcBef>
          <a:spcPct val="0"/>
        </a:spcBef>
        <a:spcAft>
          <a:spcPct val="0"/>
        </a:spcAft>
        <a:defRPr sz="4400">
          <a:solidFill>
            <a:schemeClr val="tx1"/>
          </a:solidFill>
          <a:latin typeface="Calibri" panose="020F0502020204030204" pitchFamily="34" charset="0"/>
          <a:ea typeface="宋体" panose="02010600030101010101" pitchFamily="2" charset="-122"/>
        </a:defRPr>
      </a:lvl5pPr>
      <a:lvl6pPr marL="4572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6pPr>
      <a:lvl7pPr marL="9144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7pPr>
      <a:lvl8pPr marL="13716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8pPr>
      <a:lvl9pPr marL="1828800" algn="ctr" rtl="0" fontAlgn="base">
        <a:spcBef>
          <a:spcPct val="0"/>
        </a:spcBef>
        <a:spcAft>
          <a:spcPct val="0"/>
        </a:spcAft>
        <a:defRPr sz="4400">
          <a:solidFill>
            <a:schemeClr val="tx1"/>
          </a:solidFill>
          <a:latin typeface="Calibri" panose="020F0502020204030204" pitchFamily="34" charset="0"/>
          <a:ea typeface="宋体" panose="02010600030101010101" pitchFamily="2" charset="-122"/>
        </a:defRPr>
      </a:lvl9pPr>
    </p:titleStyle>
    <p:bodyStyle>
      <a:lvl1pPr marL="342900" indent="-342900" algn="l" rtl="0" eaLnBrk="0" fontAlgn="base" hangingPunct="0">
        <a:spcBef>
          <a:spcPct val="20000"/>
        </a:spcBef>
        <a:spcAft>
          <a:spcPct val="0"/>
        </a:spcAft>
        <a:buFont typeface="Arial" panose="020B0604020202020204" pitchFamily="34" charset="0"/>
        <a:buChar char="•"/>
        <a:defRPr sz="3200" kern="1200">
          <a:solidFill>
            <a:schemeClr val="tx1"/>
          </a:solidFill>
          <a:latin typeface="+mn-lt"/>
          <a:ea typeface="+mn-ea"/>
          <a:cs typeface="+mn-cs"/>
        </a:defRPr>
      </a:lvl1pPr>
      <a:lvl2pPr marL="742950" indent="-285750" algn="l" rtl="0" eaLnBrk="0" fontAlgn="base" hangingPunct="0">
        <a:spcBef>
          <a:spcPct val="20000"/>
        </a:spcBef>
        <a:spcAft>
          <a:spcPct val="0"/>
        </a:spcAft>
        <a:buFont typeface="Arial" panose="020B0604020202020204" pitchFamily="34" charset="0"/>
        <a:buChar char="–"/>
        <a:defRPr sz="2800" kern="1200">
          <a:solidFill>
            <a:schemeClr val="tx1"/>
          </a:solidFill>
          <a:latin typeface="+mn-lt"/>
          <a:ea typeface="+mn-ea"/>
          <a:cs typeface="+mn-cs"/>
        </a:defRPr>
      </a:lvl2pPr>
      <a:lvl3pPr marL="1143000" indent="-228600" algn="l" rtl="0" eaLnBrk="0" fontAlgn="base" hangingPunct="0">
        <a:spcBef>
          <a:spcPct val="20000"/>
        </a:spcBef>
        <a:spcAft>
          <a:spcPct val="0"/>
        </a:spcAft>
        <a:buFont typeface="Arial" panose="020B0604020202020204" pitchFamily="34" charset="0"/>
        <a:buChar char="•"/>
        <a:defRPr sz="2400" kern="1200">
          <a:solidFill>
            <a:schemeClr val="tx1"/>
          </a:solidFill>
          <a:latin typeface="+mn-lt"/>
          <a:ea typeface="+mn-ea"/>
          <a:cs typeface="+mn-cs"/>
        </a:defRPr>
      </a:lvl3pPr>
      <a:lvl4pPr marL="16002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4pPr>
      <a:lvl5pPr marL="2057400" indent="-228600" algn="l" rtl="0" eaLnBrk="0" fontAlgn="base" hangingPunct="0">
        <a:spcBef>
          <a:spcPct val="20000"/>
        </a:spcBef>
        <a:spcAft>
          <a:spcPct val="0"/>
        </a:spcAft>
        <a:buFont typeface="Arial" panose="020B0604020202020204"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anose="020B0604020202020204"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bwMode="auto">
      <p:bgPr>
        <a:solidFill>
          <a:schemeClr val="bg1"/>
        </a:solidFill>
        <a:effectLst/>
      </p:bgPr>
    </p:bg>
    <p:spTree>
      <p:nvGrpSpPr>
        <p:cNvPr id="1" name=""/>
        <p:cNvGrpSpPr/>
        <p:nvPr/>
      </p:nvGrpSpPr>
      <p:grpSpPr>
        <a:xfrm>
          <a:off x="0" y="0"/>
          <a:ext cx="0" cy="0"/>
          <a:chOff x="0" y="0"/>
          <a:chExt cx="0" cy="0"/>
        </a:xfrm>
      </p:grpSpPr>
      <p:pic>
        <p:nvPicPr>
          <p:cNvPr id="2050" name="Picture 2" descr="bg2"/>
          <p:cNvPicPr>
            <a:picLocks noChangeAspect="1" noChangeArrowheads="1"/>
          </p:cNvPicPr>
          <p:nvPr userDrawn="1"/>
        </p:nvPicPr>
        <p:blipFill>
          <a:blip r:embed="rId14">
            <a:extLst>
              <a:ext uri="{28A0092B-C50C-407E-A947-70E740481C1C}">
                <a14:useLocalDpi xmlns:a14="http://schemas.microsoft.com/office/drawing/2010/main" val="0"/>
              </a:ext>
            </a:extLst>
          </a:blip>
          <a:srcRect/>
          <a:stretch>
            <a:fillRect/>
          </a:stretch>
        </p:blipFill>
        <p:spPr bwMode="auto">
          <a:xfrm>
            <a:off x="0" y="0"/>
            <a:ext cx="9180513" cy="501317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28" name="Rectangle 4"/>
          <p:cNvSpPr>
            <a:spLocks noGrp="1" noChangeArrowheads="1"/>
          </p:cNvSpPr>
          <p:nvPr>
            <p:ph type="sldNum" sz="quarter" idx="4"/>
          </p:nvPr>
        </p:nvSpPr>
        <p:spPr bwMode="auto">
          <a:xfrm>
            <a:off x="7235825" y="6453188"/>
            <a:ext cx="1439863" cy="196850"/>
          </a:xfrm>
          <a:prstGeom prst="rect">
            <a:avLst/>
          </a:prstGeom>
          <a:noFill/>
          <a:ln w="9525">
            <a:noFill/>
            <a:miter lim="800000"/>
          </a:ln>
          <a:effectLst/>
        </p:spPr>
        <p:txBody>
          <a:bodyPr vert="horz" wrap="square" lIns="91440" tIns="45720" rIns="91440" bIns="45720" numCol="1" anchor="t" anchorCtr="0" compatLnSpc="1"/>
          <a:lstStyle>
            <a:lvl1pPr algn="r" eaLnBrk="0" hangingPunct="0">
              <a:defRPr sz="1000" b="1">
                <a:ea typeface="华文细黑" panose="02010600040101010101" pitchFamily="2" charset="-122"/>
              </a:defRPr>
            </a:lvl1pPr>
          </a:lstStyle>
          <a:p>
            <a:pPr>
              <a:defRPr/>
            </a:pPr>
            <a:r>
              <a:rPr lang="de-DE" altLang="en-US"/>
              <a:t>Page </a:t>
            </a:r>
            <a:r>
              <a:rPr lang="de-DE" altLang="en-US">
                <a:sym typeface="MS UI Gothic" panose="020B0600070205080204" pitchFamily="34" charset="-128"/>
              </a:rPr>
              <a:t></a:t>
            </a:r>
            <a:r>
              <a:rPr lang="de-DE" altLang="en-US"/>
              <a:t> </a:t>
            </a:r>
            <a:fld id="{B8F227BD-8E81-48D9-8EB2-264A8CA59D9A}" type="slidenum">
              <a:rPr lang="zh-CN" altLang="en-US" smtClean="0"/>
            </a:fld>
            <a:endParaRPr lang="en-US" altLang="zh-CN"/>
          </a:p>
        </p:txBody>
      </p:sp>
      <p:pic>
        <p:nvPicPr>
          <p:cNvPr id="2" name="图片 1"/>
          <p:cNvPicPr>
            <a:picLocks noChangeAspect="1"/>
          </p:cNvPicPr>
          <p:nvPr userDrawn="1"/>
        </p:nvPicPr>
        <p:blipFill>
          <a:blip r:embed="rId15"/>
          <a:stretch>
            <a:fillRect/>
          </a:stretch>
        </p:blipFill>
        <p:spPr>
          <a:xfrm>
            <a:off x="-1" y="6619981"/>
            <a:ext cx="9180513" cy="409419"/>
          </a:xfrm>
          <a:prstGeom prst="ellipse">
            <a:avLst/>
          </a:prstGeom>
          <a:ln>
            <a:noFill/>
          </a:ln>
          <a:effectLst>
            <a:softEdge rad="112500"/>
          </a:effectLst>
        </p:spPr>
      </p:pic>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 id="2147483672" r:id="rId12"/>
    <p:sldLayoutId id="2147483673" r:id="rId13"/>
  </p:sldLayoutIdLst>
  <p:hf hdr="0" ftr="0" dt="0"/>
  <p:txStyles>
    <p:titleStyle>
      <a:lvl1pPr algn="l" rtl="0" eaLnBrk="0" fontAlgn="base" hangingPunct="0">
        <a:spcBef>
          <a:spcPct val="0"/>
        </a:spcBef>
        <a:spcAft>
          <a:spcPct val="0"/>
        </a:spcAft>
        <a:defRPr sz="2800" b="1">
          <a:solidFill>
            <a:schemeClr val="bg1"/>
          </a:solidFill>
          <a:latin typeface="+mj-lt"/>
          <a:ea typeface="+mj-ea"/>
          <a:cs typeface="+mj-cs"/>
        </a:defRPr>
      </a:lvl1pPr>
      <a:lvl2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2pPr>
      <a:lvl3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3pPr>
      <a:lvl4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4pPr>
      <a:lvl5pPr algn="l" rtl="0" eaLnBrk="0" fontAlgn="base" hangingPunct="0">
        <a:spcBef>
          <a:spcPct val="0"/>
        </a:spcBef>
        <a:spcAft>
          <a:spcPct val="0"/>
        </a:spcAft>
        <a:defRPr sz="2800" b="1">
          <a:solidFill>
            <a:schemeClr val="bg1"/>
          </a:solidFill>
          <a:latin typeface="Arial" panose="020B0604020202020204" pitchFamily="34" charset="0"/>
          <a:ea typeface="华文细黑" panose="02010600040101010101" pitchFamily="2" charset="-122"/>
        </a:defRPr>
      </a:lvl5pPr>
      <a:lvl6pPr marL="4572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6pPr>
      <a:lvl7pPr marL="9144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7pPr>
      <a:lvl8pPr marL="13716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8pPr>
      <a:lvl9pPr marL="1828800" algn="l" rtl="0" fontAlgn="base">
        <a:spcBef>
          <a:spcPct val="0"/>
        </a:spcBef>
        <a:spcAft>
          <a:spcPct val="0"/>
        </a:spcAft>
        <a:defRPr sz="2800" b="1">
          <a:solidFill>
            <a:schemeClr val="bg1"/>
          </a:solidFill>
          <a:latin typeface="Arial" panose="020B0604020202020204" pitchFamily="34" charset="0"/>
          <a:ea typeface="华文细黑" panose="02010600040101010101" pitchFamily="2" charset="-122"/>
        </a:defRPr>
      </a:lvl9pPr>
    </p:titleStyle>
    <p:bodyStyle>
      <a:lvl1pPr marL="342900" indent="-342900" algn="l" rtl="0" eaLnBrk="0" fontAlgn="base" hangingPunct="0">
        <a:spcBef>
          <a:spcPct val="20000"/>
        </a:spcBef>
        <a:spcAft>
          <a:spcPct val="0"/>
        </a:spcAft>
        <a:buClr>
          <a:schemeClr val="accent1"/>
        </a:buClr>
        <a:buFont typeface="Wingdings" panose="05000000000000000000" pitchFamily="2" charset="2"/>
        <a:buChar char="n"/>
        <a:defRPr sz="2000">
          <a:solidFill>
            <a:schemeClr val="tx1"/>
          </a:solidFill>
          <a:latin typeface="+mn-lt"/>
          <a:ea typeface="+mn-ea"/>
          <a:cs typeface="+mn-cs"/>
        </a:defRPr>
      </a:lvl1pPr>
      <a:lvl2pPr marL="742950" indent="-285750" algn="l" rtl="0" eaLnBrk="0" fontAlgn="base" hangingPunct="0">
        <a:spcBef>
          <a:spcPct val="20000"/>
        </a:spcBef>
        <a:spcAft>
          <a:spcPct val="0"/>
        </a:spcAft>
        <a:buClr>
          <a:schemeClr val="accent1"/>
        </a:buClr>
        <a:buFont typeface="Wingdings" panose="05000000000000000000" pitchFamily="2" charset="2"/>
        <a:buChar char="n"/>
        <a:defRPr sz="2800">
          <a:solidFill>
            <a:schemeClr val="tx1"/>
          </a:solidFill>
          <a:latin typeface="+mn-lt"/>
          <a:ea typeface="+mn-ea"/>
        </a:defRPr>
      </a:lvl2pPr>
      <a:lvl3pPr marL="1143000" indent="-228600" algn="l" rtl="0" eaLnBrk="0" fontAlgn="base" hangingPunct="0">
        <a:spcBef>
          <a:spcPct val="20000"/>
        </a:spcBef>
        <a:spcAft>
          <a:spcPct val="0"/>
        </a:spcAft>
        <a:buClr>
          <a:schemeClr val="accent2"/>
        </a:buClr>
        <a:buFont typeface="Wingdings" panose="05000000000000000000" pitchFamily="2" charset="2"/>
        <a:buChar char="n"/>
        <a:defRPr sz="1600">
          <a:solidFill>
            <a:schemeClr val="tx1"/>
          </a:solidFill>
          <a:latin typeface="+mn-lt"/>
          <a:ea typeface="+mn-ea"/>
        </a:defRPr>
      </a:lvl3pPr>
      <a:lvl4pPr marL="1600200" indent="-228600" algn="l" rtl="0" eaLnBrk="0" fontAlgn="base" hangingPunct="0">
        <a:spcBef>
          <a:spcPct val="20000"/>
        </a:spcBef>
        <a:spcAft>
          <a:spcPct val="0"/>
        </a:spcAft>
        <a:buClr>
          <a:schemeClr val="hlink"/>
        </a:buClr>
        <a:buFont typeface="Wingdings" panose="05000000000000000000" pitchFamily="2" charset="2"/>
        <a:buChar char="n"/>
        <a:defRPr sz="1400">
          <a:solidFill>
            <a:schemeClr val="tx1"/>
          </a:solidFill>
          <a:latin typeface="+mn-lt"/>
          <a:ea typeface="+mn-ea"/>
        </a:defRPr>
      </a:lvl4pPr>
      <a:lvl5pPr marL="2057400" indent="-228600" algn="l" rtl="0" eaLnBrk="0" fontAlgn="base" hangingPunct="0">
        <a:spcBef>
          <a:spcPct val="20000"/>
        </a:spcBef>
        <a:spcAft>
          <a:spcPct val="0"/>
        </a:spcAft>
        <a:buChar char="»"/>
        <a:defRPr sz="2000">
          <a:solidFill>
            <a:schemeClr val="tx1"/>
          </a:solidFill>
          <a:latin typeface="+mn-lt"/>
          <a:ea typeface="+mn-ea"/>
        </a:defRPr>
      </a:lvl5pPr>
      <a:lvl6pPr marL="2514600" indent="-228600" algn="l" rtl="0" fontAlgn="base">
        <a:spcBef>
          <a:spcPct val="20000"/>
        </a:spcBef>
        <a:spcAft>
          <a:spcPct val="0"/>
        </a:spcAft>
        <a:buChar char="»"/>
        <a:defRPr>
          <a:solidFill>
            <a:schemeClr val="tx1"/>
          </a:solidFill>
          <a:latin typeface="+mn-lt"/>
          <a:ea typeface="+mn-ea"/>
        </a:defRPr>
      </a:lvl6pPr>
      <a:lvl7pPr marL="2971800" indent="-228600" algn="l" rtl="0" fontAlgn="base">
        <a:spcBef>
          <a:spcPct val="20000"/>
        </a:spcBef>
        <a:spcAft>
          <a:spcPct val="0"/>
        </a:spcAft>
        <a:buChar char="»"/>
        <a:defRPr>
          <a:solidFill>
            <a:schemeClr val="tx1"/>
          </a:solidFill>
          <a:latin typeface="+mn-lt"/>
          <a:ea typeface="+mn-ea"/>
        </a:defRPr>
      </a:lvl7pPr>
      <a:lvl8pPr marL="3429000" indent="-228600" algn="l" rtl="0" fontAlgn="base">
        <a:spcBef>
          <a:spcPct val="20000"/>
        </a:spcBef>
        <a:spcAft>
          <a:spcPct val="0"/>
        </a:spcAft>
        <a:buChar char="»"/>
        <a:defRPr>
          <a:solidFill>
            <a:schemeClr val="tx1"/>
          </a:solidFill>
          <a:latin typeface="+mn-lt"/>
          <a:ea typeface="+mn-ea"/>
        </a:defRPr>
      </a:lvl8pPr>
      <a:lvl9pPr marL="3886200" indent="-228600" algn="l" rtl="0" fontAlgn="base">
        <a:spcBef>
          <a:spcPct val="20000"/>
        </a:spcBef>
        <a:spcAft>
          <a:spcPct val="0"/>
        </a:spcAft>
        <a:buChar char="»"/>
        <a:defRPr>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notesSlide" Target="../notesSlides/notesSlide1.xml"/><Relationship Id="rId2" Type="http://schemas.openxmlformats.org/officeDocument/2006/relationships/slideLayout" Target="../slideLayouts/slideLayout2.xml"/><Relationship Id="rId1" Type="http://schemas.openxmlformats.org/officeDocument/2006/relationships/image" Target="../media/image4.png"/></Relationships>
</file>

<file path=ppt/slides/_rels/slide10.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tags" Target="../tags/tag15.xml"/></Relationships>
</file>

<file path=ppt/slides/_rels/slide11.xml.rels><?xml version="1.0" encoding="UTF-8" standalone="yes"?>
<Relationships xmlns="http://schemas.openxmlformats.org/package/2006/relationships"><Relationship Id="rId7" Type="http://schemas.openxmlformats.org/officeDocument/2006/relationships/notesSlide" Target="../notesSlides/notesSlide10.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2.xml.rels><?xml version="1.0" encoding="UTF-8" standalone="yes"?>
<Relationships xmlns="http://schemas.openxmlformats.org/package/2006/relationships"><Relationship Id="rId7" Type="http://schemas.openxmlformats.org/officeDocument/2006/relationships/notesSlide" Target="../notesSlides/notesSlide11.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8.xml"/></Relationships>
</file>

<file path=ppt/slides/_rels/slide1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18.xml"/><Relationship Id="rId1" Type="http://schemas.openxmlformats.org/officeDocument/2006/relationships/image" Target="../media/image19.png"/></Relationships>
</file>

<file path=ppt/slides/_rels/slide2.xml.rels><?xml version="1.0" encoding="UTF-8" standalone="yes"?>
<Relationships xmlns="http://schemas.openxmlformats.org/package/2006/relationships"><Relationship Id="rId3" Type="http://schemas.openxmlformats.org/officeDocument/2006/relationships/notesSlide" Target="../notesSlides/notesSlide2.xml"/><Relationship Id="rId2" Type="http://schemas.openxmlformats.org/officeDocument/2006/relationships/slideLayout" Target="../slideLayouts/slideLayout18.xml"/><Relationship Id="rId1" Type="http://schemas.openxmlformats.org/officeDocument/2006/relationships/image" Target="../media/image5.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21.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0.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2.xml.rels><?xml version="1.0" encoding="UTF-8" standalone="yes"?>
<Relationships xmlns="http://schemas.openxmlformats.org/package/2006/relationships"><Relationship Id="rId3" Type="http://schemas.openxmlformats.org/officeDocument/2006/relationships/notesSlide" Target="../notesSlides/notesSlide13.xml"/><Relationship Id="rId2" Type="http://schemas.openxmlformats.org/officeDocument/2006/relationships/slideLayout" Target="../slideLayouts/slideLayout18.xml"/><Relationship Id="rId1" Type="http://schemas.openxmlformats.org/officeDocument/2006/relationships/image" Target="../media/image21.emf"/></Relationships>
</file>

<file path=ppt/slides/_rels/slide23.xml.rels><?xml version="1.0" encoding="UTF-8" standalone="yes"?>
<Relationships xmlns="http://schemas.openxmlformats.org/package/2006/relationships"><Relationship Id="rId9" Type="http://schemas.openxmlformats.org/officeDocument/2006/relationships/notesSlide" Target="../notesSlides/notesSlide14.xml"/><Relationship Id="rId8" Type="http://schemas.openxmlformats.org/officeDocument/2006/relationships/slideLayout" Target="../slideLayouts/slideLayout18.xml"/><Relationship Id="rId7" Type="http://schemas.openxmlformats.org/officeDocument/2006/relationships/image" Target="../media/image23.jpeg"/><Relationship Id="rId6" Type="http://schemas.openxmlformats.org/officeDocument/2006/relationships/image" Target="../media/image22.pn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5.xml.rels><?xml version="1.0" encoding="UTF-8" standalone="yes"?>
<Relationships xmlns="http://schemas.openxmlformats.org/package/2006/relationships"><Relationship Id="rId8" Type="http://schemas.openxmlformats.org/officeDocument/2006/relationships/notesSlide" Target="../notesSlides/notesSlide15.xml"/><Relationship Id="rId7" Type="http://schemas.openxmlformats.org/officeDocument/2006/relationships/slideLayout" Target="../slideLayouts/slideLayout18.xml"/><Relationship Id="rId6" Type="http://schemas.openxmlformats.org/officeDocument/2006/relationships/image" Target="../media/image24.emf"/><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8.xml.rels><?xml version="1.0" encoding="UTF-8" standalone="yes"?>
<Relationships xmlns="http://schemas.openxmlformats.org/package/2006/relationships"><Relationship Id="rId7" Type="http://schemas.openxmlformats.org/officeDocument/2006/relationships/slideLayout" Target="../slideLayouts/slideLayout18.xml"/><Relationship Id="rId6" Type="http://schemas.openxmlformats.org/officeDocument/2006/relationships/image" Target="../media/image2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29.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xml.rels><?xml version="1.0" encoding="UTF-8" standalone="yes"?>
<Relationships xmlns="http://schemas.openxmlformats.org/package/2006/relationships"><Relationship Id="rId9" Type="http://schemas.openxmlformats.org/officeDocument/2006/relationships/image" Target="../media/image6.png"/><Relationship Id="rId8" Type="http://schemas.openxmlformats.org/officeDocument/2006/relationships/tags" Target="../tags/tag7.xml"/><Relationship Id="rId7" Type="http://schemas.openxmlformats.org/officeDocument/2006/relationships/tags" Target="../tags/tag6.xml"/><Relationship Id="rId6" Type="http://schemas.openxmlformats.org/officeDocument/2006/relationships/tags" Target="../tags/tag5.xml"/><Relationship Id="rId5" Type="http://schemas.openxmlformats.org/officeDocument/2006/relationships/tags" Target="../tags/tag4.xml"/><Relationship Id="rId4" Type="http://schemas.openxmlformats.org/officeDocument/2006/relationships/tags" Target="../tags/tag3.xml"/><Relationship Id="rId3" Type="http://schemas.openxmlformats.org/officeDocument/2006/relationships/slide" Target="slide34.xml"/><Relationship Id="rId20" Type="http://schemas.openxmlformats.org/officeDocument/2006/relationships/notesSlide" Target="../notesSlides/notesSlide3.xml"/><Relationship Id="rId2" Type="http://schemas.openxmlformats.org/officeDocument/2006/relationships/tags" Target="../tags/tag2.xml"/><Relationship Id="rId19" Type="http://schemas.openxmlformats.org/officeDocument/2006/relationships/slideLayout" Target="../slideLayouts/slideLayout18.xml"/><Relationship Id="rId18" Type="http://schemas.openxmlformats.org/officeDocument/2006/relationships/image" Target="../media/image9.png"/><Relationship Id="rId17" Type="http://schemas.openxmlformats.org/officeDocument/2006/relationships/tags" Target="../tags/tag13.xml"/><Relationship Id="rId16" Type="http://schemas.openxmlformats.org/officeDocument/2006/relationships/image" Target="../media/image8.png"/><Relationship Id="rId15" Type="http://schemas.openxmlformats.org/officeDocument/2006/relationships/tags" Target="../tags/tag12.xml"/><Relationship Id="rId14" Type="http://schemas.openxmlformats.org/officeDocument/2006/relationships/image" Target="../media/image7.png"/><Relationship Id="rId13" Type="http://schemas.openxmlformats.org/officeDocument/2006/relationships/tags" Target="../tags/tag11.xml"/><Relationship Id="rId12" Type="http://schemas.openxmlformats.org/officeDocument/2006/relationships/tags" Target="../tags/tag10.xml"/><Relationship Id="rId11" Type="http://schemas.openxmlformats.org/officeDocument/2006/relationships/tags" Target="../tags/tag9.xml"/><Relationship Id="rId10" Type="http://schemas.openxmlformats.org/officeDocument/2006/relationships/tags" Target="../tags/tag8.xml"/><Relationship Id="rId1" Type="http://schemas.openxmlformats.org/officeDocument/2006/relationships/tags" Target="../tags/tag1.xml"/></Relationships>
</file>

<file path=ppt/slides/_rels/slide30.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3.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4.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xml.rels><?xml version="1.0" encoding="UTF-8" standalone="yes"?>
<Relationships xmlns="http://schemas.openxmlformats.org/package/2006/relationships"><Relationship Id="rId8" Type="http://schemas.openxmlformats.org/officeDocument/2006/relationships/notesSlide" Target="../notesSlides/notesSlide4.xml"/><Relationship Id="rId7" Type="http://schemas.openxmlformats.org/officeDocument/2006/relationships/slideLayout" Target="../slideLayouts/slideLayout18.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1.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2.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xml.rels><?xml version="1.0" encoding="UTF-8" standalone="yes"?>
<Relationships xmlns="http://schemas.openxmlformats.org/package/2006/relationships"><Relationship Id="rId9" Type="http://schemas.openxmlformats.org/officeDocument/2006/relationships/notesSlide" Target="../notesSlides/notesSlide5.xml"/><Relationship Id="rId8" Type="http://schemas.openxmlformats.org/officeDocument/2006/relationships/slideLayout" Target="../slideLayouts/slideLayout18.xml"/><Relationship Id="rId7" Type="http://schemas.openxmlformats.org/officeDocument/2006/relationships/image" Target="../media/image17.jpeg"/><Relationship Id="rId6" Type="http://schemas.openxmlformats.org/officeDocument/2006/relationships/image" Target="../media/image16.jpeg"/><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8.xml"/></Relationships>
</file>

<file path=ppt/slides/_rels/slide55.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6.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7.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58.xml.rels><?xml version="1.0" encoding="UTF-8" standalone="yes"?>
<Relationships xmlns="http://schemas.openxmlformats.org/package/2006/relationships"><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6.xml.rels><?xml version="1.0" encoding="UTF-8" standalone="yes"?>
<Relationships xmlns="http://schemas.openxmlformats.org/package/2006/relationships"><Relationship Id="rId7" Type="http://schemas.openxmlformats.org/officeDocument/2006/relationships/notesSlide" Target="../notesSlides/notesSlide6.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7.xml.rels><?xml version="1.0" encoding="UTF-8" standalone="yes"?>
<Relationships xmlns="http://schemas.openxmlformats.org/package/2006/relationships"><Relationship Id="rId8" Type="http://schemas.openxmlformats.org/officeDocument/2006/relationships/notesSlide" Target="../notesSlides/notesSlide7.xml"/><Relationship Id="rId7" Type="http://schemas.openxmlformats.org/officeDocument/2006/relationships/slideLayout" Target="../slideLayouts/slideLayout18.xml"/><Relationship Id="rId6" Type="http://schemas.openxmlformats.org/officeDocument/2006/relationships/tags" Target="../tags/tag14.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8.xml.rels><?xml version="1.0" encoding="UTF-8" standalone="yes"?>
<Relationships xmlns="http://schemas.openxmlformats.org/package/2006/relationships"><Relationship Id="rId7" Type="http://schemas.openxmlformats.org/officeDocument/2006/relationships/notesSlide" Target="../notesSlides/notesSlide8.xml"/><Relationship Id="rId6" Type="http://schemas.openxmlformats.org/officeDocument/2006/relationships/slideLayout" Target="../slideLayouts/slideLayout18.xml"/><Relationship Id="rId5" Type="http://schemas.openxmlformats.org/officeDocument/2006/relationships/image" Target="../media/image14.png"/><Relationship Id="rId4" Type="http://schemas.openxmlformats.org/officeDocument/2006/relationships/image" Target="../media/image13.png"/><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image" Target="../media/image10.pn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18.xml"/><Relationship Id="rId1" Type="http://schemas.openxmlformats.org/officeDocument/2006/relationships/image" Target="../media/image18.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5122" name="Picture 3"/>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0" y="1588"/>
            <a:ext cx="9142413" cy="68564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6147" name="Rectangle 7"/>
          <p:cNvSpPr>
            <a:spLocks noChangeArrowheads="1"/>
          </p:cNvSpPr>
          <p:nvPr/>
        </p:nvSpPr>
        <p:spPr bwMode="auto">
          <a:xfrm>
            <a:off x="900113" y="2349500"/>
            <a:ext cx="7772400" cy="14700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nchor="ctr">
            <a:scene3d>
              <a:camera prst="orthographicFront"/>
              <a:lightRig rig="glow" dir="tl">
                <a:rot lat="0" lon="0" rev="5400000"/>
              </a:lightRig>
            </a:scene3d>
            <a:sp3d contourW="12700">
              <a:bevelT w="25400" h="25400"/>
              <a:contourClr>
                <a:schemeClr val="accent6">
                  <a:shade val="73000"/>
                </a:schemeClr>
              </a:contourClr>
            </a:sp3d>
          </a:bodyPr>
          <a:lstStyle/>
          <a:p>
            <a:pPr algn="ctr" eaLnBrk="1" hangingPunct="1">
              <a:defRPr/>
            </a:pP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第</a:t>
            </a:r>
            <a:r>
              <a:rPr lang="en-US" altLang="zh-CN"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3</a:t>
            </a:r>
            <a:r>
              <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rPr>
              <a:t>章 分治法</a:t>
            </a:r>
            <a:endParaRPr lang="zh-CN" altLang="en-US" sz="6000" b="1" dirty="0">
              <a:ln w="11430"/>
              <a:gradFill>
                <a:gsLst>
                  <a:gs pos="0">
                    <a:schemeClr val="accent6">
                      <a:tint val="90000"/>
                      <a:satMod val="120000"/>
                    </a:schemeClr>
                  </a:gs>
                  <a:gs pos="25000">
                    <a:schemeClr val="accent6">
                      <a:tint val="93000"/>
                      <a:satMod val="120000"/>
                    </a:schemeClr>
                  </a:gs>
                  <a:gs pos="50000">
                    <a:schemeClr val="accent6">
                      <a:shade val="89000"/>
                      <a:satMod val="110000"/>
                    </a:schemeClr>
                  </a:gs>
                  <a:gs pos="75000">
                    <a:schemeClr val="accent6">
                      <a:tint val="93000"/>
                      <a:satMod val="120000"/>
                    </a:schemeClr>
                  </a:gs>
                  <a:gs pos="100000">
                    <a:schemeClr val="accent6">
                      <a:tint val="90000"/>
                      <a:satMod val="120000"/>
                    </a:schemeClr>
                  </a:gs>
                </a:gsLst>
                <a:lin ang="5400000"/>
              </a:gradFill>
              <a:effectLst>
                <a:outerShdw blurRad="50800" dist="38100" dir="8100000" algn="tr" rotWithShape="0">
                  <a:prstClr val="black">
                    <a:alpha val="40000"/>
                  </a:prstClr>
                </a:outerShdw>
              </a:effectLst>
              <a:latin typeface="方正正大黑简体" pitchFamily="2" charset="-122"/>
              <a:ea typeface="方正正大黑简体" pitchFamily="2" charset="-122"/>
            </a:endParaRPr>
          </a:p>
        </p:txBody>
      </p:sp>
      <p:sp>
        <p:nvSpPr>
          <p:cNvPr id="5124" name="Text Box 8"/>
          <p:cNvSpPr txBox="1">
            <a:spLocks noChangeArrowheads="1"/>
          </p:cNvSpPr>
          <p:nvPr/>
        </p:nvSpPr>
        <p:spPr bwMode="auto">
          <a:xfrm>
            <a:off x="250825" y="6226175"/>
            <a:ext cx="18415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Font typeface="Arial" panose="020B0604020202020204" pitchFamily="34" charset="0"/>
              <a:buChar char="•"/>
              <a:defRPr sz="3200">
                <a:solidFill>
                  <a:schemeClr val="tx1"/>
                </a:solidFill>
                <a:latin typeface="Calibri" panose="020F0502020204030204" pitchFamily="34" charset="0"/>
                <a:ea typeface="宋体" panose="02010600030101010101" pitchFamily="2" charset="-122"/>
              </a:defRPr>
            </a:lvl1pPr>
            <a:lvl2pPr marL="742950" indent="-285750">
              <a:spcBef>
                <a:spcPct val="20000"/>
              </a:spcBef>
              <a:buFont typeface="Arial" panose="020B0604020202020204" pitchFamily="34" charset="0"/>
              <a:buChar char="–"/>
              <a:defRPr sz="2800">
                <a:solidFill>
                  <a:schemeClr val="tx1"/>
                </a:solidFill>
                <a:latin typeface="Calibri" panose="020F0502020204030204" pitchFamily="34" charset="0"/>
                <a:ea typeface="宋体" panose="02010600030101010101" pitchFamily="2" charset="-122"/>
              </a:defRPr>
            </a:lvl2pPr>
            <a:lvl3pPr marL="1143000" indent="-228600">
              <a:spcBef>
                <a:spcPct val="20000"/>
              </a:spcBef>
              <a:buFont typeface="Arial" panose="020B0604020202020204" pitchFamily="34" charset="0"/>
              <a:buChar char="•"/>
              <a:defRPr sz="2400">
                <a:solidFill>
                  <a:schemeClr val="tx1"/>
                </a:solidFill>
                <a:latin typeface="Calibri" panose="020F0502020204030204" pitchFamily="34" charset="0"/>
                <a:ea typeface="宋体" panose="02010600030101010101" pitchFamily="2" charset="-122"/>
              </a:defRPr>
            </a:lvl3pPr>
            <a:lvl4pPr marL="16002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4pPr>
            <a:lvl5pPr marL="2057400" indent="-228600">
              <a:spcBef>
                <a:spcPct val="20000"/>
              </a:spcBef>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5pPr>
            <a:lvl6pPr marL="25146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6pPr>
            <a:lvl7pPr marL="29718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7pPr>
            <a:lvl8pPr marL="34290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8pPr>
            <a:lvl9pPr marL="3886200" indent="-228600" eaLnBrk="0" fontAlgn="base" hangingPunct="0">
              <a:spcBef>
                <a:spcPct val="20000"/>
              </a:spcBef>
              <a:spcAft>
                <a:spcPct val="0"/>
              </a:spcAft>
              <a:buFont typeface="Arial" panose="020B0604020202020204" pitchFamily="34" charset="0"/>
              <a:buChar char="»"/>
              <a:defRPr sz="2000">
                <a:solidFill>
                  <a:schemeClr val="tx1"/>
                </a:solidFill>
                <a:latin typeface="Calibri" panose="020F0502020204030204" pitchFamily="34" charset="0"/>
                <a:ea typeface="宋体" panose="02010600030101010101" pitchFamily="2" charset="-122"/>
              </a:defRPr>
            </a:lvl9pPr>
          </a:lstStyle>
          <a:p>
            <a:pPr eaLnBrk="1" hangingPunct="1">
              <a:spcBef>
                <a:spcPct val="0"/>
              </a:spcBef>
              <a:buFontTx/>
              <a:buNone/>
            </a:pPr>
            <a:endParaRPr lang="en-US" altLang="zh-CN" sz="2400" b="1">
              <a:latin typeface="Verdana" panose="020B0604030504040204" pitchFamily="34" charset="0"/>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4" name="表格 3"/>
          <p:cNvGraphicFramePr>
            <a:graphicFrameLocks noGrp="1"/>
          </p:cNvGraphicFramePr>
          <p:nvPr>
            <p:custDataLst>
              <p:tags r:id="rId1"/>
            </p:custDataLst>
          </p:nvPr>
        </p:nvGraphicFramePr>
        <p:xfrm>
          <a:off x="1115695" y="1988820"/>
          <a:ext cx="6822440" cy="1511300"/>
        </p:xfrm>
        <a:graphic>
          <a:graphicData uri="http://schemas.openxmlformats.org/drawingml/2006/table">
            <a:tbl>
              <a:tblPr firstRow="1" firstCol="1" bandRow="1">
                <a:tableStyleId>{5C22544A-7EE6-4342-B048-85BDC9FD1C3A}</a:tableStyleId>
              </a:tblPr>
              <a:tblGrid>
                <a:gridCol w="1419225"/>
                <a:gridCol w="539750"/>
                <a:gridCol w="541020"/>
                <a:gridCol w="539750"/>
                <a:gridCol w="540385"/>
                <a:gridCol w="541020"/>
                <a:gridCol w="539750"/>
                <a:gridCol w="539750"/>
                <a:gridCol w="541020"/>
                <a:gridCol w="539750"/>
                <a:gridCol w="541020"/>
              </a:tblGrid>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月份</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6</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7</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9</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初生兔子对数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成熟兔子对数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0</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r h="377825">
                <a:tc>
                  <a:txBody>
                    <a:bodyPr/>
                    <a:lstStyle/>
                    <a:p>
                      <a:pPr algn="just">
                        <a:spcAft>
                          <a:spcPts val="0"/>
                        </a:spcAft>
                      </a:pPr>
                      <a:r>
                        <a:rPr lang="zh-CN" sz="1600" kern="100">
                          <a:solidFill>
                            <a:schemeClr val="bg1"/>
                          </a:solidFill>
                          <a:effectLst/>
                          <a:latin typeface="Times New Roman" panose="02020603050405020304" pitchFamily="18" charset="0"/>
                          <a:ea typeface="宋体" panose="02010600030101010101" pitchFamily="2" charset="-122"/>
                        </a:rPr>
                        <a:t>总对数</a:t>
                      </a:r>
                      <a:endParaRPr lang="zh-CN" sz="1600" kern="100">
                        <a:solidFill>
                          <a:schemeClr val="bg1"/>
                        </a:solidFill>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3</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5</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8</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13</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21</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a:effectLst/>
                          <a:latin typeface="Times New Roman" panose="02020603050405020304" pitchFamily="18" charset="0"/>
                          <a:ea typeface="宋体" panose="02010600030101010101" pitchFamily="2" charset="-122"/>
                        </a:rPr>
                        <a:t>34</a:t>
                      </a:r>
                      <a:endParaRPr lang="en-US" sz="1600" kern="10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c>
                  <a:txBody>
                    <a:bodyPr/>
                    <a:lstStyle/>
                    <a:p>
                      <a:pPr algn="just">
                        <a:spcAft>
                          <a:spcPts val="0"/>
                        </a:spcAft>
                      </a:pPr>
                      <a:r>
                        <a:rPr lang="en-US" sz="1600" kern="100" dirty="0">
                          <a:effectLst/>
                          <a:latin typeface="Times New Roman" panose="02020603050405020304" pitchFamily="18" charset="0"/>
                          <a:ea typeface="宋体" panose="02010600030101010101" pitchFamily="2" charset="-122"/>
                        </a:rPr>
                        <a:t>55</a:t>
                      </a:r>
                      <a:endParaRPr lang="en-US" sz="1600" kern="100" dirty="0">
                        <a:effectLst/>
                        <a:latin typeface="Times New Roman" panose="02020603050405020304" pitchFamily="18" charset="0"/>
                        <a:ea typeface="宋体" panose="02010600030101010101" pitchFamily="2" charset="-122"/>
                        <a:cs typeface="Times New Roman" panose="02020603050405020304" pitchFamily="18" charset="0"/>
                      </a:endParaRPr>
                    </a:p>
                  </a:txBody>
                  <a:tcPr marL="68580" marR="68580" marT="0" marB="0"/>
                </a:tc>
              </a:tr>
            </a:tbl>
          </a:graphicData>
        </a:graphic>
      </p:graphicFrame>
      <p:sp>
        <p:nvSpPr>
          <p:cNvPr id="11" name="文本框 10"/>
          <p:cNvSpPr txBox="1"/>
          <p:nvPr/>
        </p:nvSpPr>
        <p:spPr>
          <a:xfrm>
            <a:off x="539750" y="1196340"/>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根据题目可以列出兔子</a:t>
            </a:r>
            <a:r>
              <a:rPr lang="en-US" altLang="zh-CN" sz="2400" dirty="0">
                <a:solidFill>
                  <a:srgbClr val="080808"/>
                </a:solidFill>
                <a:latin typeface="宋体" panose="02010600030101010101" pitchFamily="2" charset="-122"/>
                <a:sym typeface="+mn-ea"/>
              </a:rPr>
              <a:t>1-10</a:t>
            </a:r>
            <a:r>
              <a:rPr lang="zh-CN" altLang="en-US" sz="2400" dirty="0">
                <a:solidFill>
                  <a:srgbClr val="080808"/>
                </a:solidFill>
                <a:latin typeface="宋体" panose="02010600030101010101" pitchFamily="2" charset="-122"/>
                <a:sym typeface="+mn-ea"/>
              </a:rPr>
              <a:t>月的对数，</a:t>
            </a:r>
            <a:r>
              <a:rPr lang="zh-CN" altLang="en-US" sz="2400" dirty="0">
                <a:solidFill>
                  <a:srgbClr val="080808"/>
                </a:solidFill>
                <a:latin typeface="宋体" panose="02010600030101010101" pitchFamily="2" charset="-122"/>
                <a:sym typeface="+mn-ea"/>
              </a:rPr>
              <a:t>如下表：</a:t>
            </a:r>
            <a:endParaRPr lang="zh-CN" altLang="en-US" sz="2400" dirty="0">
              <a:solidFill>
                <a:srgbClr val="080808"/>
              </a:solidFill>
              <a:latin typeface="宋体" panose="02010600030101010101" pitchFamily="2" charset="-122"/>
              <a:sym typeface="+mn-ea"/>
            </a:endParaRPr>
          </a:p>
        </p:txBody>
      </p:sp>
      <p:sp>
        <p:nvSpPr>
          <p:cNvPr id="3" name="文本框 2"/>
          <p:cNvSpPr txBox="1"/>
          <p:nvPr/>
        </p:nvSpPr>
        <p:spPr>
          <a:xfrm>
            <a:off x="467995" y="3716655"/>
            <a:ext cx="7240270" cy="37528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根据题目兔子</a:t>
            </a:r>
            <a:r>
              <a:rPr lang="zh-CN" altLang="en-US" sz="2400" dirty="0">
                <a:solidFill>
                  <a:srgbClr val="080808"/>
                </a:solidFill>
                <a:latin typeface="宋体" panose="02010600030101010101" pitchFamily="2" charset="-122"/>
                <a:sym typeface="+mn-ea"/>
              </a:rPr>
              <a:t>总数可以列出如下的递归</a:t>
            </a:r>
            <a:r>
              <a:rPr lang="zh-CN" altLang="en-US" sz="2400" dirty="0">
                <a:solidFill>
                  <a:srgbClr val="080808"/>
                </a:solidFill>
                <a:latin typeface="宋体" panose="02010600030101010101" pitchFamily="2" charset="-122"/>
                <a:sym typeface="+mn-ea"/>
              </a:rPr>
              <a:t>式：</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198245" y="4914900"/>
            <a:ext cx="1871345" cy="46037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fib(n) =</a:t>
            </a:r>
            <a:endParaRPr lang="en-US" altLang="zh-CN" sz="2400">
              <a:latin typeface="Times New Roman" panose="02020603050405020304" pitchFamily="18" charset="0"/>
              <a:cs typeface="Times New Roman" panose="02020603050405020304" pitchFamily="18" charset="0"/>
            </a:endParaRPr>
          </a:p>
        </p:txBody>
      </p:sp>
      <p:sp>
        <p:nvSpPr>
          <p:cNvPr id="7" name="左大括号 6"/>
          <p:cNvSpPr/>
          <p:nvPr/>
        </p:nvSpPr>
        <p:spPr>
          <a:xfrm>
            <a:off x="2411730" y="429323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987675" y="4149090"/>
            <a:ext cx="3754755" cy="2071370"/>
          </a:xfrm>
          <a:prstGeom prst="rect">
            <a:avLst/>
          </a:prstGeom>
          <a:noFill/>
        </p:spPr>
        <p:txBody>
          <a:bodyPr wrap="square" rtlCol="0">
            <a:noAutofit/>
          </a:bodyPr>
          <a:p>
            <a:r>
              <a:rPr lang="en-US" altLang="zh-CN" sz="2400">
                <a:latin typeface="Times New Roman" panose="02020603050405020304" pitchFamily="18" charset="0"/>
                <a:cs typeface="Times New Roman" panose="02020603050405020304" pitchFamily="18" charset="0"/>
              </a:rPr>
              <a:t>1</a:t>
            </a:r>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400">
                <a:latin typeface="Times New Roman" panose="02020603050405020304" pitchFamily="18" charset="0"/>
                <a:cs typeface="Times New Roman" panose="02020603050405020304" pitchFamily="18" charset="0"/>
              </a:rPr>
              <a:t>fib(n-1)+fib(n-2) </a:t>
            </a:r>
            <a:endParaRPr lang="en-US" altLang="zh-CN" sz="2400">
              <a:latin typeface="Times New Roman" panose="02020603050405020304" pitchFamily="18" charset="0"/>
              <a:cs typeface="Times New Roman" panose="02020603050405020304" pitchFamily="18" charset="0"/>
            </a:endParaRPr>
          </a:p>
        </p:txBody>
      </p:sp>
      <p:sp>
        <p:nvSpPr>
          <p:cNvPr id="9" name="文本框 8"/>
          <p:cNvSpPr txBox="1"/>
          <p:nvPr/>
        </p:nvSpPr>
        <p:spPr>
          <a:xfrm>
            <a:off x="6228080" y="414909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solidFill>
                  <a:schemeClr val="tx1"/>
                </a:solidFill>
                <a:uFillTx/>
                <a:latin typeface="Times New Roman" panose="02020603050405020304" pitchFamily="18" charset="0"/>
              </a:rPr>
              <a:t>或</a:t>
            </a:r>
            <a:r>
              <a:rPr lang="en-US" altLang="zh-CN" sz="2400">
                <a:solidFill>
                  <a:schemeClr val="tx1"/>
                </a:solidFill>
                <a:uFillTx/>
                <a:latin typeface="Times New Roman" panose="02020603050405020304" pitchFamily="18" charset="0"/>
              </a:rPr>
              <a:t>n=2</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375285" y="1124585"/>
            <a:ext cx="4368165" cy="27444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uFillTx/>
                <a:latin typeface="Times New Roman" panose="02020603050405020304" pitchFamily="18" charset="0"/>
              </a:rPr>
              <a:t>如</a:t>
            </a:r>
            <a:r>
              <a:rPr lang="zh-CN" altLang="en-US" sz="2400" dirty="0">
                <a:solidFill>
                  <a:srgbClr val="080808"/>
                </a:solidFill>
                <a:uFillTx/>
                <a:latin typeface="Times New Roman" panose="02020603050405020304" pitchFamily="18" charset="0"/>
              </a:rPr>
              <a:t>右图所示，求解</a:t>
            </a:r>
            <a:r>
              <a:rPr lang="en-US" altLang="zh-CN" sz="2400" dirty="0">
                <a:solidFill>
                  <a:srgbClr val="080808"/>
                </a:solidFill>
                <a:uFillTx/>
                <a:latin typeface="Times New Roman" panose="02020603050405020304" pitchFamily="18" charset="0"/>
              </a:rPr>
              <a:t>fib(5)</a:t>
            </a:r>
            <a:r>
              <a:rPr lang="zh-CN" altLang="en-US" sz="2400" dirty="0">
                <a:solidFill>
                  <a:srgbClr val="080808"/>
                </a:solidFill>
                <a:uFillTx/>
                <a:latin typeface="Times New Roman" panose="02020603050405020304" pitchFamily="18" charset="0"/>
              </a:rPr>
              <a:t>要递归调用</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fib(4)</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，求解</a:t>
            </a:r>
            <a:r>
              <a:rPr lang="en-US" altLang="zh-CN" sz="2400" dirty="0">
                <a:solidFill>
                  <a:srgbClr val="080808"/>
                </a:solidFill>
                <a:uFillTx/>
                <a:latin typeface="Times New Roman" panose="02020603050405020304" pitchFamily="18" charset="0"/>
              </a:rPr>
              <a:t>fib(3)</a:t>
            </a:r>
            <a:r>
              <a:rPr lang="zh-CN" altLang="en-US" sz="2400" dirty="0">
                <a:solidFill>
                  <a:srgbClr val="080808"/>
                </a:solidFill>
                <a:uFillTx/>
                <a:latin typeface="Times New Roman" panose="02020603050405020304" pitchFamily="18" charset="0"/>
              </a:rPr>
              <a:t>又要递归调用</a:t>
            </a:r>
            <a:r>
              <a:rPr lang="en-US" altLang="zh-CN" sz="2400" dirty="0">
                <a:solidFill>
                  <a:srgbClr val="080808"/>
                </a:solidFill>
                <a:uFillTx/>
                <a:latin typeface="Times New Roman" panose="02020603050405020304" pitchFamily="18" charset="0"/>
              </a:rPr>
              <a:t>fib(2)</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fib(1)</a:t>
            </a:r>
            <a:r>
              <a:rPr lang="zh-CN" altLang="en-US" sz="2400" dirty="0">
                <a:solidFill>
                  <a:srgbClr val="080808"/>
                </a:solidFill>
                <a:uFillTx/>
                <a:latin typeface="Times New Roman" panose="02020603050405020304" pitchFamily="18" charset="0"/>
              </a:rPr>
              <a:t>，因此斐波那契数列的递归算法的时间复杂度为</a:t>
            </a:r>
            <a:r>
              <a:rPr lang="en-US" altLang="zh-CN" sz="2400" dirty="0">
                <a:solidFill>
                  <a:srgbClr val="080808"/>
                </a:solidFill>
                <a:uFillTx/>
                <a:latin typeface="Times New Roman" panose="02020603050405020304" pitchFamily="18" charset="0"/>
              </a:rPr>
              <a:t>O(2</a:t>
            </a:r>
            <a:r>
              <a:rPr lang="en-US" altLang="zh-CN" sz="2400" baseline="30000" dirty="0">
                <a:solidFill>
                  <a:srgbClr val="080808"/>
                </a:solidFill>
                <a:uFillTx/>
                <a:latin typeface="Times New Roman" panose="02020603050405020304" pitchFamily="18" charset="0"/>
              </a:rPr>
              <a:t>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539750" y="42932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000" dirty="0">
                <a:solidFill>
                  <a:srgbClr val="080808"/>
                </a:solidFill>
                <a:uFillTx/>
                <a:latin typeface="Times New Roman" panose="02020603050405020304" pitchFamily="18" charset="0"/>
              </a:rPr>
              <a:t>long fib(int n)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if(n == 1 || n == 2)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1;                        //</a:t>
            </a:r>
            <a:r>
              <a:rPr lang="zh-CN" altLang="en-US" sz="2000" dirty="0">
                <a:solidFill>
                  <a:srgbClr val="080808"/>
                </a:solidFill>
                <a:uFillTx/>
                <a:latin typeface="Times New Roman" panose="02020603050405020304" pitchFamily="18" charset="0"/>
              </a:rPr>
              <a:t>递归出口</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else </a:t>
            </a:r>
            <a:endParaRPr lang="en-US" altLang="zh-CN"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return fib(n-1) + fib(n-2);     //</a:t>
            </a:r>
            <a:r>
              <a:rPr lang="zh-CN" altLang="en-US" sz="2000" dirty="0">
                <a:solidFill>
                  <a:srgbClr val="080808"/>
                </a:solidFill>
                <a:uFillTx/>
                <a:latin typeface="Times New Roman" panose="02020603050405020304" pitchFamily="18" charset="0"/>
              </a:rPr>
              <a:t>递归调用</a:t>
            </a:r>
            <a:endParaRPr lang="zh-CN" altLang="en-US" sz="2000" dirty="0">
              <a:solidFill>
                <a:srgbClr val="080808"/>
              </a:solidFill>
              <a:uFillTx/>
              <a:latin typeface="Times New Roman" panose="02020603050405020304" pitchFamily="18" charset="0"/>
            </a:endParaRPr>
          </a:p>
          <a:p>
            <a:pPr>
              <a:spcBef>
                <a:spcPts val="0"/>
              </a:spcBef>
              <a:buSzTx/>
              <a:buFontTx/>
              <a:buNone/>
            </a:pPr>
            <a:r>
              <a:rPr lang="en-US" altLang="zh-CN" sz="2000" dirty="0">
                <a:solidFill>
                  <a:srgbClr val="080808"/>
                </a:solidFill>
                <a:uFillTx/>
                <a:latin typeface="Times New Roman" panose="02020603050405020304" pitchFamily="18" charset="0"/>
              </a:rPr>
              <a:t> }  </a:t>
            </a:r>
            <a:endParaRPr lang="en-US" altLang="zh-CN" sz="2000" dirty="0">
              <a:solidFill>
                <a:srgbClr val="080808"/>
              </a:solidFill>
              <a:uFillTx/>
              <a:latin typeface="Times New Roman" panose="02020603050405020304" pitchFamily="18" charset="0"/>
            </a:endParaRPr>
          </a:p>
        </p:txBody>
      </p:sp>
      <p:sp>
        <p:nvSpPr>
          <p:cNvPr id="4" name="圆角矩形 3"/>
          <p:cNvSpPr/>
          <p:nvPr/>
        </p:nvSpPr>
        <p:spPr>
          <a:xfrm>
            <a:off x="6227445" y="1299210"/>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文本框 5"/>
          <p:cNvSpPr txBox="1"/>
          <p:nvPr/>
        </p:nvSpPr>
        <p:spPr>
          <a:xfrm>
            <a:off x="6371590" y="1334770"/>
            <a:ext cx="1136650" cy="542925"/>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fib(5)</a:t>
            </a:r>
            <a:endParaRPr lang="en-US" altLang="zh-CN">
              <a:solidFill>
                <a:schemeClr val="tx1"/>
              </a:solidFill>
              <a:uFillTx/>
              <a:latin typeface="Times New Roman" panose="02020603050405020304" pitchFamily="18" charset="0"/>
            </a:endParaRPr>
          </a:p>
        </p:txBody>
      </p:sp>
      <p:sp>
        <p:nvSpPr>
          <p:cNvPr id="7" name="圆角矩形 6"/>
          <p:cNvSpPr/>
          <p:nvPr/>
        </p:nvSpPr>
        <p:spPr>
          <a:xfrm>
            <a:off x="54451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589270" y="237934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sym typeface="+mn-ea"/>
              </a:rPr>
              <a:t>fib(4)</a:t>
            </a:r>
            <a:endParaRPr lang="zh-CN" altLang="en-US" sz="1400">
              <a:latin typeface="Times New Roman" panose="02020603050405020304" pitchFamily="18" charset="0"/>
              <a:cs typeface="Times New Roman" panose="02020603050405020304" pitchFamily="18" charset="0"/>
            </a:endParaRPr>
          </a:p>
        </p:txBody>
      </p:sp>
      <p:sp>
        <p:nvSpPr>
          <p:cNvPr id="9" name="圆角矩形 8"/>
          <p:cNvSpPr/>
          <p:nvPr/>
        </p:nvSpPr>
        <p:spPr>
          <a:xfrm>
            <a:off x="7235825" y="237934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0" name="文本框 9"/>
          <p:cNvSpPr txBox="1"/>
          <p:nvPr/>
        </p:nvSpPr>
        <p:spPr>
          <a:xfrm>
            <a:off x="7379970" y="2379345"/>
            <a:ext cx="944880" cy="457200"/>
          </a:xfrm>
          <a:prstGeom prst="rect">
            <a:avLst/>
          </a:prstGeom>
          <a:noFill/>
        </p:spPr>
        <p:txBody>
          <a:bodyPr wrap="square" rtlCol="0">
            <a:noAutofit/>
          </a:bodyPr>
          <a:p>
            <a:r>
              <a:rPr lang="en-US" altLang="zh-CN" sz="1400">
                <a:solidFill>
                  <a:srgbClr val="7030A0"/>
                </a:solidFill>
                <a:uFillTx/>
                <a:latin typeface="Times New Roman" panose="02020603050405020304" pitchFamily="18" charset="0"/>
                <a:sym typeface="+mn-ea"/>
              </a:rPr>
              <a:t>fib(3)</a:t>
            </a:r>
            <a:endParaRPr lang="en-US" altLang="zh-CN" sz="1400">
              <a:solidFill>
                <a:srgbClr val="7030A0"/>
              </a:solidFill>
              <a:uFillTx/>
              <a:latin typeface="Times New Roman" panose="02020603050405020304" pitchFamily="18" charset="0"/>
              <a:sym typeface="+mn-ea"/>
            </a:endParaRPr>
          </a:p>
        </p:txBody>
      </p:sp>
      <p:sp>
        <p:nvSpPr>
          <p:cNvPr id="11" name="圆角矩形 10"/>
          <p:cNvSpPr/>
          <p:nvPr/>
        </p:nvSpPr>
        <p:spPr>
          <a:xfrm>
            <a:off x="47066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4717415" y="3387725"/>
            <a:ext cx="944880" cy="457200"/>
          </a:xfrm>
          <a:prstGeom prst="rect">
            <a:avLst/>
          </a:prstGeom>
          <a:noFill/>
        </p:spPr>
        <p:txBody>
          <a:bodyPr wrap="square" rtlCol="0">
            <a:noAutofit/>
          </a:bodyPr>
          <a:p>
            <a:r>
              <a:rPr lang="en-US" altLang="zh-CN" sz="1400">
                <a:solidFill>
                  <a:srgbClr val="7030A0"/>
                </a:solidFill>
                <a:latin typeface="Times New Roman" panose="02020603050405020304" pitchFamily="18" charset="0"/>
                <a:cs typeface="Times New Roman" panose="02020603050405020304" pitchFamily="18" charset="0"/>
                <a:sym typeface="+mn-ea"/>
              </a:rPr>
              <a:t>fib(3)</a:t>
            </a:r>
            <a:endParaRPr lang="en-US" altLang="zh-CN" sz="1400">
              <a:solidFill>
                <a:srgbClr val="7030A0"/>
              </a:solidFill>
              <a:latin typeface="Times New Roman" panose="02020603050405020304" pitchFamily="18" charset="0"/>
              <a:cs typeface="Times New Roman" panose="02020603050405020304" pitchFamily="18" charset="0"/>
              <a:sym typeface="+mn-ea"/>
            </a:endParaRPr>
          </a:p>
        </p:txBody>
      </p:sp>
      <p:sp>
        <p:nvSpPr>
          <p:cNvPr id="13" name="圆角矩形 12"/>
          <p:cNvSpPr/>
          <p:nvPr/>
        </p:nvSpPr>
        <p:spPr>
          <a:xfrm>
            <a:off x="584771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585851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endParaRPr>
          </a:p>
          <a:p>
            <a:endParaRPr lang="en-US" altLang="zh-CN" sz="1400">
              <a:solidFill>
                <a:srgbClr val="FF0000"/>
              </a:solidFill>
              <a:latin typeface="Times New Roman" panose="02020603050405020304" pitchFamily="18" charset="0"/>
              <a:cs typeface="Times New Roman" panose="02020603050405020304" pitchFamily="18" charset="0"/>
            </a:endParaRPr>
          </a:p>
        </p:txBody>
      </p:sp>
      <p:sp>
        <p:nvSpPr>
          <p:cNvPr id="15" name="圆角矩形 14"/>
          <p:cNvSpPr/>
          <p:nvPr/>
        </p:nvSpPr>
        <p:spPr>
          <a:xfrm>
            <a:off x="7083425"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94220" y="338772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17" name="圆角矩形 16"/>
          <p:cNvSpPr/>
          <p:nvPr/>
        </p:nvSpPr>
        <p:spPr>
          <a:xfrm>
            <a:off x="8224520" y="338772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8235315" y="338772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19" name="直接连接符 18"/>
          <p:cNvCxnSpPr>
            <a:stCxn id="6" idx="2"/>
            <a:endCxn id="8" idx="0"/>
          </p:cNvCxnSpPr>
          <p:nvPr/>
        </p:nvCxnSpPr>
        <p:spPr>
          <a:xfrm flipH="1">
            <a:off x="6061710" y="187769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0" idx="0"/>
          </p:cNvCxnSpPr>
          <p:nvPr/>
        </p:nvCxnSpPr>
        <p:spPr>
          <a:xfrm>
            <a:off x="6947535" y="187579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2" idx="0"/>
          </p:cNvCxnSpPr>
          <p:nvPr/>
        </p:nvCxnSpPr>
        <p:spPr>
          <a:xfrm flipH="1">
            <a:off x="5189855" y="275209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2" name="直接连接符 21"/>
          <p:cNvCxnSpPr>
            <a:endCxn id="14" idx="0"/>
          </p:cNvCxnSpPr>
          <p:nvPr/>
        </p:nvCxnSpPr>
        <p:spPr>
          <a:xfrm>
            <a:off x="5977255" y="276098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3" name="直接连接符 22"/>
          <p:cNvCxnSpPr>
            <a:endCxn id="16" idx="0"/>
          </p:cNvCxnSpPr>
          <p:nvPr/>
        </p:nvCxnSpPr>
        <p:spPr>
          <a:xfrm flipH="1">
            <a:off x="7566660" y="275844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4" name="直接连接符 23"/>
          <p:cNvCxnSpPr>
            <a:endCxn id="18" idx="0"/>
          </p:cNvCxnSpPr>
          <p:nvPr/>
        </p:nvCxnSpPr>
        <p:spPr>
          <a:xfrm>
            <a:off x="7740015" y="276733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5" name="圆角矩形 24"/>
          <p:cNvSpPr/>
          <p:nvPr/>
        </p:nvSpPr>
        <p:spPr>
          <a:xfrm>
            <a:off x="4427855"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文本框 25"/>
          <p:cNvSpPr txBox="1"/>
          <p:nvPr/>
        </p:nvSpPr>
        <p:spPr>
          <a:xfrm>
            <a:off x="4438650" y="4396105"/>
            <a:ext cx="944880" cy="457200"/>
          </a:xfrm>
          <a:prstGeom prst="rect">
            <a:avLst/>
          </a:prstGeom>
          <a:noFill/>
        </p:spPr>
        <p:txBody>
          <a:bodyPr wrap="square" rtlCol="0">
            <a:noAutofit/>
          </a:bodyPr>
          <a:p>
            <a:r>
              <a:rPr lang="en-US" altLang="zh-CN" sz="1400">
                <a:solidFill>
                  <a:srgbClr val="FF0000"/>
                </a:solidFill>
                <a:latin typeface="Times New Roman" panose="02020603050405020304" pitchFamily="18" charset="0"/>
                <a:cs typeface="Times New Roman" panose="02020603050405020304" pitchFamily="18" charset="0"/>
                <a:sym typeface="+mn-ea"/>
              </a:rPr>
              <a:t>fib(2)</a:t>
            </a:r>
            <a:endParaRPr lang="en-US" altLang="zh-CN" sz="1400">
              <a:solidFill>
                <a:srgbClr val="FF0000"/>
              </a:solidFill>
              <a:latin typeface="Times New Roman" panose="02020603050405020304" pitchFamily="18" charset="0"/>
              <a:cs typeface="Times New Roman" panose="02020603050405020304" pitchFamily="18" charset="0"/>
              <a:sym typeface="+mn-ea"/>
            </a:endParaRPr>
          </a:p>
        </p:txBody>
      </p:sp>
      <p:sp>
        <p:nvSpPr>
          <p:cNvPr id="27" name="圆角矩形 26"/>
          <p:cNvSpPr/>
          <p:nvPr/>
        </p:nvSpPr>
        <p:spPr>
          <a:xfrm>
            <a:off x="5568950" y="439610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5579745" y="4396105"/>
            <a:ext cx="944880" cy="457200"/>
          </a:xfrm>
          <a:prstGeom prst="rect">
            <a:avLst/>
          </a:prstGeom>
          <a:noFill/>
        </p:spPr>
        <p:txBody>
          <a:bodyPr wrap="square" rtlCol="0">
            <a:noAutofit/>
          </a:bodyPr>
          <a:p>
            <a:r>
              <a:rPr lang="en-US" altLang="zh-CN" sz="1400">
                <a:solidFill>
                  <a:srgbClr val="0066FF"/>
                </a:solidFill>
                <a:uFillTx/>
                <a:latin typeface="Times New Roman" panose="02020603050405020304" pitchFamily="18" charset="0"/>
                <a:sym typeface="+mn-ea"/>
              </a:rPr>
              <a:t>fib(1)</a:t>
            </a:r>
            <a:endParaRPr lang="en-US" altLang="zh-CN" sz="1400">
              <a:solidFill>
                <a:srgbClr val="0066FF"/>
              </a:solidFill>
              <a:uFillTx/>
              <a:latin typeface="Times New Roman" panose="02020603050405020304" pitchFamily="18" charset="0"/>
            </a:endParaRPr>
          </a:p>
          <a:p>
            <a:endParaRPr lang="en-US" altLang="zh-CN" sz="1400">
              <a:solidFill>
                <a:srgbClr val="0066FF"/>
              </a:solidFill>
              <a:uFillTx/>
              <a:latin typeface="Times New Roman" panose="02020603050405020304" pitchFamily="18" charset="0"/>
            </a:endParaRPr>
          </a:p>
        </p:txBody>
      </p:sp>
      <p:cxnSp>
        <p:nvCxnSpPr>
          <p:cNvPr id="29" name="直接连接符 28"/>
          <p:cNvCxnSpPr>
            <a:endCxn id="26" idx="0"/>
          </p:cNvCxnSpPr>
          <p:nvPr/>
        </p:nvCxnSpPr>
        <p:spPr>
          <a:xfrm flipH="1">
            <a:off x="4911090" y="376682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30" name="直接连接符 29"/>
          <p:cNvCxnSpPr>
            <a:endCxn id="28" idx="0"/>
          </p:cNvCxnSpPr>
          <p:nvPr/>
        </p:nvCxnSpPr>
        <p:spPr>
          <a:xfrm>
            <a:off x="5084445" y="377571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395605" y="1334135"/>
            <a:ext cx="8363585" cy="245173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if(n == 1 || n == 2)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1;                        //</a:t>
            </a:r>
            <a:r>
              <a:rPr lang="zh-CN" altLang="en-US" sz="1600" dirty="0">
                <a:solidFill>
                  <a:srgbClr val="080808"/>
                </a:solidFill>
                <a:uFillTx/>
                <a:latin typeface="Times New Roman" panose="02020603050405020304" pitchFamily="18" charset="0"/>
              </a:rPr>
              <a:t>递归出口</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else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fib(n-1) + fib(n-2);     //</a:t>
            </a:r>
            <a:r>
              <a:rPr lang="zh-CN" altLang="en-US" sz="1600" dirty="0">
                <a:solidFill>
                  <a:srgbClr val="080808"/>
                </a:solidFill>
                <a:uFillTx/>
                <a:latin typeface="Times New Roman" panose="02020603050405020304" pitchFamily="18" charset="0"/>
              </a:rPr>
              <a:t>递归调用</a:t>
            </a:r>
            <a:endParaRPr lang="zh-CN" altLang="en-US"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
        <p:nvSpPr>
          <p:cNvPr id="4" name="文本框 3"/>
          <p:cNvSpPr txBox="1"/>
          <p:nvPr/>
        </p:nvSpPr>
        <p:spPr>
          <a:xfrm>
            <a:off x="323215" y="76454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算法实现</a:t>
            </a:r>
            <a:r>
              <a:rPr lang="zh-CN" altLang="en-US" sz="2400">
                <a:solidFill>
                  <a:schemeClr val="tx1"/>
                </a:solidFill>
                <a:uFillTx/>
                <a:latin typeface="Times New Roman" panose="02020603050405020304" pitchFamily="18" charset="0"/>
              </a:rPr>
              <a:t>如下：</a:t>
            </a:r>
            <a:endParaRPr lang="zh-CN" altLang="en-US" sz="2400">
              <a:solidFill>
                <a:schemeClr val="tx1"/>
              </a:solidFill>
              <a:uFillTx/>
              <a:latin typeface="Times New Roman" panose="02020603050405020304" pitchFamily="18" charset="0"/>
            </a:endParaRPr>
          </a:p>
        </p:txBody>
      </p:sp>
      <p:sp>
        <p:nvSpPr>
          <p:cNvPr id="6" name="文本框 5"/>
          <p:cNvSpPr txBox="1"/>
          <p:nvPr/>
        </p:nvSpPr>
        <p:spPr>
          <a:xfrm>
            <a:off x="323850" y="3860800"/>
            <a:ext cx="2579370" cy="56959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暴力循环</a:t>
            </a:r>
            <a:r>
              <a:rPr lang="zh-CN" altLang="en-US" sz="2400">
                <a:solidFill>
                  <a:schemeClr val="tx1"/>
                </a:solidFill>
                <a:uFillTx/>
                <a:latin typeface="Times New Roman" panose="02020603050405020304" pitchFamily="18" charset="0"/>
              </a:rPr>
              <a:t>解法：</a:t>
            </a:r>
            <a:endParaRPr lang="zh-CN" altLang="en-US" sz="2400">
              <a:solidFill>
                <a:schemeClr val="tx1"/>
              </a:solidFill>
              <a:uFillTx/>
              <a:latin typeface="Times New Roman" panose="02020603050405020304" pitchFamily="18" charset="0"/>
            </a:endParaRPr>
          </a:p>
        </p:txBody>
      </p:sp>
      <p:sp>
        <p:nvSpPr>
          <p:cNvPr id="7" name="Text Box 4"/>
          <p:cNvSpPr txBox="1">
            <a:spLocks noChangeArrowheads="1"/>
          </p:cNvSpPr>
          <p:nvPr/>
        </p:nvSpPr>
        <p:spPr bwMode="auto">
          <a:xfrm>
            <a:off x="4067810" y="3716655"/>
            <a:ext cx="4312920" cy="28987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1600" dirty="0">
                <a:solidFill>
                  <a:srgbClr val="080808"/>
                </a:solidFill>
                <a:uFillTx/>
                <a:latin typeface="Times New Roman" panose="02020603050405020304" pitchFamily="18" charset="0"/>
              </a:rPr>
              <a:t>int fib(int n)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if(n&lt;=0)  //</a:t>
            </a:r>
            <a:r>
              <a:rPr lang="zh-CN" altLang="en-US" sz="1600" dirty="0">
                <a:solidFill>
                  <a:srgbClr val="080808"/>
                </a:solidFill>
                <a:uFillTx/>
                <a:latin typeface="Times New Roman" panose="02020603050405020304" pitchFamily="18" charset="0"/>
              </a:rPr>
              <a:t>小于零没有斐波那契数</a:t>
            </a:r>
            <a:endParaRPr lang="zh-CN" altLang="en-US" sz="1600" dirty="0">
              <a:solidFill>
                <a:srgbClr val="080808"/>
              </a:solidFill>
              <a:uFillTx/>
              <a:latin typeface="Times New Roman" panose="02020603050405020304" pitchFamily="18" charset="0"/>
            </a:endParaRPr>
          </a:p>
          <a:p>
            <a:pPr indent="457200">
              <a:spcBef>
                <a:spcPts val="0"/>
              </a:spcBef>
              <a:buSzTx/>
              <a:buFontTx/>
              <a:buNone/>
            </a:pPr>
            <a:r>
              <a:rPr lang="zh-CN" altLang="en-US" sz="1600" dirty="0">
                <a:solidFill>
                  <a:srgbClr val="080808"/>
                </a:solidFill>
                <a:uFillTx/>
                <a:latin typeface="Times New Roman" panose="02020603050405020304" pitchFamily="18" charset="0"/>
              </a:rPr>
              <a:t> </a:t>
            </a:r>
            <a:r>
              <a:rPr lang="en-US" altLang="zh-CN" sz="1600" dirty="0">
                <a:solidFill>
                  <a:srgbClr val="080808"/>
                </a:solidFill>
                <a:uFillTx/>
                <a:latin typeface="Times New Roman" panose="02020603050405020304" pitchFamily="18" charset="0"/>
              </a:rPr>
              <a:t>   return 0;</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int a=0,b=1;</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for(int i=1;i&lt;n;i++)</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int temp =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b = a+b;</a:t>
            </a:r>
            <a:endParaRPr lang="en-US" altLang="zh-CN" sz="1600" dirty="0">
              <a:solidFill>
                <a:srgbClr val="080808"/>
              </a:solidFill>
              <a:uFillTx/>
              <a:latin typeface="Times New Roman" panose="02020603050405020304" pitchFamily="18" charset="0"/>
            </a:endParaRPr>
          </a:p>
          <a:p>
            <a:pPr indent="457200">
              <a:spcBef>
                <a:spcPts val="0"/>
              </a:spcBef>
              <a:buSzTx/>
              <a:buFontTx/>
              <a:buNone/>
            </a:pPr>
            <a:r>
              <a:rPr lang="en-US" altLang="zh-CN" sz="1600" dirty="0">
                <a:solidFill>
                  <a:srgbClr val="080808"/>
                </a:solidFill>
                <a:uFillTx/>
                <a:latin typeface="Times New Roman" panose="02020603050405020304" pitchFamily="18" charset="0"/>
              </a:rPr>
              <a:t> a=temp;</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return b;</a:t>
            </a:r>
            <a:endParaRPr lang="en-US" altLang="zh-CN" sz="1600" dirty="0">
              <a:solidFill>
                <a:srgbClr val="080808"/>
              </a:solidFill>
              <a:uFillTx/>
              <a:latin typeface="Times New Roman" panose="02020603050405020304" pitchFamily="18" charset="0"/>
            </a:endParaRPr>
          </a:p>
          <a:p>
            <a:pPr>
              <a:spcBef>
                <a:spcPts val="0"/>
              </a:spcBef>
              <a:buSzTx/>
              <a:buFontTx/>
              <a:buNone/>
            </a:pPr>
            <a:r>
              <a:rPr lang="en-US" altLang="zh-CN" sz="1600" dirty="0">
                <a:solidFill>
                  <a:srgbClr val="080808"/>
                </a:solidFill>
                <a:uFillTx/>
                <a:latin typeface="Times New Roman" panose="02020603050405020304" pitchFamily="18" charset="0"/>
              </a:rPr>
              <a:t> }  </a:t>
            </a:r>
            <a:endParaRPr lang="en-US" altLang="zh-CN" sz="16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19735" y="18453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阶乘问题：</a:t>
            </a:r>
            <a:endParaRPr lang="zh-CN" altLang="en-US" sz="2400" dirty="0">
              <a:solidFill>
                <a:srgbClr val="080808"/>
              </a:solidFill>
              <a:latin typeface="宋体" panose="02010600030101010101" pitchFamily="2" charset="-122"/>
              <a:sym typeface="+mn-ea"/>
            </a:endParaRPr>
          </a:p>
        </p:txBody>
      </p:sp>
      <p:sp>
        <p:nvSpPr>
          <p:cNvPr id="3" name="Text Box 6"/>
          <p:cNvSpPr txBox="1">
            <a:spLocks noChangeArrowheads="1"/>
          </p:cNvSpPr>
          <p:nvPr/>
        </p:nvSpPr>
        <p:spPr bwMode="auto">
          <a:xfrm>
            <a:off x="395605" y="2348548"/>
            <a:ext cx="8126413" cy="46037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数学上的阶乘是指将所有小于</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的</a:t>
            </a:r>
            <a:r>
              <a:rPr lang="zh-CN" altLang="en-US" dirty="0">
                <a:solidFill>
                  <a:srgbClr val="080808"/>
                </a:solidFill>
                <a:latin typeface="宋体" panose="02010600030101010101" pitchFamily="2" charset="-122"/>
                <a:cs typeface="宋体" panose="02010600030101010101" pitchFamily="2" charset="-122"/>
              </a:rPr>
              <a:t>自然整数全部相乘。</a:t>
            </a: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sp>
        <p:nvSpPr>
          <p:cNvPr id="7" name="文本框 6"/>
          <p:cNvSpPr txBox="1"/>
          <p:nvPr/>
        </p:nvSpPr>
        <p:spPr>
          <a:xfrm>
            <a:off x="288290" y="3998595"/>
            <a:ext cx="1507490" cy="528955"/>
          </a:xfrm>
          <a:prstGeom prst="rect">
            <a:avLst/>
          </a:prstGeom>
          <a:noFill/>
        </p:spPr>
        <p:txBody>
          <a:bodyPr wrap="square" rtlCol="0" anchor="t">
            <a:noAutofit/>
          </a:bodyPr>
          <a:p>
            <a:r>
              <a:rPr lang="en-US" altLang="zh-CN" sz="2000">
                <a:solidFill>
                  <a:schemeClr val="tx1"/>
                </a:solidFill>
                <a:uFillTx/>
                <a:latin typeface="Times New Roman" panose="02020603050405020304" pitchFamily="18" charset="0"/>
              </a:rPr>
              <a:t>fac(n)</a:t>
            </a:r>
            <a:endParaRPr lang="en-US" altLang="zh-CN" sz="2000">
              <a:solidFill>
                <a:schemeClr val="tx1"/>
              </a:solidFill>
              <a:uFillTx/>
              <a:latin typeface="Times New Roman" panose="02020603050405020304" pitchFamily="18" charset="0"/>
            </a:endParaRPr>
          </a:p>
        </p:txBody>
      </p:sp>
      <p:grpSp>
        <p:nvGrpSpPr>
          <p:cNvPr id="26" name="组合 25"/>
          <p:cNvGrpSpPr/>
          <p:nvPr/>
        </p:nvGrpSpPr>
        <p:grpSpPr>
          <a:xfrm>
            <a:off x="4833620" y="2797810"/>
            <a:ext cx="3996055" cy="3296285"/>
            <a:chOff x="7086" y="4454"/>
            <a:chExt cx="6293" cy="5191"/>
          </a:xfrm>
        </p:grpSpPr>
        <p:sp>
          <p:nvSpPr>
            <p:cNvPr id="6" name="矩形 5"/>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a:t>
              </a:r>
              <a:endParaRPr lang="zh-CN" altLang="en-US">
                <a:solidFill>
                  <a:schemeClr val="tx1"/>
                </a:solidFill>
                <a:uFillTx/>
                <a:latin typeface="Times New Roman" panose="02020603050405020304" pitchFamily="18" charset="0"/>
                <a:sym typeface="+mn-ea"/>
              </a:endParaRPr>
            </a:p>
          </p:txBody>
        </p:sp>
        <p:sp>
          <p:nvSpPr>
            <p:cNvPr id="9" name="矩形 8"/>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fac(n-1)</a:t>
              </a:r>
              <a:endParaRPr lang="zh-CN" altLang="en-US">
                <a:solidFill>
                  <a:schemeClr val="tx1"/>
                </a:solidFill>
                <a:uFillTx/>
                <a:latin typeface="Times New Roman" panose="02020603050405020304" pitchFamily="18" charset="0"/>
                <a:sym typeface="+mn-ea"/>
              </a:endParaRPr>
            </a:p>
          </p:txBody>
        </p:sp>
        <p:sp>
          <p:nvSpPr>
            <p:cNvPr id="13" name="矩形 12"/>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fac(n-2)</a:t>
              </a:r>
              <a:endParaRPr lang="zh-CN" altLang="en-US">
                <a:solidFill>
                  <a:schemeClr val="tx1"/>
                </a:solidFill>
                <a:uFillTx/>
                <a:latin typeface="Times New Roman" panose="02020603050405020304" pitchFamily="18" charset="0"/>
                <a:sym typeface="+mn-ea"/>
              </a:endParaRPr>
            </a:p>
          </p:txBody>
        </p:sp>
        <p:sp>
          <p:nvSpPr>
            <p:cNvPr id="15" name="矩形 14"/>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fac(n-3)</a:t>
              </a:r>
              <a:endParaRPr lang="zh-CN" altLang="en-US">
                <a:solidFill>
                  <a:schemeClr val="tx1"/>
                </a:solidFill>
                <a:uFillTx/>
                <a:latin typeface="Times New Roman" panose="02020603050405020304" pitchFamily="18" charset="0"/>
                <a:sym typeface="+mn-ea"/>
              </a:endParaRPr>
            </a:p>
          </p:txBody>
        </p:sp>
        <p:cxnSp>
          <p:nvCxnSpPr>
            <p:cNvPr id="17" name="直接箭头连接符 16"/>
            <p:cNvCxnSpPr>
              <a:endCxn id="12" idx="0"/>
            </p:cNvCxnSpPr>
            <p:nvPr/>
          </p:nvCxnSpPr>
          <p:spPr>
            <a:xfrm flipH="1">
              <a:off x="10121" y="5174"/>
              <a:ext cx="1274" cy="567"/>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8" name="直接箭头连接符 17"/>
            <p:cNvCxnSpPr>
              <a:stCxn id="9" idx="2"/>
              <a:endCxn id="14" idx="0"/>
            </p:cNvCxnSpPr>
            <p:nvPr/>
          </p:nvCxnSpPr>
          <p:spPr>
            <a:xfrm flipH="1">
              <a:off x="9100" y="6406"/>
              <a:ext cx="1019" cy="92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19" name="直接箭头连接符 18"/>
            <p:cNvCxnSpPr>
              <a:endCxn id="15" idx="0"/>
            </p:cNvCxnSpPr>
            <p:nvPr/>
          </p:nvCxnSpPr>
          <p:spPr>
            <a:xfrm flipH="1">
              <a:off x="7853" y="8009"/>
              <a:ext cx="1161" cy="969"/>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20" name="矩形 19"/>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矩形 20"/>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n-2</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11256" y="578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4" name="文本框 23"/>
            <p:cNvSpPr txBox="1"/>
            <p:nvPr/>
          </p:nvSpPr>
          <p:spPr>
            <a:xfrm>
              <a:off x="10065" y="7273"/>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sp>
          <p:nvSpPr>
            <p:cNvPr id="25" name="文本框 24"/>
            <p:cNvSpPr txBox="1"/>
            <p:nvPr/>
          </p:nvSpPr>
          <p:spPr>
            <a:xfrm>
              <a:off x="8875" y="8921"/>
              <a:ext cx="933" cy="725"/>
            </a:xfrm>
            <a:prstGeom prst="rect">
              <a:avLst/>
            </a:prstGeom>
            <a:noFill/>
          </p:spPr>
          <p:txBody>
            <a:bodyPr wrap="square" rtlCol="0">
              <a:spAutoFit/>
            </a:bodyPr>
            <a:p>
              <a:r>
                <a:rPr lang="en-US" altLang="zh-CN" sz="2400">
                  <a:latin typeface="Times New Roman" panose="02020603050405020304" pitchFamily="18" charset="0"/>
                  <a:cs typeface="Times New Roman" panose="02020603050405020304" pitchFamily="18" charset="0"/>
                </a:rPr>
                <a:t>*</a:t>
              </a:r>
              <a:endParaRPr lang="en-US" altLang="zh-CN" sz="2400">
                <a:latin typeface="Times New Roman" panose="02020603050405020304" pitchFamily="18" charset="0"/>
                <a:cs typeface="Times New Roman" panose="02020603050405020304" pitchFamily="18" charset="0"/>
              </a:endParaRPr>
            </a:p>
          </p:txBody>
        </p:sp>
      </p:grpSp>
      <p:sp>
        <p:nvSpPr>
          <p:cNvPr id="27" name="左大括号 26"/>
          <p:cNvSpPr/>
          <p:nvPr/>
        </p:nvSpPr>
        <p:spPr>
          <a:xfrm>
            <a:off x="1092200" y="3447415"/>
            <a:ext cx="438150" cy="151257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文本框 27"/>
          <p:cNvSpPr txBox="1"/>
          <p:nvPr/>
        </p:nvSpPr>
        <p:spPr>
          <a:xfrm>
            <a:off x="1619885" y="3255010"/>
            <a:ext cx="1463675" cy="199326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1</a:t>
            </a:r>
            <a:endParaRPr lang="en-US" altLang="zh-CN" sz="20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r>
              <a:rPr lang="en-US" altLang="zh-CN" sz="2000">
                <a:latin typeface="Times New Roman" panose="02020603050405020304" pitchFamily="18" charset="0"/>
                <a:cs typeface="Times New Roman" panose="02020603050405020304" pitchFamily="18" charset="0"/>
              </a:rPr>
              <a:t>fac(n-1)*n</a:t>
            </a:r>
            <a:endParaRPr lang="en-US" altLang="zh-CN" sz="2000">
              <a:latin typeface="Times New Roman" panose="02020603050405020304" pitchFamily="18" charset="0"/>
              <a:cs typeface="Times New Roman" panose="02020603050405020304" pitchFamily="18" charset="0"/>
            </a:endParaRPr>
          </a:p>
        </p:txBody>
      </p:sp>
      <p:sp>
        <p:nvSpPr>
          <p:cNvPr id="4" name="文本框 3"/>
          <p:cNvSpPr txBox="1"/>
          <p:nvPr/>
        </p:nvSpPr>
        <p:spPr>
          <a:xfrm>
            <a:off x="2915920" y="3166110"/>
            <a:ext cx="2571115" cy="2159635"/>
          </a:xfrm>
          <a:prstGeom prst="rect">
            <a:avLst/>
          </a:prstGeom>
          <a:noFill/>
        </p:spPr>
        <p:txBody>
          <a:bodyPr wrap="square" rtlCol="0">
            <a:noAutofit/>
          </a:bodyPr>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n=1</a:t>
            </a:r>
            <a:r>
              <a:rPr lang="zh-CN" altLang="en-US" sz="2400">
                <a:uFillTx/>
                <a:latin typeface="Times New Roman" panose="02020603050405020304" pitchFamily="18" charset="0"/>
                <a:sym typeface="+mn-ea"/>
              </a:rPr>
              <a:t>时</a:t>
            </a:r>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endParaRPr lang="zh-CN" altLang="en-US" sz="2400">
              <a:solidFill>
                <a:schemeClr val="tx1"/>
              </a:solidFill>
              <a:uFillTx/>
              <a:latin typeface="Times New Roman" panose="02020603050405020304" pitchFamily="18" charset="0"/>
            </a:endParaRPr>
          </a:p>
          <a:p>
            <a:r>
              <a:rPr lang="zh-CN" altLang="en-US" sz="2400">
                <a:solidFill>
                  <a:schemeClr val="tx1"/>
                </a:solidFill>
                <a:uFillTx/>
                <a:latin typeface="Times New Roman" panose="02020603050405020304" pitchFamily="18" charset="0"/>
              </a:rPr>
              <a:t>当</a:t>
            </a:r>
            <a:r>
              <a:rPr lang="en-US" altLang="zh-CN" sz="2400">
                <a:solidFill>
                  <a:schemeClr val="tx1"/>
                </a:solidFill>
                <a:uFillTx/>
                <a:latin typeface="Times New Roman" panose="02020603050405020304" pitchFamily="18" charset="0"/>
              </a:rPr>
              <a:t>n&gt;=2</a:t>
            </a:r>
            <a:r>
              <a:rPr lang="zh-CN" altLang="en-US" sz="2400">
                <a:solidFill>
                  <a:schemeClr val="tx1"/>
                </a:solidFill>
                <a:uFillTx/>
                <a:latin typeface="Times New Roman" panose="02020603050405020304" pitchFamily="18" charset="0"/>
              </a:rPr>
              <a:t>时</a:t>
            </a:r>
            <a:endParaRPr lang="zh-CN" altLang="en-US" sz="24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8926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算法实现如下：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 (int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 &lt; 0)      //n &lt; 0</a:t>
            </a:r>
            <a:r>
              <a:rPr lang="zh-CN" altLang="en-US" sz="2400" dirty="0">
                <a:solidFill>
                  <a:srgbClr val="080808"/>
                </a:solidFill>
                <a:uFillTx/>
                <a:latin typeface="Times New Roman" panose="02020603050405020304" pitchFamily="18" charset="0"/>
              </a:rPr>
              <a:t>时阶乘无定义</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r>
              <a:rPr lang="en-US" altLang="zh-CN" sz="2400" dirty="0" err="1">
                <a:solidFill>
                  <a:srgbClr val="080808"/>
                </a:solidFill>
                <a:uFillTx/>
                <a:latin typeface="Times New Roman" panose="02020603050405020304" pitchFamily="18" charset="0"/>
              </a:rPr>
              <a:t>printf</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参数错！”</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 (n == 0)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n* factorial (n - 1); //</a:t>
            </a:r>
            <a:r>
              <a:rPr lang="zh-CN" altLang="en-US" sz="2400" dirty="0">
                <a:solidFill>
                  <a:srgbClr val="080808"/>
                </a:solidFill>
                <a:uFillTx/>
                <a:latin typeface="Times New Roman" panose="02020603050405020304" pitchFamily="18" charset="0"/>
              </a:rPr>
              <a:t>递归调用</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390150" y="908720"/>
            <a:ext cx="8363699"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暴力实现如下：</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int fac(int n)</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if(n&lt;=0)  //</a:t>
            </a:r>
            <a:r>
              <a:rPr lang="zh-CN" altLang="en-US" sz="2400" dirty="0">
                <a:solidFill>
                  <a:srgbClr val="080808"/>
                </a:solidFill>
                <a:uFillTx/>
                <a:latin typeface="Times New Roman" panose="02020603050405020304" pitchFamily="18" charset="0"/>
              </a:rPr>
              <a:t>小于零没有斐波那契数</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int mul=1;</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for(int i=1;i&lt;=n;i++)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mul = mul*i;</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    return mul;</a:t>
            </a:r>
            <a:endParaRPr lang="en-US" altLang="zh-CN" sz="2400" dirty="0">
              <a:solidFill>
                <a:srgbClr val="080808"/>
              </a:solidFill>
              <a:uFillTx/>
              <a:latin typeface="Times New Roman" panose="02020603050405020304" pitchFamily="18" charset="0"/>
            </a:endParaRPr>
          </a:p>
          <a:p>
            <a:pPr indent="457200">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7745730"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汉罗塔问题：三个塔座</a:t>
            </a:r>
            <a:r>
              <a:rPr lang="en-US" altLang="zh-CN" sz="1800" dirty="0">
                <a:solidFill>
                  <a:srgbClr val="080808"/>
                </a:solidFill>
                <a:uFillTx/>
                <a:latin typeface="Times New Roman" panose="02020603050405020304" pitchFamily="18" charset="0"/>
                <a:sym typeface="+mn-ea"/>
              </a:rPr>
              <a:t>A,B,C,</a:t>
            </a:r>
            <a:r>
              <a:rPr lang="zh-CN" altLang="en-US" sz="1800" dirty="0">
                <a:solidFill>
                  <a:srgbClr val="080808"/>
                </a:solidFill>
                <a:uFillTx/>
                <a:latin typeface="Times New Roman" panose="02020603050405020304" pitchFamily="18" charset="0"/>
                <a:sym typeface="+mn-ea"/>
              </a:rPr>
              <a:t>开始时，塔座</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上有</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个盘子，要遵循一下三个原则将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座的</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467995" y="2096135"/>
            <a:ext cx="6892925" cy="955675"/>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：每次移动</a:t>
            </a:r>
            <a:r>
              <a:rPr lang="en-US" altLang="zh-CN" sz="1800" dirty="0">
                <a:solidFill>
                  <a:srgbClr val="080808"/>
                </a:solidFill>
                <a:uFillTx/>
                <a:latin typeface="Times New Roman" panose="02020603050405020304" pitchFamily="18" charset="0"/>
                <a:sym typeface="+mn-ea"/>
              </a:rPr>
              <a:t>1</a:t>
            </a:r>
            <a:r>
              <a:rPr lang="zh-CN" altLang="en-US" sz="1800" dirty="0">
                <a:solidFill>
                  <a:srgbClr val="080808"/>
                </a:solidFill>
                <a:uFillTx/>
                <a:latin typeface="Times New Roman" panose="02020603050405020304" pitchFamily="18" charset="0"/>
                <a:sym typeface="+mn-ea"/>
              </a:rPr>
              <a:t>个盘子</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2</a:t>
            </a:r>
            <a:r>
              <a:rPr lang="zh-CN" altLang="en-US" sz="1800" dirty="0">
                <a:solidFill>
                  <a:srgbClr val="080808"/>
                </a:solidFill>
                <a:uFillTx/>
                <a:latin typeface="Times New Roman" panose="02020603050405020304" pitchFamily="18" charset="0"/>
                <a:sym typeface="+mn-ea"/>
              </a:rPr>
              <a:t>：任何时刻都不允许将大盘子压在小盘子上</a:t>
            </a:r>
            <a:endParaRPr lang="zh-CN" altLang="en-US" sz="1800" dirty="0">
              <a:solidFill>
                <a:srgbClr val="080808"/>
              </a:solidFill>
              <a:uFillTx/>
              <a:latin typeface="Times New Roman" panose="02020603050405020304" pitchFamily="18" charset="0"/>
              <a:sym typeface="+mn-ea"/>
            </a:endParaRPr>
          </a:p>
          <a:p>
            <a:r>
              <a:rPr lang="zh-CN" altLang="en-US" sz="1800" dirty="0">
                <a:solidFill>
                  <a:srgbClr val="080808"/>
                </a:solidFill>
                <a:uFillTx/>
                <a:latin typeface="Times New Roman" panose="02020603050405020304" pitchFamily="18" charset="0"/>
                <a:sym typeface="+mn-ea"/>
              </a:rPr>
              <a:t>规则</a:t>
            </a:r>
            <a:r>
              <a:rPr lang="en-US" altLang="zh-CN" sz="1800" dirty="0">
                <a:solidFill>
                  <a:srgbClr val="080808"/>
                </a:solidFill>
                <a:uFillTx/>
                <a:latin typeface="Times New Roman" panose="02020603050405020304" pitchFamily="18" charset="0"/>
                <a:sym typeface="+mn-ea"/>
              </a:rPr>
              <a:t>3</a:t>
            </a:r>
            <a:r>
              <a:rPr lang="zh-CN" altLang="en-US" sz="1800" dirty="0">
                <a:solidFill>
                  <a:srgbClr val="080808"/>
                </a:solidFill>
                <a:uFillTx/>
                <a:latin typeface="Times New Roman" panose="02020603050405020304" pitchFamily="18" charset="0"/>
                <a:sym typeface="+mn-ea"/>
              </a:rPr>
              <a:t>：可以将盘子移至</a:t>
            </a:r>
            <a:r>
              <a:rPr lang="en-US" altLang="zh-CN" sz="1800" dirty="0">
                <a:solidFill>
                  <a:srgbClr val="080808"/>
                </a:solidFill>
                <a:uFillTx/>
                <a:latin typeface="Times New Roman" panose="02020603050405020304" pitchFamily="18" charset="0"/>
                <a:sym typeface="+mn-ea"/>
              </a:rPr>
              <a:t>A,B</a:t>
            </a:r>
            <a:r>
              <a:rPr lang="zh-CN" altLang="en-US" sz="1800" dirty="0">
                <a:solidFill>
                  <a:srgbClr val="080808"/>
                </a:solidFill>
                <a:uFillTx/>
                <a:latin typeface="Times New Roman" panose="02020603050405020304" pitchFamily="18" charset="0"/>
                <a:sym typeface="+mn-ea"/>
              </a:rPr>
              <a:t>和</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中的任一塔座上</a:t>
            </a:r>
            <a:endParaRPr lang="zh-CN" altLang="en-US" sz="1800" dirty="0">
              <a:solidFill>
                <a:srgbClr val="080808"/>
              </a:solidFill>
              <a:uFillTx/>
              <a:latin typeface="Times New Roman" panose="02020603050405020304" pitchFamily="18" charset="0"/>
              <a:sym typeface="+mn-ea"/>
            </a:endParaRPr>
          </a:p>
        </p:txBody>
      </p:sp>
      <p:cxnSp>
        <p:nvCxnSpPr>
          <p:cNvPr id="4" name="直接连接符 3"/>
          <p:cNvCxnSpPr/>
          <p:nvPr/>
        </p:nvCxnSpPr>
        <p:spPr>
          <a:xfrm>
            <a:off x="1501140" y="490347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5" name="直接连接符 4"/>
          <p:cNvCxnSpPr/>
          <p:nvPr/>
        </p:nvCxnSpPr>
        <p:spPr>
          <a:xfrm>
            <a:off x="2149475" y="382333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10" name="矩形 9"/>
          <p:cNvSpPr/>
          <p:nvPr/>
        </p:nvSpPr>
        <p:spPr>
          <a:xfrm>
            <a:off x="1717040" y="461581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矩形 11"/>
          <p:cNvSpPr/>
          <p:nvPr/>
        </p:nvSpPr>
        <p:spPr>
          <a:xfrm>
            <a:off x="1834515" y="432752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矩形 12"/>
          <p:cNvSpPr/>
          <p:nvPr/>
        </p:nvSpPr>
        <p:spPr>
          <a:xfrm>
            <a:off x="1987550" y="405955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14" name="直接连接符 13"/>
          <p:cNvCxnSpPr/>
          <p:nvPr/>
        </p:nvCxnSpPr>
        <p:spPr>
          <a:xfrm>
            <a:off x="3757930" y="496443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5" name="直接连接符 14"/>
          <p:cNvCxnSpPr/>
          <p:nvPr/>
        </p:nvCxnSpPr>
        <p:spPr>
          <a:xfrm>
            <a:off x="4406265" y="388429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9" name="直接连接符 18"/>
          <p:cNvCxnSpPr/>
          <p:nvPr/>
        </p:nvCxnSpPr>
        <p:spPr>
          <a:xfrm>
            <a:off x="6181725" y="4975860"/>
            <a:ext cx="129603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20" name="直接连接符 19"/>
          <p:cNvCxnSpPr/>
          <p:nvPr/>
        </p:nvCxnSpPr>
        <p:spPr>
          <a:xfrm>
            <a:off x="6830060" y="3895725"/>
            <a:ext cx="0" cy="1080000"/>
          </a:xfrm>
          <a:prstGeom prst="line">
            <a:avLst/>
          </a:prstGeom>
          <a:solidFill>
            <a:schemeClr val="accent1"/>
          </a:solidFill>
          <a:ln w="28575" cap="flat" cmpd="sng" algn="ctr">
            <a:solidFill>
              <a:schemeClr val="tx1"/>
            </a:solidFill>
            <a:prstDash val="solid"/>
            <a:round/>
            <a:headEnd type="none" w="med" len="med"/>
            <a:tailEnd type="none" w="med" len="med"/>
          </a:ln>
        </p:spPr>
      </p:cxnSp>
      <p:sp>
        <p:nvSpPr>
          <p:cNvPr id="24" name="文本框 23"/>
          <p:cNvSpPr txBox="1"/>
          <p:nvPr/>
        </p:nvSpPr>
        <p:spPr>
          <a:xfrm>
            <a:off x="1501140" y="504761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A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B                                  </a:t>
            </a:r>
            <a:r>
              <a:rPr lang="zh-CN" altLang="en-US" sz="1800" dirty="0">
                <a:solidFill>
                  <a:srgbClr val="080808"/>
                </a:solidFill>
                <a:uFillTx/>
                <a:latin typeface="Times New Roman" panose="02020603050405020304" pitchFamily="18" charset="0"/>
                <a:sym typeface="+mn-ea"/>
              </a:rPr>
              <a:t>塔座</a:t>
            </a:r>
            <a:r>
              <a:rPr lang="en-US" altLang="zh-CN" sz="1800" dirty="0">
                <a:solidFill>
                  <a:srgbClr val="080808"/>
                </a:solidFill>
                <a:uFillTx/>
                <a:latin typeface="Times New Roman" panose="02020603050405020304" pitchFamily="18" charset="0"/>
                <a:sym typeface="+mn-ea"/>
              </a:rPr>
              <a:t>C</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5" name="文本框 24"/>
          <p:cNvSpPr txBox="1"/>
          <p:nvPr/>
        </p:nvSpPr>
        <p:spPr>
          <a:xfrm>
            <a:off x="539750" y="2985135"/>
            <a:ext cx="6241415" cy="73914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例如：将</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座上的三个盘子，移动到塔座</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上</a:t>
            </a:r>
            <a:endParaRPr lang="zh-CN" altLang="en-US" sz="1800" dirty="0">
              <a:solidFill>
                <a:srgbClr val="080808"/>
              </a:solidFill>
              <a:uFillTx/>
              <a:latin typeface="Times New Roman" panose="02020603050405020304" pitchFamily="18" charset="0"/>
              <a:sym typeface="+mn-ea"/>
            </a:endParaRPr>
          </a:p>
          <a:p>
            <a:endParaRPr lang="zh-CN" altLang="en-US" sz="1800" dirty="0">
              <a:solidFill>
                <a:srgbClr val="080808"/>
              </a:solidFill>
              <a:uFillTx/>
              <a:latin typeface="Times New Roman" panose="02020603050405020304" pitchFamily="18" charset="0"/>
              <a:sym typeface="+mn-ea"/>
            </a:endParaRPr>
          </a:p>
        </p:txBody>
      </p:sp>
      <p:sp>
        <p:nvSpPr>
          <p:cNvPr id="26" name="矩形 25"/>
          <p:cNvSpPr/>
          <p:nvPr/>
        </p:nvSpPr>
        <p:spPr>
          <a:xfrm>
            <a:off x="4227195" y="4695190"/>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矩形 26"/>
          <p:cNvSpPr/>
          <p:nvPr/>
        </p:nvSpPr>
        <p:spPr>
          <a:xfrm>
            <a:off x="6496050" y="4699000"/>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6640830" y="442404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矩形 28"/>
          <p:cNvSpPr/>
          <p:nvPr/>
        </p:nvSpPr>
        <p:spPr>
          <a:xfrm>
            <a:off x="3973830" y="4676775"/>
            <a:ext cx="935990" cy="28765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矩形 29"/>
          <p:cNvSpPr/>
          <p:nvPr/>
        </p:nvSpPr>
        <p:spPr>
          <a:xfrm>
            <a:off x="1986280" y="464629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矩形 30"/>
          <p:cNvSpPr/>
          <p:nvPr/>
        </p:nvSpPr>
        <p:spPr>
          <a:xfrm>
            <a:off x="4109085" y="4388485"/>
            <a:ext cx="668020" cy="276860"/>
          </a:xfrm>
          <a:prstGeom prst="rect">
            <a:avLst/>
          </a:prstGeom>
          <a:solidFill>
            <a:srgbClr val="FFFF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矩形 31"/>
          <p:cNvSpPr/>
          <p:nvPr/>
        </p:nvSpPr>
        <p:spPr>
          <a:xfrm>
            <a:off x="4227195" y="4107815"/>
            <a:ext cx="356870" cy="269240"/>
          </a:xfrm>
          <a:prstGeom prst="rect">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xit" presetSubtype="4" fill="hold" grpId="0" nodeType="clickEffect">
                                  <p:stCondLst>
                                    <p:cond delay="0"/>
                                  </p:stCondLst>
                                  <p:childTnLst>
                                    <p:anim calcmode="lin" valueType="num">
                                      <p:cBhvr additive="base">
                                        <p:cTn id="6" dur="500"/>
                                        <p:tgtEl>
                                          <p:spTgt spid="13"/>
                                        </p:tgtEl>
                                        <p:attrNameLst>
                                          <p:attrName>ppt_x</p:attrName>
                                        </p:attrNameLst>
                                      </p:cBhvr>
                                      <p:tavLst>
                                        <p:tav tm="0">
                                          <p:val>
                                            <p:strVal val="ppt_x"/>
                                          </p:val>
                                        </p:tav>
                                        <p:tav tm="100000">
                                          <p:val>
                                            <p:strVal val="ppt_x"/>
                                          </p:val>
                                        </p:tav>
                                      </p:tavLst>
                                    </p:anim>
                                    <p:anim calcmode="lin" valueType="num">
                                      <p:cBhvr additive="base">
                                        <p:cTn id="7" dur="500"/>
                                        <p:tgtEl>
                                          <p:spTgt spid="13"/>
                                        </p:tgtEl>
                                        <p:attrNameLst>
                                          <p:attrName>ppt_y</p:attrName>
                                        </p:attrNameLst>
                                      </p:cBhvr>
                                      <p:tavLst>
                                        <p:tav tm="0">
                                          <p:val>
                                            <p:strVal val="ppt_y"/>
                                          </p:val>
                                        </p:tav>
                                        <p:tav tm="100000">
                                          <p:val>
                                            <p:strVal val="1+ppt_h/2"/>
                                          </p:val>
                                        </p:tav>
                                      </p:tavLst>
                                    </p:anim>
                                    <p:set>
                                      <p:cBhvr>
                                        <p:cTn id="8" dur="1" fill="hold">
                                          <p:stCondLst>
                                            <p:cond delay="499"/>
                                          </p:stCondLst>
                                        </p:cTn>
                                        <p:tgtEl>
                                          <p:spTgt spid="13"/>
                                        </p:tgtEl>
                                        <p:attrNameLst>
                                          <p:attrName>style.visibility</p:attrName>
                                        </p:attrNameLst>
                                      </p:cBhvr>
                                      <p:to>
                                        <p:strVal val="hidden"/>
                                      </p:to>
                                    </p:set>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6"/>
                                        </p:tgtEl>
                                        <p:attrNameLst>
                                          <p:attrName>style.visibility</p:attrName>
                                        </p:attrNameLst>
                                      </p:cBhvr>
                                      <p:to>
                                        <p:strVal val="visible"/>
                                      </p:to>
                                    </p:set>
                                    <p:anim calcmode="lin" valueType="num">
                                      <p:cBhvr additive="base">
                                        <p:cTn id="13" dur="500" fill="hold"/>
                                        <p:tgtEl>
                                          <p:spTgt spid="26"/>
                                        </p:tgtEl>
                                        <p:attrNameLst>
                                          <p:attrName>ppt_x</p:attrName>
                                        </p:attrNameLst>
                                      </p:cBhvr>
                                      <p:tavLst>
                                        <p:tav tm="0">
                                          <p:val>
                                            <p:strVal val="#ppt_x"/>
                                          </p:val>
                                        </p:tav>
                                        <p:tav tm="100000">
                                          <p:val>
                                            <p:strVal val="#ppt_x"/>
                                          </p:val>
                                        </p:tav>
                                      </p:tavLst>
                                    </p:anim>
                                    <p:anim calcmode="lin" valueType="num">
                                      <p:cBhvr additive="base">
                                        <p:cTn id="14"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xit" presetSubtype="4" fill="hold" grpId="0" nodeType="clickEffect">
                                  <p:stCondLst>
                                    <p:cond delay="0"/>
                                  </p:stCondLst>
                                  <p:childTnLst>
                                    <p:anim calcmode="lin" valueType="num">
                                      <p:cBhvr additive="base">
                                        <p:cTn id="18" dur="500"/>
                                        <p:tgtEl>
                                          <p:spTgt spid="12"/>
                                        </p:tgtEl>
                                        <p:attrNameLst>
                                          <p:attrName>ppt_x</p:attrName>
                                        </p:attrNameLst>
                                      </p:cBhvr>
                                      <p:tavLst>
                                        <p:tav tm="0">
                                          <p:val>
                                            <p:strVal val="ppt_x"/>
                                          </p:val>
                                        </p:tav>
                                        <p:tav tm="100000">
                                          <p:val>
                                            <p:strVal val="ppt_x"/>
                                          </p:val>
                                        </p:tav>
                                      </p:tavLst>
                                    </p:anim>
                                    <p:anim calcmode="lin" valueType="num">
                                      <p:cBhvr additive="base">
                                        <p:cTn id="19" dur="500"/>
                                        <p:tgtEl>
                                          <p:spTgt spid="12"/>
                                        </p:tgtEl>
                                        <p:attrNameLst>
                                          <p:attrName>ppt_y</p:attrName>
                                        </p:attrNameLst>
                                      </p:cBhvr>
                                      <p:tavLst>
                                        <p:tav tm="0">
                                          <p:val>
                                            <p:strVal val="ppt_y"/>
                                          </p:val>
                                        </p:tav>
                                        <p:tav tm="100000">
                                          <p:val>
                                            <p:strVal val="1+ppt_h/2"/>
                                          </p:val>
                                        </p:tav>
                                      </p:tavLst>
                                    </p:anim>
                                    <p:set>
                                      <p:cBhvr>
                                        <p:cTn id="20" dur="1" fill="hold">
                                          <p:stCondLst>
                                            <p:cond delay="499"/>
                                          </p:stCondLst>
                                        </p:cTn>
                                        <p:tgtEl>
                                          <p:spTgt spid="12"/>
                                        </p:tgtEl>
                                        <p:attrNameLst>
                                          <p:attrName>style.visibility</p:attrName>
                                        </p:attrNameLst>
                                      </p:cBhvr>
                                      <p:to>
                                        <p:strVal val="hidden"/>
                                      </p:to>
                                    </p:set>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7"/>
                                        </p:tgtEl>
                                        <p:attrNameLst>
                                          <p:attrName>style.visibility</p:attrName>
                                        </p:attrNameLst>
                                      </p:cBhvr>
                                      <p:to>
                                        <p:strVal val="visible"/>
                                      </p:to>
                                    </p:set>
                                    <p:anim calcmode="lin" valueType="num">
                                      <p:cBhvr additive="base">
                                        <p:cTn id="25" dur="500" fill="hold"/>
                                        <p:tgtEl>
                                          <p:spTgt spid="27"/>
                                        </p:tgtEl>
                                        <p:attrNameLst>
                                          <p:attrName>ppt_x</p:attrName>
                                        </p:attrNameLst>
                                      </p:cBhvr>
                                      <p:tavLst>
                                        <p:tav tm="0">
                                          <p:val>
                                            <p:strVal val="#ppt_x"/>
                                          </p:val>
                                        </p:tav>
                                        <p:tav tm="100000">
                                          <p:val>
                                            <p:strVal val="#ppt_x"/>
                                          </p:val>
                                        </p:tav>
                                      </p:tavLst>
                                    </p:anim>
                                    <p:anim calcmode="lin" valueType="num">
                                      <p:cBhvr additive="base">
                                        <p:cTn id="26" dur="500" fill="hold"/>
                                        <p:tgtEl>
                                          <p:spTgt spid="27"/>
                                        </p:tgtEl>
                                        <p:attrNameLst>
                                          <p:attrName>ppt_y</p:attrName>
                                        </p:attrNameLst>
                                      </p:cBhvr>
                                      <p:tavLst>
                                        <p:tav tm="0">
                                          <p:val>
                                            <p:strVal val="1+#ppt_h/2"/>
                                          </p:val>
                                        </p:tav>
                                        <p:tav tm="100000">
                                          <p:val>
                                            <p:strVal val="#ppt_y"/>
                                          </p:val>
                                        </p:tav>
                                      </p:tavLst>
                                    </p:anim>
                                  </p:childTnLst>
                                </p:cTn>
                              </p:par>
                            </p:childTnLst>
                          </p:cTn>
                        </p:par>
                      </p:childTnLst>
                    </p:cTn>
                  </p:par>
                  <p:par>
                    <p:cTn id="27" fill="hold">
                      <p:stCondLst>
                        <p:cond delay="indefinite"/>
                      </p:stCondLst>
                      <p:childTnLst>
                        <p:par>
                          <p:cTn id="28" fill="hold">
                            <p:stCondLst>
                              <p:cond delay="0"/>
                            </p:stCondLst>
                            <p:childTnLst>
                              <p:par>
                                <p:cTn id="29" presetID="2" presetClass="exit" presetSubtype="4" fill="hold" grpId="2" nodeType="clickEffect">
                                  <p:stCondLst>
                                    <p:cond delay="0"/>
                                  </p:stCondLst>
                                  <p:childTnLst>
                                    <p:anim calcmode="lin" valueType="num">
                                      <p:cBhvr additive="base">
                                        <p:cTn id="30" dur="500"/>
                                        <p:tgtEl>
                                          <p:spTgt spid="26"/>
                                        </p:tgtEl>
                                        <p:attrNameLst>
                                          <p:attrName>ppt_x</p:attrName>
                                        </p:attrNameLst>
                                      </p:cBhvr>
                                      <p:tavLst>
                                        <p:tav tm="0">
                                          <p:val>
                                            <p:strVal val="ppt_x"/>
                                          </p:val>
                                        </p:tav>
                                        <p:tav tm="100000">
                                          <p:val>
                                            <p:strVal val="ppt_x"/>
                                          </p:val>
                                        </p:tav>
                                      </p:tavLst>
                                    </p:anim>
                                    <p:anim calcmode="lin" valueType="num">
                                      <p:cBhvr additive="base">
                                        <p:cTn id="31" dur="500"/>
                                        <p:tgtEl>
                                          <p:spTgt spid="26"/>
                                        </p:tgtEl>
                                        <p:attrNameLst>
                                          <p:attrName>ppt_y</p:attrName>
                                        </p:attrNameLst>
                                      </p:cBhvr>
                                      <p:tavLst>
                                        <p:tav tm="0">
                                          <p:val>
                                            <p:strVal val="ppt_y"/>
                                          </p:val>
                                        </p:tav>
                                        <p:tav tm="100000">
                                          <p:val>
                                            <p:strVal val="1+ppt_h/2"/>
                                          </p:val>
                                        </p:tav>
                                      </p:tavLst>
                                    </p:anim>
                                    <p:set>
                                      <p:cBhvr>
                                        <p:cTn id="32" dur="1" fill="hold">
                                          <p:stCondLst>
                                            <p:cond delay="499"/>
                                          </p:stCondLst>
                                        </p:cTn>
                                        <p:tgtEl>
                                          <p:spTgt spid="26"/>
                                        </p:tgtEl>
                                        <p:attrNameLst>
                                          <p:attrName>style.visibility</p:attrName>
                                        </p:attrNameLst>
                                      </p:cBhvr>
                                      <p:to>
                                        <p:strVal val="hidden"/>
                                      </p:to>
                                    </p:set>
                                  </p:childTnLst>
                                </p:cTn>
                              </p:par>
                            </p:childTnLst>
                          </p:cTn>
                        </p:par>
                      </p:childTnLst>
                    </p:cTn>
                  </p:par>
                  <p:par>
                    <p:cTn id="33" fill="hold">
                      <p:stCondLst>
                        <p:cond delay="indefinite"/>
                      </p:stCondLst>
                      <p:childTnLst>
                        <p:par>
                          <p:cTn id="34" fill="hold">
                            <p:stCondLst>
                              <p:cond delay="0"/>
                            </p:stCondLst>
                            <p:childTnLst>
                              <p:par>
                                <p:cTn id="35" presetID="2" presetClass="entr" presetSubtype="4" fill="hold" grpId="0" nodeType="clickEffect">
                                  <p:stCondLst>
                                    <p:cond delay="0"/>
                                  </p:stCondLst>
                                  <p:childTnLst>
                                    <p:set>
                                      <p:cBhvr>
                                        <p:cTn id="36" dur="1" fill="hold">
                                          <p:stCondLst>
                                            <p:cond delay="0"/>
                                          </p:stCondLst>
                                        </p:cTn>
                                        <p:tgtEl>
                                          <p:spTgt spid="28"/>
                                        </p:tgtEl>
                                        <p:attrNameLst>
                                          <p:attrName>style.visibility</p:attrName>
                                        </p:attrNameLst>
                                      </p:cBhvr>
                                      <p:to>
                                        <p:strVal val="visible"/>
                                      </p:to>
                                    </p:set>
                                    <p:anim calcmode="lin" valueType="num">
                                      <p:cBhvr additive="base">
                                        <p:cTn id="37" dur="500" fill="hold"/>
                                        <p:tgtEl>
                                          <p:spTgt spid="28"/>
                                        </p:tgtEl>
                                        <p:attrNameLst>
                                          <p:attrName>ppt_x</p:attrName>
                                        </p:attrNameLst>
                                      </p:cBhvr>
                                      <p:tavLst>
                                        <p:tav tm="0">
                                          <p:val>
                                            <p:strVal val="#ppt_x"/>
                                          </p:val>
                                        </p:tav>
                                        <p:tav tm="100000">
                                          <p:val>
                                            <p:strVal val="#ppt_x"/>
                                          </p:val>
                                        </p:tav>
                                      </p:tavLst>
                                    </p:anim>
                                    <p:anim calcmode="lin" valueType="num">
                                      <p:cBhvr additive="base">
                                        <p:cTn id="38" dur="500" fill="hold"/>
                                        <p:tgtEl>
                                          <p:spTgt spid="28"/>
                                        </p:tgtEl>
                                        <p:attrNameLst>
                                          <p:attrName>ppt_y</p:attrName>
                                        </p:attrNameLst>
                                      </p:cBhvr>
                                      <p:tavLst>
                                        <p:tav tm="0">
                                          <p:val>
                                            <p:strVal val="1+#ppt_h/2"/>
                                          </p:val>
                                        </p:tav>
                                        <p:tav tm="100000">
                                          <p:val>
                                            <p:strVal val="#ppt_y"/>
                                          </p:val>
                                        </p:tav>
                                      </p:tavLst>
                                    </p:anim>
                                  </p:childTnLst>
                                </p:cTn>
                              </p:par>
                            </p:childTnLst>
                          </p:cTn>
                        </p:par>
                      </p:childTnLst>
                    </p:cTn>
                  </p:par>
                  <p:par>
                    <p:cTn id="39" fill="hold">
                      <p:stCondLst>
                        <p:cond delay="indefinite"/>
                      </p:stCondLst>
                      <p:childTnLst>
                        <p:par>
                          <p:cTn id="40" fill="hold">
                            <p:stCondLst>
                              <p:cond delay="0"/>
                            </p:stCondLst>
                            <p:childTnLst>
                              <p:par>
                                <p:cTn id="41" presetID="2" presetClass="exit" presetSubtype="4" fill="hold" grpId="0" nodeType="clickEffect">
                                  <p:stCondLst>
                                    <p:cond delay="0"/>
                                  </p:stCondLst>
                                  <p:childTnLst>
                                    <p:anim calcmode="lin" valueType="num">
                                      <p:cBhvr additive="base">
                                        <p:cTn id="42" dur="500"/>
                                        <p:tgtEl>
                                          <p:spTgt spid="10"/>
                                        </p:tgtEl>
                                        <p:attrNameLst>
                                          <p:attrName>ppt_x</p:attrName>
                                        </p:attrNameLst>
                                      </p:cBhvr>
                                      <p:tavLst>
                                        <p:tav tm="0">
                                          <p:val>
                                            <p:strVal val="ppt_x"/>
                                          </p:val>
                                        </p:tav>
                                        <p:tav tm="100000">
                                          <p:val>
                                            <p:strVal val="ppt_x"/>
                                          </p:val>
                                        </p:tav>
                                      </p:tavLst>
                                    </p:anim>
                                    <p:anim calcmode="lin" valueType="num">
                                      <p:cBhvr additive="base">
                                        <p:cTn id="43" dur="500"/>
                                        <p:tgtEl>
                                          <p:spTgt spid="10"/>
                                        </p:tgtEl>
                                        <p:attrNameLst>
                                          <p:attrName>ppt_y</p:attrName>
                                        </p:attrNameLst>
                                      </p:cBhvr>
                                      <p:tavLst>
                                        <p:tav tm="0">
                                          <p:val>
                                            <p:strVal val="ppt_y"/>
                                          </p:val>
                                        </p:tav>
                                        <p:tav tm="100000">
                                          <p:val>
                                            <p:strVal val="1+ppt_h/2"/>
                                          </p:val>
                                        </p:tav>
                                      </p:tavLst>
                                    </p:anim>
                                    <p:set>
                                      <p:cBhvr>
                                        <p:cTn id="44" dur="1" fill="hold">
                                          <p:stCondLst>
                                            <p:cond delay="499"/>
                                          </p:stCondLst>
                                        </p:cTn>
                                        <p:tgtEl>
                                          <p:spTgt spid="10"/>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2" presetClass="entr" presetSubtype="4" fill="hold" grpId="2" nodeType="clickEffect">
                                  <p:stCondLst>
                                    <p:cond delay="0"/>
                                  </p:stCondLst>
                                  <p:childTnLst>
                                    <p:set>
                                      <p:cBhvr>
                                        <p:cTn id="48" dur="1" fill="hold">
                                          <p:stCondLst>
                                            <p:cond delay="0"/>
                                          </p:stCondLst>
                                        </p:cTn>
                                        <p:tgtEl>
                                          <p:spTgt spid="29"/>
                                        </p:tgtEl>
                                        <p:attrNameLst>
                                          <p:attrName>style.visibility</p:attrName>
                                        </p:attrNameLst>
                                      </p:cBhvr>
                                      <p:to>
                                        <p:strVal val="visible"/>
                                      </p:to>
                                    </p:set>
                                    <p:anim calcmode="lin" valueType="num">
                                      <p:cBhvr additive="base">
                                        <p:cTn id="49" dur="500" fill="hold"/>
                                        <p:tgtEl>
                                          <p:spTgt spid="29"/>
                                        </p:tgtEl>
                                        <p:attrNameLst>
                                          <p:attrName>ppt_x</p:attrName>
                                        </p:attrNameLst>
                                      </p:cBhvr>
                                      <p:tavLst>
                                        <p:tav tm="0">
                                          <p:val>
                                            <p:strVal val="#ppt_x"/>
                                          </p:val>
                                        </p:tav>
                                        <p:tav tm="100000">
                                          <p:val>
                                            <p:strVal val="#ppt_x"/>
                                          </p:val>
                                        </p:tav>
                                      </p:tavLst>
                                    </p:anim>
                                    <p:anim calcmode="lin" valueType="num">
                                      <p:cBhvr additive="base">
                                        <p:cTn id="50" dur="500" fill="hold"/>
                                        <p:tgtEl>
                                          <p:spTgt spid="29"/>
                                        </p:tgtEl>
                                        <p:attrNameLst>
                                          <p:attrName>ppt_y</p:attrName>
                                        </p:attrNameLst>
                                      </p:cBhvr>
                                      <p:tavLst>
                                        <p:tav tm="0">
                                          <p:val>
                                            <p:strVal val="1+#ppt_h/2"/>
                                          </p:val>
                                        </p:tav>
                                        <p:tav tm="100000">
                                          <p:val>
                                            <p:strVal val="#ppt_y"/>
                                          </p:val>
                                        </p:tav>
                                      </p:tavLst>
                                    </p:anim>
                                  </p:childTnLst>
                                </p:cTn>
                              </p:par>
                            </p:childTnLst>
                          </p:cTn>
                        </p:par>
                      </p:childTnLst>
                    </p:cTn>
                  </p:par>
                  <p:par>
                    <p:cTn id="51" fill="hold">
                      <p:stCondLst>
                        <p:cond delay="indefinite"/>
                      </p:stCondLst>
                      <p:childTnLst>
                        <p:par>
                          <p:cTn id="52" fill="hold">
                            <p:stCondLst>
                              <p:cond delay="0"/>
                            </p:stCondLst>
                            <p:childTnLst>
                              <p:par>
                                <p:cTn id="53" presetID="2" presetClass="exit" presetSubtype="4" fill="hold" grpId="2" nodeType="clickEffect">
                                  <p:stCondLst>
                                    <p:cond delay="0"/>
                                  </p:stCondLst>
                                  <p:childTnLst>
                                    <p:anim calcmode="lin" valueType="num">
                                      <p:cBhvr additive="base">
                                        <p:cTn id="54" dur="500"/>
                                        <p:tgtEl>
                                          <p:spTgt spid="28"/>
                                        </p:tgtEl>
                                        <p:attrNameLst>
                                          <p:attrName>ppt_x</p:attrName>
                                        </p:attrNameLst>
                                      </p:cBhvr>
                                      <p:tavLst>
                                        <p:tav tm="0">
                                          <p:val>
                                            <p:strVal val="ppt_x"/>
                                          </p:val>
                                        </p:tav>
                                        <p:tav tm="100000">
                                          <p:val>
                                            <p:strVal val="ppt_x"/>
                                          </p:val>
                                        </p:tav>
                                      </p:tavLst>
                                    </p:anim>
                                    <p:anim calcmode="lin" valueType="num">
                                      <p:cBhvr additive="base">
                                        <p:cTn id="55" dur="500"/>
                                        <p:tgtEl>
                                          <p:spTgt spid="28"/>
                                        </p:tgtEl>
                                        <p:attrNameLst>
                                          <p:attrName>ppt_y</p:attrName>
                                        </p:attrNameLst>
                                      </p:cBhvr>
                                      <p:tavLst>
                                        <p:tav tm="0">
                                          <p:val>
                                            <p:strVal val="ppt_y"/>
                                          </p:val>
                                        </p:tav>
                                        <p:tav tm="100000">
                                          <p:val>
                                            <p:strVal val="1+ppt_h/2"/>
                                          </p:val>
                                        </p:tav>
                                      </p:tavLst>
                                    </p:anim>
                                    <p:set>
                                      <p:cBhvr>
                                        <p:cTn id="56" dur="1" fill="hold">
                                          <p:stCondLst>
                                            <p:cond delay="499"/>
                                          </p:stCondLst>
                                        </p:cTn>
                                        <p:tgtEl>
                                          <p:spTgt spid="28"/>
                                        </p:tgtEl>
                                        <p:attrNameLst>
                                          <p:attrName>style.visibility</p:attrName>
                                        </p:attrNameLst>
                                      </p:cBhvr>
                                      <p:to>
                                        <p:strVal val="hidden"/>
                                      </p:to>
                                    </p:set>
                                  </p:childTnLst>
                                </p:cTn>
                              </p:par>
                            </p:childTnLst>
                          </p:cTn>
                        </p:par>
                      </p:childTnLst>
                    </p:cTn>
                  </p:par>
                  <p:par>
                    <p:cTn id="57" fill="hold">
                      <p:stCondLst>
                        <p:cond delay="indefinite"/>
                      </p:stCondLst>
                      <p:childTnLst>
                        <p:par>
                          <p:cTn id="58" fill="hold">
                            <p:stCondLst>
                              <p:cond delay="0"/>
                            </p:stCondLst>
                            <p:childTnLst>
                              <p:par>
                                <p:cTn id="59" presetID="2" presetClass="entr" presetSubtype="4" fill="hold" grpId="0" nodeType="clickEffect">
                                  <p:stCondLst>
                                    <p:cond delay="0"/>
                                  </p:stCondLst>
                                  <p:childTnLst>
                                    <p:set>
                                      <p:cBhvr>
                                        <p:cTn id="60" dur="1" fill="hold">
                                          <p:stCondLst>
                                            <p:cond delay="0"/>
                                          </p:stCondLst>
                                        </p:cTn>
                                        <p:tgtEl>
                                          <p:spTgt spid="30"/>
                                        </p:tgtEl>
                                        <p:attrNameLst>
                                          <p:attrName>style.visibility</p:attrName>
                                        </p:attrNameLst>
                                      </p:cBhvr>
                                      <p:to>
                                        <p:strVal val="visible"/>
                                      </p:to>
                                    </p:set>
                                    <p:anim calcmode="lin" valueType="num">
                                      <p:cBhvr additive="base">
                                        <p:cTn id="61" dur="500" fill="hold"/>
                                        <p:tgtEl>
                                          <p:spTgt spid="30"/>
                                        </p:tgtEl>
                                        <p:attrNameLst>
                                          <p:attrName>ppt_x</p:attrName>
                                        </p:attrNameLst>
                                      </p:cBhvr>
                                      <p:tavLst>
                                        <p:tav tm="0">
                                          <p:val>
                                            <p:strVal val="#ppt_x"/>
                                          </p:val>
                                        </p:tav>
                                        <p:tav tm="100000">
                                          <p:val>
                                            <p:strVal val="#ppt_x"/>
                                          </p:val>
                                        </p:tav>
                                      </p:tavLst>
                                    </p:anim>
                                    <p:anim calcmode="lin" valueType="num">
                                      <p:cBhvr additive="base">
                                        <p:cTn id="62" dur="500" fill="hold"/>
                                        <p:tgtEl>
                                          <p:spTgt spid="30"/>
                                        </p:tgtEl>
                                        <p:attrNameLst>
                                          <p:attrName>ppt_y</p:attrName>
                                        </p:attrNameLst>
                                      </p:cBhvr>
                                      <p:tavLst>
                                        <p:tav tm="0">
                                          <p:val>
                                            <p:strVal val="1+#ppt_h/2"/>
                                          </p:val>
                                        </p:tav>
                                        <p:tav tm="100000">
                                          <p:val>
                                            <p:strVal val="#ppt_y"/>
                                          </p:val>
                                        </p:tav>
                                      </p:tavLst>
                                    </p:anim>
                                  </p:childTnLst>
                                </p:cTn>
                              </p:par>
                            </p:childTnLst>
                          </p:cTn>
                        </p:par>
                      </p:childTnLst>
                    </p:cTn>
                  </p:par>
                  <p:par>
                    <p:cTn id="63" fill="hold">
                      <p:stCondLst>
                        <p:cond delay="indefinite"/>
                      </p:stCondLst>
                      <p:childTnLst>
                        <p:par>
                          <p:cTn id="64" fill="hold">
                            <p:stCondLst>
                              <p:cond delay="0"/>
                            </p:stCondLst>
                            <p:childTnLst>
                              <p:par>
                                <p:cTn id="65" presetID="2" presetClass="exit" presetSubtype="4" fill="hold" grpId="1" nodeType="clickEffect">
                                  <p:stCondLst>
                                    <p:cond delay="0"/>
                                  </p:stCondLst>
                                  <p:childTnLst>
                                    <p:anim calcmode="lin" valueType="num">
                                      <p:cBhvr additive="base">
                                        <p:cTn id="66" dur="500"/>
                                        <p:tgtEl>
                                          <p:spTgt spid="27"/>
                                        </p:tgtEl>
                                        <p:attrNameLst>
                                          <p:attrName>ppt_x</p:attrName>
                                        </p:attrNameLst>
                                      </p:cBhvr>
                                      <p:tavLst>
                                        <p:tav tm="0">
                                          <p:val>
                                            <p:strVal val="ppt_x"/>
                                          </p:val>
                                        </p:tav>
                                        <p:tav tm="100000">
                                          <p:val>
                                            <p:strVal val="ppt_x"/>
                                          </p:val>
                                        </p:tav>
                                      </p:tavLst>
                                    </p:anim>
                                    <p:anim calcmode="lin" valueType="num">
                                      <p:cBhvr additive="base">
                                        <p:cTn id="67" dur="500"/>
                                        <p:tgtEl>
                                          <p:spTgt spid="27"/>
                                        </p:tgtEl>
                                        <p:attrNameLst>
                                          <p:attrName>ppt_y</p:attrName>
                                        </p:attrNameLst>
                                      </p:cBhvr>
                                      <p:tavLst>
                                        <p:tav tm="0">
                                          <p:val>
                                            <p:strVal val="ppt_y"/>
                                          </p:val>
                                        </p:tav>
                                        <p:tav tm="100000">
                                          <p:val>
                                            <p:strVal val="1+ppt_h/2"/>
                                          </p:val>
                                        </p:tav>
                                      </p:tavLst>
                                    </p:anim>
                                    <p:set>
                                      <p:cBhvr>
                                        <p:cTn id="68" dur="1" fill="hold">
                                          <p:stCondLst>
                                            <p:cond delay="499"/>
                                          </p:stCondLst>
                                        </p:cTn>
                                        <p:tgtEl>
                                          <p:spTgt spid="27"/>
                                        </p:tgtEl>
                                        <p:attrNameLst>
                                          <p:attrName>style.visibility</p:attrName>
                                        </p:attrNameLst>
                                      </p:cBhvr>
                                      <p:to>
                                        <p:strVal val="hidden"/>
                                      </p:to>
                                    </p:set>
                                  </p:childTnLst>
                                </p:cTn>
                              </p:par>
                            </p:childTnLst>
                          </p:cTn>
                        </p:par>
                      </p:childTnLst>
                    </p:cTn>
                  </p:par>
                  <p:par>
                    <p:cTn id="69" fill="hold">
                      <p:stCondLst>
                        <p:cond delay="indefinite"/>
                      </p:stCondLst>
                      <p:childTnLst>
                        <p:par>
                          <p:cTn id="70" fill="hold">
                            <p:stCondLst>
                              <p:cond delay="0"/>
                            </p:stCondLst>
                            <p:childTnLst>
                              <p:par>
                                <p:cTn id="71" presetID="2" presetClass="entr" presetSubtype="4" fill="hold" grpId="0" nodeType="clickEffect">
                                  <p:stCondLst>
                                    <p:cond delay="0"/>
                                  </p:stCondLst>
                                  <p:childTnLst>
                                    <p:set>
                                      <p:cBhvr>
                                        <p:cTn id="72" dur="1" fill="hold">
                                          <p:stCondLst>
                                            <p:cond delay="0"/>
                                          </p:stCondLst>
                                        </p:cTn>
                                        <p:tgtEl>
                                          <p:spTgt spid="31"/>
                                        </p:tgtEl>
                                        <p:attrNameLst>
                                          <p:attrName>style.visibility</p:attrName>
                                        </p:attrNameLst>
                                      </p:cBhvr>
                                      <p:to>
                                        <p:strVal val="visible"/>
                                      </p:to>
                                    </p:set>
                                    <p:anim calcmode="lin" valueType="num">
                                      <p:cBhvr additive="base">
                                        <p:cTn id="73" dur="500" fill="hold"/>
                                        <p:tgtEl>
                                          <p:spTgt spid="31"/>
                                        </p:tgtEl>
                                        <p:attrNameLst>
                                          <p:attrName>ppt_x</p:attrName>
                                        </p:attrNameLst>
                                      </p:cBhvr>
                                      <p:tavLst>
                                        <p:tav tm="0">
                                          <p:val>
                                            <p:strVal val="#ppt_x"/>
                                          </p:val>
                                        </p:tav>
                                        <p:tav tm="100000">
                                          <p:val>
                                            <p:strVal val="#ppt_x"/>
                                          </p:val>
                                        </p:tav>
                                      </p:tavLst>
                                    </p:anim>
                                    <p:anim calcmode="lin" valueType="num">
                                      <p:cBhvr additive="base">
                                        <p:cTn id="74" dur="500" fill="hold"/>
                                        <p:tgtEl>
                                          <p:spTgt spid="31"/>
                                        </p:tgtEl>
                                        <p:attrNameLst>
                                          <p:attrName>ppt_y</p:attrName>
                                        </p:attrNameLst>
                                      </p:cBhvr>
                                      <p:tavLst>
                                        <p:tav tm="0">
                                          <p:val>
                                            <p:strVal val="1+#ppt_h/2"/>
                                          </p:val>
                                        </p:tav>
                                        <p:tav tm="100000">
                                          <p:val>
                                            <p:strVal val="#ppt_y"/>
                                          </p:val>
                                        </p:tav>
                                      </p:tavLst>
                                    </p:anim>
                                  </p:childTnLst>
                                </p:cTn>
                              </p:par>
                            </p:childTnLst>
                          </p:cTn>
                        </p:par>
                      </p:childTnLst>
                    </p:cTn>
                  </p:par>
                  <p:par>
                    <p:cTn id="75" fill="hold">
                      <p:stCondLst>
                        <p:cond delay="indefinite"/>
                      </p:stCondLst>
                      <p:childTnLst>
                        <p:par>
                          <p:cTn id="76" fill="hold">
                            <p:stCondLst>
                              <p:cond delay="0"/>
                            </p:stCondLst>
                            <p:childTnLst>
                              <p:par>
                                <p:cTn id="77" presetID="2" presetClass="exit" presetSubtype="4" fill="hold" grpId="2" nodeType="clickEffect">
                                  <p:stCondLst>
                                    <p:cond delay="0"/>
                                  </p:stCondLst>
                                  <p:childTnLst>
                                    <p:anim calcmode="lin" valueType="num">
                                      <p:cBhvr additive="base">
                                        <p:cTn id="78" dur="500"/>
                                        <p:tgtEl>
                                          <p:spTgt spid="30"/>
                                        </p:tgtEl>
                                        <p:attrNameLst>
                                          <p:attrName>ppt_x</p:attrName>
                                        </p:attrNameLst>
                                      </p:cBhvr>
                                      <p:tavLst>
                                        <p:tav tm="0">
                                          <p:val>
                                            <p:strVal val="ppt_x"/>
                                          </p:val>
                                        </p:tav>
                                        <p:tav tm="100000">
                                          <p:val>
                                            <p:strVal val="ppt_x"/>
                                          </p:val>
                                        </p:tav>
                                      </p:tavLst>
                                    </p:anim>
                                    <p:anim calcmode="lin" valueType="num">
                                      <p:cBhvr additive="base">
                                        <p:cTn id="79" dur="500"/>
                                        <p:tgtEl>
                                          <p:spTgt spid="30"/>
                                        </p:tgtEl>
                                        <p:attrNameLst>
                                          <p:attrName>ppt_y</p:attrName>
                                        </p:attrNameLst>
                                      </p:cBhvr>
                                      <p:tavLst>
                                        <p:tav tm="0">
                                          <p:val>
                                            <p:strVal val="ppt_y"/>
                                          </p:val>
                                        </p:tav>
                                        <p:tav tm="100000">
                                          <p:val>
                                            <p:strVal val="1+ppt_h/2"/>
                                          </p:val>
                                        </p:tav>
                                      </p:tavLst>
                                    </p:anim>
                                    <p:set>
                                      <p:cBhvr>
                                        <p:cTn id="80" dur="1" fill="hold">
                                          <p:stCondLst>
                                            <p:cond delay="499"/>
                                          </p:stCondLst>
                                        </p:cTn>
                                        <p:tgtEl>
                                          <p:spTgt spid="30"/>
                                        </p:tgtEl>
                                        <p:attrNameLst>
                                          <p:attrName>style.visibility</p:attrName>
                                        </p:attrNameLst>
                                      </p:cBhvr>
                                      <p:to>
                                        <p:strVal val="hidden"/>
                                      </p:to>
                                    </p:set>
                                  </p:childTnLst>
                                </p:cTn>
                              </p:par>
                            </p:childTnLst>
                          </p:cTn>
                        </p:par>
                      </p:childTnLst>
                    </p:cTn>
                  </p:par>
                  <p:par>
                    <p:cTn id="81" fill="hold">
                      <p:stCondLst>
                        <p:cond delay="indefinite"/>
                      </p:stCondLst>
                      <p:childTnLst>
                        <p:par>
                          <p:cTn id="82" fill="hold">
                            <p:stCondLst>
                              <p:cond delay="0"/>
                            </p:stCondLst>
                            <p:childTnLst>
                              <p:par>
                                <p:cTn id="83" presetID="2" presetClass="entr" presetSubtype="4" fill="hold" grpId="0" nodeType="clickEffect">
                                  <p:stCondLst>
                                    <p:cond delay="0"/>
                                  </p:stCondLst>
                                  <p:childTnLst>
                                    <p:set>
                                      <p:cBhvr>
                                        <p:cTn id="84" dur="1" fill="hold">
                                          <p:stCondLst>
                                            <p:cond delay="0"/>
                                          </p:stCondLst>
                                        </p:cTn>
                                        <p:tgtEl>
                                          <p:spTgt spid="32"/>
                                        </p:tgtEl>
                                        <p:attrNameLst>
                                          <p:attrName>style.visibility</p:attrName>
                                        </p:attrNameLst>
                                      </p:cBhvr>
                                      <p:to>
                                        <p:strVal val="visible"/>
                                      </p:to>
                                    </p:set>
                                    <p:anim calcmode="lin" valueType="num">
                                      <p:cBhvr additive="base">
                                        <p:cTn id="85" dur="500" fill="hold"/>
                                        <p:tgtEl>
                                          <p:spTgt spid="32"/>
                                        </p:tgtEl>
                                        <p:attrNameLst>
                                          <p:attrName>ppt_x</p:attrName>
                                        </p:attrNameLst>
                                      </p:cBhvr>
                                      <p:tavLst>
                                        <p:tav tm="0">
                                          <p:val>
                                            <p:strVal val="#ppt_x"/>
                                          </p:val>
                                        </p:tav>
                                        <p:tav tm="100000">
                                          <p:val>
                                            <p:strVal val="#ppt_x"/>
                                          </p:val>
                                        </p:tav>
                                      </p:tavLst>
                                    </p:anim>
                                    <p:anim calcmode="lin" valueType="num">
                                      <p:cBhvr additive="base">
                                        <p:cTn id="86" dur="500" fill="hold"/>
                                        <p:tgtEl>
                                          <p:spTgt spid="32"/>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bldLvl="0" animBg="1"/>
      <p:bldP spid="13" grpId="1" animBg="1"/>
      <p:bldP spid="26" grpId="0" bldLvl="0" animBg="1"/>
      <p:bldP spid="26" grpId="1" animBg="1"/>
      <p:bldP spid="12" grpId="0" bldLvl="0" animBg="1"/>
      <p:bldP spid="27" grpId="0" bldLvl="0" animBg="1"/>
      <p:bldP spid="26" grpId="2" bldLvl="0" animBg="1"/>
      <p:bldP spid="28" grpId="0" bldLvl="0" animBg="1"/>
      <p:bldP spid="28" grpId="1" animBg="1"/>
      <p:bldP spid="10" grpId="0" bldLvl="0" animBg="1"/>
      <p:bldP spid="10" grpId="1" animBg="1"/>
      <p:bldP spid="29" grpId="1" animBg="1"/>
      <p:bldP spid="29" grpId="2" bldLvl="0" animBg="1"/>
      <p:bldP spid="28" grpId="2" bldLvl="0" animBg="1"/>
      <p:bldP spid="30" grpId="0" bldLvl="0" animBg="1"/>
      <p:bldP spid="30" grpId="1" animBg="1"/>
      <p:bldP spid="27" grpId="1" bldLvl="0" animBg="1"/>
      <p:bldP spid="31" grpId="0" bldLvl="0" animBg="1"/>
      <p:bldP spid="30" grpId="2" bldLvl="0" animBg="1"/>
      <p:bldP spid="32" grpId="0" bldLvl="0" animBg="1"/>
      <p:bldP spid="32" grpId="1"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8275955" cy="806450"/>
          </a:xfrm>
          <a:prstGeom prst="rect">
            <a:avLst/>
          </a:prstGeom>
          <a:noFill/>
        </p:spPr>
        <p:txBody>
          <a:bodyPr wrap="square" rtlCol="0" anchor="t">
            <a:noAutofit/>
          </a:bodyPr>
          <a:p>
            <a:r>
              <a:rPr lang="zh-CN" altLang="en-US" sz="1800" dirty="0">
                <a:solidFill>
                  <a:srgbClr val="080808"/>
                </a:solidFill>
                <a:uFillTx/>
                <a:latin typeface="Times New Roman" panose="02020603050405020304" pitchFamily="18" charset="0"/>
                <a:sym typeface="+mn-ea"/>
              </a:rPr>
              <a:t>汉罗塔问题解析：定义一些操作</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如</a:t>
            </a:r>
            <a:r>
              <a:rPr lang="en-US" altLang="zh-CN" sz="1800" dirty="0">
                <a:solidFill>
                  <a:srgbClr val="080808"/>
                </a:solidFill>
                <a:uFillTx/>
                <a:latin typeface="Times New Roman" panose="02020603050405020304" pitchFamily="18" charset="0"/>
                <a:sym typeface="+mn-ea"/>
              </a:rPr>
              <a:t>H(n,a,b,c)</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a:t>
            </a:r>
            <a:r>
              <a:rPr lang="zh-CN" altLang="en-US" sz="1800" dirty="0">
                <a:solidFill>
                  <a:srgbClr val="080808"/>
                </a:solidFill>
                <a:uFillTx/>
                <a:latin typeface="Times New Roman" panose="02020603050405020304" pitchFamily="18" charset="0"/>
                <a:sym typeface="+mn-ea"/>
              </a:rPr>
              <a:t>可以借助</a:t>
            </a:r>
            <a:r>
              <a:rPr lang="en-US" altLang="zh-CN" sz="1800" dirty="0">
                <a:solidFill>
                  <a:srgbClr val="080808"/>
                </a:solidFill>
                <a:uFillTx/>
                <a:latin typeface="Times New Roman" panose="02020603050405020304" pitchFamily="18" charset="0"/>
                <a:sym typeface="+mn-ea"/>
              </a:rPr>
              <a:t>c</a:t>
            </a:r>
            <a:r>
              <a:rPr lang="zh-CN" altLang="en-US" sz="1800" dirty="0">
                <a:solidFill>
                  <a:srgbClr val="080808"/>
                </a:solidFill>
                <a:uFillTx/>
                <a:latin typeface="Times New Roman" panose="02020603050405020304" pitchFamily="18" charset="0"/>
                <a:sym typeface="+mn-ea"/>
              </a:rPr>
              <a:t>塔。</a:t>
            </a:r>
            <a:r>
              <a:rPr lang="en-US" altLang="zh-CN" sz="1800" dirty="0">
                <a:solidFill>
                  <a:srgbClr val="080808"/>
                </a:solidFill>
                <a:uFillTx/>
                <a:latin typeface="Times New Roman" panose="02020603050405020304" pitchFamily="18" charset="0"/>
                <a:sym typeface="+mn-ea"/>
              </a:rPr>
              <a:t>move(n,a,b)</a:t>
            </a:r>
            <a:r>
              <a:rPr lang="zh-CN" altLang="en-US" sz="1800" dirty="0">
                <a:solidFill>
                  <a:srgbClr val="080808"/>
                </a:solidFill>
                <a:uFillTx/>
                <a:latin typeface="Times New Roman" panose="02020603050405020304" pitchFamily="18" charset="0"/>
                <a:sym typeface="+mn-ea"/>
              </a:rPr>
              <a:t>操作表示把第</a:t>
            </a:r>
            <a:r>
              <a:rPr lang="en-US" altLang="zh-CN" sz="1800" dirty="0">
                <a:solidFill>
                  <a:srgbClr val="080808"/>
                </a:solidFill>
                <a:uFillTx/>
                <a:latin typeface="Times New Roman" panose="02020603050405020304" pitchFamily="18" charset="0"/>
                <a:sym typeface="+mn-ea"/>
              </a:rPr>
              <a:t>n</a:t>
            </a:r>
            <a:r>
              <a:rPr lang="zh-CN" altLang="en-US" sz="1800" dirty="0">
                <a:solidFill>
                  <a:srgbClr val="080808"/>
                </a:solidFill>
                <a:uFillTx/>
                <a:latin typeface="Times New Roman" panose="02020603050405020304" pitchFamily="18" charset="0"/>
                <a:sym typeface="+mn-ea"/>
              </a:rPr>
              <a:t>个盘子从</a:t>
            </a:r>
            <a:r>
              <a:rPr lang="en-US" altLang="zh-CN" sz="1800" dirty="0">
                <a:solidFill>
                  <a:srgbClr val="080808"/>
                </a:solidFill>
                <a:uFillTx/>
                <a:latin typeface="Times New Roman" panose="02020603050405020304" pitchFamily="18" charset="0"/>
                <a:sym typeface="+mn-ea"/>
              </a:rPr>
              <a:t>a</a:t>
            </a:r>
            <a:r>
              <a:rPr lang="zh-CN" altLang="en-US" sz="1800" dirty="0">
                <a:solidFill>
                  <a:srgbClr val="080808"/>
                </a:solidFill>
                <a:uFillTx/>
                <a:latin typeface="Times New Roman" panose="02020603050405020304" pitchFamily="18" charset="0"/>
                <a:sym typeface="+mn-ea"/>
              </a:rPr>
              <a:t>塔移动到</a:t>
            </a:r>
            <a:r>
              <a:rPr lang="en-US" altLang="zh-CN" sz="1800" dirty="0">
                <a:solidFill>
                  <a:srgbClr val="080808"/>
                </a:solidFill>
                <a:uFillTx/>
                <a:latin typeface="Times New Roman" panose="02020603050405020304" pitchFamily="18" charset="0"/>
                <a:sym typeface="+mn-ea"/>
              </a:rPr>
              <a:t>b</a:t>
            </a:r>
            <a:r>
              <a:rPr lang="zh-CN" altLang="en-US" sz="1800" dirty="0">
                <a:solidFill>
                  <a:srgbClr val="080808"/>
                </a:solidFill>
                <a:uFillTx/>
                <a:latin typeface="Times New Roman" panose="02020603050405020304" pitchFamily="18" charset="0"/>
                <a:sym typeface="+mn-ea"/>
              </a:rPr>
              <a:t>塔</a:t>
            </a:r>
            <a:endParaRPr lang="zh-CN" altLang="en-US" sz="1800" dirty="0">
              <a:solidFill>
                <a:srgbClr val="080808"/>
              </a:solidFill>
              <a:uFillTx/>
              <a:latin typeface="Times New Roman" panose="02020603050405020304" pitchFamily="18" charset="0"/>
              <a:sym typeface="+mn-ea"/>
            </a:endParaRPr>
          </a:p>
        </p:txBody>
      </p:sp>
      <p:sp>
        <p:nvSpPr>
          <p:cNvPr id="3" name="文本框 2"/>
          <p:cNvSpPr txBox="1"/>
          <p:nvPr/>
        </p:nvSpPr>
        <p:spPr>
          <a:xfrm>
            <a:off x="332740" y="506666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10" name="左大括号 9"/>
          <p:cNvSpPr/>
          <p:nvPr/>
        </p:nvSpPr>
        <p:spPr>
          <a:xfrm>
            <a:off x="5976620" y="1988820"/>
            <a:ext cx="324485" cy="115506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左大括号 11"/>
          <p:cNvSpPr/>
          <p:nvPr/>
        </p:nvSpPr>
        <p:spPr>
          <a:xfrm>
            <a:off x="4465320" y="256476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6372225" y="184467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H(1,a,b,c)</a:t>
            </a:r>
            <a:endParaRPr lang="en-US" altLang="zh-CN" sz="1800" dirty="0">
              <a:solidFill>
                <a:srgbClr val="080808"/>
              </a:solidFill>
              <a:uFillTx/>
              <a:latin typeface="Times New Roman" panose="02020603050405020304" pitchFamily="18" charset="0"/>
              <a:sym typeface="+mn-ea"/>
            </a:endParaRPr>
          </a:p>
        </p:txBody>
      </p:sp>
      <p:sp>
        <p:nvSpPr>
          <p:cNvPr id="14" name="文本框 13"/>
          <p:cNvSpPr txBox="1"/>
          <p:nvPr/>
        </p:nvSpPr>
        <p:spPr>
          <a:xfrm>
            <a:off x="6372225" y="2348865"/>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move(2,a,</a:t>
            </a:r>
            <a:r>
              <a:rPr lang="en-US" altLang="zh-CN" sz="1800" dirty="0">
                <a:solidFill>
                  <a:srgbClr val="080808"/>
                </a:solidFill>
                <a:uFillTx/>
                <a:latin typeface="Times New Roman" panose="02020603050405020304" pitchFamily="18" charset="0"/>
                <a:sym typeface="+mn-ea"/>
              </a:rPr>
              <a:t>c)</a:t>
            </a:r>
            <a:endParaRPr lang="en-US" altLang="zh-CN" sz="1800" dirty="0">
              <a:solidFill>
                <a:srgbClr val="080808"/>
              </a:solidFill>
              <a:uFillTx/>
              <a:latin typeface="Times New Roman" panose="02020603050405020304" pitchFamily="18" charset="0"/>
              <a:sym typeface="+mn-ea"/>
            </a:endParaRPr>
          </a:p>
        </p:txBody>
      </p:sp>
      <p:sp>
        <p:nvSpPr>
          <p:cNvPr id="16" name="文本框 15"/>
          <p:cNvSpPr txBox="1"/>
          <p:nvPr/>
        </p:nvSpPr>
        <p:spPr>
          <a:xfrm>
            <a:off x="6412865" y="292481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H(1,b,</a:t>
            </a:r>
            <a:r>
              <a:rPr lang="en-US" altLang="zh-CN" sz="1800" dirty="0">
                <a:solidFill>
                  <a:srgbClr val="080808"/>
                </a:solidFill>
                <a:uFillTx/>
                <a:latin typeface="Times New Roman" panose="02020603050405020304" pitchFamily="18" charset="0"/>
                <a:sym typeface="+mn-ea"/>
              </a:rPr>
              <a:t>c,a)</a:t>
            </a:r>
            <a:endParaRPr lang="en-US" altLang="zh-CN" sz="1800" dirty="0">
              <a:solidFill>
                <a:srgbClr val="080808"/>
              </a:solidFill>
              <a:uFillTx/>
              <a:latin typeface="Times New Roman" panose="02020603050405020304" pitchFamily="18" charset="0"/>
              <a:sym typeface="+mn-ea"/>
            </a:endParaRPr>
          </a:p>
        </p:txBody>
      </p:sp>
      <p:sp>
        <p:nvSpPr>
          <p:cNvPr id="17" name="文本框 16"/>
          <p:cNvSpPr txBox="1"/>
          <p:nvPr/>
        </p:nvSpPr>
        <p:spPr>
          <a:xfrm>
            <a:off x="4903470" y="23755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H(2,a,c,b)</a:t>
            </a:r>
            <a:endParaRPr lang="en-US" altLang="zh-CN" sz="1800" dirty="0">
              <a:solidFill>
                <a:srgbClr val="080808"/>
              </a:solidFill>
              <a:uFillTx/>
              <a:latin typeface="Times New Roman" panose="02020603050405020304" pitchFamily="18" charset="0"/>
              <a:sym typeface="+mn-ea"/>
            </a:endParaRPr>
          </a:p>
        </p:txBody>
      </p:sp>
      <p:sp>
        <p:nvSpPr>
          <p:cNvPr id="18" name="文本框 17"/>
          <p:cNvSpPr txBox="1"/>
          <p:nvPr/>
        </p:nvSpPr>
        <p:spPr>
          <a:xfrm>
            <a:off x="497014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H(2,c,b,a)</a:t>
            </a:r>
            <a:endParaRPr lang="en-US" altLang="zh-CN" sz="1800" dirty="0">
              <a:solidFill>
                <a:srgbClr val="080808"/>
              </a:solidFill>
              <a:uFillTx/>
              <a:latin typeface="Times New Roman" panose="02020603050405020304" pitchFamily="18" charset="0"/>
              <a:sym typeface="+mn-ea"/>
            </a:endParaRPr>
          </a:p>
        </p:txBody>
      </p:sp>
      <p:sp>
        <p:nvSpPr>
          <p:cNvPr id="19" name="文本框 18"/>
          <p:cNvSpPr txBox="1"/>
          <p:nvPr/>
        </p:nvSpPr>
        <p:spPr>
          <a:xfrm>
            <a:off x="4862830" y="321310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move(3,a,b</a:t>
            </a:r>
            <a:r>
              <a:rPr lang="en-US" altLang="zh-CN" sz="1800" dirty="0">
                <a:solidFill>
                  <a:srgbClr val="080808"/>
                </a:solidFill>
                <a:uFillTx/>
                <a:latin typeface="Times New Roman" panose="02020603050405020304" pitchFamily="18" charset="0"/>
                <a:sym typeface="+mn-ea"/>
              </a:rPr>
              <a:t>)</a:t>
            </a:r>
            <a:endParaRPr lang="en-US" altLang="zh-CN" sz="1800" dirty="0">
              <a:solidFill>
                <a:srgbClr val="080808"/>
              </a:solidFill>
              <a:uFillTx/>
              <a:latin typeface="Times New Roman" panose="02020603050405020304" pitchFamily="18" charset="0"/>
              <a:sym typeface="+mn-ea"/>
            </a:endParaRPr>
          </a:p>
        </p:txBody>
      </p:sp>
      <p:sp>
        <p:nvSpPr>
          <p:cNvPr id="20" name="左大括号 19"/>
          <p:cNvSpPr/>
          <p:nvPr/>
        </p:nvSpPr>
        <p:spPr>
          <a:xfrm>
            <a:off x="2898140" y="342900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3371850" y="3213100"/>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H(3,a,b,c)</a:t>
            </a:r>
            <a:endParaRPr lang="en-US" altLang="zh-CN" sz="1800" dirty="0">
              <a:solidFill>
                <a:srgbClr val="080808"/>
              </a:solidFill>
              <a:uFillTx/>
              <a:latin typeface="Times New Roman" panose="02020603050405020304" pitchFamily="18" charset="0"/>
              <a:sym typeface="+mn-ea"/>
            </a:endParaRPr>
          </a:p>
        </p:txBody>
      </p:sp>
      <p:sp>
        <p:nvSpPr>
          <p:cNvPr id="22" name="文本框 21"/>
          <p:cNvSpPr txBox="1"/>
          <p:nvPr/>
        </p:nvSpPr>
        <p:spPr>
          <a:xfrm>
            <a:off x="3275965" y="4149090"/>
            <a:ext cx="1371600" cy="478790"/>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move(4,a,c)</a:t>
            </a:r>
            <a:endParaRPr lang="en-US" altLang="zh-CN" sz="1800" dirty="0">
              <a:solidFill>
                <a:srgbClr val="080808"/>
              </a:solidFill>
              <a:uFillTx/>
              <a:latin typeface="Times New Roman" panose="02020603050405020304" pitchFamily="18" charset="0"/>
              <a:sym typeface="+mn-ea"/>
            </a:endParaRPr>
          </a:p>
        </p:txBody>
      </p:sp>
      <p:sp>
        <p:nvSpPr>
          <p:cNvPr id="23" name="文本框 22"/>
          <p:cNvSpPr txBox="1"/>
          <p:nvPr/>
        </p:nvSpPr>
        <p:spPr>
          <a:xfrm>
            <a:off x="3385185" y="4966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H(3,b,c,a)</a:t>
            </a:r>
            <a:endParaRPr lang="en-US" altLang="zh-CN" sz="1800" dirty="0">
              <a:solidFill>
                <a:srgbClr val="080808"/>
              </a:solidFill>
              <a:uFillTx/>
              <a:latin typeface="Times New Roman" panose="02020603050405020304" pitchFamily="18" charset="0"/>
              <a:sym typeface="+mn-ea"/>
            </a:endParaRPr>
          </a:p>
        </p:txBody>
      </p:sp>
      <p:sp>
        <p:nvSpPr>
          <p:cNvPr id="24" name="文本框 23"/>
          <p:cNvSpPr txBox="1"/>
          <p:nvPr/>
        </p:nvSpPr>
        <p:spPr>
          <a:xfrm>
            <a:off x="1518285" y="4077335"/>
            <a:ext cx="1330960" cy="361315"/>
          </a:xfrm>
          <a:prstGeom prst="rect">
            <a:avLst/>
          </a:prstGeom>
          <a:noFill/>
        </p:spPr>
        <p:txBody>
          <a:bodyPr wrap="square" rtlCol="0" anchor="t">
            <a:noAutofit/>
          </a:bodyPr>
          <a:p>
            <a:r>
              <a:rPr lang="en-US" altLang="zh-CN" sz="1800" dirty="0">
                <a:solidFill>
                  <a:srgbClr val="080808"/>
                </a:solidFill>
                <a:uFillTx/>
                <a:latin typeface="Times New Roman" panose="02020603050405020304" pitchFamily="18" charset="0"/>
                <a:sym typeface="+mn-ea"/>
              </a:rPr>
              <a:t>H(4,a,c,b)</a:t>
            </a:r>
            <a:endParaRPr lang="en-US" altLang="zh-CN" sz="1800" dirty="0">
              <a:solidFill>
                <a:srgbClr val="080808"/>
              </a:solidFill>
              <a:uFillTx/>
              <a:latin typeface="Times New Roman" panose="02020603050405020304" pitchFamily="18" charset="0"/>
              <a:sym typeface="+mn-ea"/>
            </a:endParaRPr>
          </a:p>
        </p:txBody>
      </p:sp>
      <p:sp>
        <p:nvSpPr>
          <p:cNvPr id="25" name="圆角右箭头 24"/>
          <p:cNvSpPr/>
          <p:nvPr/>
        </p:nvSpPr>
        <p:spPr>
          <a:xfrm rot="2700000">
            <a:off x="6912610" y="183324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圆角右箭头 25"/>
          <p:cNvSpPr/>
          <p:nvPr/>
        </p:nvSpPr>
        <p:spPr>
          <a:xfrm rot="2700000">
            <a:off x="6985635" y="29197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圆角右箭头 26"/>
          <p:cNvSpPr/>
          <p:nvPr/>
        </p:nvSpPr>
        <p:spPr>
          <a:xfrm rot="2700000">
            <a:off x="5461000" y="2372995"/>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圆角右箭头 27"/>
          <p:cNvSpPr/>
          <p:nvPr/>
        </p:nvSpPr>
        <p:spPr>
          <a:xfrm rot="2700000">
            <a:off x="5532755" y="405003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圆角右箭头 28"/>
          <p:cNvSpPr/>
          <p:nvPr/>
        </p:nvSpPr>
        <p:spPr>
          <a:xfrm rot="2700000">
            <a:off x="3954145" y="318008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0" name="圆角右箭头 29"/>
          <p:cNvSpPr/>
          <p:nvPr/>
        </p:nvSpPr>
        <p:spPr>
          <a:xfrm rot="2700000">
            <a:off x="3954145" y="490220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左大括号 30"/>
          <p:cNvSpPr/>
          <p:nvPr/>
        </p:nvSpPr>
        <p:spPr>
          <a:xfrm>
            <a:off x="1115695" y="4256405"/>
            <a:ext cx="428625" cy="22256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文本框 31"/>
          <p:cNvSpPr txBox="1"/>
          <p:nvPr/>
        </p:nvSpPr>
        <p:spPr>
          <a:xfrm>
            <a:off x="6234430" y="396938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3" name="文本框 32"/>
          <p:cNvSpPr txBox="1"/>
          <p:nvPr/>
        </p:nvSpPr>
        <p:spPr>
          <a:xfrm>
            <a:off x="4640580" y="484822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4" name="文本框 33"/>
          <p:cNvSpPr txBox="1"/>
          <p:nvPr/>
        </p:nvSpPr>
        <p:spPr>
          <a:xfrm>
            <a:off x="1764030" y="6165215"/>
            <a:ext cx="903605" cy="534670"/>
          </a:xfrm>
          <a:prstGeom prst="rect">
            <a:avLst/>
          </a:prstGeom>
          <a:noFill/>
        </p:spPr>
        <p:txBody>
          <a:bodyPr wrap="square" rtlCol="0" anchor="t">
            <a:noAutofit/>
          </a:bodyPr>
          <a:p>
            <a:r>
              <a:rPr lang="en-US" altLang="zh-CN" sz="2400" dirty="0">
                <a:solidFill>
                  <a:srgbClr val="080808"/>
                </a:solidFill>
                <a:uFillTx/>
                <a:latin typeface="宋体" panose="02010600030101010101" pitchFamily="2" charset="-122"/>
                <a:sym typeface="+mn-ea"/>
              </a:rPr>
              <a:t>...</a:t>
            </a:r>
            <a:endParaRPr lang="en-US" altLang="zh-CN" sz="2400" dirty="0">
              <a:solidFill>
                <a:srgbClr val="080808"/>
              </a:solidFill>
              <a:uFillTx/>
              <a:latin typeface="宋体" panose="02010600030101010101" pitchFamily="2" charset="-122"/>
              <a:sym typeface="+mn-ea"/>
            </a:endParaRPr>
          </a:p>
        </p:txBody>
      </p:sp>
      <p:sp>
        <p:nvSpPr>
          <p:cNvPr id="35" name="圆角右箭头 34"/>
          <p:cNvSpPr/>
          <p:nvPr/>
        </p:nvSpPr>
        <p:spPr>
          <a:xfrm rot="2700000">
            <a:off x="2086610" y="4083050"/>
            <a:ext cx="144145" cy="143510"/>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539717" y="764823"/>
            <a:ext cx="3048635"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995" y="126873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汉罗塔问题：</a:t>
            </a:r>
            <a:endParaRPr lang="zh-CN" altLang="en-US" sz="2400" dirty="0">
              <a:solidFill>
                <a:srgbClr val="080808"/>
              </a:solidFill>
              <a:latin typeface="宋体" panose="02010600030101010101" pitchFamily="2" charset="-122"/>
              <a:sym typeface="+mn-ea"/>
            </a:endParaRPr>
          </a:p>
        </p:txBody>
      </p:sp>
      <p:sp>
        <p:nvSpPr>
          <p:cNvPr id="6" name="文本框 5"/>
          <p:cNvSpPr txBox="1"/>
          <p:nvPr/>
        </p:nvSpPr>
        <p:spPr>
          <a:xfrm>
            <a:off x="179070" y="2430145"/>
            <a:ext cx="1871345" cy="368300"/>
          </a:xfrm>
          <a:prstGeom prst="rect">
            <a:avLst/>
          </a:prstGeom>
          <a:noFill/>
        </p:spPr>
        <p:txBody>
          <a:bodyPr wrap="square" rtlCol="0">
            <a:spAutoFit/>
          </a:bodyPr>
          <a:p>
            <a:r>
              <a:rPr lang="en-US" altLang="zh-CN" sz="1800">
                <a:latin typeface="Times New Roman" panose="02020603050405020304" pitchFamily="18" charset="0"/>
                <a:cs typeface="Times New Roman" panose="02020603050405020304" pitchFamily="18" charset="0"/>
              </a:rPr>
              <a:t>Hanoi(n,a,b,c) =</a:t>
            </a:r>
            <a:endParaRPr lang="en-US" altLang="zh-CN" sz="1800">
              <a:latin typeface="Times New Roman" panose="02020603050405020304" pitchFamily="18" charset="0"/>
              <a:cs typeface="Times New Roman" panose="02020603050405020304" pitchFamily="18" charset="0"/>
            </a:endParaRPr>
          </a:p>
        </p:txBody>
      </p:sp>
      <p:sp>
        <p:nvSpPr>
          <p:cNvPr id="7" name="左大括号 6"/>
          <p:cNvSpPr/>
          <p:nvPr/>
        </p:nvSpPr>
        <p:spPr>
          <a:xfrm>
            <a:off x="1835785" y="1772920"/>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2411730" y="1628775"/>
            <a:ext cx="3811905" cy="213360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到</a:t>
            </a:r>
            <a:r>
              <a:rPr lang="en-US" altLang="zh-CN" sz="1800">
                <a:latin typeface="Times New Roman" panose="02020603050405020304" pitchFamily="18" charset="0"/>
                <a:cs typeface="Times New Roman" panose="02020603050405020304" pitchFamily="18" charset="0"/>
              </a:rPr>
              <a:t>b</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r>
              <a:rPr lang="zh-CN" altLang="en-US" sz="1800">
                <a:latin typeface="Times New Roman" panose="02020603050405020304" pitchFamily="18" charset="0"/>
                <a:cs typeface="Times New Roman" panose="02020603050405020304" pitchFamily="18" charset="0"/>
              </a:rPr>
              <a:t>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盘子转移到</a:t>
            </a:r>
            <a:r>
              <a:rPr lang="en-US" altLang="zh-CN" sz="1800">
                <a:latin typeface="Times New Roman" panose="02020603050405020304" pitchFamily="18" charset="0"/>
                <a:cs typeface="Times New Roman" panose="02020603050405020304" pitchFamily="18" charset="0"/>
              </a:rPr>
              <a:t>c</a:t>
            </a:r>
            <a:r>
              <a:rPr lang="zh-CN" altLang="en-US" sz="1800">
                <a:latin typeface="Times New Roman" panose="02020603050405020304" pitchFamily="18" charset="0"/>
                <a:cs typeface="Times New Roman" panose="02020603050405020304" pitchFamily="18" charset="0"/>
              </a:rPr>
              <a:t>盘，将最后一个盘子从</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b,</a:t>
            </a:r>
            <a:r>
              <a:rPr lang="zh-CN" altLang="en-US" sz="1800">
                <a:latin typeface="Times New Roman" panose="02020603050405020304" pitchFamily="18" charset="0"/>
                <a:cs typeface="Times New Roman" panose="02020603050405020304" pitchFamily="18" charset="0"/>
              </a:rPr>
              <a:t>然后再将</a:t>
            </a:r>
            <a:r>
              <a:rPr lang="en-US" altLang="zh-CN" sz="1800">
                <a:latin typeface="Times New Roman" panose="02020603050405020304" pitchFamily="18" charset="0"/>
                <a:cs typeface="Times New Roman" panose="02020603050405020304" pitchFamily="18" charset="0"/>
              </a:rPr>
              <a:t>n-1</a:t>
            </a:r>
            <a:r>
              <a:rPr lang="zh-CN" altLang="en-US" sz="1800">
                <a:latin typeface="Times New Roman" panose="02020603050405020304" pitchFamily="18" charset="0"/>
                <a:cs typeface="Times New Roman" panose="02020603050405020304" pitchFamily="18" charset="0"/>
              </a:rPr>
              <a:t>个盘子借助</a:t>
            </a:r>
            <a:r>
              <a:rPr lang="en-US" altLang="zh-CN" sz="1800">
                <a:latin typeface="Times New Roman" panose="02020603050405020304" pitchFamily="18" charset="0"/>
                <a:cs typeface="Times New Roman" panose="02020603050405020304" pitchFamily="18" charset="0"/>
              </a:rPr>
              <a:t>a</a:t>
            </a:r>
            <a:r>
              <a:rPr lang="zh-CN" altLang="en-US" sz="1800">
                <a:latin typeface="Times New Roman" panose="02020603050405020304" pitchFamily="18" charset="0"/>
                <a:cs typeface="Times New Roman" panose="02020603050405020304" pitchFamily="18" charset="0"/>
              </a:rPr>
              <a:t>转移到</a:t>
            </a:r>
            <a:r>
              <a:rPr lang="en-US" altLang="zh-CN" sz="1800">
                <a:latin typeface="Times New Roman" panose="02020603050405020304" pitchFamily="18" charset="0"/>
                <a:cs typeface="Times New Roman" panose="02020603050405020304" pitchFamily="18" charset="0"/>
              </a:rPr>
              <a:t> b</a:t>
            </a:r>
            <a:r>
              <a:rPr lang="zh-CN" altLang="en-US" sz="1800">
                <a:latin typeface="Times New Roman" panose="02020603050405020304" pitchFamily="18" charset="0"/>
                <a:cs typeface="Times New Roman" panose="02020603050405020304" pitchFamily="18" charset="0"/>
              </a:rPr>
              <a:t>盘</a:t>
            </a:r>
            <a:endParaRPr lang="zh-CN" altLang="en-US" sz="1800">
              <a:latin typeface="Times New Roman" panose="02020603050405020304" pitchFamily="18" charset="0"/>
              <a:cs typeface="Times New Roman" panose="02020603050405020304" pitchFamily="18" charset="0"/>
            </a:endParaRPr>
          </a:p>
        </p:txBody>
      </p:sp>
      <p:sp>
        <p:nvSpPr>
          <p:cNvPr id="9" name="文本框 8"/>
          <p:cNvSpPr txBox="1"/>
          <p:nvPr/>
        </p:nvSpPr>
        <p:spPr>
          <a:xfrm>
            <a:off x="6361430" y="1628775"/>
            <a:ext cx="2571115" cy="2159635"/>
          </a:xfrm>
          <a:prstGeom prst="rect">
            <a:avLst/>
          </a:prstGeom>
          <a:noFill/>
        </p:spPr>
        <p:txBody>
          <a:bodyPr wrap="square" rtlCol="0">
            <a:noAutofit/>
          </a:bodyPr>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r>
              <a:rPr lang="zh-CN" altLang="en-US" sz="1800">
                <a:solidFill>
                  <a:schemeClr val="tx1"/>
                </a:solidFill>
                <a:uFillTx/>
                <a:latin typeface="Times New Roman" panose="02020603050405020304" pitchFamily="18" charset="0"/>
              </a:rPr>
              <a:t>当</a:t>
            </a:r>
            <a:r>
              <a:rPr lang="en-US" altLang="zh-CN" sz="1800">
                <a:solidFill>
                  <a:schemeClr val="tx1"/>
                </a:solidFill>
                <a:uFillTx/>
                <a:latin typeface="Times New Roman" panose="02020603050405020304" pitchFamily="18" charset="0"/>
              </a:rPr>
              <a:t>n&gt;2</a:t>
            </a:r>
            <a:r>
              <a:rPr lang="zh-CN" altLang="en-US" sz="1800">
                <a:solidFill>
                  <a:schemeClr val="tx1"/>
                </a:solidFill>
                <a:uFillTx/>
                <a:latin typeface="Times New Roman" panose="02020603050405020304" pitchFamily="18" charset="0"/>
              </a:rPr>
              <a:t>时</a:t>
            </a:r>
            <a:endParaRPr lang="zh-CN" altLang="en-US" sz="1800">
              <a:solidFill>
                <a:schemeClr val="tx1"/>
              </a:solidFill>
              <a:uFillTx/>
              <a:latin typeface="Times New Roman" panose="02020603050405020304" pitchFamily="18" charset="0"/>
            </a:endParaRPr>
          </a:p>
        </p:txBody>
      </p:sp>
      <p:sp>
        <p:nvSpPr>
          <p:cNvPr id="3" name="文本框 2"/>
          <p:cNvSpPr txBox="1"/>
          <p:nvPr/>
        </p:nvSpPr>
        <p:spPr>
          <a:xfrm>
            <a:off x="4271010" y="3860482"/>
            <a:ext cx="5080000" cy="583565"/>
          </a:xfrm>
          <a:prstGeom prst="rect">
            <a:avLst/>
          </a:prstGeom>
        </p:spPr>
        <p:txBody>
          <a:bodyPr>
            <a:spAutoFit/>
          </a:bodyPr>
          <a:p>
            <a:r>
              <a:rPr lang="en-US" altLang="zh-CN" sz="1600">
                <a:solidFill>
                  <a:srgbClr val="0033B3"/>
                </a:solidFill>
                <a:latin typeface="Times New Roman" panose="02020603050405020304" pitchFamily="18" charset="0"/>
              </a:rPr>
              <a:t>def </a:t>
            </a:r>
            <a:r>
              <a:rPr lang="en-US" altLang="zh-CN" sz="1600">
                <a:solidFill>
                  <a:srgbClr val="00627A"/>
                </a:solidFill>
                <a:latin typeface="Times New Roman" panose="02020603050405020304" pitchFamily="18" charset="0"/>
              </a:rPr>
              <a:t>move(</a:t>
            </a:r>
            <a:r>
              <a:rPr lang="en-US" altLang="zh-CN" sz="1600">
                <a:solidFill>
                  <a:srgbClr val="000000"/>
                </a:solidFill>
                <a:latin typeface="Times New Roman" panose="02020603050405020304" pitchFamily="18" charset="0"/>
              </a:rPr>
              <a:t>n,a,b,</a:t>
            </a:r>
            <a:r>
              <a:rPr lang="en-US" altLang="zh-CN" sz="1600">
                <a:solidFill>
                  <a:srgbClr val="808080"/>
                </a:solidFill>
                <a:latin typeface="Times New Roman" panose="02020603050405020304" pitchFamily="18" charset="0"/>
              </a:rPr>
              <a:t>c)</a:t>
            </a:r>
            <a:endParaRPr lang="en-US" altLang="zh-CN" sz="1600">
              <a:solidFill>
                <a:srgbClr val="808080"/>
              </a:solidFill>
              <a:latin typeface="Times New Roman" panose="02020603050405020304" pitchFamily="18" charset="0"/>
            </a:endParaRPr>
          </a:p>
          <a:p>
            <a:r>
              <a:rPr lang="en-US" altLang="zh-CN" sz="1600">
                <a:solidFill>
                  <a:srgbClr val="000080"/>
                </a:solidFill>
                <a:latin typeface="Times New Roman" panose="02020603050405020304" pitchFamily="18" charset="0"/>
              </a:rPr>
              <a:t>    print(</a:t>
            </a:r>
            <a:r>
              <a:rPr lang="en-US" altLang="zh-CN" sz="1600">
                <a:solidFill>
                  <a:srgbClr val="067D17"/>
                </a:solidFill>
                <a:latin typeface="Times New Roman" panose="02020603050405020304" pitchFamily="18" charset="0"/>
              </a:rPr>
              <a:t>f"Move plate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n</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th from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a</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 to </a:t>
            </a:r>
            <a:r>
              <a:rPr lang="en-US" altLang="zh-CN" sz="1600">
                <a:solidFill>
                  <a:srgbClr val="0037A6"/>
                </a:solidFill>
                <a:latin typeface="Times New Roman" panose="02020603050405020304" pitchFamily="18" charset="0"/>
              </a:rPr>
              <a:t>{</a:t>
            </a:r>
            <a:r>
              <a:rPr lang="en-US" altLang="zh-CN" sz="1600">
                <a:solidFill>
                  <a:srgbClr val="000000"/>
                </a:solidFill>
                <a:latin typeface="Times New Roman" panose="02020603050405020304" pitchFamily="18" charset="0"/>
              </a:rPr>
              <a:t>b</a:t>
            </a:r>
            <a:r>
              <a:rPr lang="en-US" altLang="zh-CN" sz="1600">
                <a:solidFill>
                  <a:srgbClr val="0037A6"/>
                </a:solidFill>
                <a:latin typeface="Times New Roman" panose="02020603050405020304" pitchFamily="18" charset="0"/>
              </a:rPr>
              <a:t>}</a:t>
            </a:r>
            <a:r>
              <a:rPr lang="en-US" altLang="zh-CN" sz="1600">
                <a:solidFill>
                  <a:srgbClr val="067D17"/>
                </a:solidFill>
                <a:latin typeface="Times New Roman" panose="02020603050405020304" pitchFamily="18" charset="0"/>
              </a:rPr>
              <a:t>.")</a:t>
            </a:r>
            <a:endParaRPr lang="en-US" altLang="zh-CN" sz="1600">
              <a:solidFill>
                <a:srgbClr val="067D17"/>
              </a:solidFill>
              <a:latin typeface="Times New Roman" panose="02020603050405020304" pitchFamily="18" charset="0"/>
            </a:endParaRPr>
          </a:p>
        </p:txBody>
      </p:sp>
      <p:sp>
        <p:nvSpPr>
          <p:cNvPr id="4" name="文本框 3"/>
          <p:cNvSpPr txBox="1"/>
          <p:nvPr/>
        </p:nvSpPr>
        <p:spPr>
          <a:xfrm>
            <a:off x="4271010" y="4443730"/>
            <a:ext cx="5080000" cy="1109980"/>
          </a:xfrm>
          <a:prstGeom prst="rect">
            <a:avLst/>
          </a:prstGeom>
        </p:spPr>
        <p:txBody>
          <a:bodyPr>
            <a:noAutofit/>
          </a:bodyPr>
          <a:p>
            <a:r>
              <a:rPr lang="en-US" altLang="zh-CN" sz="1600">
                <a:solidFill>
                  <a:srgbClr val="0033B3"/>
                </a:solidFill>
                <a:latin typeface="Times New Roman" panose="02020603050405020304" pitchFamily="18" charset="0"/>
              </a:rPr>
              <a:t>def hanoi(n,a,b,c):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if n == 1:</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move(n,a,b,c)</a:t>
            </a:r>
            <a:endParaRPr lang="en-US" altLang="zh-CN" sz="1600">
              <a:solidFill>
                <a:srgbClr val="0033B3"/>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1</a:t>
            </a:r>
            <a:endParaRPr lang="en-US" altLang="zh-CN" sz="1600">
              <a:solidFill>
                <a:srgbClr val="1750EB"/>
              </a:solidFill>
              <a:latin typeface="Times New Roman" panose="02020603050405020304" pitchFamily="18" charset="0"/>
            </a:endParaRPr>
          </a:p>
          <a:p>
            <a:endParaRPr lang="en-US" altLang="zh-CN" sz="1600">
              <a:solidFill>
                <a:srgbClr val="1750EB"/>
              </a:solidFill>
              <a:latin typeface="Times New Roman" panose="02020603050405020304" pitchFamily="18" charset="0"/>
            </a:endParaRPr>
          </a:p>
        </p:txBody>
      </p:sp>
      <p:sp>
        <p:nvSpPr>
          <p:cNvPr id="5" name="文本框 4"/>
          <p:cNvSpPr txBox="1"/>
          <p:nvPr/>
        </p:nvSpPr>
        <p:spPr>
          <a:xfrm>
            <a:off x="4271010" y="5432425"/>
            <a:ext cx="5080000" cy="1568450"/>
          </a:xfrm>
          <a:prstGeom prst="rect">
            <a:avLst/>
          </a:prstGeom>
        </p:spPr>
        <p:txBody>
          <a:bodyPr>
            <a:spAutoFit/>
          </a:bodyPr>
          <a:p>
            <a:r>
              <a:rPr lang="en-US" altLang="zh-CN" sz="1600">
                <a:solidFill>
                  <a:srgbClr val="0033B3"/>
                </a:solidFill>
                <a:uFillTx/>
                <a:latin typeface="Times New Roman" panose="02020603050405020304" pitchFamily="18" charset="0"/>
              </a:rPr>
              <a:t> else:</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p = hanoi(n-1,a,c,b)</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move(n,a,b,c)</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l = hanoi(n-1,c,b,a)</a:t>
            </a:r>
            <a:endParaRPr lang="en-US" altLang="zh-CN" sz="1600">
              <a:solidFill>
                <a:srgbClr val="0033B3"/>
              </a:solidFill>
              <a:uFillTx/>
              <a:latin typeface="Times New Roman" panose="02020603050405020304" pitchFamily="18" charset="0"/>
            </a:endParaRPr>
          </a:p>
          <a:p>
            <a:r>
              <a:rPr lang="en-US" altLang="zh-CN" sz="1600">
                <a:solidFill>
                  <a:srgbClr val="0033B3"/>
                </a:solidFill>
                <a:uFillTx/>
                <a:latin typeface="Times New Roman" panose="02020603050405020304" pitchFamily="18" charset="0"/>
              </a:rPr>
              <a:t>     return 1+p+l</a:t>
            </a:r>
            <a:endParaRPr lang="en-US" altLang="zh-CN" sz="1600">
              <a:solidFill>
                <a:srgbClr val="0033B3"/>
              </a:solidFill>
              <a:uFillTx/>
              <a:latin typeface="Times New Roman" panose="02020603050405020304" pitchFamily="18" charset="0"/>
            </a:endParaRPr>
          </a:p>
          <a:p>
            <a:endParaRPr lang="en-US" altLang="zh-CN" sz="1600">
              <a:solidFill>
                <a:srgbClr val="0033B3"/>
              </a:solidFill>
              <a:uFillTx/>
              <a:latin typeface="Times New Roman" panose="02020603050405020304" pitchFamily="18" charset="0"/>
            </a:endParaRPr>
          </a:p>
        </p:txBody>
      </p:sp>
      <p:sp>
        <p:nvSpPr>
          <p:cNvPr id="10" name="左大括号 9"/>
          <p:cNvSpPr/>
          <p:nvPr/>
        </p:nvSpPr>
        <p:spPr>
          <a:xfrm>
            <a:off x="3420110" y="3877945"/>
            <a:ext cx="370840" cy="5664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547495" y="3918585"/>
            <a:ext cx="1553845" cy="33845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操作</a:t>
            </a:r>
            <a:r>
              <a:rPr lang="zh-CN" altLang="en-US" sz="1800">
                <a:latin typeface="Times New Roman" panose="02020603050405020304" pitchFamily="18" charset="0"/>
                <a:cs typeface="Times New Roman" panose="02020603050405020304" pitchFamily="18" charset="0"/>
                <a:sym typeface="+mn-ea"/>
              </a:rPr>
              <a:t>函数</a:t>
            </a:r>
            <a:endParaRPr lang="zh-CN" altLang="en-US" sz="1800">
              <a:latin typeface="Times New Roman" panose="02020603050405020304" pitchFamily="18" charset="0"/>
              <a:cs typeface="Times New Roman" panose="02020603050405020304" pitchFamily="18" charset="0"/>
              <a:sym typeface="+mn-ea"/>
            </a:endParaRPr>
          </a:p>
        </p:txBody>
      </p:sp>
      <p:sp>
        <p:nvSpPr>
          <p:cNvPr id="14" name="左大括号 13"/>
          <p:cNvSpPr/>
          <p:nvPr/>
        </p:nvSpPr>
        <p:spPr>
          <a:xfrm>
            <a:off x="3420110" y="4612640"/>
            <a:ext cx="371475" cy="85852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547495" y="4797425"/>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解决基</a:t>
            </a:r>
            <a:r>
              <a:rPr lang="zh-CN" altLang="en-US" sz="1800">
                <a:latin typeface="Times New Roman" panose="02020603050405020304" pitchFamily="18" charset="0"/>
                <a:cs typeface="Times New Roman" panose="02020603050405020304" pitchFamily="18" charset="0"/>
                <a:sym typeface="+mn-ea"/>
              </a:rPr>
              <a:t>问题</a:t>
            </a:r>
            <a:endParaRPr lang="zh-CN" altLang="en-US" sz="1800">
              <a:latin typeface="Times New Roman" panose="02020603050405020304" pitchFamily="18" charset="0"/>
              <a:cs typeface="Times New Roman" panose="02020603050405020304" pitchFamily="18" charset="0"/>
              <a:sym typeface="+mn-ea"/>
            </a:endParaRPr>
          </a:p>
        </p:txBody>
      </p:sp>
      <p:sp>
        <p:nvSpPr>
          <p:cNvPr id="16" name="左大括号 15"/>
          <p:cNvSpPr/>
          <p:nvPr/>
        </p:nvSpPr>
        <p:spPr>
          <a:xfrm>
            <a:off x="3419475" y="5553710"/>
            <a:ext cx="372110" cy="1019175"/>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547495" y="5877560"/>
            <a:ext cx="1701800" cy="434975"/>
          </a:xfrm>
          <a:prstGeom prst="rect">
            <a:avLst/>
          </a:prstGeom>
          <a:noFill/>
        </p:spPr>
        <p:txBody>
          <a:bodyPr wrap="square" rtlCol="0" anchor="t">
            <a:noAutofit/>
          </a:bodyPr>
          <a:p>
            <a:r>
              <a:rPr lang="zh-CN" altLang="en-US" sz="1800">
                <a:latin typeface="Times New Roman" panose="02020603050405020304" pitchFamily="18" charset="0"/>
                <a:cs typeface="Times New Roman" panose="02020603050405020304" pitchFamily="18" charset="0"/>
                <a:sym typeface="+mn-ea"/>
              </a:rPr>
              <a:t>递进</a:t>
            </a:r>
            <a:r>
              <a:rPr lang="zh-CN" altLang="en-US" sz="1800">
                <a:latin typeface="Times New Roman" panose="02020603050405020304" pitchFamily="18" charset="0"/>
                <a:cs typeface="Times New Roman" panose="02020603050405020304" pitchFamily="18" charset="0"/>
                <a:sym typeface="+mn-ea"/>
              </a:rPr>
              <a:t>回归</a:t>
            </a:r>
            <a:endParaRPr lang="zh-CN" altLang="en-US" sz="1800">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
                                        </p:tgtEl>
                                        <p:attrNameLst>
                                          <p:attrName>style.visibility</p:attrName>
                                        </p:attrNameLst>
                                      </p:cBhvr>
                                      <p:to>
                                        <p:strVal val="visible"/>
                                      </p:to>
                                    </p:set>
                                    <p:anim calcmode="lin" valueType="num">
                                      <p:cBhvr additive="base">
                                        <p:cTn id="7" dur="500" fill="hold"/>
                                        <p:tgtEl>
                                          <p:spTgt spid="13"/>
                                        </p:tgtEl>
                                        <p:attrNameLst>
                                          <p:attrName>ppt_x</p:attrName>
                                        </p:attrNameLst>
                                      </p:cBhvr>
                                      <p:tavLst>
                                        <p:tav tm="0">
                                          <p:val>
                                            <p:strVal val="#ppt_x"/>
                                          </p:val>
                                        </p:tav>
                                        <p:tav tm="100000">
                                          <p:val>
                                            <p:strVal val="#ppt_x"/>
                                          </p:val>
                                        </p:tav>
                                      </p:tavLst>
                                    </p:anim>
                                    <p:anim calcmode="lin" valueType="num">
                                      <p:cBhvr additive="base">
                                        <p:cTn id="8" dur="500" fill="hold"/>
                                        <p:tgtEl>
                                          <p:spTgt spid="13"/>
                                        </p:tgtEl>
                                        <p:attrNameLst>
                                          <p:attrName>ppt_y</p:attrName>
                                        </p:attrNameLst>
                                      </p:cBhvr>
                                      <p:tavLst>
                                        <p:tav tm="0">
                                          <p:val>
                                            <p:strVal val="1+#ppt_h/2"/>
                                          </p:val>
                                        </p:tav>
                                        <p:tav tm="100000">
                                          <p:val>
                                            <p:strVal val="#ppt_y"/>
                                          </p:val>
                                        </p:tav>
                                      </p:tavLst>
                                    </p:anim>
                                  </p:childTnLst>
                                </p:cTn>
                              </p:par>
                              <p:par>
                                <p:cTn id="9" presetID="2" presetClass="entr" presetSubtype="4" fill="hold" grpId="0" nodeType="withEffect">
                                  <p:stCondLst>
                                    <p:cond delay="0"/>
                                  </p:stCondLst>
                                  <p:childTnLst>
                                    <p:set>
                                      <p:cBhvr>
                                        <p:cTn id="10" dur="1" fill="hold">
                                          <p:stCondLst>
                                            <p:cond delay="0"/>
                                          </p:stCondLst>
                                        </p:cTn>
                                        <p:tgtEl>
                                          <p:spTgt spid="10"/>
                                        </p:tgtEl>
                                        <p:attrNameLst>
                                          <p:attrName>style.visibility</p:attrName>
                                        </p:attrNameLst>
                                      </p:cBhvr>
                                      <p:to>
                                        <p:strVal val="visible"/>
                                      </p:to>
                                    </p:set>
                                    <p:anim calcmode="lin" valueType="num">
                                      <p:cBhvr additive="base">
                                        <p:cTn id="11" dur="500" fill="hold"/>
                                        <p:tgtEl>
                                          <p:spTgt spid="10"/>
                                        </p:tgtEl>
                                        <p:attrNameLst>
                                          <p:attrName>ppt_x</p:attrName>
                                        </p:attrNameLst>
                                      </p:cBhvr>
                                      <p:tavLst>
                                        <p:tav tm="0">
                                          <p:val>
                                            <p:strVal val="#ppt_x"/>
                                          </p:val>
                                        </p:tav>
                                        <p:tav tm="100000">
                                          <p:val>
                                            <p:strVal val="#ppt_x"/>
                                          </p:val>
                                        </p:tav>
                                      </p:tavLst>
                                    </p:anim>
                                    <p:anim calcmode="lin" valueType="num">
                                      <p:cBhvr additive="base">
                                        <p:cTn id="12" dur="500" fill="hold"/>
                                        <p:tgtEl>
                                          <p:spTgt spid="10"/>
                                        </p:tgtEl>
                                        <p:attrNameLst>
                                          <p:attrName>ppt_y</p:attrName>
                                        </p:attrNameLst>
                                      </p:cBhvr>
                                      <p:tavLst>
                                        <p:tav tm="0">
                                          <p:val>
                                            <p:strVal val="1+#ppt_h/2"/>
                                          </p:val>
                                        </p:tav>
                                        <p:tav tm="100000">
                                          <p:val>
                                            <p:strVal val="#ppt_y"/>
                                          </p:val>
                                        </p:tav>
                                      </p:tavLst>
                                    </p:anim>
                                  </p:childTnLst>
                                </p:cTn>
                              </p:par>
                              <p:par>
                                <p:cTn id="13" presetID="2" presetClass="entr" presetSubtype="4" fill="hold" grpId="0" nodeType="withEffect">
                                  <p:stCondLst>
                                    <p:cond delay="0"/>
                                  </p:stCondLst>
                                  <p:childTnLst>
                                    <p:set>
                                      <p:cBhvr>
                                        <p:cTn id="14" dur="1" fill="hold">
                                          <p:stCondLst>
                                            <p:cond delay="0"/>
                                          </p:stCondLst>
                                        </p:cTn>
                                        <p:tgtEl>
                                          <p:spTgt spid="3"/>
                                        </p:tgtEl>
                                        <p:attrNameLst>
                                          <p:attrName>style.visibility</p:attrName>
                                        </p:attrNameLst>
                                      </p:cBhvr>
                                      <p:to>
                                        <p:strVal val="visible"/>
                                      </p:to>
                                    </p:set>
                                    <p:anim calcmode="lin" valueType="num">
                                      <p:cBhvr additive="base">
                                        <p:cTn id="15" dur="500" fill="hold"/>
                                        <p:tgtEl>
                                          <p:spTgt spid="3"/>
                                        </p:tgtEl>
                                        <p:attrNameLst>
                                          <p:attrName>ppt_x</p:attrName>
                                        </p:attrNameLst>
                                      </p:cBhvr>
                                      <p:tavLst>
                                        <p:tav tm="0">
                                          <p:val>
                                            <p:strVal val="#ppt_x"/>
                                          </p:val>
                                        </p:tav>
                                        <p:tav tm="100000">
                                          <p:val>
                                            <p:strVal val="#ppt_x"/>
                                          </p:val>
                                        </p:tav>
                                      </p:tavLst>
                                    </p:anim>
                                    <p:anim calcmode="lin" valueType="num">
                                      <p:cBhvr additive="base">
                                        <p:cTn id="16"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15"/>
                                        </p:tgtEl>
                                        <p:attrNameLst>
                                          <p:attrName>style.visibility</p:attrName>
                                        </p:attrNameLst>
                                      </p:cBhvr>
                                      <p:to>
                                        <p:strVal val="visible"/>
                                      </p:to>
                                    </p:set>
                                    <p:anim calcmode="lin" valueType="num">
                                      <p:cBhvr additive="base">
                                        <p:cTn id="21" dur="500" fill="hold"/>
                                        <p:tgtEl>
                                          <p:spTgt spid="15"/>
                                        </p:tgtEl>
                                        <p:attrNameLst>
                                          <p:attrName>ppt_x</p:attrName>
                                        </p:attrNameLst>
                                      </p:cBhvr>
                                      <p:tavLst>
                                        <p:tav tm="0">
                                          <p:val>
                                            <p:strVal val="#ppt_x"/>
                                          </p:val>
                                        </p:tav>
                                        <p:tav tm="100000">
                                          <p:val>
                                            <p:strVal val="#ppt_x"/>
                                          </p:val>
                                        </p:tav>
                                      </p:tavLst>
                                    </p:anim>
                                    <p:anim calcmode="lin" valueType="num">
                                      <p:cBhvr additive="base">
                                        <p:cTn id="22" dur="500" fill="hold"/>
                                        <p:tgtEl>
                                          <p:spTgt spid="15"/>
                                        </p:tgtEl>
                                        <p:attrNameLst>
                                          <p:attrName>ppt_y</p:attrName>
                                        </p:attrNameLst>
                                      </p:cBhvr>
                                      <p:tavLst>
                                        <p:tav tm="0">
                                          <p:val>
                                            <p:strVal val="1+#ppt_h/2"/>
                                          </p:val>
                                        </p:tav>
                                        <p:tav tm="100000">
                                          <p:val>
                                            <p:strVal val="#ppt_y"/>
                                          </p:val>
                                        </p:tav>
                                      </p:tavLst>
                                    </p:anim>
                                  </p:childTnLst>
                                </p:cTn>
                              </p:par>
                              <p:par>
                                <p:cTn id="23" presetID="2" presetClass="entr" presetSubtype="4" fill="hold" grpId="0" nodeType="withEffect">
                                  <p:stCondLst>
                                    <p:cond delay="0"/>
                                  </p:stCondLst>
                                  <p:childTnLst>
                                    <p:set>
                                      <p:cBhvr>
                                        <p:cTn id="24" dur="1" fill="hold">
                                          <p:stCondLst>
                                            <p:cond delay="0"/>
                                          </p:stCondLst>
                                        </p:cTn>
                                        <p:tgtEl>
                                          <p:spTgt spid="14"/>
                                        </p:tgtEl>
                                        <p:attrNameLst>
                                          <p:attrName>style.visibility</p:attrName>
                                        </p:attrNameLst>
                                      </p:cBhvr>
                                      <p:to>
                                        <p:strVal val="visible"/>
                                      </p:to>
                                    </p:set>
                                    <p:anim calcmode="lin" valueType="num">
                                      <p:cBhvr additive="base">
                                        <p:cTn id="25" dur="500" fill="hold"/>
                                        <p:tgtEl>
                                          <p:spTgt spid="14"/>
                                        </p:tgtEl>
                                        <p:attrNameLst>
                                          <p:attrName>ppt_x</p:attrName>
                                        </p:attrNameLst>
                                      </p:cBhvr>
                                      <p:tavLst>
                                        <p:tav tm="0">
                                          <p:val>
                                            <p:strVal val="#ppt_x"/>
                                          </p:val>
                                        </p:tav>
                                        <p:tav tm="100000">
                                          <p:val>
                                            <p:strVal val="#ppt_x"/>
                                          </p:val>
                                        </p:tav>
                                      </p:tavLst>
                                    </p:anim>
                                    <p:anim calcmode="lin" valueType="num">
                                      <p:cBhvr additive="base">
                                        <p:cTn id="26" dur="500" fill="hold"/>
                                        <p:tgtEl>
                                          <p:spTgt spid="1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4"/>
                                        </p:tgtEl>
                                        <p:attrNameLst>
                                          <p:attrName>style.visibility</p:attrName>
                                        </p:attrNameLst>
                                      </p:cBhvr>
                                      <p:to>
                                        <p:strVal val="visible"/>
                                      </p:to>
                                    </p:set>
                                    <p:anim calcmode="lin" valueType="num">
                                      <p:cBhvr additive="base">
                                        <p:cTn id="29" dur="500" fill="hold"/>
                                        <p:tgtEl>
                                          <p:spTgt spid="4"/>
                                        </p:tgtEl>
                                        <p:attrNameLst>
                                          <p:attrName>ppt_x</p:attrName>
                                        </p:attrNameLst>
                                      </p:cBhvr>
                                      <p:tavLst>
                                        <p:tav tm="0">
                                          <p:val>
                                            <p:strVal val="#ppt_x"/>
                                          </p:val>
                                        </p:tav>
                                        <p:tav tm="100000">
                                          <p:val>
                                            <p:strVal val="#ppt_x"/>
                                          </p:val>
                                        </p:tav>
                                      </p:tavLst>
                                    </p:anim>
                                    <p:anim calcmode="lin" valueType="num">
                                      <p:cBhvr additive="base">
                                        <p:cTn id="30"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7"/>
                                        </p:tgtEl>
                                        <p:attrNameLst>
                                          <p:attrName>style.visibility</p:attrName>
                                        </p:attrNameLst>
                                      </p:cBhvr>
                                      <p:to>
                                        <p:strVal val="visible"/>
                                      </p:to>
                                    </p:set>
                                    <p:anim calcmode="lin" valueType="num">
                                      <p:cBhvr additive="base">
                                        <p:cTn id="35" dur="500" fill="hold"/>
                                        <p:tgtEl>
                                          <p:spTgt spid="17"/>
                                        </p:tgtEl>
                                        <p:attrNameLst>
                                          <p:attrName>ppt_x</p:attrName>
                                        </p:attrNameLst>
                                      </p:cBhvr>
                                      <p:tavLst>
                                        <p:tav tm="0">
                                          <p:val>
                                            <p:strVal val="#ppt_x"/>
                                          </p:val>
                                        </p:tav>
                                        <p:tav tm="100000">
                                          <p:val>
                                            <p:strVal val="#ppt_x"/>
                                          </p:val>
                                        </p:tav>
                                      </p:tavLst>
                                    </p:anim>
                                    <p:anim calcmode="lin" valueType="num">
                                      <p:cBhvr additive="base">
                                        <p:cTn id="36" dur="500" fill="hold"/>
                                        <p:tgtEl>
                                          <p:spTgt spid="17"/>
                                        </p:tgtEl>
                                        <p:attrNameLst>
                                          <p:attrName>ppt_y</p:attrName>
                                        </p:attrNameLst>
                                      </p:cBhvr>
                                      <p:tavLst>
                                        <p:tav tm="0">
                                          <p:val>
                                            <p:strVal val="1+#ppt_h/2"/>
                                          </p:val>
                                        </p:tav>
                                        <p:tav tm="100000">
                                          <p:val>
                                            <p:strVal val="#ppt_y"/>
                                          </p:val>
                                        </p:tav>
                                      </p:tavLst>
                                    </p:anim>
                                  </p:childTnLst>
                                </p:cTn>
                              </p:par>
                              <p:par>
                                <p:cTn id="37" presetID="2" presetClass="entr" presetSubtype="4" fill="hold" grpId="0" nodeType="withEffect">
                                  <p:stCondLst>
                                    <p:cond delay="0"/>
                                  </p:stCondLst>
                                  <p:childTnLst>
                                    <p:set>
                                      <p:cBhvr>
                                        <p:cTn id="38" dur="1" fill="hold">
                                          <p:stCondLst>
                                            <p:cond delay="0"/>
                                          </p:stCondLst>
                                        </p:cTn>
                                        <p:tgtEl>
                                          <p:spTgt spid="16"/>
                                        </p:tgtEl>
                                        <p:attrNameLst>
                                          <p:attrName>style.visibility</p:attrName>
                                        </p:attrNameLst>
                                      </p:cBhvr>
                                      <p:to>
                                        <p:strVal val="visible"/>
                                      </p:to>
                                    </p:set>
                                    <p:anim calcmode="lin" valueType="num">
                                      <p:cBhvr additive="base">
                                        <p:cTn id="39" dur="500" fill="hold"/>
                                        <p:tgtEl>
                                          <p:spTgt spid="16"/>
                                        </p:tgtEl>
                                        <p:attrNameLst>
                                          <p:attrName>ppt_x</p:attrName>
                                        </p:attrNameLst>
                                      </p:cBhvr>
                                      <p:tavLst>
                                        <p:tav tm="0">
                                          <p:val>
                                            <p:strVal val="#ppt_x"/>
                                          </p:val>
                                        </p:tav>
                                        <p:tav tm="100000">
                                          <p:val>
                                            <p:strVal val="#ppt_x"/>
                                          </p:val>
                                        </p:tav>
                                      </p:tavLst>
                                    </p:anim>
                                    <p:anim calcmode="lin" valueType="num">
                                      <p:cBhvr additive="base">
                                        <p:cTn id="40" dur="500" fill="hold"/>
                                        <p:tgtEl>
                                          <p:spTgt spid="16"/>
                                        </p:tgtEl>
                                        <p:attrNameLst>
                                          <p:attrName>ppt_y</p:attrName>
                                        </p:attrNameLst>
                                      </p:cBhvr>
                                      <p:tavLst>
                                        <p:tav tm="0">
                                          <p:val>
                                            <p:strVal val="1+#ppt_h/2"/>
                                          </p:val>
                                        </p:tav>
                                        <p:tav tm="100000">
                                          <p:val>
                                            <p:strVal val="#ppt_y"/>
                                          </p:val>
                                        </p:tav>
                                      </p:tavLst>
                                    </p:anim>
                                  </p:childTnLst>
                                </p:cTn>
                              </p:par>
                              <p:par>
                                <p:cTn id="41" presetID="2" presetClass="entr" presetSubtype="4" fill="hold" grpId="0" nodeType="withEffect">
                                  <p:stCondLst>
                                    <p:cond delay="0"/>
                                  </p:stCondLst>
                                  <p:childTnLst>
                                    <p:set>
                                      <p:cBhvr>
                                        <p:cTn id="42" dur="1" fill="hold">
                                          <p:stCondLst>
                                            <p:cond delay="0"/>
                                          </p:stCondLst>
                                        </p:cTn>
                                        <p:tgtEl>
                                          <p:spTgt spid="5"/>
                                        </p:tgtEl>
                                        <p:attrNameLst>
                                          <p:attrName>style.visibility</p:attrName>
                                        </p:attrNameLst>
                                      </p:cBhvr>
                                      <p:to>
                                        <p:strVal val="visible"/>
                                      </p:to>
                                    </p:set>
                                    <p:anim calcmode="lin" valueType="num">
                                      <p:cBhvr additive="base">
                                        <p:cTn id="43" dur="500" fill="hold"/>
                                        <p:tgtEl>
                                          <p:spTgt spid="5"/>
                                        </p:tgtEl>
                                        <p:attrNameLst>
                                          <p:attrName>ppt_x</p:attrName>
                                        </p:attrNameLst>
                                      </p:cBhvr>
                                      <p:tavLst>
                                        <p:tav tm="0">
                                          <p:val>
                                            <p:strVal val="#ppt_x"/>
                                          </p:val>
                                        </p:tav>
                                        <p:tav tm="100000">
                                          <p:val>
                                            <p:strVal val="#ppt_x"/>
                                          </p:val>
                                        </p:tav>
                                      </p:tavLst>
                                    </p:anim>
                                    <p:anim calcmode="lin" valueType="num">
                                      <p:cBhvr additive="base">
                                        <p:cTn id="4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 grpId="0"/>
      <p:bldP spid="10" grpId="0" animBg="1"/>
      <p:bldP spid="3" grpId="0"/>
      <p:bldP spid="13" grpId="1"/>
      <p:bldP spid="10" grpId="1" animBg="1"/>
      <p:bldP spid="3" grpId="1"/>
      <p:bldP spid="15" grpId="0"/>
      <p:bldP spid="14" grpId="0" animBg="1"/>
      <p:bldP spid="4" grpId="0"/>
      <p:bldP spid="15" grpId="1"/>
      <p:bldP spid="14" grpId="1" animBg="1"/>
      <p:bldP spid="4" grpId="1"/>
      <p:bldP spid="17" grpId="0"/>
      <p:bldP spid="16" grpId="0" animBg="1"/>
      <p:bldP spid="5" grpId="0"/>
      <p:bldP spid="17" grpId="1"/>
      <p:bldP spid="16" grpId="1" animBg="1"/>
      <p:bldP spid="5" grpId="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回想一下数学归纳法来类比一下</a:t>
            </a:r>
            <a:r>
              <a:rPr lang="zh-CN" altLang="en-US" sz="2400" dirty="0">
                <a:solidFill>
                  <a:srgbClr val="080808"/>
                </a:solidFill>
                <a:latin typeface="宋体" panose="02010600030101010101" pitchFamily="2" charset="-122"/>
                <a:sym typeface="+mn-ea"/>
              </a:rPr>
              <a:t>递归？</a:t>
            </a:r>
            <a:endParaRPr lang="zh-CN" altLang="en-US" sz="2400" dirty="0">
              <a:solidFill>
                <a:srgbClr val="080808"/>
              </a:solidFill>
              <a:latin typeface="宋体" panose="02010600030101010101" pitchFamily="2" charset="-122"/>
              <a:sym typeface="+mn-ea"/>
            </a:endParaRPr>
          </a:p>
        </p:txBody>
      </p:sp>
      <p:pic>
        <p:nvPicPr>
          <p:cNvPr id="4" name="图片 3" descr="depositphotos_1093798-stock-photo-domino-effect-isolated-on-white"/>
          <p:cNvPicPr>
            <a:picLocks noChangeAspect="1"/>
          </p:cNvPicPr>
          <p:nvPr/>
        </p:nvPicPr>
        <p:blipFill>
          <a:blip r:embed="rId1"/>
          <a:stretch>
            <a:fillRect/>
          </a:stretch>
        </p:blipFill>
        <p:spPr>
          <a:xfrm>
            <a:off x="2699385" y="2780665"/>
            <a:ext cx="3559175" cy="2343150"/>
          </a:xfrm>
          <a:prstGeom prst="rect">
            <a:avLst/>
          </a:prstGeom>
        </p:spPr>
      </p:pic>
      <p:sp>
        <p:nvSpPr>
          <p:cNvPr id="5" name="文本框 4"/>
          <p:cNvSpPr txBox="1"/>
          <p:nvPr/>
        </p:nvSpPr>
        <p:spPr>
          <a:xfrm>
            <a:off x="611505" y="4820920"/>
            <a:ext cx="8385810" cy="1758315"/>
          </a:xfrm>
          <a:prstGeom prst="rect">
            <a:avLst/>
          </a:prstGeom>
          <a:noFill/>
        </p:spPr>
        <p:txBody>
          <a:bodyPr wrap="square" rtlCol="0" anchor="t">
            <a:noAutofit/>
          </a:bodyPr>
          <a:p>
            <a:r>
              <a:rPr lang="zh-CN" altLang="en-US" sz="2000" dirty="0">
                <a:solidFill>
                  <a:srgbClr val="FF0000"/>
                </a:solidFill>
                <a:uFillTx/>
                <a:latin typeface="Times New Roman" panose="02020603050405020304" pitchFamily="18" charset="0"/>
                <a:sym typeface="+mn-ea"/>
              </a:rPr>
              <a:t>例如多米诺骨牌（想知道第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张骨牌的</a:t>
            </a:r>
            <a:r>
              <a:rPr lang="zh-CN" altLang="en-US" sz="2000" dirty="0">
                <a:solidFill>
                  <a:srgbClr val="FF0000"/>
                </a:solidFill>
                <a:uFillTx/>
                <a:latin typeface="Times New Roman" panose="02020603050405020304" pitchFamily="18" charset="0"/>
                <a:sym typeface="+mn-ea"/>
              </a:rPr>
              <a:t>情况）：</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1</a:t>
            </a:r>
            <a:r>
              <a:rPr lang="zh-CN" altLang="en-US" sz="2000" dirty="0">
                <a:solidFill>
                  <a:srgbClr val="FF0000"/>
                </a:solidFill>
                <a:uFillTx/>
                <a:latin typeface="Times New Roman" panose="02020603050405020304" pitchFamily="18" charset="0"/>
                <a:sym typeface="+mn-ea"/>
              </a:rPr>
              <a:t>）第一张骨牌一定能</a:t>
            </a:r>
            <a:r>
              <a:rPr lang="zh-CN" altLang="en-US" sz="2000" dirty="0">
                <a:solidFill>
                  <a:srgbClr val="FF0000"/>
                </a:solidFill>
                <a:uFillTx/>
                <a:latin typeface="Times New Roman" panose="02020603050405020304" pitchFamily="18" charset="0"/>
                <a:sym typeface="+mn-ea"/>
              </a:rPr>
              <a:t>倒下去。</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2</a:t>
            </a:r>
            <a:r>
              <a:rPr lang="zh-CN" altLang="en-US" sz="2000" dirty="0">
                <a:solidFill>
                  <a:srgbClr val="FF0000"/>
                </a:solidFill>
                <a:uFillTx/>
                <a:latin typeface="Times New Roman" panose="02020603050405020304" pitchFamily="18" charset="0"/>
                <a:sym typeface="+mn-ea"/>
              </a:rPr>
              <a:t>）然后证明：前一张骨牌能推到后一张</a:t>
            </a:r>
            <a:r>
              <a:rPr lang="zh-CN" altLang="en-US" sz="2000" dirty="0">
                <a:solidFill>
                  <a:srgbClr val="FF0000"/>
                </a:solidFill>
                <a:uFillTx/>
                <a:latin typeface="Times New Roman" panose="02020603050405020304" pitchFamily="18" charset="0"/>
                <a:sym typeface="+mn-ea"/>
              </a:rPr>
              <a:t>骨牌</a:t>
            </a:r>
            <a:endParaRPr lang="zh-CN" altLang="en-US" sz="2000" dirty="0">
              <a:solidFill>
                <a:srgbClr val="FF0000"/>
              </a:solidFill>
              <a:uFillTx/>
              <a:latin typeface="Times New Roman" panose="02020603050405020304" pitchFamily="18" charset="0"/>
              <a:sym typeface="+mn-ea"/>
            </a:endParaRPr>
          </a:p>
          <a:p>
            <a:r>
              <a:rPr lang="zh-CN" altLang="en-US" sz="2000" dirty="0">
                <a:solidFill>
                  <a:srgbClr val="FF0000"/>
                </a:solidFill>
                <a:uFillTx/>
                <a:latin typeface="Times New Roman" panose="02020603050405020304" pitchFamily="18" charset="0"/>
                <a:sym typeface="+mn-ea"/>
              </a:rPr>
              <a:t>（</a:t>
            </a:r>
            <a:r>
              <a:rPr lang="en-US" altLang="zh-CN" sz="2000" dirty="0">
                <a:solidFill>
                  <a:srgbClr val="FF0000"/>
                </a:solidFill>
                <a:uFillTx/>
                <a:latin typeface="Times New Roman" panose="02020603050405020304" pitchFamily="18" charset="0"/>
                <a:sym typeface="+mn-ea"/>
              </a:rPr>
              <a:t>3</a:t>
            </a:r>
            <a:r>
              <a:rPr lang="zh-CN" altLang="en-US" sz="2000" dirty="0">
                <a:solidFill>
                  <a:srgbClr val="FF0000"/>
                </a:solidFill>
                <a:uFillTx/>
                <a:latin typeface="Times New Roman" panose="02020603050405020304" pitchFamily="18" charset="0"/>
                <a:sym typeface="+mn-ea"/>
              </a:rPr>
              <a:t>）第</a:t>
            </a:r>
            <a:r>
              <a:rPr lang="en-US" altLang="zh-CN" sz="2000" dirty="0">
                <a:solidFill>
                  <a:srgbClr val="FF0000"/>
                </a:solidFill>
                <a:uFillTx/>
                <a:latin typeface="Times New Roman" panose="02020603050405020304" pitchFamily="18" charset="0"/>
                <a:sym typeface="+mn-ea"/>
              </a:rPr>
              <a:t>n</a:t>
            </a:r>
            <a:r>
              <a:rPr lang="zh-CN" altLang="en-US" sz="2000" dirty="0">
                <a:solidFill>
                  <a:srgbClr val="FF0000"/>
                </a:solidFill>
                <a:uFillTx/>
                <a:latin typeface="Times New Roman" panose="02020603050405020304" pitchFamily="18" charset="0"/>
                <a:sym typeface="+mn-ea"/>
              </a:rPr>
              <a:t>张骨牌一定能倒下去</a:t>
            </a:r>
            <a:endParaRPr lang="zh-CN" altLang="en-US" sz="2000" dirty="0">
              <a:solidFill>
                <a:srgbClr val="FF0000"/>
              </a:solidFill>
              <a:uFillTx/>
              <a:latin typeface="Times New Roman" panose="02020603050405020304" pitchFamily="18" charset="0"/>
              <a:sym typeface="+mn-ea"/>
            </a:endParaRPr>
          </a:p>
          <a:p>
            <a:endParaRPr lang="zh-CN" altLang="en-US" sz="2000" dirty="0">
              <a:solidFill>
                <a:srgbClr val="FF0000"/>
              </a:solidFill>
              <a:uFillTx/>
              <a:latin typeface="Times New Roman" panose="02020603050405020304" pitchFamily="18" charset="0"/>
              <a:sym typeface="+mn-ea"/>
            </a:endParaRPr>
          </a:p>
        </p:txBody>
      </p:sp>
      <p:sp>
        <p:nvSpPr>
          <p:cNvPr id="3" name="文本框 2"/>
          <p:cNvSpPr txBox="1"/>
          <p:nvPr/>
        </p:nvSpPr>
        <p:spPr>
          <a:xfrm>
            <a:off x="539115" y="177292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数学归纳法：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）首先证明在某个初始值（通常情况下是参数</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取</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）时命题成立；</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）然后证明：可以从任意一个值的成立证明下一个值也成立。来理解递归</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）得出第</a:t>
            </a:r>
            <a:r>
              <a:rPr lang="en-US" altLang="zh-CN" sz="2000" dirty="0">
                <a:solidFill>
                  <a:schemeClr val="tx1"/>
                </a:solidFill>
                <a:uFillTx/>
                <a:latin typeface="Times New Roman" panose="02020603050405020304" pitchFamily="18" charset="0"/>
                <a:sym typeface="+mn-ea"/>
              </a:rPr>
              <a:t>n</a:t>
            </a:r>
            <a:r>
              <a:rPr lang="zh-CN" altLang="en-US" sz="2000" dirty="0">
                <a:solidFill>
                  <a:schemeClr val="tx1"/>
                </a:solidFill>
                <a:uFillTx/>
                <a:latin typeface="Times New Roman" panose="02020603050405020304" pitchFamily="18" charset="0"/>
                <a:sym typeface="+mn-ea"/>
              </a:rPr>
              <a:t>项结果</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2" name="文本框 1"/>
          <p:cNvSpPr txBox="1"/>
          <p:nvPr/>
        </p:nvSpPr>
        <p:spPr>
          <a:xfrm>
            <a:off x="521335" y="1124585"/>
            <a:ext cx="1515745" cy="368300"/>
          </a:xfrm>
          <a:prstGeom prst="rect">
            <a:avLst/>
          </a:prstGeom>
          <a:noFill/>
        </p:spPr>
        <p:txBody>
          <a:bodyPr wrap="square" rtlCol="0">
            <a:spAutoFit/>
          </a:bodyPr>
          <a:p>
            <a:r>
              <a:rPr lang="zh-CN" altLang="en-US">
                <a:latin typeface="黑体" panose="02010609060101010101" charset="-122"/>
                <a:ea typeface="黑体" panose="02010609060101010101" charset="-122"/>
              </a:rPr>
              <a:t>本章概要</a:t>
            </a:r>
            <a:endParaRPr lang="zh-CN" altLang="en-US">
              <a:latin typeface="黑体" panose="02010609060101010101" charset="-122"/>
              <a:ea typeface="黑体" panose="02010609060101010101" charset="-122"/>
            </a:endParaRPr>
          </a:p>
        </p:txBody>
      </p:sp>
      <p:pic>
        <p:nvPicPr>
          <p:cNvPr id="3" name="图片 2"/>
          <p:cNvPicPr>
            <a:picLocks noChangeAspect="1"/>
          </p:cNvPicPr>
          <p:nvPr/>
        </p:nvPicPr>
        <p:blipFill>
          <a:blip r:embed="rId1"/>
          <a:stretch>
            <a:fillRect/>
          </a:stretch>
        </p:blipFill>
        <p:spPr>
          <a:xfrm>
            <a:off x="1979295" y="1140460"/>
            <a:ext cx="6266180" cy="5105400"/>
          </a:xfrm>
          <a:prstGeom prst="rect">
            <a:avLst/>
          </a:prstGeom>
        </p:spPr>
      </p:pic>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718469" y="764823"/>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a:t>
            </a:r>
            <a:r>
              <a:rPr lang="zh-CN" altLang="en-US" sz="2800" b="1" dirty="0">
                <a:solidFill>
                  <a:srgbClr val="0000FF"/>
                </a:solidFill>
                <a:latin typeface="楷体" panose="02010609060101010101" pitchFamily="49" charset="-122"/>
                <a:ea typeface="楷体" panose="02010609060101010101" pitchFamily="49" charset="-122"/>
              </a:rPr>
              <a:t>总结</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467360" y="1286510"/>
            <a:ext cx="5379085" cy="788035"/>
          </a:xfrm>
          <a:prstGeom prst="rect">
            <a:avLst/>
          </a:prstGeom>
          <a:noFill/>
        </p:spPr>
        <p:txBody>
          <a:bodyPr wrap="square" rtlCol="0" anchor="t">
            <a:noAutofit/>
          </a:bodyPr>
          <a:p>
            <a:r>
              <a:rPr lang="zh-CN" altLang="en-US" sz="2400" dirty="0">
                <a:solidFill>
                  <a:srgbClr val="080808"/>
                </a:solidFill>
                <a:latin typeface="宋体" panose="02010600030101010101" pitchFamily="2" charset="-122"/>
                <a:sym typeface="+mn-ea"/>
              </a:rPr>
              <a:t>递归函数的运用就可以有如下经验：</a:t>
            </a:r>
            <a:endParaRPr lang="en-US" altLang="zh-CN" sz="2400" dirty="0">
              <a:solidFill>
                <a:srgbClr val="080808"/>
              </a:solidFill>
              <a:latin typeface="宋体" panose="02010600030101010101" pitchFamily="2" charset="-122"/>
              <a:sym typeface="+mn-ea"/>
            </a:endParaRPr>
          </a:p>
        </p:txBody>
      </p:sp>
      <p:sp>
        <p:nvSpPr>
          <p:cNvPr id="3" name="文本框 2"/>
          <p:cNvSpPr txBox="1"/>
          <p:nvPr/>
        </p:nvSpPr>
        <p:spPr>
          <a:xfrm>
            <a:off x="467360" y="2493010"/>
            <a:ext cx="8385810" cy="2070100"/>
          </a:xfrm>
          <a:prstGeom prst="rect">
            <a:avLst/>
          </a:prstGeom>
          <a:noFill/>
        </p:spPr>
        <p:txBody>
          <a:bodyPr wrap="square" rtlCol="0" anchor="t">
            <a:noAutofit/>
          </a:bodyPr>
          <a:p>
            <a:r>
              <a:rPr lang="zh-CN" altLang="en-US" sz="2000" dirty="0">
                <a:solidFill>
                  <a:schemeClr val="tx1"/>
                </a:solidFill>
                <a:uFillTx/>
                <a:latin typeface="Times New Roman" panose="02020603050405020304" pitchFamily="18" charset="0"/>
                <a:sym typeface="+mn-ea"/>
              </a:rPr>
              <a:t>递归函数</a:t>
            </a:r>
            <a:r>
              <a:rPr lang="zh-CN" altLang="en-US" sz="2000" dirty="0">
                <a:solidFill>
                  <a:schemeClr val="tx1"/>
                </a:solidFill>
                <a:uFillTx/>
                <a:latin typeface="Times New Roman" panose="02020603050405020304" pitchFamily="18" charset="0"/>
                <a:sym typeface="+mn-ea"/>
              </a:rPr>
              <a:t>方法：</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1</a:t>
            </a:r>
            <a:r>
              <a:rPr lang="zh-CN" altLang="en-US" sz="2000" dirty="0">
                <a:solidFill>
                  <a:schemeClr val="tx1"/>
                </a:solidFill>
                <a:uFillTx/>
                <a:latin typeface="Times New Roman" panose="02020603050405020304" pitchFamily="18" charset="0"/>
                <a:sym typeface="+mn-ea"/>
              </a:rPr>
              <a:t>）</a:t>
            </a:r>
            <a:r>
              <a:rPr lang="zh-CN" altLang="en-US" sz="2000" dirty="0">
                <a:solidFill>
                  <a:schemeClr val="tx1"/>
                </a:solidFill>
                <a:uFillTx/>
                <a:latin typeface="Times New Roman" panose="02020603050405020304" pitchFamily="18" charset="0"/>
                <a:sym typeface="+mn-ea"/>
              </a:rPr>
              <a:t>找到基问题，也就是递归出口。</a:t>
            </a:r>
            <a:endParaRPr lang="en-US" altLang="zh-CN"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2</a:t>
            </a:r>
            <a:r>
              <a:rPr lang="zh-CN" altLang="en-US" sz="2000" dirty="0">
                <a:solidFill>
                  <a:schemeClr val="tx1"/>
                </a:solidFill>
                <a:uFillTx/>
                <a:latin typeface="Times New Roman" panose="02020603050405020304" pitchFamily="18" charset="0"/>
                <a:sym typeface="+mn-ea"/>
              </a:rPr>
              <a:t>）找到递归体，递归体就是从当前步骤能递进到下一个步骤的公式或描述。</a:t>
            </a:r>
            <a:br>
              <a:rPr lang="zh-CN" altLang="en-US" sz="2000" dirty="0">
                <a:solidFill>
                  <a:schemeClr val="tx1"/>
                </a:solidFill>
                <a:uFillTx/>
                <a:latin typeface="Times New Roman" panose="02020603050405020304" pitchFamily="18" charset="0"/>
                <a:sym typeface="+mn-ea"/>
              </a:rPr>
            </a:br>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3</a:t>
            </a:r>
            <a:r>
              <a:rPr lang="zh-CN" altLang="en-US" sz="2000" dirty="0">
                <a:solidFill>
                  <a:schemeClr val="tx1"/>
                </a:solidFill>
                <a:uFillTx/>
                <a:latin typeface="Times New Roman" panose="02020603050405020304" pitchFamily="18" charset="0"/>
                <a:sym typeface="+mn-ea"/>
              </a:rPr>
              <a:t>）确定问题规模</a:t>
            </a:r>
            <a:endParaRPr lang="zh-CN" altLang="en-US" sz="2000" dirty="0">
              <a:solidFill>
                <a:schemeClr val="tx1"/>
              </a:solidFill>
              <a:uFillTx/>
              <a:latin typeface="Times New Roman" panose="02020603050405020304" pitchFamily="18" charset="0"/>
              <a:sym typeface="+mn-ea"/>
            </a:endParaRPr>
          </a:p>
          <a:p>
            <a:r>
              <a:rPr lang="zh-CN" altLang="en-US" sz="2000" dirty="0">
                <a:solidFill>
                  <a:schemeClr val="tx1"/>
                </a:solidFill>
                <a:uFillTx/>
                <a:latin typeface="Times New Roman" panose="02020603050405020304" pitchFamily="18" charset="0"/>
                <a:sym typeface="+mn-ea"/>
              </a:rPr>
              <a:t>（</a:t>
            </a:r>
            <a:r>
              <a:rPr lang="en-US" altLang="zh-CN" sz="2000" dirty="0">
                <a:solidFill>
                  <a:schemeClr val="tx1"/>
                </a:solidFill>
                <a:uFillTx/>
                <a:latin typeface="Times New Roman" panose="02020603050405020304" pitchFamily="18" charset="0"/>
                <a:sym typeface="+mn-ea"/>
              </a:rPr>
              <a:t>4</a:t>
            </a:r>
            <a:r>
              <a:rPr lang="zh-CN" altLang="en-US" sz="2000" dirty="0">
                <a:solidFill>
                  <a:schemeClr val="tx1"/>
                </a:solidFill>
                <a:uFillTx/>
                <a:latin typeface="Times New Roman" panose="02020603050405020304" pitchFamily="18" charset="0"/>
                <a:sym typeface="+mn-ea"/>
              </a:rPr>
              <a:t>）编写</a:t>
            </a:r>
            <a:r>
              <a:rPr lang="zh-CN" altLang="en-US" sz="2000" dirty="0">
                <a:solidFill>
                  <a:schemeClr val="tx1"/>
                </a:solidFill>
                <a:uFillTx/>
                <a:latin typeface="Times New Roman" panose="02020603050405020304" pitchFamily="18" charset="0"/>
                <a:sym typeface="+mn-ea"/>
              </a:rPr>
              <a:t>代码</a:t>
            </a:r>
            <a:endParaRPr lang="zh-CN" altLang="en-US" sz="2000" dirty="0">
              <a:solidFill>
                <a:schemeClr val="tx1"/>
              </a:solidFill>
              <a:uFillTx/>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3.5】</a:t>
            </a:r>
            <a:r>
              <a:rPr lang="zh-CN" altLang="en-US" sz="2400" dirty="0">
                <a:solidFill>
                  <a:srgbClr val="080808"/>
                </a:solidFill>
                <a:uFillTx/>
                <a:latin typeface="Times New Roman" panose="02020603050405020304" pitchFamily="18" charset="0"/>
              </a:rPr>
              <a:t>委员会问题。问题描述：从由</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个人组成的团体中选出</a:t>
            </a:r>
            <a:r>
              <a:rPr lang="en-US" altLang="zh-CN" sz="2400" dirty="0">
                <a:solidFill>
                  <a:srgbClr val="080808"/>
                </a:solidFill>
                <a:uFillTx/>
                <a:latin typeface="Times New Roman" panose="02020603050405020304" pitchFamily="18" charset="0"/>
              </a:rPr>
              <a:t>k (</a:t>
            </a:r>
            <a:r>
              <a:rPr lang="en-US" altLang="zh-CN" sz="2400" dirty="0" err="1">
                <a:solidFill>
                  <a:srgbClr val="080808"/>
                </a:solidFill>
                <a:uFillTx/>
                <a:latin typeface="Times New Roman" panose="02020603050405020304" pitchFamily="18" charset="0"/>
              </a:rPr>
              <a:t>k≤n</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个人组成一个委员会，请设计算法求出共有多少种构成方法。</a:t>
            </a:r>
            <a:endParaRPr lang="zh-CN" altLang="en-US" sz="2400" dirty="0">
              <a:solidFill>
                <a:srgbClr val="080808"/>
              </a:solidFill>
              <a:uFillTx/>
              <a:latin typeface="Times New Roman" panose="02020603050405020304" pitchFamily="18" charset="0"/>
            </a:endParaRPr>
          </a:p>
        </p:txBody>
      </p:sp>
      <p:pic>
        <p:nvPicPr>
          <p:cNvPr id="2" name="图片 1"/>
          <p:cNvPicPr/>
          <p:nvPr/>
        </p:nvPicPr>
        <p:blipFill>
          <a:blip r:embed="rId6">
            <a:extLst>
              <a:ext uri="{28A0092B-C50C-407E-A947-70E740481C1C}">
                <a14:useLocalDpi xmlns:a14="http://schemas.microsoft.com/office/drawing/2010/main" val="0"/>
              </a:ext>
            </a:extLst>
          </a:blip>
          <a:stretch>
            <a:fillRect/>
          </a:stretch>
        </p:blipFill>
        <p:spPr>
          <a:xfrm>
            <a:off x="2124075" y="2421255"/>
            <a:ext cx="5168265" cy="3705860"/>
          </a:xfrm>
          <a:prstGeom prst="rect">
            <a:avLst/>
          </a:prstGeom>
        </p:spPr>
      </p:pic>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0050" name="Text Box 2"/>
          <p:cNvSpPr txBox="1">
            <a:spLocks noChangeArrowheads="1"/>
          </p:cNvSpPr>
          <p:nvPr/>
        </p:nvSpPr>
        <p:spPr bwMode="auto">
          <a:xfrm>
            <a:off x="467544" y="1700808"/>
            <a:ext cx="8064896" cy="830997"/>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square">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eaLnBrk="1" hangingPunct="1">
              <a:spcBef>
                <a:spcPct val="50000"/>
              </a:spcBef>
            </a:pPr>
            <a:r>
              <a:rPr lang="en-US" altLang="zh-CN" dirty="0">
                <a:solidFill>
                  <a:srgbClr val="080808"/>
                </a:solidFill>
                <a:ea typeface="楷体_GB2312" panose="02010609030101010101" pitchFamily="49" charset="-122"/>
              </a:rPr>
              <a:t>    </a:t>
            </a:r>
            <a:r>
              <a:rPr lang="en-US" altLang="zh-CN" dirty="0" smtClean="0">
                <a:solidFill>
                  <a:srgbClr val="080808"/>
                </a:solidFill>
                <a:ea typeface="楷体_GB2312" panose="02010609030101010101" pitchFamily="49" charset="-122"/>
              </a:rPr>
              <a:t>    </a:t>
            </a:r>
            <a:r>
              <a:rPr lang="zh-CN" altLang="en-US" dirty="0" smtClean="0">
                <a:solidFill>
                  <a:srgbClr val="080808"/>
                </a:solidFill>
                <a:ea typeface="楷体_GB2312" panose="02010609030101010101" pitchFamily="49" charset="-122"/>
              </a:rPr>
              <a:t>当</a:t>
            </a:r>
            <a:r>
              <a:rPr lang="en-US" altLang="zh-CN" i="1" dirty="0">
                <a:solidFill>
                  <a:srgbClr val="080808"/>
                </a:solidFill>
                <a:ea typeface="楷体_GB2312" panose="02010609030101010101" pitchFamily="49" charset="-122"/>
              </a:rPr>
              <a:t>n</a:t>
            </a:r>
            <a:r>
              <a:rPr lang="en-US" altLang="zh-CN" dirty="0">
                <a:solidFill>
                  <a:srgbClr val="080808"/>
                </a:solidFill>
                <a:ea typeface="楷体_GB2312" panose="02010609030101010101" pitchFamily="49" charset="-122"/>
              </a:rPr>
              <a:t>=</a:t>
            </a:r>
            <a:r>
              <a:rPr lang="en-US" altLang="zh-CN" i="1" dirty="0">
                <a:solidFill>
                  <a:srgbClr val="080808"/>
                </a:solidFill>
                <a:ea typeface="楷体_GB2312" panose="02010609030101010101" pitchFamily="49" charset="-122"/>
              </a:rPr>
              <a:t>k</a:t>
            </a:r>
            <a:r>
              <a:rPr lang="zh-CN" altLang="en-US" dirty="0">
                <a:solidFill>
                  <a:srgbClr val="080808"/>
                </a:solidFill>
                <a:ea typeface="楷体_GB2312" panose="02010609030101010101" pitchFamily="49" charset="-122"/>
              </a:rPr>
              <a:t>或</a:t>
            </a:r>
            <a:r>
              <a:rPr lang="en-US" altLang="zh-CN" i="1" dirty="0">
                <a:solidFill>
                  <a:srgbClr val="080808"/>
                </a:solidFill>
                <a:ea typeface="楷体_GB2312" panose="02010609030101010101" pitchFamily="49" charset="-122"/>
              </a:rPr>
              <a:t>k</a:t>
            </a:r>
            <a:r>
              <a:rPr lang="en-US" altLang="zh-CN" dirty="0">
                <a:solidFill>
                  <a:srgbClr val="080808"/>
                </a:solidFill>
                <a:ea typeface="楷体_GB2312" panose="02010609030101010101" pitchFamily="49" charset="-122"/>
              </a:rPr>
              <a:t>=0</a:t>
            </a:r>
            <a:r>
              <a:rPr lang="zh-CN" altLang="en-US" dirty="0">
                <a:solidFill>
                  <a:srgbClr val="080808"/>
                </a:solidFill>
                <a:ea typeface="楷体_GB2312" panose="02010609030101010101" pitchFamily="49" charset="-122"/>
              </a:rPr>
              <a:t>时，该问题可直接求解，数值均为</a:t>
            </a:r>
            <a:r>
              <a:rPr lang="en-US" altLang="zh-CN" dirty="0">
                <a:solidFill>
                  <a:srgbClr val="080808"/>
                </a:solidFill>
                <a:ea typeface="楷体_GB2312" panose="02010609030101010101" pitchFamily="49" charset="-122"/>
              </a:rPr>
              <a:t>1</a:t>
            </a:r>
            <a:r>
              <a:rPr lang="zh-CN" altLang="en-US" dirty="0">
                <a:solidFill>
                  <a:srgbClr val="080808"/>
                </a:solidFill>
                <a:ea typeface="楷体_GB2312" panose="02010609030101010101" pitchFamily="49" charset="-122"/>
              </a:rPr>
              <a:t>，这是算法的递归出口。因此，委员会问题的</a:t>
            </a:r>
            <a:r>
              <a:rPr lang="zh-CN" altLang="en-US" dirty="0">
                <a:solidFill>
                  <a:srgbClr val="FF00FF"/>
                </a:solidFill>
                <a:ea typeface="楷体_GB2312" panose="02010609030101010101" pitchFamily="49" charset="-122"/>
              </a:rPr>
              <a:t>递推定义式</a:t>
            </a:r>
            <a:r>
              <a:rPr lang="zh-CN" altLang="en-US" dirty="0">
                <a:solidFill>
                  <a:srgbClr val="080808"/>
                </a:solidFill>
                <a:ea typeface="楷体_GB2312" panose="02010609030101010101" pitchFamily="49" charset="-122"/>
              </a:rPr>
              <a:t>为： </a:t>
            </a:r>
            <a:endParaRPr lang="zh-CN" altLang="en-US" dirty="0">
              <a:solidFill>
                <a:srgbClr val="080808"/>
              </a:solidFill>
              <a:ea typeface="楷体_GB2312" panose="02010609030101010101" pitchFamily="49" charset="-122"/>
            </a:endParaRPr>
          </a:p>
        </p:txBody>
      </p:sp>
      <p:pic>
        <p:nvPicPr>
          <p:cNvPr id="3" name="图片 2"/>
          <p:cNvPicPr>
            <a:picLocks noChangeAspect="1"/>
          </p:cNvPicPr>
          <p:nvPr/>
        </p:nvPicPr>
        <p:blipFill>
          <a:blip r:embed="rId1"/>
          <a:stretch>
            <a:fillRect/>
          </a:stretch>
        </p:blipFill>
        <p:spPr>
          <a:xfrm>
            <a:off x="395536" y="3573016"/>
            <a:ext cx="7907753" cy="1332668"/>
          </a:xfrm>
          <a:prstGeom prst="rect">
            <a:avLst/>
          </a:prstGeom>
        </p:spPr>
      </p:pic>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82994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uFillTx/>
                <a:latin typeface="Times New Roman" panose="02020603050405020304" pitchFamily="18" charset="0"/>
              </a:rPr>
              <a:t>到这里可能同学们仍然很难理解？为什么就可以一个递归就完成</a:t>
            </a:r>
            <a:r>
              <a:rPr lang="zh-CN" altLang="en-US" sz="2400" dirty="0">
                <a:solidFill>
                  <a:srgbClr val="080808"/>
                </a:solidFill>
                <a:uFillTx/>
                <a:latin typeface="Times New Roman" panose="02020603050405020304" pitchFamily="18" charset="0"/>
              </a:rPr>
              <a:t>求解？</a:t>
            </a:r>
            <a:endParaRPr lang="zh-CN" altLang="en-US" sz="2400" dirty="0">
              <a:solidFill>
                <a:srgbClr val="080808"/>
              </a:solidFill>
              <a:uFillTx/>
              <a:latin typeface="Times New Roman" panose="02020603050405020304" pitchFamily="18" charset="0"/>
            </a:endParaRPr>
          </a:p>
        </p:txBody>
      </p:sp>
      <mc:AlternateContent xmlns:mc="http://schemas.openxmlformats.org/markup-compatibility/2006">
        <mc:Choice xmlns:a14="http://schemas.microsoft.com/office/drawing/2010/main" Requires="a14">
          <p:sp>
            <p:nvSpPr>
              <p:cNvPr id="2" name="文本框 1"/>
              <p:cNvSpPr txBox="1"/>
              <p:nvPr/>
            </p:nvSpPr>
            <p:spPr>
              <a:xfrm>
                <a:off x="467360" y="2061210"/>
                <a:ext cx="6159500" cy="734695"/>
              </a:xfrm>
              <a:prstGeom prst="rect">
                <a:avLst/>
              </a:prstGeom>
              <a:noFill/>
            </p:spPr>
            <p:txBody>
              <a:bodyPr wrap="square" rtlCol="0">
                <a:noAutofit/>
              </a:bodyPr>
              <a:p>
                <a:r>
                  <a:rPr lang="zh-CN" altLang="en-US"/>
                  <a:t>从数学的角度上理解：</a:t>
                </a:r>
                <a14:m>
                  <m:oMath xmlns:m="http://schemas.openxmlformats.org/officeDocument/2006/math">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sup>
                    </m:sSubSup>
                    <m:r>
                      <a:rPr lang="en-US" altLang="zh-CN" i="1">
                        <a:latin typeface="Cambria Math" panose="02040503050406030204" charset="0"/>
                        <a:cs typeface="Cambria Math" panose="02040503050406030204" charset="0"/>
                      </a:rPr>
                      <m:t>+</m:t>
                    </m:r>
                    <m:sSubSup>
                      <m:sSubSupPr>
                        <m:ctrlPr>
                          <a:rPr lang="en-US" altLang="zh-CN" i="1">
                            <a:latin typeface="Cambria Math" panose="02040503050406030204" charset="0"/>
                            <a:cs typeface="Cambria Math" panose="02040503050406030204" charset="0"/>
                          </a:rPr>
                        </m:ctrlPr>
                      </m:sSubSupPr>
                      <m:e>
                        <m:r>
                          <a:rPr lang="en-US" altLang="zh-CN" i="1">
                            <a:latin typeface="Cambria Math" panose="02040503050406030204" charset="0"/>
                            <a:cs typeface="Cambria Math" panose="02040503050406030204" charset="0"/>
                          </a:rPr>
                          <m:t>𝐶</m:t>
                        </m:r>
                      </m:e>
                      <m:sub>
                        <m:r>
                          <a:rPr lang="en-US" altLang="zh-CN" i="1">
                            <a:latin typeface="Cambria Math" panose="02040503050406030204" charset="0"/>
                            <a:cs typeface="Cambria Math" panose="02040503050406030204" charset="0"/>
                          </a:rPr>
                          <m:t>𝑛</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b>
                      <m:sup>
                        <m:r>
                          <a:rPr lang="en-US" altLang="zh-CN" i="1">
                            <a:latin typeface="Cambria Math" panose="02040503050406030204" charset="0"/>
                            <a:cs typeface="Cambria Math" panose="02040503050406030204" charset="0"/>
                          </a:rPr>
                          <m:t>𝑚</m:t>
                        </m:r>
                        <m:r>
                          <a:rPr lang="en-US" altLang="zh-CN" i="1">
                            <a:latin typeface="Cambria Math" panose="02040503050406030204" charset="0"/>
                            <a:cs typeface="Cambria Math" panose="02040503050406030204" charset="0"/>
                          </a:rPr>
                          <m:t>−</m:t>
                        </m:r>
                        <m:r>
                          <a:rPr lang="en-US" altLang="zh-CN" i="1">
                            <a:latin typeface="Cambria Math" panose="02040503050406030204" charset="0"/>
                            <a:cs typeface="Cambria Math" panose="02040503050406030204" charset="0"/>
                          </a:rPr>
                          <m:t>1</m:t>
                        </m:r>
                      </m:sup>
                    </m:sSubSup>
                  </m:oMath>
                </a14:m>
                <a:endParaRPr lang="en-US" altLang="zh-CN"/>
              </a:p>
              <a:p>
                <a:r>
                  <a:rPr lang="en-US" altLang="zh-CN"/>
                  <a:t>​</a:t>
                </a:r>
                <a:endParaRPr lang="en-US" altLang="zh-CN"/>
              </a:p>
              <a:p>
                <a:endParaRPr lang="en-US" altLang="zh-CN"/>
              </a:p>
            </p:txBody>
          </p:sp>
        </mc:Choice>
        <mc:Fallback>
          <p:sp>
            <p:nvSpPr>
              <p:cNvPr id="2" name="文本框 1"/>
              <p:cNvSpPr txBox="1">
                <a:spLocks noRot="1" noChangeAspect="1" noMove="1" noResize="1" noEditPoints="1" noAdjustHandles="1" noChangeArrowheads="1" noChangeShapeType="1" noTextEdit="1"/>
              </p:cNvSpPr>
              <p:nvPr/>
            </p:nvSpPr>
            <p:spPr>
              <a:xfrm>
                <a:off x="467360" y="2061210"/>
                <a:ext cx="6159500" cy="734695"/>
              </a:xfrm>
              <a:prstGeom prst="rect">
                <a:avLst/>
              </a:prstGeom>
              <a:blipFill rotWithShape="1">
                <a:blip r:embed="rId6"/>
                <a:stretch>
                  <a:fillRect b="-20657"/>
                </a:stretch>
              </a:blipFill>
            </p:spPr>
            <p:txBody>
              <a:bodyPr/>
              <a:lstStyle/>
              <a:p>
                <a:r>
                  <a:rPr lang="zh-CN" altLang="en-US">
                    <a:noFill/>
                  </a:rPr>
                  <a:t> </a:t>
                </a:r>
              </a:p>
            </p:txBody>
          </p:sp>
        </mc:Fallback>
      </mc:AlternateContent>
      <p:pic>
        <p:nvPicPr>
          <p:cNvPr id="4" name="图片 3" descr="1738131-20190816153759883-443543513"/>
          <p:cNvPicPr>
            <a:picLocks noChangeAspect="1"/>
          </p:cNvPicPr>
          <p:nvPr/>
        </p:nvPicPr>
        <p:blipFill>
          <a:blip r:embed="rId7"/>
          <a:srcRect l="14337" t="12762" r="4375" b="20309"/>
          <a:stretch>
            <a:fillRect/>
          </a:stretch>
        </p:blipFill>
        <p:spPr>
          <a:xfrm>
            <a:off x="2267585" y="2493010"/>
            <a:ext cx="4896485" cy="3023870"/>
          </a:xfrm>
          <a:prstGeom prst="rect">
            <a:avLst/>
          </a:prstGeom>
        </p:spPr>
      </p:pic>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85530" y="1268760"/>
            <a:ext cx="8572940" cy="34150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committee (int n, int k)</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if(k == 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if(n ==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1;	      //</a:t>
            </a:r>
            <a:r>
              <a:rPr lang="zh-CN" altLang="en-US" sz="2400" dirty="0">
                <a:solidFill>
                  <a:srgbClr val="080808"/>
                </a:solidFill>
                <a:uFillTx/>
                <a:latin typeface="Times New Roman" panose="02020603050405020304" pitchFamily="18" charset="0"/>
              </a:rPr>
              <a:t>递归出口</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committee (n-1, k-1) + committee (n-1, k);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48779" y="1124744"/>
            <a:ext cx="8604250"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例</a:t>
            </a:r>
            <a:r>
              <a:rPr lang="en-US" altLang="zh-CN" sz="2400" dirty="0">
                <a:solidFill>
                  <a:srgbClr val="080808"/>
                </a:solidFill>
                <a:uFillTx/>
                <a:latin typeface="Times New Roman" panose="02020603050405020304" pitchFamily="18" charset="0"/>
              </a:rPr>
              <a:t>3.6】</a:t>
            </a:r>
            <a:r>
              <a:rPr lang="zh-CN" altLang="en-US" sz="2400" dirty="0">
                <a:solidFill>
                  <a:srgbClr val="080808"/>
                </a:solidFill>
                <a:uFillTx/>
                <a:latin typeface="Times New Roman" panose="02020603050405020304" pitchFamily="18" charset="0"/>
              </a:rPr>
              <a:t>排队买票问题。现在有一场电影在售票，一张影票的价格是</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元，现在有</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个人在排队等待购票，其中有</a:t>
            </a:r>
            <a:r>
              <a:rPr lang="en-US" altLang="zh-CN" sz="2400" dirty="0">
                <a:solidFill>
                  <a:srgbClr val="080808"/>
                </a:solidFill>
                <a:uFillTx/>
                <a:latin typeface="Times New Roman" panose="02020603050405020304" pitchFamily="18" charset="0"/>
              </a:rPr>
              <a:t>m</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50</a:t>
            </a:r>
            <a:r>
              <a:rPr lang="zh-CN" altLang="en-US" sz="2400" dirty="0">
                <a:solidFill>
                  <a:srgbClr val="080808"/>
                </a:solidFill>
                <a:uFillTx/>
                <a:latin typeface="Times New Roman" panose="02020603050405020304" pitchFamily="18" charset="0"/>
              </a:rPr>
              <a:t>元的钞票，另</a:t>
            </a:r>
            <a:r>
              <a:rPr lang="en-US" altLang="zh-CN" sz="2400" dirty="0">
                <a:solidFill>
                  <a:srgbClr val="080808"/>
                </a:solidFill>
                <a:uFillTx/>
                <a:latin typeface="Times New Roman" panose="02020603050405020304" pitchFamily="18" charset="0"/>
              </a:rPr>
              <a:t>n</a:t>
            </a:r>
            <a:r>
              <a:rPr lang="zh-CN" altLang="en-US" sz="2400" dirty="0">
                <a:solidFill>
                  <a:srgbClr val="080808"/>
                </a:solidFill>
                <a:uFillTx/>
                <a:latin typeface="Times New Roman" panose="02020603050405020304" pitchFamily="18" charset="0"/>
              </a:rPr>
              <a:t>个人拿的是面额</a:t>
            </a:r>
            <a:r>
              <a:rPr lang="en-US" altLang="zh-CN" sz="2400" dirty="0">
                <a:solidFill>
                  <a:srgbClr val="080808"/>
                </a:solidFill>
                <a:uFillTx/>
                <a:latin typeface="Times New Roman" panose="02020603050405020304" pitchFamily="18" charset="0"/>
              </a:rPr>
              <a:t>100</a:t>
            </a:r>
            <a:r>
              <a:rPr lang="zh-CN" altLang="en-US" sz="2400" dirty="0">
                <a:solidFill>
                  <a:srgbClr val="080808"/>
                </a:solidFill>
                <a:uFillTx/>
                <a:latin typeface="Times New Roman" panose="02020603050405020304" pitchFamily="18" charset="0"/>
              </a:rPr>
              <a:t>元的钞票。设计算法求出这</a:t>
            </a:r>
            <a:r>
              <a:rPr lang="en-US" altLang="zh-CN" sz="2400" dirty="0" err="1">
                <a:solidFill>
                  <a:srgbClr val="080808"/>
                </a:solidFill>
                <a:uFillTx/>
                <a:latin typeface="Times New Roman" panose="02020603050405020304" pitchFamily="18" charset="0"/>
              </a:rPr>
              <a:t>m+n</a:t>
            </a:r>
            <a:r>
              <a:rPr lang="zh-CN" altLang="en-US" sz="2400" dirty="0">
                <a:solidFill>
                  <a:srgbClr val="080808"/>
                </a:solidFill>
                <a:uFillTx/>
                <a:latin typeface="Times New Roman" panose="02020603050405020304" pitchFamily="18" charset="0"/>
              </a:rPr>
              <a:t>个人排队购票，售票处不会出现找不开钱的局面的不同排队种数 。（假设初始状态下售票时售票处没有零钱，拿同样面值钞票的人对换位置为同一种排队。）。</a:t>
            </a:r>
            <a:endParaRPr lang="zh-CN" altLang="en-US" sz="2400" dirty="0">
              <a:solidFill>
                <a:srgbClr val="080808"/>
              </a:solidFill>
              <a:uFillTx/>
              <a:latin typeface="Times New Roman" panose="02020603050405020304" pitchFamily="18" charset="0"/>
            </a:endParaRPr>
          </a:p>
        </p:txBody>
      </p:sp>
      <p:sp>
        <p:nvSpPr>
          <p:cNvPr id="2" name="Text Box 4"/>
          <p:cNvSpPr txBox="1">
            <a:spLocks noChangeArrowheads="1"/>
          </p:cNvSpPr>
          <p:nvPr/>
        </p:nvSpPr>
        <p:spPr bwMode="auto">
          <a:xfrm>
            <a:off x="395464" y="3645059"/>
            <a:ext cx="8604250"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endParaRPr lang="en-US" altLang="zh-CN" sz="2400" dirty="0">
              <a:solidFill>
                <a:srgbClr val="080808"/>
              </a:solidFill>
              <a:latin typeface="楷体" panose="02010609060101010101" pitchFamily="49" charset="-122"/>
              <a:ea typeface="楷体" panose="02010609060101010101" pitchFamily="49" charset="-122"/>
            </a:endParaRPr>
          </a:p>
        </p:txBody>
      </p:sp>
      <p:sp>
        <p:nvSpPr>
          <p:cNvPr id="4" name="Text Box 4"/>
          <p:cNvSpPr txBox="1">
            <a:spLocks noChangeArrowheads="1"/>
          </p:cNvSpPr>
          <p:nvPr/>
        </p:nvSpPr>
        <p:spPr bwMode="auto">
          <a:xfrm>
            <a:off x="107504" y="3861048"/>
            <a:ext cx="5649181"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 </a:t>
            </a:r>
            <a:r>
              <a:rPr lang="zh-CN" altLang="en-US" sz="2400" dirty="0">
                <a:solidFill>
                  <a:srgbClr val="080808"/>
                </a:solidFill>
                <a:uFillTx/>
                <a:latin typeface="Times New Roman" panose="02020603050405020304" pitchFamily="18" charset="0"/>
              </a:rPr>
              <a:t>由此得出递推定义式如下所示</a:t>
            </a:r>
            <a:r>
              <a:rPr lang="zh-CN" altLang="en-US" sz="2400" dirty="0" smtClean="0">
                <a:solidFill>
                  <a:srgbClr val="080808"/>
                </a:solidFill>
                <a:uFillTx/>
                <a:latin typeface="Times New Roman" panose="02020603050405020304" pitchFamily="18" charset="0"/>
              </a:rPr>
              <a:t>：</a:t>
            </a:r>
            <a:endParaRPr lang="zh-CN" altLang="en-US" sz="2400" dirty="0" smtClean="0">
              <a:solidFill>
                <a:srgbClr val="080808"/>
              </a:solidFill>
              <a:uFillTx/>
              <a:latin typeface="Times New Roman" panose="02020603050405020304" pitchFamily="18" charset="0"/>
            </a:endParaRPr>
          </a:p>
        </p:txBody>
      </p:sp>
      <p:pic>
        <p:nvPicPr>
          <p:cNvPr id="5" name="图片 4"/>
          <p:cNvPicPr>
            <a:picLocks noChangeAspect="1"/>
          </p:cNvPicPr>
          <p:nvPr/>
        </p:nvPicPr>
        <p:blipFill>
          <a:blip r:embed="rId6"/>
          <a:stretch>
            <a:fillRect/>
          </a:stretch>
        </p:blipFill>
        <p:spPr>
          <a:xfrm>
            <a:off x="1115616" y="4869160"/>
            <a:ext cx="7185721" cy="1080120"/>
          </a:xfrm>
          <a:prstGeom prst="rect">
            <a:avLst/>
          </a:prstGeom>
        </p:spPr>
      </p:pic>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571060" y="1074509"/>
            <a:ext cx="8001880" cy="452310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long tickets (int m, int 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long 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if(n==0)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y=1;</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if(m&lt;n)</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y=0;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else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y= tickets (m,n-1)+ tickets (m-1,n);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a:t>
            </a:r>
            <a:r>
              <a:rPr lang="zh-CN" altLang="en-US" sz="2400" dirty="0">
                <a:solidFill>
                  <a:srgbClr val="080808"/>
                </a:solidFill>
                <a:uFillTx/>
                <a:latin typeface="Times New Roman" panose="02020603050405020304" pitchFamily="18" charset="0"/>
              </a:rPr>
              <a:t>递归调用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return(y);</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
        <p:nvSpPr>
          <p:cNvPr id="3" name="矩形 2"/>
          <p:cNvSpPr/>
          <p:nvPr/>
        </p:nvSpPr>
        <p:spPr>
          <a:xfrm>
            <a:off x="7884795" y="1917065"/>
            <a:ext cx="434975" cy="1250315"/>
          </a:xfrm>
          <a:prstGeom prst="rect">
            <a:avLst/>
          </a:prstGeom>
          <a:noFill/>
          <a:ln w="28575" cap="flat" cmpd="sng" algn="ctr">
            <a:solidFill>
              <a:schemeClr val="tx2"/>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7912100" y="2138045"/>
            <a:ext cx="153035" cy="645160"/>
          </a:xfrm>
          <a:prstGeom prst="rect">
            <a:avLst/>
          </a:prstGeom>
          <a:noFill/>
        </p:spPr>
        <p:txBody>
          <a:bodyPr wrap="square" rtlCol="0">
            <a:spAutoFit/>
          </a:bodyPr>
          <a:p>
            <a:r>
              <a:rPr lang="zh-CN" altLang="en-US"/>
              <a:t>前台</a:t>
            </a:r>
            <a:endParaRPr lang="zh-CN" altLang="en-US"/>
          </a:p>
        </p:txBody>
      </p:sp>
      <p:sp>
        <p:nvSpPr>
          <p:cNvPr id="5" name="文本框 4"/>
          <p:cNvSpPr txBox="1"/>
          <p:nvPr/>
        </p:nvSpPr>
        <p:spPr>
          <a:xfrm>
            <a:off x="5405755" y="1557020"/>
            <a:ext cx="2702560" cy="36830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m+n      ...      3      2     1</a:t>
            </a:r>
            <a:r>
              <a:rPr lang="en-US" altLang="zh-CN"/>
              <a:t> </a:t>
            </a:r>
            <a:endParaRPr lang="en-US" altLang="zh-CN"/>
          </a:p>
        </p:txBody>
      </p:sp>
      <p:sp>
        <p:nvSpPr>
          <p:cNvPr id="6" name="文本框 5"/>
          <p:cNvSpPr txBox="1"/>
          <p:nvPr/>
        </p:nvSpPr>
        <p:spPr>
          <a:xfrm>
            <a:off x="5507990" y="2138045"/>
            <a:ext cx="466725" cy="309245"/>
          </a:xfrm>
          <a:prstGeom prst="rect">
            <a:avLst/>
          </a:prstGeom>
          <a:noFill/>
        </p:spPr>
        <p:txBody>
          <a:bodyPr wrap="square" rtlCol="0">
            <a:noAutofit/>
          </a:bodyPr>
          <a:p>
            <a:r>
              <a:rPr lang="en-US" altLang="zh-CN">
                <a:solidFill>
                  <a:schemeClr val="tx1"/>
                </a:solidFill>
                <a:uFillTx/>
                <a:latin typeface="宋体" panose="02010600030101010101" pitchFamily="2" charset="-122"/>
              </a:rPr>
              <a:t>▲</a:t>
            </a:r>
            <a:endParaRPr lang="en-US" altLang="zh-CN">
              <a:solidFill>
                <a:schemeClr val="tx1"/>
              </a:solidFill>
              <a:uFillTx/>
              <a:latin typeface="宋体" panose="02010600030101010101" pitchFamily="2" charset="-122"/>
            </a:endParaRPr>
          </a:p>
        </p:txBody>
      </p:sp>
      <p:sp>
        <p:nvSpPr>
          <p:cNvPr id="7" name="文本框 6"/>
          <p:cNvSpPr txBox="1"/>
          <p:nvPr/>
        </p:nvSpPr>
        <p:spPr>
          <a:xfrm>
            <a:off x="5507990" y="2783205"/>
            <a:ext cx="411480" cy="368300"/>
          </a:xfrm>
          <a:prstGeom prst="rect">
            <a:avLst/>
          </a:prstGeom>
          <a:noFill/>
        </p:spPr>
        <p:txBody>
          <a:bodyPr wrap="none" rtlCol="0" anchor="t">
            <a:spAutoFit/>
          </a:bodyPr>
          <a:p>
            <a:r>
              <a:rPr lang="zh-CN" altLang="en-US">
                <a:latin typeface="宋体" panose="02010600030101010101" pitchFamily="2" charset="-122"/>
              </a:rPr>
              <a:t>●</a:t>
            </a:r>
            <a:endParaRPr lang="zh-CN" altLang="en-US">
              <a:latin typeface="宋体" panose="02010600030101010101" pitchFamily="2" charset="-122"/>
            </a:endParaRPr>
          </a:p>
        </p:txBody>
      </p:sp>
      <p:cxnSp>
        <p:nvCxnSpPr>
          <p:cNvPr id="8" name="直接连接符 7"/>
          <p:cNvCxnSpPr/>
          <p:nvPr/>
        </p:nvCxnSpPr>
        <p:spPr>
          <a:xfrm flipH="1">
            <a:off x="6123940" y="1196975"/>
            <a:ext cx="0" cy="2341880"/>
          </a:xfrm>
          <a:prstGeom prst="line">
            <a:avLst/>
          </a:prstGeom>
          <a:solidFill>
            <a:schemeClr val="accent1"/>
          </a:solidFill>
          <a:ln w="28575" cap="flat" cmpd="sng" algn="ctr">
            <a:solidFill>
              <a:srgbClr val="FF0000"/>
            </a:solidFill>
            <a:prstDash val="dashDot"/>
            <a:round/>
            <a:headEnd type="none" w="med" len="med"/>
            <a:tailEnd type="none" w="med" len="med"/>
          </a:ln>
        </p:spPr>
      </p:cxnSp>
      <p:sp>
        <p:nvSpPr>
          <p:cNvPr id="9" name="文本框 8"/>
          <p:cNvSpPr txBox="1"/>
          <p:nvPr/>
        </p:nvSpPr>
        <p:spPr>
          <a:xfrm>
            <a:off x="5406390" y="3573145"/>
            <a:ext cx="3514090" cy="396240"/>
          </a:xfrm>
          <a:prstGeom prst="rect">
            <a:avLst/>
          </a:prstGeom>
          <a:noFill/>
        </p:spPr>
        <p:txBody>
          <a:bodyPr wrap="square" rtlCol="0">
            <a:noAutofit/>
          </a:bodyPr>
          <a:p>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表示</a:t>
            </a:r>
            <a:r>
              <a:rPr lang="en-US" altLang="zh-CN">
                <a:solidFill>
                  <a:schemeClr val="tx1"/>
                </a:solidFill>
                <a:uFillTx/>
                <a:latin typeface="Times New Roman" panose="02020603050405020304" pitchFamily="18" charset="0"/>
              </a:rPr>
              <a:t>100</a:t>
            </a:r>
            <a:r>
              <a:rPr lang="zh-CN" altLang="en-US">
                <a:solidFill>
                  <a:schemeClr val="tx1"/>
                </a:solidFill>
                <a:uFillTx/>
                <a:latin typeface="Times New Roman" panose="02020603050405020304" pitchFamily="18" charset="0"/>
              </a:rPr>
              <a:t>的人，</a:t>
            </a:r>
            <a:r>
              <a:rPr lang="zh-CN" altLang="en-US">
                <a:solidFill>
                  <a:schemeClr val="tx1"/>
                </a:solidFill>
                <a:uFillTx/>
                <a:latin typeface="Times New Roman" panose="02020603050405020304" pitchFamily="18" charset="0"/>
                <a:sym typeface="+mn-ea"/>
              </a:rPr>
              <a:t>●表示</a:t>
            </a:r>
            <a:r>
              <a:rPr lang="en-US" altLang="zh-CN">
                <a:solidFill>
                  <a:schemeClr val="tx1"/>
                </a:solidFill>
                <a:uFillTx/>
                <a:latin typeface="Times New Roman" panose="02020603050405020304" pitchFamily="18" charset="0"/>
                <a:sym typeface="+mn-ea"/>
              </a:rPr>
              <a:t>50</a:t>
            </a:r>
            <a:r>
              <a:rPr lang="zh-CN" altLang="en-US">
                <a:solidFill>
                  <a:schemeClr val="tx1"/>
                </a:solidFill>
                <a:uFillTx/>
                <a:latin typeface="Times New Roman" panose="02020603050405020304" pitchFamily="18" charset="0"/>
                <a:sym typeface="+mn-ea"/>
              </a:rPr>
              <a:t>的人。</a:t>
            </a:r>
            <a:endParaRPr lang="zh-CN" altLang="en-US">
              <a:solidFill>
                <a:schemeClr val="tx1"/>
              </a:solidFill>
              <a:uFillTx/>
              <a:latin typeface="Times New Roman" panose="02020603050405020304" pitchFamily="18" charset="0"/>
            </a:endParaRPr>
          </a:p>
          <a:p>
            <a:endParaRPr lang="zh-CN" altLang="en-US">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3.2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分治法概述</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539550" y="1844505"/>
            <a:ext cx="8136905" cy="1568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将待解决的问题分成若干个子问题，</a:t>
            </a:r>
            <a:r>
              <a:rPr lang="zh-CN" altLang="en-US" sz="2400" dirty="0">
                <a:solidFill>
                  <a:srgbClr val="FF0000"/>
                </a:solidFill>
                <a:uFillTx/>
                <a:latin typeface="Times New Roman" panose="02020603050405020304" pitchFamily="18" charset="0"/>
              </a:rPr>
              <a:t>子问题与原问题有相同的性质</a:t>
            </a:r>
            <a:r>
              <a:rPr lang="zh-CN" altLang="en-US" sz="2400" dirty="0">
                <a:solidFill>
                  <a:srgbClr val="080808"/>
                </a:solidFill>
                <a:uFillTx/>
                <a:latin typeface="Times New Roman" panose="02020603050405020304" pitchFamily="18" charset="0"/>
              </a:rPr>
              <a:t>，依次求解子问题，最终将子问题合并就可以解决原问题。因为子问题与原问题有类似的性质，因此解决此问题就可以</a:t>
            </a:r>
            <a:r>
              <a:rPr lang="zh-CN" altLang="en-US" sz="2400" dirty="0">
                <a:solidFill>
                  <a:srgbClr val="FF0000"/>
                </a:solidFill>
                <a:uFillTx/>
                <a:latin typeface="Times New Roman" panose="02020603050405020304" pitchFamily="18" charset="0"/>
              </a:rPr>
              <a:t>利用递归</a:t>
            </a:r>
            <a:r>
              <a:rPr lang="zh-CN" altLang="en-US" sz="2400" dirty="0">
                <a:solidFill>
                  <a:srgbClr val="080808"/>
                </a:solidFill>
                <a:uFillTx/>
                <a:latin typeface="Times New Roman" panose="02020603050405020304" pitchFamily="18" charset="0"/>
              </a:rPr>
              <a:t>。</a:t>
            </a:r>
            <a:endParaRPr lang="zh-CN" altLang="en-US" sz="2400" dirty="0">
              <a:solidFill>
                <a:srgbClr val="080808"/>
              </a:solidFill>
              <a:uFillTx/>
              <a:latin typeface="Times New Roman" panose="02020603050405020304" pitchFamily="18" charset="0"/>
            </a:endParaRPr>
          </a:p>
        </p:txBody>
      </p:sp>
      <p:sp>
        <p:nvSpPr>
          <p:cNvPr id="2" name="圆角矩形 1"/>
          <p:cNvSpPr/>
          <p:nvPr/>
        </p:nvSpPr>
        <p:spPr>
          <a:xfrm>
            <a:off x="1979295" y="3519805"/>
            <a:ext cx="1176020" cy="56388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 name="文本框 2"/>
          <p:cNvSpPr txBox="1"/>
          <p:nvPr/>
        </p:nvSpPr>
        <p:spPr>
          <a:xfrm>
            <a:off x="2123440" y="3555365"/>
            <a:ext cx="1136650" cy="542925"/>
          </a:xfrm>
          <a:prstGeom prst="rect">
            <a:avLst/>
          </a:prstGeom>
          <a:noFill/>
        </p:spPr>
        <p:txBody>
          <a:bodyPr wrap="square" rtlCol="0">
            <a:noAutofit/>
          </a:bodyPr>
          <a:p>
            <a:r>
              <a:rPr lang="zh-CN" altLang="en-US"/>
              <a:t>大问题</a:t>
            </a:r>
            <a:endParaRPr lang="zh-CN" altLang="en-US"/>
          </a:p>
        </p:txBody>
      </p:sp>
      <p:sp>
        <p:nvSpPr>
          <p:cNvPr id="4" name="圆角矩形 3"/>
          <p:cNvSpPr/>
          <p:nvPr/>
        </p:nvSpPr>
        <p:spPr>
          <a:xfrm>
            <a:off x="11969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1341120" y="4599940"/>
            <a:ext cx="944880" cy="457200"/>
          </a:xfrm>
          <a:prstGeom prst="rect">
            <a:avLst/>
          </a:prstGeom>
          <a:noFill/>
        </p:spPr>
        <p:txBody>
          <a:bodyPr wrap="square" rtlCol="0">
            <a:noAutofit/>
          </a:bodyPr>
          <a:p>
            <a:r>
              <a:rPr lang="zh-CN" altLang="en-US" sz="1400"/>
              <a:t>小问题</a:t>
            </a:r>
            <a:endParaRPr lang="zh-CN" altLang="en-US" sz="1400"/>
          </a:p>
        </p:txBody>
      </p:sp>
      <p:sp>
        <p:nvSpPr>
          <p:cNvPr id="6" name="圆角矩形 5"/>
          <p:cNvSpPr/>
          <p:nvPr/>
        </p:nvSpPr>
        <p:spPr>
          <a:xfrm>
            <a:off x="2987675" y="459994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文本框 6"/>
          <p:cNvSpPr txBox="1"/>
          <p:nvPr/>
        </p:nvSpPr>
        <p:spPr>
          <a:xfrm>
            <a:off x="3131820" y="4599940"/>
            <a:ext cx="944880" cy="457200"/>
          </a:xfrm>
          <a:prstGeom prst="rect">
            <a:avLst/>
          </a:prstGeom>
          <a:noFill/>
        </p:spPr>
        <p:txBody>
          <a:bodyPr wrap="square" rtlCol="0">
            <a:noAutofit/>
          </a:bodyPr>
          <a:p>
            <a:r>
              <a:rPr lang="zh-CN" altLang="en-US" sz="1400"/>
              <a:t>小问题</a:t>
            </a:r>
            <a:endParaRPr lang="zh-CN" altLang="en-US" sz="1400"/>
          </a:p>
        </p:txBody>
      </p:sp>
      <p:sp>
        <p:nvSpPr>
          <p:cNvPr id="8" name="圆角矩形 7"/>
          <p:cNvSpPr/>
          <p:nvPr/>
        </p:nvSpPr>
        <p:spPr>
          <a:xfrm>
            <a:off x="4584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469265" y="5608320"/>
            <a:ext cx="944880" cy="457200"/>
          </a:xfrm>
          <a:prstGeom prst="rect">
            <a:avLst/>
          </a:prstGeom>
          <a:noFill/>
        </p:spPr>
        <p:txBody>
          <a:bodyPr wrap="square" rtlCol="0">
            <a:noAutofit/>
          </a:bodyPr>
          <a:p>
            <a:r>
              <a:rPr lang="zh-CN" altLang="en-US" sz="1400"/>
              <a:t>更小问题</a:t>
            </a:r>
            <a:endParaRPr lang="zh-CN" altLang="en-US" sz="1400"/>
          </a:p>
        </p:txBody>
      </p:sp>
      <p:sp>
        <p:nvSpPr>
          <p:cNvPr id="10" name="圆角矩形 9"/>
          <p:cNvSpPr/>
          <p:nvPr/>
        </p:nvSpPr>
        <p:spPr>
          <a:xfrm>
            <a:off x="159956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61036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2" name="圆角矩形 11"/>
          <p:cNvSpPr/>
          <p:nvPr/>
        </p:nvSpPr>
        <p:spPr>
          <a:xfrm>
            <a:off x="2835275"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846070" y="5608320"/>
            <a:ext cx="944880" cy="457200"/>
          </a:xfrm>
          <a:prstGeom prst="rect">
            <a:avLst/>
          </a:prstGeom>
          <a:noFill/>
        </p:spPr>
        <p:txBody>
          <a:bodyPr wrap="square" rtlCol="0">
            <a:noAutofit/>
          </a:bodyPr>
          <a:p>
            <a:r>
              <a:rPr lang="zh-CN" altLang="en-US" sz="1400"/>
              <a:t>更小问题</a:t>
            </a:r>
            <a:endParaRPr lang="zh-CN" altLang="en-US" sz="1400"/>
          </a:p>
        </p:txBody>
      </p:sp>
      <p:sp>
        <p:nvSpPr>
          <p:cNvPr id="14" name="圆角矩形 13"/>
          <p:cNvSpPr/>
          <p:nvPr/>
        </p:nvSpPr>
        <p:spPr>
          <a:xfrm>
            <a:off x="3976370" y="5608320"/>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3987165" y="5608320"/>
            <a:ext cx="944880" cy="457200"/>
          </a:xfrm>
          <a:prstGeom prst="rect">
            <a:avLst/>
          </a:prstGeom>
          <a:noFill/>
        </p:spPr>
        <p:txBody>
          <a:bodyPr wrap="square" rtlCol="0">
            <a:noAutofit/>
          </a:bodyPr>
          <a:p>
            <a:r>
              <a:rPr lang="zh-CN" altLang="en-US" sz="1400"/>
              <a:t>更小问题</a:t>
            </a:r>
            <a:endParaRPr lang="zh-CN" altLang="en-US" sz="1400"/>
          </a:p>
        </p:txBody>
      </p:sp>
      <p:cxnSp>
        <p:nvCxnSpPr>
          <p:cNvPr id="16" name="直接连接符 15"/>
          <p:cNvCxnSpPr>
            <a:stCxn id="3" idx="2"/>
            <a:endCxn id="5" idx="0"/>
          </p:cNvCxnSpPr>
          <p:nvPr/>
        </p:nvCxnSpPr>
        <p:spPr>
          <a:xfrm flipH="1">
            <a:off x="1813560" y="4098290"/>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7" name="直接连接符 16"/>
          <p:cNvCxnSpPr>
            <a:endCxn id="7" idx="0"/>
          </p:cNvCxnSpPr>
          <p:nvPr/>
        </p:nvCxnSpPr>
        <p:spPr>
          <a:xfrm>
            <a:off x="2699385" y="4096385"/>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8" name="直接连接符 17"/>
          <p:cNvCxnSpPr>
            <a:endCxn id="9" idx="0"/>
          </p:cNvCxnSpPr>
          <p:nvPr/>
        </p:nvCxnSpPr>
        <p:spPr>
          <a:xfrm flipH="1">
            <a:off x="941705" y="4972685"/>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19" name="直接连接符 18"/>
          <p:cNvCxnSpPr>
            <a:endCxn id="11" idx="0"/>
          </p:cNvCxnSpPr>
          <p:nvPr/>
        </p:nvCxnSpPr>
        <p:spPr>
          <a:xfrm>
            <a:off x="1729105" y="4981575"/>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0" name="直接连接符 19"/>
          <p:cNvCxnSpPr>
            <a:endCxn id="13" idx="0"/>
          </p:cNvCxnSpPr>
          <p:nvPr/>
        </p:nvCxnSpPr>
        <p:spPr>
          <a:xfrm flipH="1">
            <a:off x="3318510" y="4979035"/>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1" name="直接连接符 20"/>
          <p:cNvCxnSpPr>
            <a:endCxn id="15" idx="0"/>
          </p:cNvCxnSpPr>
          <p:nvPr/>
        </p:nvCxnSpPr>
        <p:spPr>
          <a:xfrm>
            <a:off x="3491865" y="4987925"/>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22" name="文本框 21"/>
          <p:cNvSpPr txBox="1"/>
          <p:nvPr/>
        </p:nvSpPr>
        <p:spPr>
          <a:xfrm>
            <a:off x="1853565" y="6156325"/>
            <a:ext cx="1838325" cy="459105"/>
          </a:xfrm>
          <a:prstGeom prst="rect">
            <a:avLst/>
          </a:prstGeom>
          <a:noFill/>
        </p:spPr>
        <p:txBody>
          <a:bodyPr wrap="square" rtlCol="0" anchor="t">
            <a:noAutofit/>
          </a:bodyPr>
          <a:p>
            <a:pPr indent="457200">
              <a:spcBef>
                <a:spcPct val="50000"/>
              </a:spcBef>
              <a:buSzTx/>
              <a:buFontTx/>
              <a:buNone/>
            </a:pPr>
            <a:r>
              <a:rPr lang="en-US" altLang="zh-CN" sz="2400" dirty="0">
                <a:solidFill>
                  <a:schemeClr val="tx1"/>
                </a:solidFill>
                <a:uFillTx/>
                <a:latin typeface="Times New Roman" panose="02020603050405020304" pitchFamily="18" charset="0"/>
                <a:sym typeface="+mn-ea"/>
              </a:rPr>
              <a:t>......</a:t>
            </a:r>
            <a:endParaRPr lang="en-US" altLang="zh-CN" sz="2400" dirty="0">
              <a:solidFill>
                <a:schemeClr val="tx1"/>
              </a:solidFill>
              <a:uFillTx/>
              <a:latin typeface="Times New Roman" panose="02020603050405020304" pitchFamily="18" charset="0"/>
              <a:sym typeface="+mn-ea"/>
            </a:endParaRPr>
          </a:p>
        </p:txBody>
      </p:sp>
      <p:sp>
        <p:nvSpPr>
          <p:cNvPr id="23" name="圆角矩形 22"/>
          <p:cNvSpPr/>
          <p:nvPr/>
        </p:nvSpPr>
        <p:spPr>
          <a:xfrm>
            <a:off x="6273800" y="3249930"/>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文本框 23"/>
          <p:cNvSpPr txBox="1"/>
          <p:nvPr/>
        </p:nvSpPr>
        <p:spPr>
          <a:xfrm>
            <a:off x="6300470" y="3284855"/>
            <a:ext cx="1136650" cy="542925"/>
          </a:xfrm>
          <a:prstGeom prst="rect">
            <a:avLst/>
          </a:prstGeom>
          <a:noFill/>
        </p:spPr>
        <p:txBody>
          <a:bodyPr wrap="square" rtlCol="0">
            <a:noAutofit/>
          </a:bodyPr>
          <a:p>
            <a:r>
              <a:rPr lang="zh-CN" altLang="en-US"/>
              <a:t>大问题</a:t>
            </a:r>
            <a:endParaRPr lang="zh-CN" altLang="en-US"/>
          </a:p>
        </p:txBody>
      </p:sp>
      <p:sp>
        <p:nvSpPr>
          <p:cNvPr id="26" name="圆角矩形 25"/>
          <p:cNvSpPr/>
          <p:nvPr/>
        </p:nvSpPr>
        <p:spPr>
          <a:xfrm>
            <a:off x="6273800" y="418655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6300470" y="4221480"/>
            <a:ext cx="1136650" cy="542925"/>
          </a:xfrm>
          <a:prstGeom prst="rect">
            <a:avLst/>
          </a:prstGeom>
          <a:noFill/>
        </p:spPr>
        <p:txBody>
          <a:bodyPr wrap="square" rtlCol="0">
            <a:noAutofit/>
          </a:bodyPr>
          <a:p>
            <a:r>
              <a:rPr lang="zh-CN" altLang="en-US"/>
              <a:t>子问题</a:t>
            </a:r>
            <a:endParaRPr lang="zh-CN" altLang="en-US"/>
          </a:p>
        </p:txBody>
      </p:sp>
      <p:sp>
        <p:nvSpPr>
          <p:cNvPr id="30" name="圆角矩形 29"/>
          <p:cNvSpPr/>
          <p:nvPr/>
        </p:nvSpPr>
        <p:spPr>
          <a:xfrm>
            <a:off x="6345555" y="5791835"/>
            <a:ext cx="1007745" cy="50355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1" name="文本框 30"/>
          <p:cNvSpPr txBox="1"/>
          <p:nvPr/>
        </p:nvSpPr>
        <p:spPr>
          <a:xfrm>
            <a:off x="6372225" y="5826760"/>
            <a:ext cx="1136650" cy="542925"/>
          </a:xfrm>
          <a:prstGeom prst="rect">
            <a:avLst/>
          </a:prstGeom>
          <a:noFill/>
        </p:spPr>
        <p:txBody>
          <a:bodyPr wrap="square" rtlCol="0">
            <a:noAutofit/>
          </a:bodyPr>
          <a:p>
            <a:r>
              <a:rPr lang="zh-CN" altLang="en-US"/>
              <a:t>基问题</a:t>
            </a:r>
            <a:endParaRPr lang="zh-CN" altLang="en-US"/>
          </a:p>
        </p:txBody>
      </p:sp>
      <p:cxnSp>
        <p:nvCxnSpPr>
          <p:cNvPr id="32" name="直接箭头连接符 31"/>
          <p:cNvCxnSpPr/>
          <p:nvPr/>
        </p:nvCxnSpPr>
        <p:spPr>
          <a:xfrm>
            <a:off x="6777990" y="3754755"/>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3" name="直接箭头连接符 32"/>
          <p:cNvCxnSpPr/>
          <p:nvPr/>
        </p:nvCxnSpPr>
        <p:spPr>
          <a:xfrm>
            <a:off x="6777990" y="469265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4" name="直接箭头连接符 33"/>
          <p:cNvCxnSpPr/>
          <p:nvPr/>
        </p:nvCxnSpPr>
        <p:spPr>
          <a:xfrm>
            <a:off x="6777990" y="5411470"/>
            <a:ext cx="0" cy="393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35" name="文本框 34"/>
          <p:cNvSpPr txBox="1"/>
          <p:nvPr/>
        </p:nvSpPr>
        <p:spPr>
          <a:xfrm rot="5400000">
            <a:off x="6495415" y="4923155"/>
            <a:ext cx="422910" cy="635635"/>
          </a:xfrm>
          <a:prstGeom prst="rect">
            <a:avLst/>
          </a:prstGeom>
          <a:noFill/>
        </p:spPr>
        <p:txBody>
          <a:bodyPr wrap="square" rtlCol="0">
            <a:noAutofit/>
          </a:bodyPr>
          <a:p>
            <a:r>
              <a:rPr lang="en-US" altLang="zh-CN"/>
              <a:t>...</a:t>
            </a:r>
            <a:endParaRPr lang="en-US" altLang="zh-CN"/>
          </a:p>
        </p:txBody>
      </p:sp>
      <p:sp>
        <p:nvSpPr>
          <p:cNvPr id="36" name="圆角右箭头 35"/>
          <p:cNvSpPr/>
          <p:nvPr/>
        </p:nvSpPr>
        <p:spPr>
          <a:xfrm rot="18900000">
            <a:off x="6094095" y="543814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圆角右箭头 36"/>
          <p:cNvSpPr/>
          <p:nvPr/>
        </p:nvSpPr>
        <p:spPr>
          <a:xfrm rot="18900000">
            <a:off x="5965190" y="3728720"/>
            <a:ext cx="423545" cy="450215"/>
          </a:xfrm>
          <a:prstGeom prst="bentArrow">
            <a:avLst/>
          </a:prstGeom>
          <a:solidFill>
            <a:srgbClr val="FF0000"/>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6" name="矩形 3"/>
          <p:cNvSpPr>
            <a:spLocks noChangeArrowheads="1"/>
          </p:cNvSpPr>
          <p:nvPr/>
        </p:nvSpPr>
        <p:spPr bwMode="auto">
          <a:xfrm>
            <a:off x="5940425" y="4652963"/>
            <a:ext cx="3203575" cy="360362"/>
          </a:xfrm>
          <a:prstGeom prst="rect">
            <a:avLst/>
          </a:prstGeom>
          <a:solidFill>
            <a:schemeClr val="bg1"/>
          </a:solidFill>
          <a:ln>
            <a:noFill/>
          </a:ln>
          <a:extLst>
            <a:ext uri="{91240B29-F687-4F45-9708-019B960494DF}">
              <a14:hiddenLine xmlns:a14="http://schemas.microsoft.com/office/drawing/2010/main" w="9525">
                <a:solidFill>
                  <a:srgbClr val="000000"/>
                </a:solidFill>
                <a:miter lim="800000"/>
                <a:headEnd/>
                <a:tailEnd/>
              </a14:hiddenLine>
            </a:ext>
          </a:extLst>
        </p:spPr>
        <p:txBody>
          <a:bodyPr wrap="none"/>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eaLnBrk="1" hangingPunct="1">
              <a:spcBef>
                <a:spcPct val="0"/>
              </a:spcBef>
              <a:buSzTx/>
              <a:buFontTx/>
              <a:buNone/>
            </a:pPr>
            <a:endParaRPr lang="zh-CN" altLang="en-US" sz="2400">
              <a:latin typeface="Times New Roman" panose="02020603050405020304" pitchFamily="18" charset="0"/>
              <a:ea typeface="楷体_GB2312" panose="02010609030101010101" pitchFamily="49" charset="-122"/>
            </a:endParaRPr>
          </a:p>
        </p:txBody>
      </p:sp>
      <p:sp>
        <p:nvSpPr>
          <p:cNvPr id="9" name="Text Box 4"/>
          <p:cNvSpPr txBox="1">
            <a:spLocks noChangeArrowheads="1"/>
          </p:cNvSpPr>
          <p:nvPr/>
        </p:nvSpPr>
        <p:spPr bwMode="auto">
          <a:xfrm>
            <a:off x="467544" y="1144122"/>
            <a:ext cx="8136905" cy="249174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latin typeface="宋体" panose="02010600030101010101" pitchFamily="2" charset="-122"/>
              </a:rPr>
              <a:t>引入：假设现在有一块布，要求将这块布均匀地分成方块，且分出的方块要尽可能大。</a:t>
            </a:r>
            <a:endParaRPr lang="zh-CN" altLang="en-US" sz="2400" dirty="0">
              <a:solidFill>
                <a:srgbClr val="080808"/>
              </a:solidFill>
              <a:latin typeface="宋体" panose="02010600030101010101" pitchFamily="2" charset="-122"/>
            </a:endParaRPr>
          </a:p>
          <a:p>
            <a:pPr indent="457200">
              <a:spcBef>
                <a:spcPct val="50000"/>
              </a:spcBef>
              <a:buSzTx/>
              <a:buFontTx/>
              <a:buNone/>
            </a:pPr>
            <a:r>
              <a:rPr lang="zh-CN" altLang="en-US" sz="2400" dirty="0">
                <a:solidFill>
                  <a:srgbClr val="080808"/>
                </a:solidFill>
                <a:latin typeface="宋体" panose="02010600030101010101" pitchFamily="2" charset="-122"/>
              </a:rPr>
              <a:t>思路：使用分治策略，分治策略使用递归技术，因此解决问题时主要要考虑两个方面：一是找出递归出口，这种出口必须尽可能简单。二是不断将问题分解，缩小规模，直到符合递归出口条件。</a:t>
            </a:r>
            <a:endParaRPr lang="zh-CN" altLang="en-US" sz="2400" dirty="0">
              <a:solidFill>
                <a:srgbClr val="080808"/>
              </a:solidFill>
              <a:latin typeface="宋体" panose="02010600030101010101" pitchFamily="2" charset="-122"/>
            </a:endParaRPr>
          </a:p>
        </p:txBody>
      </p:sp>
      <p:grpSp>
        <p:nvGrpSpPr>
          <p:cNvPr id="10" name="组合 9"/>
          <p:cNvGrpSpPr/>
          <p:nvPr/>
        </p:nvGrpSpPr>
        <p:grpSpPr>
          <a:xfrm>
            <a:off x="2285628" y="3846897"/>
            <a:ext cx="5256584" cy="2332856"/>
            <a:chOff x="0" y="-58922"/>
            <a:chExt cx="4510480" cy="2070653"/>
          </a:xfrm>
        </p:grpSpPr>
        <p:sp>
          <p:nvSpPr>
            <p:cNvPr id="11" name="矩形 10"/>
            <p:cNvSpPr/>
            <p:nvPr/>
          </p:nvSpPr>
          <p:spPr>
            <a:xfrm>
              <a:off x="0" y="482804"/>
              <a:ext cx="3869741" cy="1528927"/>
            </a:xfrm>
            <a:prstGeom prst="rect">
              <a:avLst/>
            </a:prstGeom>
            <a:blipFill>
              <a:blip r:embed="rId6"/>
              <a:tile tx="0" ty="0" sx="100000" sy="100000" flip="none" algn="tl"/>
            </a:blip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2" name="文本框 2"/>
            <p:cNvSpPr txBox="1">
              <a:spLocks noChangeArrowheads="1"/>
            </p:cNvSpPr>
            <p:nvPr/>
          </p:nvSpPr>
          <p:spPr bwMode="auto">
            <a:xfrm>
              <a:off x="1594714" y="-58922"/>
              <a:ext cx="680146"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4001413" y="1025509"/>
              <a:ext cx="509067" cy="32957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右大括号 13"/>
            <p:cNvSpPr/>
            <p:nvPr/>
          </p:nvSpPr>
          <p:spPr>
            <a:xfrm rot="16200000">
              <a:off x="1843430" y="-1565452"/>
              <a:ext cx="174625" cy="384683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5" name="右大括号 14"/>
            <p:cNvSpPr/>
            <p:nvPr/>
          </p:nvSpPr>
          <p:spPr>
            <a:xfrm>
              <a:off x="3913632" y="482804"/>
              <a:ext cx="153619" cy="152844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spTree>
  </p:cSld>
  <p:clrMapOvr>
    <a:masterClrMapping/>
  </p:clrMapOvr>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190596" y="1133521"/>
            <a:ext cx="8640960" cy="1476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第一步，先找出递归出口，对于这个问题最容易处理的情况是，一条边的长度是另外一条边的整数倍。</a:t>
            </a:r>
            <a:endParaRPr lang="zh-CN" altLang="en-US" sz="2000" dirty="0">
              <a:solidFill>
                <a:srgbClr val="080808"/>
              </a:solidFill>
              <a:uFillTx/>
              <a:latin typeface="Times New Roman" panose="02020603050405020304" pitchFamily="18" charset="0"/>
            </a:endParaRPr>
          </a:p>
          <a:p>
            <a:pPr indent="457200">
              <a:spcBef>
                <a:spcPct val="50000"/>
              </a:spcBef>
              <a:buSzTx/>
              <a:buFontTx/>
              <a:buNone/>
            </a:pPr>
            <a:r>
              <a:rPr lang="zh-CN" altLang="en-US" sz="2000" dirty="0">
                <a:solidFill>
                  <a:srgbClr val="080808"/>
                </a:solidFill>
                <a:uFillTx/>
                <a:latin typeface="Times New Roman" panose="02020603050405020304" pitchFamily="18" charset="0"/>
              </a:rPr>
              <a:t>第二步，分解问题，找出递归条件。根据分治策略，缩小问题规模。如何缩小问题的规模呢？首先找出这块布可以分出的最大方块，如下</a:t>
            </a:r>
            <a:r>
              <a:rPr lang="zh-CN" altLang="en-US" sz="2000" dirty="0" smtClean="0">
                <a:solidFill>
                  <a:srgbClr val="080808"/>
                </a:solidFill>
                <a:uFillTx/>
                <a:latin typeface="Times New Roman" panose="02020603050405020304" pitchFamily="18" charset="0"/>
              </a:rPr>
              <a:t>图所示：</a:t>
            </a:r>
            <a:endParaRPr lang="zh-CN" altLang="en-US" sz="2000" dirty="0" smtClean="0">
              <a:solidFill>
                <a:srgbClr val="080808"/>
              </a:solidFill>
              <a:uFillTx/>
              <a:latin typeface="Times New Roman" panose="02020603050405020304" pitchFamily="18" charset="0"/>
            </a:endParaRPr>
          </a:p>
        </p:txBody>
      </p:sp>
      <p:grpSp>
        <p:nvGrpSpPr>
          <p:cNvPr id="6" name="组合 5"/>
          <p:cNvGrpSpPr/>
          <p:nvPr/>
        </p:nvGrpSpPr>
        <p:grpSpPr>
          <a:xfrm>
            <a:off x="2123728" y="3284984"/>
            <a:ext cx="4204334" cy="1817370"/>
            <a:chOff x="0" y="0"/>
            <a:chExt cx="4205960" cy="1818183"/>
          </a:xfrm>
        </p:grpSpPr>
        <p:grpSp>
          <p:nvGrpSpPr>
            <p:cNvPr id="7" name="组合 6"/>
            <p:cNvGrpSpPr/>
            <p:nvPr/>
          </p:nvGrpSpPr>
          <p:grpSpPr>
            <a:xfrm>
              <a:off x="0" y="0"/>
              <a:ext cx="4193514" cy="1817548"/>
              <a:chOff x="0" y="0"/>
              <a:chExt cx="4193514" cy="1817548"/>
            </a:xfrm>
          </p:grpSpPr>
          <p:sp>
            <p:nvSpPr>
              <p:cNvPr id="15" name="文本框 2"/>
              <p:cNvSpPr txBox="1">
                <a:spLocks noChangeArrowheads="1"/>
              </p:cNvSpPr>
              <p:nvPr/>
            </p:nvSpPr>
            <p:spPr bwMode="auto">
              <a:xfrm>
                <a:off x="980236"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6" name="文本框 2"/>
              <p:cNvSpPr txBox="1">
                <a:spLocks noChangeArrowheads="1"/>
              </p:cNvSpPr>
              <p:nvPr/>
            </p:nvSpPr>
            <p:spPr bwMode="auto">
              <a:xfrm>
                <a:off x="0" y="950976"/>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右大括号 16"/>
              <p:cNvSpPr/>
              <p:nvPr/>
            </p:nvSpPr>
            <p:spPr>
              <a:xfrm rot="16200000">
                <a:off x="1155801"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8" name="右大括号 17"/>
              <p:cNvSpPr/>
              <p:nvPr/>
            </p:nvSpPr>
            <p:spPr>
              <a:xfrm flipH="1">
                <a:off x="365760" y="468173"/>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文本框 2"/>
              <p:cNvSpPr txBox="1">
                <a:spLocks noChangeArrowheads="1"/>
              </p:cNvSpPr>
              <p:nvPr/>
            </p:nvSpPr>
            <p:spPr bwMode="auto">
              <a:xfrm>
                <a:off x="2326233"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64m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0" name="右大括号 19"/>
              <p:cNvSpPr/>
              <p:nvPr/>
            </p:nvSpPr>
            <p:spPr>
              <a:xfrm rot="16200000">
                <a:off x="2509113" y="-336499"/>
                <a:ext cx="183515" cy="13493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1" name="文本框 2"/>
              <p:cNvSpPr txBox="1">
                <a:spLocks noChangeArrowheads="1"/>
              </p:cNvSpPr>
              <p:nvPr/>
            </p:nvSpPr>
            <p:spPr bwMode="auto">
              <a:xfrm>
                <a:off x="3401568" y="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右大括号 21"/>
              <p:cNvSpPr/>
              <p:nvPr/>
            </p:nvSpPr>
            <p:spPr>
              <a:xfrm rot="16200000">
                <a:off x="3642969" y="-117043"/>
                <a:ext cx="183515" cy="917575"/>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8" name="组合 7"/>
            <p:cNvGrpSpPr/>
            <p:nvPr/>
          </p:nvGrpSpPr>
          <p:grpSpPr>
            <a:xfrm>
              <a:off x="570585" y="468173"/>
              <a:ext cx="3635375" cy="1350010"/>
              <a:chOff x="570585" y="468173"/>
              <a:chExt cx="3635375" cy="1350010"/>
            </a:xfrm>
          </p:grpSpPr>
          <p:sp>
            <p:nvSpPr>
              <p:cNvPr id="9" name="矩形 8"/>
              <p:cNvSpPr/>
              <p:nvPr/>
            </p:nvSpPr>
            <p:spPr>
              <a:xfrm>
                <a:off x="570585" y="468173"/>
                <a:ext cx="3635375" cy="135001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10" name="直接连接符 9"/>
              <p:cNvCxnSpPr/>
              <p:nvPr/>
            </p:nvCxnSpPr>
            <p:spPr>
              <a:xfrm>
                <a:off x="1923897" y="468173"/>
                <a:ext cx="0" cy="1350010"/>
              </a:xfrm>
              <a:prstGeom prst="line">
                <a:avLst/>
              </a:prstGeom>
            </p:spPr>
            <p:style>
              <a:lnRef idx="1">
                <a:schemeClr val="dk1"/>
              </a:lnRef>
              <a:fillRef idx="0">
                <a:schemeClr val="dk1"/>
              </a:fillRef>
              <a:effectRef idx="0">
                <a:schemeClr val="dk1"/>
              </a:effectRef>
              <a:fontRef idx="minor">
                <a:schemeClr val="tx1"/>
              </a:fontRef>
            </p:style>
          </p:cxnSp>
          <p:cxnSp>
            <p:nvCxnSpPr>
              <p:cNvPr id="11" name="直接连接符 10"/>
              <p:cNvCxnSpPr/>
              <p:nvPr/>
            </p:nvCxnSpPr>
            <p:spPr>
              <a:xfrm>
                <a:off x="3277209" y="468173"/>
                <a:ext cx="0" cy="1350010"/>
              </a:xfrm>
              <a:prstGeom prst="line">
                <a:avLst/>
              </a:prstGeom>
            </p:spPr>
            <p:style>
              <a:lnRef idx="1">
                <a:schemeClr val="dk1"/>
              </a:lnRef>
              <a:fillRef idx="0">
                <a:schemeClr val="dk1"/>
              </a:fillRef>
              <a:effectRef idx="0">
                <a:schemeClr val="dk1"/>
              </a:effectRef>
              <a:fontRef idx="minor">
                <a:schemeClr val="tx1"/>
              </a:fontRef>
            </p:style>
          </p:cxnSp>
          <p:sp>
            <p:nvSpPr>
              <p:cNvPr id="12" name="文本框 2"/>
              <p:cNvSpPr txBox="1">
                <a:spLocks noChangeArrowheads="1"/>
              </p:cNvSpPr>
              <p:nvPr/>
            </p:nvSpPr>
            <p:spPr bwMode="auto">
              <a:xfrm>
                <a:off x="921715" y="92171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3" name="文本框 2"/>
              <p:cNvSpPr txBox="1">
                <a:spLocks noChangeArrowheads="1"/>
              </p:cNvSpPr>
              <p:nvPr/>
            </p:nvSpPr>
            <p:spPr bwMode="auto">
              <a:xfrm>
                <a:off x="2326233"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4" name="文本框 2"/>
              <p:cNvSpPr txBox="1">
                <a:spLocks noChangeArrowheads="1"/>
              </p:cNvSpPr>
              <p:nvPr/>
            </p:nvSpPr>
            <p:spPr bwMode="auto">
              <a:xfrm>
                <a:off x="3460089" y="914400"/>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
        <p:nvSpPr>
          <p:cNvPr id="23" name="Text Box 4"/>
          <p:cNvSpPr txBox="1">
            <a:spLocks noChangeArrowheads="1"/>
          </p:cNvSpPr>
          <p:nvPr/>
        </p:nvSpPr>
        <p:spPr bwMode="auto">
          <a:xfrm>
            <a:off x="190596" y="5589259"/>
            <a:ext cx="8741396"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如上图所示，从这块布中分出两个</a:t>
            </a:r>
            <a:r>
              <a:rPr lang="en-US" altLang="zh-CN" sz="2000" dirty="0">
                <a:solidFill>
                  <a:srgbClr val="080808"/>
                </a:solidFill>
                <a:uFillTx/>
                <a:latin typeface="Times New Roman" panose="02020603050405020304" pitchFamily="18" charset="0"/>
              </a:rPr>
              <a:t>64m×64m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的布。能不能何对剩余的这块布使用相同的算法呢？现在要解决的问题从划分</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5"/>
          <p:cNvSpPr>
            <a:spLocks noChangeArrowheads="1"/>
          </p:cNvSpPr>
          <p:nvPr/>
        </p:nvSpPr>
        <p:spPr bwMode="auto">
          <a:xfrm>
            <a:off x="1" y="1051168"/>
            <a:ext cx="521290" cy="62483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pPr>
              <a:buFont typeface="Arial" panose="020B0604020202020204" pitchFamily="34" charset="0"/>
              <a:buNone/>
            </a:pPr>
            <a:endParaRPr lang="zh-CN" altLang="en-US"/>
          </a:p>
        </p:txBody>
      </p:sp>
      <p:sp>
        <p:nvSpPr>
          <p:cNvPr id="9" name="Freeform 6"/>
          <p:cNvSpPr/>
          <p:nvPr/>
        </p:nvSpPr>
        <p:spPr bwMode="auto">
          <a:xfrm>
            <a:off x="105925" y="1140429"/>
            <a:ext cx="397513" cy="501058"/>
          </a:xfrm>
          <a:custGeom>
            <a:avLst/>
            <a:gdLst>
              <a:gd name="T0" fmla="*/ 510720 w 1173"/>
              <a:gd name="T1" fmla="*/ 242556 h 1472"/>
              <a:gd name="T2" fmla="*/ 494464 w 1173"/>
              <a:gd name="T3" fmla="*/ 21309 h 1472"/>
              <a:gd name="T4" fmla="*/ 481820 w 1173"/>
              <a:gd name="T5" fmla="*/ 24482 h 1472"/>
              <a:gd name="T6" fmla="*/ 452920 w 1173"/>
              <a:gd name="T7" fmla="*/ 30830 h 1472"/>
              <a:gd name="T8" fmla="*/ 414988 w 1173"/>
              <a:gd name="T9" fmla="*/ 24482 h 1472"/>
              <a:gd name="T10" fmla="*/ 284035 w 1173"/>
              <a:gd name="T11" fmla="*/ 2267 h 1472"/>
              <a:gd name="T12" fmla="*/ 0 w 1173"/>
              <a:gd name="T13" fmla="*/ 348193 h 1472"/>
              <a:gd name="T14" fmla="*/ 290356 w 1173"/>
              <a:gd name="T15" fmla="*/ 665102 h 1472"/>
              <a:gd name="T16" fmla="*/ 529686 w 1173"/>
              <a:gd name="T17" fmla="*/ 492366 h 1472"/>
              <a:gd name="T18" fmla="*/ 491303 w 1173"/>
              <a:gd name="T19" fmla="*/ 469697 h 1472"/>
              <a:gd name="T20" fmla="*/ 312483 w 1173"/>
              <a:gd name="T21" fmla="*/ 620671 h 1472"/>
              <a:gd name="T22" fmla="*/ 130954 w 1173"/>
              <a:gd name="T23" fmla="*/ 328697 h 1472"/>
              <a:gd name="T24" fmla="*/ 290356 w 1173"/>
              <a:gd name="T25" fmla="*/ 47151 h 1472"/>
              <a:gd name="T26" fmla="*/ 472337 w 1173"/>
              <a:gd name="T27" fmla="*/ 258424 h 1472"/>
              <a:gd name="T28" fmla="*/ 510720 w 1173"/>
              <a:gd name="T29" fmla="*/ 242556 h 1472"/>
              <a:gd name="T30" fmla="*/ 0 60000 65536"/>
              <a:gd name="T31" fmla="*/ 0 60000 65536"/>
              <a:gd name="T32" fmla="*/ 0 60000 65536"/>
              <a:gd name="T33" fmla="*/ 0 60000 65536"/>
              <a:gd name="T34" fmla="*/ 0 60000 65536"/>
              <a:gd name="T35" fmla="*/ 0 60000 65536"/>
              <a:gd name="T36" fmla="*/ 0 60000 65536"/>
              <a:gd name="T37" fmla="*/ 0 60000 65536"/>
              <a:gd name="T38" fmla="*/ 0 60000 65536"/>
              <a:gd name="T39" fmla="*/ 0 60000 65536"/>
              <a:gd name="T40" fmla="*/ 0 60000 65536"/>
              <a:gd name="T41" fmla="*/ 0 60000 65536"/>
              <a:gd name="T42" fmla="*/ 0 60000 65536"/>
              <a:gd name="T43" fmla="*/ 0 60000 65536"/>
              <a:gd name="T44" fmla="*/ 0 60000 65536"/>
            </a:gdLst>
            <a:ahLst/>
            <a:cxnLst>
              <a:cxn ang="T30">
                <a:pos x="T0" y="T1"/>
              </a:cxn>
              <a:cxn ang="T31">
                <a:pos x="T2" y="T3"/>
              </a:cxn>
              <a:cxn ang="T32">
                <a:pos x="T4" y="T5"/>
              </a:cxn>
              <a:cxn ang="T33">
                <a:pos x="T6" y="T7"/>
              </a:cxn>
              <a:cxn ang="T34">
                <a:pos x="T8" y="T9"/>
              </a:cxn>
              <a:cxn ang="T35">
                <a:pos x="T10" y="T11"/>
              </a:cxn>
              <a:cxn ang="T36">
                <a:pos x="T12" y="T13"/>
              </a:cxn>
              <a:cxn ang="T37">
                <a:pos x="T14" y="T15"/>
              </a:cxn>
              <a:cxn ang="T38">
                <a:pos x="T16" y="T17"/>
              </a:cxn>
              <a:cxn ang="T39">
                <a:pos x="T18" y="T19"/>
              </a:cxn>
              <a:cxn ang="T40">
                <a:pos x="T20" y="T21"/>
              </a:cxn>
              <a:cxn ang="T41">
                <a:pos x="T22" y="T23"/>
              </a:cxn>
              <a:cxn ang="T42">
                <a:pos x="T24" y="T25"/>
              </a:cxn>
              <a:cxn ang="T43">
                <a:pos x="T26" y="T27"/>
              </a:cxn>
              <a:cxn ang="T44">
                <a:pos x="T28" y="T29"/>
              </a:cxn>
            </a:cxnLst>
            <a:rect l="0" t="0" r="r" b="b"/>
            <a:pathLst>
              <a:path w="1173" h="1472">
                <a:moveTo>
                  <a:pt x="1131" y="535"/>
                </a:moveTo>
                <a:lnTo>
                  <a:pt x="1095" y="47"/>
                </a:lnTo>
                <a:cubicBezTo>
                  <a:pt x="1090" y="47"/>
                  <a:pt x="1081" y="49"/>
                  <a:pt x="1067" y="54"/>
                </a:cubicBezTo>
                <a:cubicBezTo>
                  <a:pt x="1043" y="64"/>
                  <a:pt x="1022" y="68"/>
                  <a:pt x="1003" y="68"/>
                </a:cubicBezTo>
                <a:cubicBezTo>
                  <a:pt x="975" y="68"/>
                  <a:pt x="947" y="64"/>
                  <a:pt x="919" y="54"/>
                </a:cubicBezTo>
                <a:cubicBezTo>
                  <a:pt x="810" y="17"/>
                  <a:pt x="714" y="0"/>
                  <a:pt x="629" y="5"/>
                </a:cubicBezTo>
                <a:cubicBezTo>
                  <a:pt x="214" y="24"/>
                  <a:pt x="5" y="278"/>
                  <a:pt x="0" y="768"/>
                </a:cubicBezTo>
                <a:cubicBezTo>
                  <a:pt x="5" y="1225"/>
                  <a:pt x="219" y="1458"/>
                  <a:pt x="643" y="1467"/>
                </a:cubicBezTo>
                <a:cubicBezTo>
                  <a:pt x="912" y="1472"/>
                  <a:pt x="1088" y="1345"/>
                  <a:pt x="1173" y="1086"/>
                </a:cubicBezTo>
                <a:lnTo>
                  <a:pt x="1088" y="1036"/>
                </a:lnTo>
                <a:cubicBezTo>
                  <a:pt x="999" y="1258"/>
                  <a:pt x="867" y="1369"/>
                  <a:pt x="692" y="1369"/>
                </a:cubicBezTo>
                <a:cubicBezTo>
                  <a:pt x="424" y="1359"/>
                  <a:pt x="290" y="1145"/>
                  <a:pt x="290" y="725"/>
                </a:cubicBezTo>
                <a:cubicBezTo>
                  <a:pt x="290" y="316"/>
                  <a:pt x="408" y="108"/>
                  <a:pt x="643" y="104"/>
                </a:cubicBezTo>
                <a:cubicBezTo>
                  <a:pt x="827" y="94"/>
                  <a:pt x="961" y="250"/>
                  <a:pt x="1046" y="570"/>
                </a:cubicBezTo>
                <a:lnTo>
                  <a:pt x="1131" y="535"/>
                </a:ln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0" name="Freeform 7"/>
          <p:cNvSpPr>
            <a:spLocks noEditPoints="1"/>
          </p:cNvSpPr>
          <p:nvPr/>
        </p:nvSpPr>
        <p:spPr bwMode="auto">
          <a:xfrm>
            <a:off x="566516" y="1497477"/>
            <a:ext cx="742660" cy="151151"/>
          </a:xfrm>
          <a:custGeom>
            <a:avLst/>
            <a:gdLst>
              <a:gd name="T0" fmla="*/ 22141 w 2195"/>
              <a:gd name="T1" fmla="*/ 126007 h 445"/>
              <a:gd name="T2" fmla="*/ 113870 w 2195"/>
              <a:gd name="T3" fmla="*/ 125101 h 445"/>
              <a:gd name="T4" fmla="*/ 68684 w 2195"/>
              <a:gd name="T5" fmla="*/ 200795 h 445"/>
              <a:gd name="T6" fmla="*/ 70491 w 2195"/>
              <a:gd name="T7" fmla="*/ 47593 h 445"/>
              <a:gd name="T8" fmla="*/ 68684 w 2195"/>
              <a:gd name="T9" fmla="*/ 200795 h 445"/>
              <a:gd name="T10" fmla="*/ 300490 w 2195"/>
              <a:gd name="T11" fmla="*/ 196716 h 445"/>
              <a:gd name="T12" fmla="*/ 279253 w 2195"/>
              <a:gd name="T13" fmla="*/ 106064 h 445"/>
              <a:gd name="T14" fmla="*/ 201532 w 2195"/>
              <a:gd name="T15" fmla="*/ 106970 h 445"/>
              <a:gd name="T16" fmla="*/ 180746 w 2195"/>
              <a:gd name="T17" fmla="*/ 197623 h 445"/>
              <a:gd name="T18" fmla="*/ 201532 w 2195"/>
              <a:gd name="T19" fmla="*/ 50312 h 445"/>
              <a:gd name="T20" fmla="*/ 249881 w 2195"/>
              <a:gd name="T21" fmla="*/ 46233 h 445"/>
              <a:gd name="T22" fmla="*/ 405323 w 2195"/>
              <a:gd name="T23" fmla="*/ 184478 h 445"/>
              <a:gd name="T24" fmla="*/ 387248 w 2195"/>
              <a:gd name="T25" fmla="*/ 199889 h 445"/>
              <a:gd name="T26" fmla="*/ 356973 w 2195"/>
              <a:gd name="T27" fmla="*/ 68443 h 445"/>
              <a:gd name="T28" fmla="*/ 336640 w 2195"/>
              <a:gd name="T29" fmla="*/ 50312 h 445"/>
              <a:gd name="T30" fmla="*/ 356973 w 2195"/>
              <a:gd name="T31" fmla="*/ 10878 h 445"/>
              <a:gd name="T32" fmla="*/ 378211 w 2195"/>
              <a:gd name="T33" fmla="*/ 50312 h 445"/>
              <a:gd name="T34" fmla="*/ 405323 w 2195"/>
              <a:gd name="T35" fmla="*/ 68443 h 445"/>
              <a:gd name="T36" fmla="*/ 378211 w 2195"/>
              <a:gd name="T37" fmla="*/ 167707 h 445"/>
              <a:gd name="T38" fmla="*/ 405323 w 2195"/>
              <a:gd name="T39" fmla="*/ 184478 h 445"/>
              <a:gd name="T40" fmla="*/ 548564 w 2195"/>
              <a:gd name="T41" fmla="*/ 112862 h 445"/>
              <a:gd name="T42" fmla="*/ 460902 w 2195"/>
              <a:gd name="T43" fmla="*/ 112862 h 445"/>
              <a:gd name="T44" fmla="*/ 570706 w 2195"/>
              <a:gd name="T45" fmla="*/ 157282 h 445"/>
              <a:gd name="T46" fmla="*/ 436502 w 2195"/>
              <a:gd name="T47" fmla="*/ 126007 h 445"/>
              <a:gd name="T48" fmla="*/ 571609 w 2195"/>
              <a:gd name="T49" fmla="*/ 126007 h 445"/>
              <a:gd name="T50" fmla="*/ 459999 w 2195"/>
              <a:gd name="T51" fmla="*/ 130993 h 445"/>
              <a:gd name="T52" fmla="*/ 548564 w 2195"/>
              <a:gd name="T53" fmla="*/ 151390 h 445"/>
              <a:gd name="T54" fmla="*/ 734733 w 2195"/>
              <a:gd name="T55" fmla="*/ 196716 h 445"/>
              <a:gd name="T56" fmla="*/ 713947 w 2195"/>
              <a:gd name="T57" fmla="*/ 106064 h 445"/>
              <a:gd name="T58" fmla="*/ 636226 w 2195"/>
              <a:gd name="T59" fmla="*/ 106970 h 445"/>
              <a:gd name="T60" fmla="*/ 614988 w 2195"/>
              <a:gd name="T61" fmla="*/ 197623 h 445"/>
              <a:gd name="T62" fmla="*/ 636226 w 2195"/>
              <a:gd name="T63" fmla="*/ 50312 h 445"/>
              <a:gd name="T64" fmla="*/ 684576 w 2195"/>
              <a:gd name="T65" fmla="*/ 46233 h 445"/>
              <a:gd name="T66" fmla="*/ 840017 w 2195"/>
              <a:gd name="T67" fmla="*/ 184478 h 445"/>
              <a:gd name="T68" fmla="*/ 821491 w 2195"/>
              <a:gd name="T69" fmla="*/ 199889 h 445"/>
              <a:gd name="T70" fmla="*/ 791668 w 2195"/>
              <a:gd name="T71" fmla="*/ 68443 h 445"/>
              <a:gd name="T72" fmla="*/ 771334 w 2195"/>
              <a:gd name="T73" fmla="*/ 50312 h 445"/>
              <a:gd name="T74" fmla="*/ 791668 w 2195"/>
              <a:gd name="T75" fmla="*/ 10878 h 445"/>
              <a:gd name="T76" fmla="*/ 812454 w 2195"/>
              <a:gd name="T77" fmla="*/ 50312 h 445"/>
              <a:gd name="T78" fmla="*/ 840017 w 2195"/>
              <a:gd name="T79" fmla="*/ 68443 h 445"/>
              <a:gd name="T80" fmla="*/ 812454 w 2195"/>
              <a:gd name="T81" fmla="*/ 167707 h 445"/>
              <a:gd name="T82" fmla="*/ 840017 w 2195"/>
              <a:gd name="T83" fmla="*/ 184478 h 445"/>
              <a:gd name="T84" fmla="*/ 985066 w 2195"/>
              <a:gd name="T85" fmla="*/ 85667 h 445"/>
              <a:gd name="T86" fmla="*/ 875263 w 2195"/>
              <a:gd name="T87" fmla="*/ 87933 h 445"/>
              <a:gd name="T88" fmla="*/ 968799 w 2195"/>
              <a:gd name="T89" fmla="*/ 159549 h 445"/>
              <a:gd name="T90" fmla="*/ 890174 w 2195"/>
              <a:gd name="T91" fmla="*/ 151390 h 445"/>
              <a:gd name="T92" fmla="*/ 931746 w 2195"/>
              <a:gd name="T93" fmla="*/ 200795 h 445"/>
              <a:gd name="T94" fmla="*/ 937620 w 2195"/>
              <a:gd name="T95" fmla="*/ 114222 h 445"/>
              <a:gd name="T96" fmla="*/ 929487 w 2195"/>
              <a:gd name="T97" fmla="*/ 65723 h 445"/>
              <a:gd name="T98" fmla="*/ 0 60000 65536"/>
              <a:gd name="T99" fmla="*/ 0 60000 65536"/>
              <a:gd name="T100" fmla="*/ 0 60000 65536"/>
              <a:gd name="T101" fmla="*/ 0 60000 65536"/>
              <a:gd name="T102" fmla="*/ 0 60000 65536"/>
              <a:gd name="T103" fmla="*/ 0 60000 65536"/>
              <a:gd name="T104" fmla="*/ 0 60000 65536"/>
              <a:gd name="T105" fmla="*/ 0 60000 65536"/>
              <a:gd name="T106" fmla="*/ 0 60000 65536"/>
              <a:gd name="T107" fmla="*/ 0 60000 65536"/>
              <a:gd name="T108" fmla="*/ 0 60000 65536"/>
              <a:gd name="T109" fmla="*/ 0 60000 65536"/>
              <a:gd name="T110" fmla="*/ 0 60000 65536"/>
              <a:gd name="T111" fmla="*/ 0 60000 65536"/>
              <a:gd name="T112" fmla="*/ 0 60000 65536"/>
              <a:gd name="T113" fmla="*/ 0 60000 65536"/>
              <a:gd name="T114" fmla="*/ 0 60000 65536"/>
              <a:gd name="T115" fmla="*/ 0 60000 65536"/>
              <a:gd name="T116" fmla="*/ 0 60000 65536"/>
              <a:gd name="T117" fmla="*/ 0 60000 65536"/>
              <a:gd name="T118" fmla="*/ 0 60000 65536"/>
              <a:gd name="T119" fmla="*/ 0 60000 65536"/>
              <a:gd name="T120" fmla="*/ 0 60000 65536"/>
              <a:gd name="T121" fmla="*/ 0 60000 65536"/>
              <a:gd name="T122" fmla="*/ 0 60000 65536"/>
              <a:gd name="T123" fmla="*/ 0 60000 65536"/>
              <a:gd name="T124" fmla="*/ 0 60000 65536"/>
              <a:gd name="T125" fmla="*/ 0 60000 65536"/>
              <a:gd name="T126" fmla="*/ 0 60000 65536"/>
              <a:gd name="T127" fmla="*/ 0 60000 65536"/>
              <a:gd name="T128" fmla="*/ 0 60000 65536"/>
              <a:gd name="T129" fmla="*/ 0 60000 65536"/>
              <a:gd name="T130" fmla="*/ 0 60000 65536"/>
              <a:gd name="T131" fmla="*/ 0 60000 65536"/>
              <a:gd name="T132" fmla="*/ 0 60000 65536"/>
              <a:gd name="T133" fmla="*/ 0 60000 65536"/>
              <a:gd name="T134" fmla="*/ 0 60000 65536"/>
              <a:gd name="T135" fmla="*/ 0 60000 65536"/>
              <a:gd name="T136" fmla="*/ 0 60000 65536"/>
              <a:gd name="T137" fmla="*/ 0 60000 65536"/>
              <a:gd name="T138" fmla="*/ 0 60000 65536"/>
              <a:gd name="T139" fmla="*/ 0 60000 65536"/>
              <a:gd name="T140" fmla="*/ 0 60000 65536"/>
              <a:gd name="T141" fmla="*/ 0 60000 65536"/>
              <a:gd name="T142" fmla="*/ 0 60000 65536"/>
              <a:gd name="T143" fmla="*/ 0 60000 65536"/>
              <a:gd name="T144" fmla="*/ 0 60000 65536"/>
              <a:gd name="T145" fmla="*/ 0 60000 65536"/>
              <a:gd name="T146" fmla="*/ 0 60000 65536"/>
            </a:gdLst>
            <a:ahLst/>
            <a:cxnLst>
              <a:cxn ang="T98">
                <a:pos x="T0" y="T1"/>
              </a:cxn>
              <a:cxn ang="T99">
                <a:pos x="T2" y="T3"/>
              </a:cxn>
              <a:cxn ang="T100">
                <a:pos x="T4" y="T5"/>
              </a:cxn>
              <a:cxn ang="T101">
                <a:pos x="T6" y="T7"/>
              </a:cxn>
              <a:cxn ang="T102">
                <a:pos x="T8" y="T9"/>
              </a:cxn>
              <a:cxn ang="T103">
                <a:pos x="T10" y="T11"/>
              </a:cxn>
              <a:cxn ang="T104">
                <a:pos x="T12" y="T13"/>
              </a:cxn>
              <a:cxn ang="T105">
                <a:pos x="T14" y="T15"/>
              </a:cxn>
              <a:cxn ang="T106">
                <a:pos x="T16" y="T17"/>
              </a:cxn>
              <a:cxn ang="T107">
                <a:pos x="T18" y="T19"/>
              </a:cxn>
              <a:cxn ang="T108">
                <a:pos x="T20" y="T21"/>
              </a:cxn>
              <a:cxn ang="T109">
                <a:pos x="T22" y="T23"/>
              </a:cxn>
              <a:cxn ang="T110">
                <a:pos x="T24" y="T25"/>
              </a:cxn>
              <a:cxn ang="T111">
                <a:pos x="T26" y="T27"/>
              </a:cxn>
              <a:cxn ang="T112">
                <a:pos x="T28" y="T29"/>
              </a:cxn>
              <a:cxn ang="T113">
                <a:pos x="T30" y="T31"/>
              </a:cxn>
              <a:cxn ang="T114">
                <a:pos x="T32" y="T33"/>
              </a:cxn>
              <a:cxn ang="T115">
                <a:pos x="T34" y="T35"/>
              </a:cxn>
              <a:cxn ang="T116">
                <a:pos x="T36" y="T37"/>
              </a:cxn>
              <a:cxn ang="T117">
                <a:pos x="T38" y="T39"/>
              </a:cxn>
              <a:cxn ang="T118">
                <a:pos x="T40" y="T41"/>
              </a:cxn>
              <a:cxn ang="T119">
                <a:pos x="T42" y="T43"/>
              </a:cxn>
              <a:cxn ang="T120">
                <a:pos x="T44" y="T45"/>
              </a:cxn>
              <a:cxn ang="T121">
                <a:pos x="T46" y="T47"/>
              </a:cxn>
              <a:cxn ang="T122">
                <a:pos x="T48" y="T49"/>
              </a:cxn>
              <a:cxn ang="T123">
                <a:pos x="T50" y="T51"/>
              </a:cxn>
              <a:cxn ang="T124">
                <a:pos x="T52" y="T53"/>
              </a:cxn>
              <a:cxn ang="T125">
                <a:pos x="T54" y="T55"/>
              </a:cxn>
              <a:cxn ang="T126">
                <a:pos x="T56" y="T57"/>
              </a:cxn>
              <a:cxn ang="T127">
                <a:pos x="T58" y="T59"/>
              </a:cxn>
              <a:cxn ang="T128">
                <a:pos x="T60" y="T61"/>
              </a:cxn>
              <a:cxn ang="T129">
                <a:pos x="T62" y="T63"/>
              </a:cxn>
              <a:cxn ang="T130">
                <a:pos x="T64" y="T65"/>
              </a:cxn>
              <a:cxn ang="T131">
                <a:pos x="T66" y="T67"/>
              </a:cxn>
              <a:cxn ang="T132">
                <a:pos x="T68" y="T69"/>
              </a:cxn>
              <a:cxn ang="T133">
                <a:pos x="T70" y="T71"/>
              </a:cxn>
              <a:cxn ang="T134">
                <a:pos x="T72" y="T73"/>
              </a:cxn>
              <a:cxn ang="T135">
                <a:pos x="T74" y="T75"/>
              </a:cxn>
              <a:cxn ang="T136">
                <a:pos x="T76" y="T77"/>
              </a:cxn>
              <a:cxn ang="T137">
                <a:pos x="T78" y="T79"/>
              </a:cxn>
              <a:cxn ang="T138">
                <a:pos x="T80" y="T81"/>
              </a:cxn>
              <a:cxn ang="T139">
                <a:pos x="T82" y="T83"/>
              </a:cxn>
              <a:cxn ang="T140">
                <a:pos x="T84" y="T85"/>
              </a:cxn>
              <a:cxn ang="T141">
                <a:pos x="T86" y="T87"/>
              </a:cxn>
              <a:cxn ang="T142">
                <a:pos x="T88" y="T89"/>
              </a:cxn>
              <a:cxn ang="T143">
                <a:pos x="T90" y="T91"/>
              </a:cxn>
              <a:cxn ang="T144">
                <a:pos x="T92" y="T93"/>
              </a:cxn>
              <a:cxn ang="T145">
                <a:pos x="T94" y="T95"/>
              </a:cxn>
              <a:cxn ang="T146">
                <a:pos x="T96" y="T97"/>
              </a:cxn>
            </a:cxnLst>
            <a:rect l="0" t="0" r="r" b="b"/>
            <a:pathLst>
              <a:path w="2195" h="445">
                <a:moveTo>
                  <a:pt x="154" y="142"/>
                </a:moveTo>
                <a:cubicBezTo>
                  <a:pt x="86" y="144"/>
                  <a:pt x="51" y="189"/>
                  <a:pt x="49" y="278"/>
                </a:cubicBezTo>
                <a:cubicBezTo>
                  <a:pt x="51" y="361"/>
                  <a:pt x="86" y="405"/>
                  <a:pt x="154" y="407"/>
                </a:cubicBezTo>
                <a:cubicBezTo>
                  <a:pt x="218" y="405"/>
                  <a:pt x="251" y="361"/>
                  <a:pt x="252" y="276"/>
                </a:cubicBezTo>
                <a:cubicBezTo>
                  <a:pt x="248" y="193"/>
                  <a:pt x="215" y="148"/>
                  <a:pt x="154" y="142"/>
                </a:cubicBezTo>
                <a:close/>
                <a:moveTo>
                  <a:pt x="152" y="443"/>
                </a:moveTo>
                <a:cubicBezTo>
                  <a:pt x="55" y="437"/>
                  <a:pt x="5" y="383"/>
                  <a:pt x="0" y="280"/>
                </a:cubicBezTo>
                <a:cubicBezTo>
                  <a:pt x="3" y="166"/>
                  <a:pt x="55" y="107"/>
                  <a:pt x="156" y="105"/>
                </a:cubicBezTo>
                <a:cubicBezTo>
                  <a:pt x="250" y="109"/>
                  <a:pt x="299" y="165"/>
                  <a:pt x="303" y="274"/>
                </a:cubicBezTo>
                <a:cubicBezTo>
                  <a:pt x="302" y="385"/>
                  <a:pt x="251" y="442"/>
                  <a:pt x="152" y="443"/>
                </a:cubicBezTo>
                <a:close/>
                <a:moveTo>
                  <a:pt x="665" y="227"/>
                </a:moveTo>
                <a:lnTo>
                  <a:pt x="665" y="434"/>
                </a:lnTo>
                <a:lnTo>
                  <a:pt x="618" y="434"/>
                </a:lnTo>
                <a:lnTo>
                  <a:pt x="618" y="234"/>
                </a:lnTo>
                <a:cubicBezTo>
                  <a:pt x="616" y="174"/>
                  <a:pt x="591" y="144"/>
                  <a:pt x="542" y="142"/>
                </a:cubicBezTo>
                <a:cubicBezTo>
                  <a:pt x="484" y="150"/>
                  <a:pt x="452" y="181"/>
                  <a:pt x="446" y="236"/>
                </a:cubicBezTo>
                <a:lnTo>
                  <a:pt x="446" y="434"/>
                </a:lnTo>
                <a:lnTo>
                  <a:pt x="400" y="436"/>
                </a:lnTo>
                <a:lnTo>
                  <a:pt x="400" y="111"/>
                </a:lnTo>
                <a:lnTo>
                  <a:pt x="446" y="111"/>
                </a:lnTo>
                <a:lnTo>
                  <a:pt x="446" y="160"/>
                </a:lnTo>
                <a:cubicBezTo>
                  <a:pt x="472" y="123"/>
                  <a:pt x="507" y="104"/>
                  <a:pt x="553" y="102"/>
                </a:cubicBezTo>
                <a:cubicBezTo>
                  <a:pt x="628" y="102"/>
                  <a:pt x="665" y="144"/>
                  <a:pt x="665" y="227"/>
                </a:cubicBezTo>
                <a:close/>
                <a:moveTo>
                  <a:pt x="897" y="407"/>
                </a:moveTo>
                <a:lnTo>
                  <a:pt x="906" y="432"/>
                </a:lnTo>
                <a:cubicBezTo>
                  <a:pt x="891" y="438"/>
                  <a:pt x="875" y="441"/>
                  <a:pt x="857" y="441"/>
                </a:cubicBezTo>
                <a:cubicBezTo>
                  <a:pt x="811" y="442"/>
                  <a:pt x="788" y="419"/>
                  <a:pt x="790" y="370"/>
                </a:cubicBezTo>
                <a:lnTo>
                  <a:pt x="790" y="151"/>
                </a:lnTo>
                <a:lnTo>
                  <a:pt x="745" y="151"/>
                </a:lnTo>
                <a:lnTo>
                  <a:pt x="745" y="111"/>
                </a:lnTo>
                <a:lnTo>
                  <a:pt x="790" y="111"/>
                </a:lnTo>
                <a:lnTo>
                  <a:pt x="790" y="24"/>
                </a:lnTo>
                <a:lnTo>
                  <a:pt x="837" y="0"/>
                </a:lnTo>
                <a:lnTo>
                  <a:pt x="837" y="111"/>
                </a:lnTo>
                <a:lnTo>
                  <a:pt x="897" y="111"/>
                </a:lnTo>
                <a:lnTo>
                  <a:pt x="897" y="151"/>
                </a:lnTo>
                <a:lnTo>
                  <a:pt x="837" y="151"/>
                </a:lnTo>
                <a:lnTo>
                  <a:pt x="837" y="370"/>
                </a:lnTo>
                <a:cubicBezTo>
                  <a:pt x="835" y="398"/>
                  <a:pt x="847" y="411"/>
                  <a:pt x="872" y="410"/>
                </a:cubicBezTo>
                <a:cubicBezTo>
                  <a:pt x="881" y="410"/>
                  <a:pt x="890" y="409"/>
                  <a:pt x="897" y="407"/>
                </a:cubicBezTo>
                <a:close/>
                <a:moveTo>
                  <a:pt x="1020" y="249"/>
                </a:moveTo>
                <a:lnTo>
                  <a:pt x="1214" y="249"/>
                </a:lnTo>
                <a:cubicBezTo>
                  <a:pt x="1211" y="184"/>
                  <a:pt x="1179" y="150"/>
                  <a:pt x="1118" y="147"/>
                </a:cubicBezTo>
                <a:cubicBezTo>
                  <a:pt x="1057" y="153"/>
                  <a:pt x="1024" y="187"/>
                  <a:pt x="1020" y="249"/>
                </a:cubicBezTo>
                <a:close/>
                <a:moveTo>
                  <a:pt x="1214" y="334"/>
                </a:moveTo>
                <a:lnTo>
                  <a:pt x="1263" y="347"/>
                </a:lnTo>
                <a:cubicBezTo>
                  <a:pt x="1245" y="413"/>
                  <a:pt x="1198" y="445"/>
                  <a:pt x="1120" y="443"/>
                </a:cubicBezTo>
                <a:cubicBezTo>
                  <a:pt x="1021" y="439"/>
                  <a:pt x="969" y="384"/>
                  <a:pt x="966" y="278"/>
                </a:cubicBezTo>
                <a:cubicBezTo>
                  <a:pt x="971" y="167"/>
                  <a:pt x="1021" y="109"/>
                  <a:pt x="1118" y="105"/>
                </a:cubicBezTo>
                <a:cubicBezTo>
                  <a:pt x="1213" y="107"/>
                  <a:pt x="1262" y="165"/>
                  <a:pt x="1265" y="278"/>
                </a:cubicBezTo>
                <a:cubicBezTo>
                  <a:pt x="1265" y="284"/>
                  <a:pt x="1265" y="288"/>
                  <a:pt x="1265" y="289"/>
                </a:cubicBezTo>
                <a:lnTo>
                  <a:pt x="1018" y="289"/>
                </a:lnTo>
                <a:cubicBezTo>
                  <a:pt x="1021" y="362"/>
                  <a:pt x="1054" y="401"/>
                  <a:pt x="1118" y="405"/>
                </a:cubicBezTo>
                <a:cubicBezTo>
                  <a:pt x="1169" y="405"/>
                  <a:pt x="1200" y="382"/>
                  <a:pt x="1214" y="334"/>
                </a:cubicBezTo>
                <a:close/>
                <a:moveTo>
                  <a:pt x="1626" y="227"/>
                </a:moveTo>
                <a:lnTo>
                  <a:pt x="1626" y="434"/>
                </a:lnTo>
                <a:lnTo>
                  <a:pt x="1580" y="434"/>
                </a:lnTo>
                <a:lnTo>
                  <a:pt x="1580" y="234"/>
                </a:lnTo>
                <a:cubicBezTo>
                  <a:pt x="1578" y="174"/>
                  <a:pt x="1553" y="144"/>
                  <a:pt x="1504" y="142"/>
                </a:cubicBezTo>
                <a:cubicBezTo>
                  <a:pt x="1446" y="150"/>
                  <a:pt x="1414" y="181"/>
                  <a:pt x="1408" y="236"/>
                </a:cubicBezTo>
                <a:lnTo>
                  <a:pt x="1408" y="434"/>
                </a:lnTo>
                <a:lnTo>
                  <a:pt x="1361" y="436"/>
                </a:lnTo>
                <a:lnTo>
                  <a:pt x="1361" y="111"/>
                </a:lnTo>
                <a:lnTo>
                  <a:pt x="1408" y="111"/>
                </a:lnTo>
                <a:lnTo>
                  <a:pt x="1408" y="160"/>
                </a:lnTo>
                <a:cubicBezTo>
                  <a:pt x="1433" y="123"/>
                  <a:pt x="1469" y="104"/>
                  <a:pt x="1515" y="102"/>
                </a:cubicBezTo>
                <a:cubicBezTo>
                  <a:pt x="1589" y="102"/>
                  <a:pt x="1626" y="144"/>
                  <a:pt x="1626" y="227"/>
                </a:cubicBezTo>
                <a:close/>
                <a:moveTo>
                  <a:pt x="1859" y="407"/>
                </a:moveTo>
                <a:lnTo>
                  <a:pt x="1868" y="432"/>
                </a:lnTo>
                <a:cubicBezTo>
                  <a:pt x="1853" y="438"/>
                  <a:pt x="1836" y="441"/>
                  <a:pt x="1818" y="441"/>
                </a:cubicBezTo>
                <a:cubicBezTo>
                  <a:pt x="1772" y="442"/>
                  <a:pt x="1750" y="419"/>
                  <a:pt x="1752" y="370"/>
                </a:cubicBezTo>
                <a:lnTo>
                  <a:pt x="1752" y="151"/>
                </a:lnTo>
                <a:lnTo>
                  <a:pt x="1707" y="151"/>
                </a:lnTo>
                <a:lnTo>
                  <a:pt x="1707" y="111"/>
                </a:lnTo>
                <a:lnTo>
                  <a:pt x="1752" y="111"/>
                </a:lnTo>
                <a:lnTo>
                  <a:pt x="1752" y="24"/>
                </a:lnTo>
                <a:lnTo>
                  <a:pt x="1798" y="0"/>
                </a:lnTo>
                <a:lnTo>
                  <a:pt x="1798" y="111"/>
                </a:lnTo>
                <a:lnTo>
                  <a:pt x="1859" y="111"/>
                </a:lnTo>
                <a:lnTo>
                  <a:pt x="1859" y="151"/>
                </a:lnTo>
                <a:lnTo>
                  <a:pt x="1798" y="151"/>
                </a:lnTo>
                <a:lnTo>
                  <a:pt x="1798" y="370"/>
                </a:lnTo>
                <a:cubicBezTo>
                  <a:pt x="1797" y="398"/>
                  <a:pt x="1809" y="411"/>
                  <a:pt x="1834" y="410"/>
                </a:cubicBezTo>
                <a:cubicBezTo>
                  <a:pt x="1843" y="410"/>
                  <a:pt x="1851" y="409"/>
                  <a:pt x="1859" y="407"/>
                </a:cubicBezTo>
                <a:close/>
                <a:moveTo>
                  <a:pt x="2131" y="203"/>
                </a:moveTo>
                <a:lnTo>
                  <a:pt x="2180" y="189"/>
                </a:lnTo>
                <a:cubicBezTo>
                  <a:pt x="2167" y="133"/>
                  <a:pt x="2125" y="104"/>
                  <a:pt x="2055" y="102"/>
                </a:cubicBezTo>
                <a:cubicBezTo>
                  <a:pt x="1982" y="105"/>
                  <a:pt x="1943" y="136"/>
                  <a:pt x="1937" y="194"/>
                </a:cubicBezTo>
                <a:cubicBezTo>
                  <a:pt x="1934" y="249"/>
                  <a:pt x="1976" y="281"/>
                  <a:pt x="2062" y="292"/>
                </a:cubicBezTo>
                <a:cubicBezTo>
                  <a:pt x="2118" y="302"/>
                  <a:pt x="2146" y="322"/>
                  <a:pt x="2144" y="352"/>
                </a:cubicBezTo>
                <a:cubicBezTo>
                  <a:pt x="2143" y="387"/>
                  <a:pt x="2115" y="406"/>
                  <a:pt x="2062" y="407"/>
                </a:cubicBezTo>
                <a:cubicBezTo>
                  <a:pt x="2013" y="409"/>
                  <a:pt x="1982" y="384"/>
                  <a:pt x="1970" y="334"/>
                </a:cubicBezTo>
                <a:lnTo>
                  <a:pt x="1924" y="347"/>
                </a:lnTo>
                <a:cubicBezTo>
                  <a:pt x="1941" y="413"/>
                  <a:pt x="1988" y="445"/>
                  <a:pt x="2062" y="443"/>
                </a:cubicBezTo>
                <a:cubicBezTo>
                  <a:pt x="2148" y="442"/>
                  <a:pt x="2192" y="410"/>
                  <a:pt x="2193" y="350"/>
                </a:cubicBezTo>
                <a:cubicBezTo>
                  <a:pt x="2195" y="298"/>
                  <a:pt x="2155" y="265"/>
                  <a:pt x="2075" y="252"/>
                </a:cubicBezTo>
                <a:cubicBezTo>
                  <a:pt x="2014" y="241"/>
                  <a:pt x="1985" y="222"/>
                  <a:pt x="1986" y="194"/>
                </a:cubicBezTo>
                <a:cubicBezTo>
                  <a:pt x="1990" y="162"/>
                  <a:pt x="2014" y="146"/>
                  <a:pt x="2057" y="145"/>
                </a:cubicBezTo>
                <a:cubicBezTo>
                  <a:pt x="2097" y="145"/>
                  <a:pt x="2122" y="164"/>
                  <a:pt x="2131" y="203"/>
                </a:cubicBez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1" name="Freeform 8"/>
          <p:cNvSpPr>
            <a:spLocks noEditPoints="1"/>
          </p:cNvSpPr>
          <p:nvPr/>
        </p:nvSpPr>
        <p:spPr bwMode="auto">
          <a:xfrm>
            <a:off x="595080" y="1061879"/>
            <a:ext cx="714096" cy="335625"/>
          </a:xfrm>
          <a:custGeom>
            <a:avLst/>
            <a:gdLst>
              <a:gd name="T0" fmla="*/ 345008 w 2109"/>
              <a:gd name="T1" fmla="*/ 0 h 986"/>
              <a:gd name="T2" fmla="*/ 305269 w 2109"/>
              <a:gd name="T3" fmla="*/ 447253 h 986"/>
              <a:gd name="T4" fmla="*/ 37933 w 2109"/>
              <a:gd name="T5" fmla="*/ 409150 h 986"/>
              <a:gd name="T6" fmla="*/ 0 w 2109"/>
              <a:gd name="T7" fmla="*/ 447253 h 986"/>
              <a:gd name="T8" fmla="*/ 37933 w 2109"/>
              <a:gd name="T9" fmla="*/ 36288 h 986"/>
              <a:gd name="T10" fmla="*/ 305269 w 2109"/>
              <a:gd name="T11" fmla="*/ 126555 h 986"/>
              <a:gd name="T12" fmla="*/ 37933 w 2109"/>
              <a:gd name="T13" fmla="*/ 36288 h 986"/>
              <a:gd name="T14" fmla="*/ 37933 w 2109"/>
              <a:gd name="T15" fmla="*/ 376944 h 986"/>
              <a:gd name="T16" fmla="*/ 305269 w 2109"/>
              <a:gd name="T17" fmla="*/ 284863 h 986"/>
              <a:gd name="T18" fmla="*/ 37933 w 2109"/>
              <a:gd name="T19" fmla="*/ 160576 h 986"/>
              <a:gd name="T20" fmla="*/ 305269 w 2109"/>
              <a:gd name="T21" fmla="*/ 252657 h 986"/>
              <a:gd name="T22" fmla="*/ 37933 w 2109"/>
              <a:gd name="T23" fmla="*/ 160576 h 986"/>
              <a:gd name="T24" fmla="*/ 912645 w 2109"/>
              <a:gd name="T25" fmla="*/ 250843 h 986"/>
              <a:gd name="T26" fmla="*/ 808781 w 2109"/>
              <a:gd name="T27" fmla="*/ 314801 h 986"/>
              <a:gd name="T28" fmla="*/ 926644 w 2109"/>
              <a:gd name="T29" fmla="*/ 415047 h 986"/>
              <a:gd name="T30" fmla="*/ 731109 w 2109"/>
              <a:gd name="T31" fmla="*/ 371048 h 986"/>
              <a:gd name="T32" fmla="*/ 605118 w 2109"/>
              <a:gd name="T33" fmla="*/ 441356 h 986"/>
              <a:gd name="T34" fmla="*/ 658856 w 2109"/>
              <a:gd name="T35" fmla="*/ 403253 h 986"/>
              <a:gd name="T36" fmla="*/ 694983 w 2109"/>
              <a:gd name="T37" fmla="*/ 202761 h 986"/>
              <a:gd name="T38" fmla="*/ 477321 w 2109"/>
              <a:gd name="T39" fmla="*/ 170555 h 986"/>
              <a:gd name="T40" fmla="*/ 834973 w 2109"/>
              <a:gd name="T41" fmla="*/ 118391 h 986"/>
              <a:gd name="T42" fmla="*/ 537381 w 2109"/>
              <a:gd name="T43" fmla="*/ 86185 h 986"/>
              <a:gd name="T44" fmla="*/ 834973 w 2109"/>
              <a:gd name="T45" fmla="*/ 34020 h 986"/>
              <a:gd name="T46" fmla="*/ 529253 w 2109"/>
              <a:gd name="T47" fmla="*/ 2268 h 986"/>
              <a:gd name="T48" fmla="*/ 872454 w 2109"/>
              <a:gd name="T49" fmla="*/ 170555 h 986"/>
              <a:gd name="T50" fmla="*/ 948771 w 2109"/>
              <a:gd name="T51" fmla="*/ 202761 h 986"/>
              <a:gd name="T52" fmla="*/ 731109 w 2109"/>
              <a:gd name="T53" fmla="*/ 218637 h 986"/>
              <a:gd name="T54" fmla="*/ 886453 w 2109"/>
              <a:gd name="T55" fmla="*/ 218637 h 986"/>
              <a:gd name="T56" fmla="*/ 675113 w 2109"/>
              <a:gd name="T57" fmla="*/ 293028 h 986"/>
              <a:gd name="T58" fmla="*/ 485449 w 2109"/>
              <a:gd name="T59" fmla="*/ 403253 h 986"/>
              <a:gd name="T60" fmla="*/ 537381 w 2109"/>
              <a:gd name="T61" fmla="*/ 214554 h 986"/>
              <a:gd name="T62" fmla="*/ 631310 w 2109"/>
              <a:gd name="T63" fmla="*/ 276698 h 986"/>
              <a:gd name="T64" fmla="*/ 549122 w 2109"/>
              <a:gd name="T65" fmla="*/ 266719 h 986"/>
              <a:gd name="T66" fmla="*/ 537381 w 2109"/>
              <a:gd name="T67" fmla="*/ 214554 h 986"/>
              <a:gd name="T68" fmla="*/ 0 60000 65536"/>
              <a:gd name="T69" fmla="*/ 0 60000 65536"/>
              <a:gd name="T70" fmla="*/ 0 60000 65536"/>
              <a:gd name="T71" fmla="*/ 0 60000 65536"/>
              <a:gd name="T72" fmla="*/ 0 60000 65536"/>
              <a:gd name="T73" fmla="*/ 0 60000 65536"/>
              <a:gd name="T74" fmla="*/ 0 60000 65536"/>
              <a:gd name="T75" fmla="*/ 0 60000 65536"/>
              <a:gd name="T76" fmla="*/ 0 60000 65536"/>
              <a:gd name="T77" fmla="*/ 0 60000 65536"/>
              <a:gd name="T78" fmla="*/ 0 60000 65536"/>
              <a:gd name="T79" fmla="*/ 0 60000 65536"/>
              <a:gd name="T80" fmla="*/ 0 60000 65536"/>
              <a:gd name="T81" fmla="*/ 0 60000 65536"/>
              <a:gd name="T82" fmla="*/ 0 60000 65536"/>
              <a:gd name="T83" fmla="*/ 0 60000 65536"/>
              <a:gd name="T84" fmla="*/ 0 60000 65536"/>
              <a:gd name="T85" fmla="*/ 0 60000 65536"/>
              <a:gd name="T86" fmla="*/ 0 60000 65536"/>
              <a:gd name="T87" fmla="*/ 0 60000 65536"/>
              <a:gd name="T88" fmla="*/ 0 60000 65536"/>
              <a:gd name="T89" fmla="*/ 0 60000 65536"/>
              <a:gd name="T90" fmla="*/ 0 60000 65536"/>
              <a:gd name="T91" fmla="*/ 0 60000 65536"/>
              <a:gd name="T92" fmla="*/ 0 60000 65536"/>
              <a:gd name="T93" fmla="*/ 0 60000 65536"/>
              <a:gd name="T94" fmla="*/ 0 60000 65536"/>
              <a:gd name="T95" fmla="*/ 0 60000 65536"/>
              <a:gd name="T96" fmla="*/ 0 60000 65536"/>
              <a:gd name="T97" fmla="*/ 0 60000 65536"/>
              <a:gd name="T98" fmla="*/ 0 60000 65536"/>
              <a:gd name="T99" fmla="*/ 0 60000 65536"/>
              <a:gd name="T100" fmla="*/ 0 60000 65536"/>
              <a:gd name="T101" fmla="*/ 0 60000 65536"/>
            </a:gdLst>
            <a:ahLst/>
            <a:cxnLst>
              <a:cxn ang="T68">
                <a:pos x="T0" y="T1"/>
              </a:cxn>
              <a:cxn ang="T69">
                <a:pos x="T2" y="T3"/>
              </a:cxn>
              <a:cxn ang="T70">
                <a:pos x="T4" y="T5"/>
              </a:cxn>
              <a:cxn ang="T71">
                <a:pos x="T6" y="T7"/>
              </a:cxn>
              <a:cxn ang="T72">
                <a:pos x="T8" y="T9"/>
              </a:cxn>
              <a:cxn ang="T73">
                <a:pos x="T10" y="T11"/>
              </a:cxn>
              <a:cxn ang="T74">
                <a:pos x="T12" y="T13"/>
              </a:cxn>
              <a:cxn ang="T75">
                <a:pos x="T14" y="T15"/>
              </a:cxn>
              <a:cxn ang="T76">
                <a:pos x="T16" y="T17"/>
              </a:cxn>
              <a:cxn ang="T77">
                <a:pos x="T18" y="T19"/>
              </a:cxn>
              <a:cxn ang="T78">
                <a:pos x="T20" y="T21"/>
              </a:cxn>
              <a:cxn ang="T79">
                <a:pos x="T22" y="T23"/>
              </a:cxn>
              <a:cxn ang="T80">
                <a:pos x="T24" y="T25"/>
              </a:cxn>
              <a:cxn ang="T81">
                <a:pos x="T26" y="T27"/>
              </a:cxn>
              <a:cxn ang="T82">
                <a:pos x="T28" y="T29"/>
              </a:cxn>
              <a:cxn ang="T83">
                <a:pos x="T30" y="T31"/>
              </a:cxn>
              <a:cxn ang="T84">
                <a:pos x="T32" y="T33"/>
              </a:cxn>
              <a:cxn ang="T85">
                <a:pos x="T34" y="T35"/>
              </a:cxn>
              <a:cxn ang="T86">
                <a:pos x="T36" y="T37"/>
              </a:cxn>
              <a:cxn ang="T87">
                <a:pos x="T38" y="T39"/>
              </a:cxn>
              <a:cxn ang="T88">
                <a:pos x="T40" y="T41"/>
              </a:cxn>
              <a:cxn ang="T89">
                <a:pos x="T42" y="T43"/>
              </a:cxn>
              <a:cxn ang="T90">
                <a:pos x="T44" y="T45"/>
              </a:cxn>
              <a:cxn ang="T91">
                <a:pos x="T46" y="T47"/>
              </a:cxn>
              <a:cxn ang="T92">
                <a:pos x="T48" y="T49"/>
              </a:cxn>
              <a:cxn ang="T93">
                <a:pos x="T50" y="T51"/>
              </a:cxn>
              <a:cxn ang="T94">
                <a:pos x="T52" y="T53"/>
              </a:cxn>
              <a:cxn ang="T95">
                <a:pos x="T54" y="T55"/>
              </a:cxn>
              <a:cxn ang="T96">
                <a:pos x="T56" y="T57"/>
              </a:cxn>
              <a:cxn ang="T97">
                <a:pos x="T58" y="T59"/>
              </a:cxn>
              <a:cxn ang="T98">
                <a:pos x="T60" y="T61"/>
              </a:cxn>
              <a:cxn ang="T99">
                <a:pos x="T62" y="T63"/>
              </a:cxn>
              <a:cxn ang="T100">
                <a:pos x="T64" y="T65"/>
              </a:cxn>
              <a:cxn ang="T101">
                <a:pos x="T66" y="T67"/>
              </a:cxn>
            </a:cxnLst>
            <a:rect l="0" t="0" r="r" b="b"/>
            <a:pathLst>
              <a:path w="2109" h="986">
                <a:moveTo>
                  <a:pt x="0" y="0"/>
                </a:moveTo>
                <a:lnTo>
                  <a:pt x="764" y="0"/>
                </a:lnTo>
                <a:lnTo>
                  <a:pt x="764" y="986"/>
                </a:lnTo>
                <a:lnTo>
                  <a:pt x="676" y="986"/>
                </a:lnTo>
                <a:lnTo>
                  <a:pt x="676" y="902"/>
                </a:lnTo>
                <a:lnTo>
                  <a:pt x="84" y="902"/>
                </a:lnTo>
                <a:lnTo>
                  <a:pt x="84" y="986"/>
                </a:lnTo>
                <a:lnTo>
                  <a:pt x="0" y="986"/>
                </a:lnTo>
                <a:lnTo>
                  <a:pt x="0" y="0"/>
                </a:lnTo>
                <a:close/>
                <a:moveTo>
                  <a:pt x="84" y="80"/>
                </a:moveTo>
                <a:lnTo>
                  <a:pt x="84" y="279"/>
                </a:lnTo>
                <a:lnTo>
                  <a:pt x="676" y="279"/>
                </a:lnTo>
                <a:lnTo>
                  <a:pt x="676" y="80"/>
                </a:lnTo>
                <a:lnTo>
                  <a:pt x="84" y="80"/>
                </a:lnTo>
                <a:close/>
                <a:moveTo>
                  <a:pt x="84" y="628"/>
                </a:moveTo>
                <a:lnTo>
                  <a:pt x="84" y="831"/>
                </a:lnTo>
                <a:lnTo>
                  <a:pt x="676" y="831"/>
                </a:lnTo>
                <a:lnTo>
                  <a:pt x="676" y="628"/>
                </a:lnTo>
                <a:lnTo>
                  <a:pt x="84" y="628"/>
                </a:lnTo>
                <a:close/>
                <a:moveTo>
                  <a:pt x="84" y="354"/>
                </a:moveTo>
                <a:lnTo>
                  <a:pt x="84" y="557"/>
                </a:lnTo>
                <a:lnTo>
                  <a:pt x="676" y="557"/>
                </a:lnTo>
                <a:lnTo>
                  <a:pt x="676" y="354"/>
                </a:lnTo>
                <a:lnTo>
                  <a:pt x="84" y="354"/>
                </a:lnTo>
                <a:close/>
                <a:moveTo>
                  <a:pt x="1963" y="482"/>
                </a:moveTo>
                <a:lnTo>
                  <a:pt x="2021" y="553"/>
                </a:lnTo>
                <a:cubicBezTo>
                  <a:pt x="2000" y="568"/>
                  <a:pt x="1958" y="594"/>
                  <a:pt x="1893" y="632"/>
                </a:cubicBezTo>
                <a:cubicBezTo>
                  <a:pt x="1849" y="659"/>
                  <a:pt x="1815" y="679"/>
                  <a:pt x="1791" y="694"/>
                </a:cubicBezTo>
                <a:cubicBezTo>
                  <a:pt x="1859" y="753"/>
                  <a:pt x="1965" y="800"/>
                  <a:pt x="2109" y="836"/>
                </a:cubicBezTo>
                <a:cubicBezTo>
                  <a:pt x="2089" y="856"/>
                  <a:pt x="2070" y="883"/>
                  <a:pt x="2052" y="915"/>
                </a:cubicBezTo>
                <a:cubicBezTo>
                  <a:pt x="1849" y="856"/>
                  <a:pt x="1704" y="756"/>
                  <a:pt x="1619" y="615"/>
                </a:cubicBezTo>
                <a:lnTo>
                  <a:pt x="1619" y="818"/>
                </a:lnTo>
                <a:cubicBezTo>
                  <a:pt x="1624" y="924"/>
                  <a:pt x="1573" y="976"/>
                  <a:pt x="1464" y="973"/>
                </a:cubicBezTo>
                <a:cubicBezTo>
                  <a:pt x="1423" y="973"/>
                  <a:pt x="1381" y="973"/>
                  <a:pt x="1340" y="973"/>
                </a:cubicBezTo>
                <a:cubicBezTo>
                  <a:pt x="1337" y="937"/>
                  <a:pt x="1331" y="908"/>
                  <a:pt x="1322" y="884"/>
                </a:cubicBezTo>
                <a:cubicBezTo>
                  <a:pt x="1358" y="887"/>
                  <a:pt x="1403" y="889"/>
                  <a:pt x="1459" y="889"/>
                </a:cubicBezTo>
                <a:cubicBezTo>
                  <a:pt x="1515" y="892"/>
                  <a:pt x="1542" y="867"/>
                  <a:pt x="1539" y="814"/>
                </a:cubicBezTo>
                <a:lnTo>
                  <a:pt x="1539" y="447"/>
                </a:lnTo>
                <a:lnTo>
                  <a:pt x="1057" y="447"/>
                </a:lnTo>
                <a:lnTo>
                  <a:pt x="1057" y="376"/>
                </a:lnTo>
                <a:lnTo>
                  <a:pt x="1849" y="376"/>
                </a:lnTo>
                <a:lnTo>
                  <a:pt x="1849" y="261"/>
                </a:lnTo>
                <a:lnTo>
                  <a:pt x="1190" y="261"/>
                </a:lnTo>
                <a:lnTo>
                  <a:pt x="1190" y="190"/>
                </a:lnTo>
                <a:lnTo>
                  <a:pt x="1849" y="190"/>
                </a:lnTo>
                <a:lnTo>
                  <a:pt x="1849" y="75"/>
                </a:lnTo>
                <a:lnTo>
                  <a:pt x="1172" y="75"/>
                </a:lnTo>
                <a:lnTo>
                  <a:pt x="1172" y="5"/>
                </a:lnTo>
                <a:lnTo>
                  <a:pt x="1932" y="5"/>
                </a:lnTo>
                <a:lnTo>
                  <a:pt x="1932" y="376"/>
                </a:lnTo>
                <a:lnTo>
                  <a:pt x="2101" y="376"/>
                </a:lnTo>
                <a:lnTo>
                  <a:pt x="2101" y="447"/>
                </a:lnTo>
                <a:lnTo>
                  <a:pt x="1619" y="447"/>
                </a:lnTo>
                <a:lnTo>
                  <a:pt x="1619" y="482"/>
                </a:lnTo>
                <a:cubicBezTo>
                  <a:pt x="1654" y="544"/>
                  <a:pt x="1692" y="597"/>
                  <a:pt x="1733" y="641"/>
                </a:cubicBezTo>
                <a:cubicBezTo>
                  <a:pt x="1822" y="582"/>
                  <a:pt x="1899" y="529"/>
                  <a:pt x="1963" y="482"/>
                </a:cubicBezTo>
                <a:close/>
                <a:moveTo>
                  <a:pt x="1044" y="814"/>
                </a:moveTo>
                <a:cubicBezTo>
                  <a:pt x="1168" y="772"/>
                  <a:pt x="1318" y="716"/>
                  <a:pt x="1495" y="646"/>
                </a:cubicBezTo>
                <a:cubicBezTo>
                  <a:pt x="1501" y="672"/>
                  <a:pt x="1507" y="699"/>
                  <a:pt x="1513" y="725"/>
                </a:cubicBezTo>
                <a:cubicBezTo>
                  <a:pt x="1351" y="784"/>
                  <a:pt x="1205" y="839"/>
                  <a:pt x="1075" y="889"/>
                </a:cubicBezTo>
                <a:lnTo>
                  <a:pt x="1044" y="814"/>
                </a:lnTo>
                <a:close/>
                <a:moveTo>
                  <a:pt x="1190" y="473"/>
                </a:moveTo>
                <a:cubicBezTo>
                  <a:pt x="1202" y="482"/>
                  <a:pt x="1218" y="492"/>
                  <a:pt x="1238" y="504"/>
                </a:cubicBezTo>
                <a:cubicBezTo>
                  <a:pt x="1303" y="545"/>
                  <a:pt x="1356" y="581"/>
                  <a:pt x="1398" y="610"/>
                </a:cubicBezTo>
                <a:lnTo>
                  <a:pt x="1349" y="681"/>
                </a:lnTo>
                <a:cubicBezTo>
                  <a:pt x="1317" y="658"/>
                  <a:pt x="1272" y="627"/>
                  <a:pt x="1216" y="588"/>
                </a:cubicBezTo>
                <a:cubicBezTo>
                  <a:pt x="1184" y="565"/>
                  <a:pt x="1159" y="547"/>
                  <a:pt x="1141" y="535"/>
                </a:cubicBezTo>
                <a:lnTo>
                  <a:pt x="1190" y="473"/>
                </a:lnTo>
                <a:close/>
              </a:path>
            </a:pathLst>
          </a:custGeom>
          <a:solidFill>
            <a:schemeClr val="tx1"/>
          </a:solidFill>
          <a:ln>
            <a:noFill/>
          </a:ln>
          <a:extLst>
            <a:ext uri="{91240B29-F687-4F45-9708-019B960494DF}">
              <a14:hiddenLine xmlns:a14="http://schemas.microsoft.com/office/drawing/2010/main" w="9525">
                <a:solidFill>
                  <a:srgbClr val="000000"/>
                </a:solidFill>
                <a:round/>
              </a14:hiddenLine>
            </a:ext>
          </a:extLst>
        </p:spPr>
        <p:txBody>
          <a:bodyPr/>
          <a:lstStyle/>
          <a:p>
            <a:endParaRPr lang="zh-CN" altLang="en-US"/>
          </a:p>
        </p:txBody>
      </p:sp>
      <p:sp>
        <p:nvSpPr>
          <p:cNvPr id="12" name="Freeform 24"/>
          <p:cNvSpPr/>
          <p:nvPr>
            <p:custDataLst>
              <p:tags r:id="rId1"/>
            </p:custDataLst>
          </p:nvPr>
        </p:nvSpPr>
        <p:spPr bwMode="auto">
          <a:xfrm>
            <a:off x="4660082" y="2372308"/>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3" name="Freeform 26"/>
          <p:cNvSpPr/>
          <p:nvPr>
            <p:custDataLst>
              <p:tags r:id="rId2"/>
            </p:custDataLst>
          </p:nvPr>
        </p:nvSpPr>
        <p:spPr bwMode="auto">
          <a:xfrm>
            <a:off x="4660082" y="3459902"/>
            <a:ext cx="3361660" cy="535572"/>
          </a:xfrm>
          <a:custGeom>
            <a:avLst/>
            <a:gdLst>
              <a:gd name="T0" fmla="*/ 91 w 8683"/>
              <a:gd name="T1" fmla="*/ 0 h 865"/>
              <a:gd name="T2" fmla="*/ 8591 w 8683"/>
              <a:gd name="T3" fmla="*/ 0 h 865"/>
              <a:gd name="T4" fmla="*/ 8683 w 8683"/>
              <a:gd name="T5" fmla="*/ 91 h 865"/>
              <a:gd name="T6" fmla="*/ 8683 w 8683"/>
              <a:gd name="T7" fmla="*/ 774 h 865"/>
              <a:gd name="T8" fmla="*/ 8591 w 8683"/>
              <a:gd name="T9" fmla="*/ 865 h 865"/>
              <a:gd name="T10" fmla="*/ 91 w 8683"/>
              <a:gd name="T11" fmla="*/ 865 h 865"/>
              <a:gd name="T12" fmla="*/ 0 w 8683"/>
              <a:gd name="T13" fmla="*/ 774 h 865"/>
              <a:gd name="T14" fmla="*/ 0 w 8683"/>
              <a:gd name="T15" fmla="*/ 91 h 865"/>
              <a:gd name="T16" fmla="*/ 91 w 8683"/>
              <a:gd name="T17" fmla="*/ 0 h 865"/>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5">
                <a:moveTo>
                  <a:pt x="91" y="0"/>
                </a:moveTo>
                <a:lnTo>
                  <a:pt x="8591" y="0"/>
                </a:lnTo>
                <a:cubicBezTo>
                  <a:pt x="8642" y="0"/>
                  <a:pt x="8683" y="41"/>
                  <a:pt x="8683" y="91"/>
                </a:cubicBezTo>
                <a:lnTo>
                  <a:pt x="8683" y="774"/>
                </a:lnTo>
                <a:cubicBezTo>
                  <a:pt x="8683" y="824"/>
                  <a:pt x="8642" y="865"/>
                  <a:pt x="8591" y="865"/>
                </a:cubicBezTo>
                <a:lnTo>
                  <a:pt x="91" y="865"/>
                </a:lnTo>
                <a:cubicBezTo>
                  <a:pt x="41" y="865"/>
                  <a:pt x="0" y="824"/>
                  <a:pt x="0" y="774"/>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4" name="Freeform 27">
            <a:hlinkClick r:id="rId3" action="ppaction://hlinksldjump"/>
          </p:cNvPr>
          <p:cNvSpPr/>
          <p:nvPr>
            <p:custDataLst>
              <p:tags r:id="rId4"/>
            </p:custDataLst>
          </p:nvPr>
        </p:nvSpPr>
        <p:spPr bwMode="auto">
          <a:xfrm>
            <a:off x="4075714" y="4028359"/>
            <a:ext cx="532002" cy="535572"/>
          </a:xfrm>
          <a:custGeom>
            <a:avLst/>
            <a:gdLst>
              <a:gd name="T0" fmla="*/ 91 w 865"/>
              <a:gd name="T1" fmla="*/ 0 h 866"/>
              <a:gd name="T2" fmla="*/ 774 w 865"/>
              <a:gd name="T3" fmla="*/ 0 h 866"/>
              <a:gd name="T4" fmla="*/ 865 w 865"/>
              <a:gd name="T5" fmla="*/ 91 h 866"/>
              <a:gd name="T6" fmla="*/ 865 w 865"/>
              <a:gd name="T7" fmla="*/ 775 h 866"/>
              <a:gd name="T8" fmla="*/ 774 w 865"/>
              <a:gd name="T9" fmla="*/ 866 h 866"/>
              <a:gd name="T10" fmla="*/ 91 w 865"/>
              <a:gd name="T11" fmla="*/ 866 h 866"/>
              <a:gd name="T12" fmla="*/ 0 w 865"/>
              <a:gd name="T13" fmla="*/ 775 h 866"/>
              <a:gd name="T14" fmla="*/ 0 w 865"/>
              <a:gd name="T15" fmla="*/ 91 h 866"/>
              <a:gd name="T16" fmla="*/ 91 w 865"/>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5" h="866">
                <a:moveTo>
                  <a:pt x="91" y="0"/>
                </a:moveTo>
                <a:lnTo>
                  <a:pt x="774" y="0"/>
                </a:lnTo>
                <a:cubicBezTo>
                  <a:pt x="824" y="0"/>
                  <a:pt x="865" y="41"/>
                  <a:pt x="865" y="91"/>
                </a:cubicBezTo>
                <a:lnTo>
                  <a:pt x="865" y="775"/>
                </a:lnTo>
                <a:cubicBezTo>
                  <a:pt x="865" y="825"/>
                  <a:pt x="824" y="866"/>
                  <a:pt x="774" y="866"/>
                </a:cubicBezTo>
                <a:lnTo>
                  <a:pt x="91" y="866"/>
                </a:lnTo>
                <a:cubicBezTo>
                  <a:pt x="41" y="866"/>
                  <a:pt x="0" y="825"/>
                  <a:pt x="0" y="775"/>
                </a:cubicBezTo>
                <a:lnTo>
                  <a:pt x="0" y="91"/>
                </a:lnTo>
                <a:cubicBezTo>
                  <a:pt x="0" y="41"/>
                  <a:pt x="41" y="0"/>
                  <a:pt x="91" y="0"/>
                </a:cubicBezTo>
                <a:close/>
              </a:path>
            </a:pathLst>
          </a:custGeom>
          <a:solidFill>
            <a:schemeClr val="bg1"/>
          </a:solidFill>
          <a:ln>
            <a:noFill/>
          </a:ln>
        </p:spPr>
        <p:txBody>
          <a:bodyPr vert="horz" wrap="square" lIns="68553" tIns="34277" rIns="68553" bIns="34277" numCol="1" anchor="t" anchorCtr="0" compatLnSpc="1"/>
          <a:lstStyle/>
          <a:p>
            <a:endParaRPr lang="zh-CN" altLang="en-US"/>
          </a:p>
        </p:txBody>
      </p:sp>
      <p:sp>
        <p:nvSpPr>
          <p:cNvPr id="15" name="Freeform 28"/>
          <p:cNvSpPr/>
          <p:nvPr>
            <p:custDataLst>
              <p:tags r:id="rId5"/>
            </p:custDataLst>
          </p:nvPr>
        </p:nvSpPr>
        <p:spPr bwMode="auto">
          <a:xfrm>
            <a:off x="4660082" y="4606209"/>
            <a:ext cx="3361660" cy="535572"/>
          </a:xfrm>
          <a:custGeom>
            <a:avLst/>
            <a:gdLst>
              <a:gd name="T0" fmla="*/ 91 w 8683"/>
              <a:gd name="T1" fmla="*/ 0 h 866"/>
              <a:gd name="T2" fmla="*/ 8591 w 8683"/>
              <a:gd name="T3" fmla="*/ 0 h 866"/>
              <a:gd name="T4" fmla="*/ 8683 w 8683"/>
              <a:gd name="T5" fmla="*/ 91 h 866"/>
              <a:gd name="T6" fmla="*/ 8683 w 8683"/>
              <a:gd name="T7" fmla="*/ 775 h 866"/>
              <a:gd name="T8" fmla="*/ 8591 w 8683"/>
              <a:gd name="T9" fmla="*/ 866 h 866"/>
              <a:gd name="T10" fmla="*/ 91 w 8683"/>
              <a:gd name="T11" fmla="*/ 866 h 866"/>
              <a:gd name="T12" fmla="*/ 0 w 8683"/>
              <a:gd name="T13" fmla="*/ 775 h 866"/>
              <a:gd name="T14" fmla="*/ 0 w 8683"/>
              <a:gd name="T15" fmla="*/ 91 h 866"/>
              <a:gd name="T16" fmla="*/ 91 w 8683"/>
              <a:gd name="T17" fmla="*/ 0 h 86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8683" h="866">
                <a:moveTo>
                  <a:pt x="91" y="0"/>
                </a:moveTo>
                <a:lnTo>
                  <a:pt x="8591" y="0"/>
                </a:lnTo>
                <a:cubicBezTo>
                  <a:pt x="8642" y="0"/>
                  <a:pt x="8683" y="41"/>
                  <a:pt x="8683" y="91"/>
                </a:cubicBezTo>
                <a:lnTo>
                  <a:pt x="8683" y="775"/>
                </a:lnTo>
                <a:cubicBezTo>
                  <a:pt x="8683" y="825"/>
                  <a:pt x="8642" y="866"/>
                  <a:pt x="8591" y="866"/>
                </a:cubicBezTo>
                <a:lnTo>
                  <a:pt x="91" y="866"/>
                </a:lnTo>
                <a:cubicBezTo>
                  <a:pt x="41" y="866"/>
                  <a:pt x="0" y="825"/>
                  <a:pt x="0" y="775"/>
                </a:cubicBezTo>
                <a:lnTo>
                  <a:pt x="0" y="91"/>
                </a:lnTo>
                <a:cubicBezTo>
                  <a:pt x="0" y="41"/>
                  <a:pt x="41" y="0"/>
                  <a:pt x="91" y="0"/>
                </a:cubicBezTo>
                <a:close/>
              </a:path>
            </a:pathLst>
          </a:custGeom>
          <a:solidFill>
            <a:srgbClr val="FFFFFF"/>
          </a:solidFill>
          <a:ln w="9525" cap="flat">
            <a:solidFill>
              <a:schemeClr val="tx1">
                <a:lumMod val="50000"/>
                <a:lumOff val="50000"/>
              </a:schemeClr>
            </a:solidFill>
            <a:prstDash val="solid"/>
            <a:miter lim="800000"/>
          </a:ln>
        </p:spPr>
        <p:txBody>
          <a:bodyPr vert="horz" wrap="square" lIns="68553" tIns="34277" rIns="68553" bIns="34277" numCol="1" anchor="t" anchorCtr="0" compatLnSpc="1"/>
          <a:lstStyle/>
          <a:p>
            <a:endParaRPr lang="zh-CN" altLang="en-US"/>
          </a:p>
        </p:txBody>
      </p:sp>
      <p:sp>
        <p:nvSpPr>
          <p:cNvPr id="17" name="TextBox 47"/>
          <p:cNvSpPr txBox="1"/>
          <p:nvPr>
            <p:custDataLst>
              <p:tags r:id="rId6"/>
            </p:custDataLst>
          </p:nvPr>
        </p:nvSpPr>
        <p:spPr>
          <a:xfrm>
            <a:off x="4784389" y="2420888"/>
            <a:ext cx="2955963" cy="430887"/>
          </a:xfrm>
          <a:prstGeom prst="rect">
            <a:avLst/>
          </a:prstGeom>
          <a:noFill/>
        </p:spPr>
        <p:txBody>
          <a:bodyPr wrap="square" rtlCol="0">
            <a:spAutoFit/>
          </a:bodyPr>
          <a:lstStyle/>
          <a:p>
            <a:r>
              <a:rPr lang="en-US" altLang="zh-CN" sz="2200" b="1" dirty="0">
                <a:solidFill>
                  <a:schemeClr val="tx2">
                    <a:lumMod val="75000"/>
                    <a:lumOff val="25000"/>
                  </a:schemeClr>
                </a:solidFill>
                <a:latin typeface="微软雅黑" panose="020B0503020204020204" pitchFamily="34" charset="-122"/>
                <a:ea typeface="微软雅黑" panose="020B0503020204020204" pitchFamily="34" charset="-122"/>
              </a:rPr>
              <a:t>3.1 </a:t>
            </a:r>
            <a:r>
              <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rPr>
              <a:t>递归技术</a:t>
            </a:r>
            <a:endParaRPr lang="zh-CN" altLang="en-US" sz="2200" b="1" dirty="0">
              <a:solidFill>
                <a:schemeClr val="tx2">
                  <a:lumMod val="75000"/>
                  <a:lumOff val="25000"/>
                </a:schemeClr>
              </a:solidFill>
              <a:latin typeface="微软雅黑" panose="020B0503020204020204" pitchFamily="34" charset="-122"/>
              <a:ea typeface="微软雅黑" panose="020B0503020204020204" pitchFamily="34" charset="-122"/>
            </a:endParaRPr>
          </a:p>
        </p:txBody>
      </p:sp>
      <p:sp>
        <p:nvSpPr>
          <p:cNvPr id="18" name="TextBox 48"/>
          <p:cNvSpPr txBox="1"/>
          <p:nvPr>
            <p:custDataLst>
              <p:tags r:id="rId7"/>
            </p:custDataLst>
          </p:nvPr>
        </p:nvSpPr>
        <p:spPr>
          <a:xfrm>
            <a:off x="4784389" y="3553125"/>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3.2 </a:t>
            </a:r>
            <a:r>
              <a:rPr lang="zh-CN" altLang="en-US" sz="2200" dirty="0">
                <a:solidFill>
                  <a:schemeClr val="tx2">
                    <a:lumMod val="75000"/>
                    <a:lumOff val="25000"/>
                  </a:schemeClr>
                </a:solidFill>
                <a:sym typeface="+mn-ea"/>
              </a:rPr>
              <a:t>分治法概述及</a:t>
            </a:r>
            <a:r>
              <a:rPr lang="zh-CN" altLang="en-US" sz="2200" dirty="0">
                <a:solidFill>
                  <a:schemeClr val="tx2">
                    <a:lumMod val="75000"/>
                    <a:lumOff val="25000"/>
                  </a:schemeClr>
                </a:solidFill>
                <a:sym typeface="+mn-ea"/>
              </a:rPr>
              <a:t>示例</a:t>
            </a:r>
            <a:endParaRPr lang="zh-CN" altLang="en-US" sz="2200" dirty="0">
              <a:solidFill>
                <a:schemeClr val="tx2">
                  <a:lumMod val="75000"/>
                  <a:lumOff val="25000"/>
                </a:schemeClr>
              </a:solidFill>
              <a:sym typeface="+mn-ea"/>
            </a:endParaRPr>
          </a:p>
        </p:txBody>
      </p:sp>
      <p:sp>
        <p:nvSpPr>
          <p:cNvPr id="19" name="TextBox 49"/>
          <p:cNvSpPr txBox="1"/>
          <p:nvPr>
            <p:custDataLst>
              <p:tags r:id="rId8"/>
            </p:custDataLst>
          </p:nvPr>
        </p:nvSpPr>
        <p:spPr>
          <a:xfrm>
            <a:off x="4784389" y="4650474"/>
            <a:ext cx="2955963" cy="429895"/>
          </a:xfrm>
          <a:prstGeom prst="rect">
            <a:avLst/>
          </a:prstGeom>
          <a:noFill/>
        </p:spPr>
        <p:txBody>
          <a:bodyPr wrap="square" rtlCol="0">
            <a:spAutoFit/>
          </a:bodyPr>
          <a:lstStyle>
            <a:defPPr>
              <a:defRPr lang="zh-CN"/>
            </a:defPPr>
            <a:lvl1pPr>
              <a:defRPr sz="3200" b="1">
                <a:solidFill>
                  <a:schemeClr val="accent1"/>
                </a:solidFill>
                <a:latin typeface="微软雅黑" panose="020B0503020204020204" pitchFamily="34" charset="-122"/>
                <a:ea typeface="微软雅黑" panose="020B0503020204020204" pitchFamily="34" charset="-122"/>
              </a:defRPr>
            </a:lvl1pPr>
          </a:lstStyle>
          <a:p>
            <a:r>
              <a:rPr lang="en-US" altLang="zh-CN" sz="2200" dirty="0">
                <a:solidFill>
                  <a:schemeClr val="tx2">
                    <a:lumMod val="75000"/>
                    <a:lumOff val="25000"/>
                  </a:schemeClr>
                </a:solidFill>
              </a:rPr>
              <a:t>3.3 </a:t>
            </a:r>
            <a:r>
              <a:rPr lang="zh-CN" altLang="en-US" sz="2200" dirty="0">
                <a:solidFill>
                  <a:schemeClr val="tx2">
                    <a:lumMod val="75000"/>
                    <a:lumOff val="25000"/>
                  </a:schemeClr>
                </a:solidFill>
                <a:sym typeface="+mn-ea"/>
              </a:rPr>
              <a:t>分治算法设计实例</a:t>
            </a:r>
            <a:endParaRPr lang="zh-CN" altLang="en-US" sz="2200" dirty="0">
              <a:solidFill>
                <a:schemeClr val="tx2">
                  <a:lumMod val="75000"/>
                  <a:lumOff val="25000"/>
                </a:schemeClr>
              </a:solidFill>
            </a:endParaRPr>
          </a:p>
        </p:txBody>
      </p:sp>
      <p:pic>
        <p:nvPicPr>
          <p:cNvPr id="21" name="Picture 2" descr="E:\我的文档\Nipic_6852949_20110401101000478152.png"/>
          <p:cNvPicPr>
            <a:picLocks noChangeAspect="1" noChangeArrowheads="1"/>
          </p:cNvPicPr>
          <p:nvPr/>
        </p:nvPicPr>
        <p:blipFill rotWithShape="1">
          <a:blip r:embed="rId9" cstate="print">
            <a:extLst>
              <a:ext uri="{28A0092B-C50C-407E-A947-70E740481C1C}">
                <a14:useLocalDpi xmlns:a14="http://schemas.microsoft.com/office/drawing/2010/main" val="0"/>
              </a:ext>
            </a:extLst>
          </a:blip>
          <a:srcRect/>
          <a:stretch>
            <a:fillRect/>
          </a:stretch>
        </p:blipFill>
        <p:spPr bwMode="auto">
          <a:xfrm>
            <a:off x="582590" y="2420888"/>
            <a:ext cx="2680498" cy="2947378"/>
          </a:xfrm>
          <a:prstGeom prst="rect">
            <a:avLst/>
          </a:prstGeom>
          <a:noFill/>
          <a:ln>
            <a:noFill/>
          </a:ln>
          <a:extLst>
            <a:ext uri="{909E8E84-426E-40DD-AFC4-6F175D3DCCD1}">
              <a14:hiddenFill xmlns:a14="http://schemas.microsoft.com/office/drawing/2010/main">
                <a:solidFill>
                  <a:srgbClr val="FFFFFF"/>
                </a:solidFill>
              </a14:hiddenFill>
            </a:ext>
          </a:extLst>
        </p:spPr>
      </p:pic>
      <p:sp>
        <p:nvSpPr>
          <p:cNvPr id="22" name="Freeform 41"/>
          <p:cNvSpPr>
            <a:spLocks noEditPoints="1"/>
          </p:cNvSpPr>
          <p:nvPr>
            <p:custDataLst>
              <p:tags r:id="rId10"/>
            </p:custDataLst>
          </p:nvPr>
        </p:nvSpPr>
        <p:spPr bwMode="auto">
          <a:xfrm>
            <a:off x="4161357" y="2477381"/>
            <a:ext cx="360714" cy="356368"/>
          </a:xfrm>
          <a:custGeom>
            <a:avLst/>
            <a:gdLst>
              <a:gd name="T0" fmla="*/ 471 w 549"/>
              <a:gd name="T1" fmla="*/ 540 h 540"/>
              <a:gd name="T2" fmla="*/ 335 w 549"/>
              <a:gd name="T3" fmla="*/ 436 h 540"/>
              <a:gd name="T4" fmla="*/ 0 w 549"/>
              <a:gd name="T5" fmla="*/ 231 h 540"/>
              <a:gd name="T6" fmla="*/ 461 w 549"/>
              <a:gd name="T7" fmla="*/ 231 h 540"/>
              <a:gd name="T8" fmla="*/ 521 w 549"/>
              <a:gd name="T9" fmla="*/ 419 h 540"/>
              <a:gd name="T10" fmla="*/ 297 w 549"/>
              <a:gd name="T11" fmla="*/ 262 h 540"/>
              <a:gd name="T12" fmla="*/ 284 w 549"/>
              <a:gd name="T13" fmla="*/ 259 h 540"/>
              <a:gd name="T14" fmla="*/ 273 w 549"/>
              <a:gd name="T15" fmla="*/ 311 h 540"/>
              <a:gd name="T16" fmla="*/ 297 w 549"/>
              <a:gd name="T17" fmla="*/ 318 h 540"/>
              <a:gd name="T18" fmla="*/ 291 w 549"/>
              <a:gd name="T19" fmla="*/ 336 h 540"/>
              <a:gd name="T20" fmla="*/ 234 w 549"/>
              <a:gd name="T21" fmla="*/ 351 h 540"/>
              <a:gd name="T22" fmla="*/ 230 w 549"/>
              <a:gd name="T23" fmla="*/ 350 h 540"/>
              <a:gd name="T24" fmla="*/ 168 w 549"/>
              <a:gd name="T25" fmla="*/ 327 h 540"/>
              <a:gd name="T26" fmla="*/ 191 w 549"/>
              <a:gd name="T27" fmla="*/ 312 h 540"/>
              <a:gd name="T28" fmla="*/ 208 w 549"/>
              <a:gd name="T29" fmla="*/ 281 h 540"/>
              <a:gd name="T30" fmla="*/ 180 w 549"/>
              <a:gd name="T31" fmla="*/ 260 h 540"/>
              <a:gd name="T32" fmla="*/ 168 w 549"/>
              <a:gd name="T33" fmla="*/ 236 h 540"/>
              <a:gd name="T34" fmla="*/ 178 w 549"/>
              <a:gd name="T35" fmla="*/ 228 h 540"/>
              <a:gd name="T36" fmla="*/ 288 w 549"/>
              <a:gd name="T37" fmla="*/ 229 h 540"/>
              <a:gd name="T38" fmla="*/ 297 w 549"/>
              <a:gd name="T39" fmla="*/ 237 h 540"/>
              <a:gd name="T40" fmla="*/ 386 w 549"/>
              <a:gd name="T41" fmla="*/ 289 h 540"/>
              <a:gd name="T42" fmla="*/ 317 w 549"/>
              <a:gd name="T43" fmla="*/ 215 h 540"/>
              <a:gd name="T44" fmla="*/ 306 w 549"/>
              <a:gd name="T45" fmla="*/ 209 h 540"/>
              <a:gd name="T46" fmla="*/ 164 w 549"/>
              <a:gd name="T47" fmla="*/ 208 h 540"/>
              <a:gd name="T48" fmla="*/ 150 w 549"/>
              <a:gd name="T49" fmla="*/ 214 h 540"/>
              <a:gd name="T50" fmla="*/ 81 w 549"/>
              <a:gd name="T51" fmla="*/ 288 h 540"/>
              <a:gd name="T52" fmla="*/ 78 w 549"/>
              <a:gd name="T53" fmla="*/ 318 h 540"/>
              <a:gd name="T54" fmla="*/ 102 w 549"/>
              <a:gd name="T55" fmla="*/ 333 h 540"/>
              <a:gd name="T56" fmla="*/ 156 w 549"/>
              <a:gd name="T57" fmla="*/ 320 h 540"/>
              <a:gd name="T58" fmla="*/ 164 w 549"/>
              <a:gd name="T59" fmla="*/ 369 h 540"/>
              <a:gd name="T60" fmla="*/ 310 w 549"/>
              <a:gd name="T61" fmla="*/ 361 h 540"/>
              <a:gd name="T62" fmla="*/ 362 w 549"/>
              <a:gd name="T63" fmla="*/ 333 h 540"/>
              <a:gd name="T64" fmla="*/ 366 w 549"/>
              <a:gd name="T65" fmla="*/ 334 h 540"/>
              <a:gd name="T66" fmla="*/ 386 w 549"/>
              <a:gd name="T67" fmla="*/ 289 h 540"/>
              <a:gd name="T68" fmla="*/ 295 w 549"/>
              <a:gd name="T69" fmla="*/ 138 h 540"/>
              <a:gd name="T70" fmla="*/ 171 w 549"/>
              <a:gd name="T71" fmla="*/ 138 h 540"/>
              <a:gd name="T72" fmla="*/ 231 w 549"/>
              <a:gd name="T73" fmla="*/ 432 h 540"/>
              <a:gd name="T74" fmla="*/ 432 w 549"/>
              <a:gd name="T75" fmla="*/ 231 h 540"/>
              <a:gd name="T76" fmla="*/ 29 w 549"/>
              <a:gd name="T77" fmla="*/ 231 h 54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Lst>
            <a:rect l="0" t="0" r="r" b="b"/>
            <a:pathLst>
              <a:path w="549" h="540">
                <a:moveTo>
                  <a:pt x="521" y="520"/>
                </a:moveTo>
                <a:cubicBezTo>
                  <a:pt x="507" y="534"/>
                  <a:pt x="489" y="540"/>
                  <a:pt x="471" y="540"/>
                </a:cubicBezTo>
                <a:cubicBezTo>
                  <a:pt x="452" y="540"/>
                  <a:pt x="434" y="534"/>
                  <a:pt x="420" y="520"/>
                </a:cubicBezTo>
                <a:lnTo>
                  <a:pt x="335" y="436"/>
                </a:lnTo>
                <a:cubicBezTo>
                  <a:pt x="304" y="452"/>
                  <a:pt x="268" y="462"/>
                  <a:pt x="231" y="462"/>
                </a:cubicBezTo>
                <a:cubicBezTo>
                  <a:pt x="103" y="462"/>
                  <a:pt x="0" y="358"/>
                  <a:pt x="0" y="231"/>
                </a:cubicBezTo>
                <a:cubicBezTo>
                  <a:pt x="0" y="103"/>
                  <a:pt x="103" y="0"/>
                  <a:pt x="231" y="0"/>
                </a:cubicBezTo>
                <a:cubicBezTo>
                  <a:pt x="358" y="0"/>
                  <a:pt x="461" y="103"/>
                  <a:pt x="461" y="231"/>
                </a:cubicBezTo>
                <a:cubicBezTo>
                  <a:pt x="461" y="269"/>
                  <a:pt x="452" y="304"/>
                  <a:pt x="436" y="336"/>
                </a:cubicBezTo>
                <a:lnTo>
                  <a:pt x="521" y="419"/>
                </a:lnTo>
                <a:cubicBezTo>
                  <a:pt x="549" y="447"/>
                  <a:pt x="549" y="492"/>
                  <a:pt x="521" y="520"/>
                </a:cubicBezTo>
                <a:close/>
                <a:moveTo>
                  <a:pt x="297" y="262"/>
                </a:moveTo>
                <a:lnTo>
                  <a:pt x="286" y="260"/>
                </a:lnTo>
                <a:cubicBezTo>
                  <a:pt x="285" y="259"/>
                  <a:pt x="285" y="259"/>
                  <a:pt x="284" y="259"/>
                </a:cubicBezTo>
                <a:cubicBezTo>
                  <a:pt x="272" y="258"/>
                  <a:pt x="260" y="267"/>
                  <a:pt x="257" y="281"/>
                </a:cubicBezTo>
                <a:cubicBezTo>
                  <a:pt x="255" y="294"/>
                  <a:pt x="261" y="307"/>
                  <a:pt x="273" y="311"/>
                </a:cubicBezTo>
                <a:cubicBezTo>
                  <a:pt x="273" y="312"/>
                  <a:pt x="274" y="312"/>
                  <a:pt x="274" y="312"/>
                </a:cubicBezTo>
                <a:lnTo>
                  <a:pt x="297" y="318"/>
                </a:lnTo>
                <a:lnTo>
                  <a:pt x="297" y="328"/>
                </a:lnTo>
                <a:cubicBezTo>
                  <a:pt x="297" y="331"/>
                  <a:pt x="295" y="335"/>
                  <a:pt x="291" y="336"/>
                </a:cubicBezTo>
                <a:lnTo>
                  <a:pt x="236" y="351"/>
                </a:lnTo>
                <a:cubicBezTo>
                  <a:pt x="235" y="351"/>
                  <a:pt x="234" y="351"/>
                  <a:pt x="234" y="351"/>
                </a:cubicBezTo>
                <a:cubicBezTo>
                  <a:pt x="233" y="351"/>
                  <a:pt x="232" y="351"/>
                  <a:pt x="231" y="351"/>
                </a:cubicBezTo>
                <a:cubicBezTo>
                  <a:pt x="231" y="351"/>
                  <a:pt x="230" y="351"/>
                  <a:pt x="230" y="350"/>
                </a:cubicBezTo>
                <a:lnTo>
                  <a:pt x="174" y="335"/>
                </a:lnTo>
                <a:cubicBezTo>
                  <a:pt x="171" y="334"/>
                  <a:pt x="168" y="331"/>
                  <a:pt x="168" y="327"/>
                </a:cubicBezTo>
                <a:lnTo>
                  <a:pt x="168" y="318"/>
                </a:lnTo>
                <a:lnTo>
                  <a:pt x="191" y="312"/>
                </a:lnTo>
                <a:cubicBezTo>
                  <a:pt x="192" y="312"/>
                  <a:pt x="192" y="312"/>
                  <a:pt x="193" y="311"/>
                </a:cubicBezTo>
                <a:cubicBezTo>
                  <a:pt x="204" y="307"/>
                  <a:pt x="211" y="294"/>
                  <a:pt x="208" y="281"/>
                </a:cubicBezTo>
                <a:cubicBezTo>
                  <a:pt x="205" y="267"/>
                  <a:pt x="193" y="258"/>
                  <a:pt x="181" y="259"/>
                </a:cubicBezTo>
                <a:cubicBezTo>
                  <a:pt x="181" y="259"/>
                  <a:pt x="180" y="259"/>
                  <a:pt x="180" y="260"/>
                </a:cubicBezTo>
                <a:lnTo>
                  <a:pt x="168" y="262"/>
                </a:lnTo>
                <a:lnTo>
                  <a:pt x="168" y="236"/>
                </a:lnTo>
                <a:cubicBezTo>
                  <a:pt x="168" y="233"/>
                  <a:pt x="169" y="231"/>
                  <a:pt x="171" y="229"/>
                </a:cubicBezTo>
                <a:cubicBezTo>
                  <a:pt x="173" y="228"/>
                  <a:pt x="176" y="227"/>
                  <a:pt x="178" y="228"/>
                </a:cubicBezTo>
                <a:lnTo>
                  <a:pt x="234" y="243"/>
                </a:lnTo>
                <a:lnTo>
                  <a:pt x="288" y="229"/>
                </a:lnTo>
                <a:cubicBezTo>
                  <a:pt x="290" y="228"/>
                  <a:pt x="292" y="228"/>
                  <a:pt x="294" y="230"/>
                </a:cubicBezTo>
                <a:cubicBezTo>
                  <a:pt x="296" y="232"/>
                  <a:pt x="297" y="234"/>
                  <a:pt x="297" y="237"/>
                </a:cubicBezTo>
                <a:lnTo>
                  <a:pt x="297" y="262"/>
                </a:lnTo>
                <a:close/>
                <a:moveTo>
                  <a:pt x="386" y="289"/>
                </a:moveTo>
                <a:cubicBezTo>
                  <a:pt x="385" y="289"/>
                  <a:pt x="385" y="288"/>
                  <a:pt x="385" y="288"/>
                </a:cubicBezTo>
                <a:lnTo>
                  <a:pt x="317" y="215"/>
                </a:lnTo>
                <a:cubicBezTo>
                  <a:pt x="316" y="215"/>
                  <a:pt x="316" y="214"/>
                  <a:pt x="316" y="214"/>
                </a:cubicBezTo>
                <a:cubicBezTo>
                  <a:pt x="313" y="211"/>
                  <a:pt x="309" y="210"/>
                  <a:pt x="306" y="209"/>
                </a:cubicBezTo>
                <a:cubicBezTo>
                  <a:pt x="305" y="208"/>
                  <a:pt x="304" y="208"/>
                  <a:pt x="302" y="208"/>
                </a:cubicBezTo>
                <a:lnTo>
                  <a:pt x="164" y="208"/>
                </a:lnTo>
                <a:cubicBezTo>
                  <a:pt x="163" y="208"/>
                  <a:pt x="163" y="208"/>
                  <a:pt x="163" y="208"/>
                </a:cubicBezTo>
                <a:cubicBezTo>
                  <a:pt x="158" y="209"/>
                  <a:pt x="153" y="211"/>
                  <a:pt x="150" y="214"/>
                </a:cubicBezTo>
                <a:cubicBezTo>
                  <a:pt x="149" y="214"/>
                  <a:pt x="149" y="215"/>
                  <a:pt x="149" y="215"/>
                </a:cubicBezTo>
                <a:lnTo>
                  <a:pt x="81" y="288"/>
                </a:lnTo>
                <a:cubicBezTo>
                  <a:pt x="81" y="288"/>
                  <a:pt x="80" y="289"/>
                  <a:pt x="80" y="289"/>
                </a:cubicBezTo>
                <a:cubicBezTo>
                  <a:pt x="74" y="297"/>
                  <a:pt x="73" y="309"/>
                  <a:pt x="78" y="318"/>
                </a:cubicBezTo>
                <a:cubicBezTo>
                  <a:pt x="82" y="327"/>
                  <a:pt x="90" y="334"/>
                  <a:pt x="99" y="334"/>
                </a:cubicBezTo>
                <a:cubicBezTo>
                  <a:pt x="100" y="334"/>
                  <a:pt x="101" y="334"/>
                  <a:pt x="102" y="333"/>
                </a:cubicBezTo>
                <a:cubicBezTo>
                  <a:pt x="103" y="333"/>
                  <a:pt x="103" y="333"/>
                  <a:pt x="104" y="333"/>
                </a:cubicBezTo>
                <a:lnTo>
                  <a:pt x="156" y="320"/>
                </a:lnTo>
                <a:lnTo>
                  <a:pt x="156" y="361"/>
                </a:lnTo>
                <a:cubicBezTo>
                  <a:pt x="156" y="365"/>
                  <a:pt x="160" y="369"/>
                  <a:pt x="164" y="369"/>
                </a:cubicBezTo>
                <a:lnTo>
                  <a:pt x="302" y="369"/>
                </a:lnTo>
                <a:cubicBezTo>
                  <a:pt x="307" y="369"/>
                  <a:pt x="310" y="365"/>
                  <a:pt x="310" y="361"/>
                </a:cubicBezTo>
                <a:lnTo>
                  <a:pt x="310" y="321"/>
                </a:lnTo>
                <a:lnTo>
                  <a:pt x="362" y="333"/>
                </a:lnTo>
                <a:cubicBezTo>
                  <a:pt x="362" y="333"/>
                  <a:pt x="363" y="333"/>
                  <a:pt x="363" y="333"/>
                </a:cubicBezTo>
                <a:cubicBezTo>
                  <a:pt x="364" y="334"/>
                  <a:pt x="365" y="334"/>
                  <a:pt x="366" y="334"/>
                </a:cubicBezTo>
                <a:cubicBezTo>
                  <a:pt x="374" y="334"/>
                  <a:pt x="381" y="329"/>
                  <a:pt x="386" y="322"/>
                </a:cubicBezTo>
                <a:cubicBezTo>
                  <a:pt x="393" y="312"/>
                  <a:pt x="393" y="299"/>
                  <a:pt x="386" y="289"/>
                </a:cubicBezTo>
                <a:close/>
                <a:moveTo>
                  <a:pt x="233" y="204"/>
                </a:moveTo>
                <a:cubicBezTo>
                  <a:pt x="267" y="204"/>
                  <a:pt x="295" y="174"/>
                  <a:pt x="295" y="138"/>
                </a:cubicBezTo>
                <a:cubicBezTo>
                  <a:pt x="295" y="101"/>
                  <a:pt x="267" y="71"/>
                  <a:pt x="233" y="71"/>
                </a:cubicBezTo>
                <a:cubicBezTo>
                  <a:pt x="198" y="71"/>
                  <a:pt x="171" y="101"/>
                  <a:pt x="171" y="138"/>
                </a:cubicBezTo>
                <a:cubicBezTo>
                  <a:pt x="171" y="174"/>
                  <a:pt x="198" y="204"/>
                  <a:pt x="233" y="204"/>
                </a:cubicBezTo>
                <a:close/>
                <a:moveTo>
                  <a:pt x="231" y="432"/>
                </a:moveTo>
                <a:lnTo>
                  <a:pt x="231" y="432"/>
                </a:lnTo>
                <a:cubicBezTo>
                  <a:pt x="342" y="432"/>
                  <a:pt x="432" y="342"/>
                  <a:pt x="432" y="231"/>
                </a:cubicBezTo>
                <a:cubicBezTo>
                  <a:pt x="432" y="120"/>
                  <a:pt x="342" y="30"/>
                  <a:pt x="231" y="30"/>
                </a:cubicBezTo>
                <a:cubicBezTo>
                  <a:pt x="119" y="30"/>
                  <a:pt x="29" y="120"/>
                  <a:pt x="29" y="231"/>
                </a:cubicBezTo>
                <a:cubicBezTo>
                  <a:pt x="29" y="342"/>
                  <a:pt x="119" y="432"/>
                  <a:pt x="231" y="432"/>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3" name="Freeform 47"/>
          <p:cNvSpPr>
            <a:spLocks noEditPoints="1"/>
          </p:cNvSpPr>
          <p:nvPr>
            <p:custDataLst>
              <p:tags r:id="rId11"/>
            </p:custDataLst>
          </p:nvPr>
        </p:nvSpPr>
        <p:spPr bwMode="auto">
          <a:xfrm>
            <a:off x="4213509" y="3286424"/>
            <a:ext cx="308562" cy="349125"/>
          </a:xfrm>
          <a:custGeom>
            <a:avLst/>
            <a:gdLst>
              <a:gd name="T0" fmla="*/ 298 w 467"/>
              <a:gd name="T1" fmla="*/ 66 h 528"/>
              <a:gd name="T2" fmla="*/ 232 w 467"/>
              <a:gd name="T3" fmla="*/ 132 h 528"/>
              <a:gd name="T4" fmla="*/ 166 w 467"/>
              <a:gd name="T5" fmla="*/ 132 h 528"/>
              <a:gd name="T6" fmla="*/ 100 w 467"/>
              <a:gd name="T7" fmla="*/ 66 h 528"/>
              <a:gd name="T8" fmla="*/ 166 w 467"/>
              <a:gd name="T9" fmla="*/ 0 h 528"/>
              <a:gd name="T10" fmla="*/ 232 w 467"/>
              <a:gd name="T11" fmla="*/ 0 h 528"/>
              <a:gd name="T12" fmla="*/ 298 w 467"/>
              <a:gd name="T13" fmla="*/ 66 h 528"/>
              <a:gd name="T14" fmla="*/ 330 w 467"/>
              <a:gd name="T15" fmla="*/ 66 h 528"/>
              <a:gd name="T16" fmla="*/ 331 w 467"/>
              <a:gd name="T17" fmla="*/ 81 h 528"/>
              <a:gd name="T18" fmla="*/ 248 w 467"/>
              <a:gd name="T19" fmla="*/ 164 h 528"/>
              <a:gd name="T20" fmla="*/ 149 w 467"/>
              <a:gd name="T21" fmla="*/ 164 h 528"/>
              <a:gd name="T22" fmla="*/ 66 w 467"/>
              <a:gd name="T23" fmla="*/ 81 h 528"/>
              <a:gd name="T24" fmla="*/ 68 w 467"/>
              <a:gd name="T25" fmla="*/ 66 h 528"/>
              <a:gd name="T26" fmla="*/ 0 w 467"/>
              <a:gd name="T27" fmla="*/ 147 h 528"/>
              <a:gd name="T28" fmla="*/ 0 w 467"/>
              <a:gd name="T29" fmla="*/ 445 h 528"/>
              <a:gd name="T30" fmla="*/ 83 w 467"/>
              <a:gd name="T31" fmla="*/ 528 h 528"/>
              <a:gd name="T32" fmla="*/ 303 w 467"/>
              <a:gd name="T33" fmla="*/ 528 h 528"/>
              <a:gd name="T34" fmla="*/ 213 w 467"/>
              <a:gd name="T35" fmla="*/ 392 h 528"/>
              <a:gd name="T36" fmla="*/ 361 w 467"/>
              <a:gd name="T37" fmla="*/ 244 h 528"/>
              <a:gd name="T38" fmla="*/ 397 w 467"/>
              <a:gd name="T39" fmla="*/ 248 h 528"/>
              <a:gd name="T40" fmla="*/ 397 w 467"/>
              <a:gd name="T41" fmla="*/ 147 h 528"/>
              <a:gd name="T42" fmla="*/ 330 w 467"/>
              <a:gd name="T43" fmla="*/ 66 h 528"/>
              <a:gd name="T44" fmla="*/ 186 w 467"/>
              <a:gd name="T45" fmla="*/ 331 h 528"/>
              <a:gd name="T46" fmla="*/ 186 w 467"/>
              <a:gd name="T47" fmla="*/ 331 h 528"/>
              <a:gd name="T48" fmla="*/ 83 w 467"/>
              <a:gd name="T49" fmla="*/ 331 h 528"/>
              <a:gd name="T50" fmla="*/ 66 w 467"/>
              <a:gd name="T51" fmla="*/ 314 h 528"/>
              <a:gd name="T52" fmla="*/ 83 w 467"/>
              <a:gd name="T53" fmla="*/ 298 h 528"/>
              <a:gd name="T54" fmla="*/ 186 w 467"/>
              <a:gd name="T55" fmla="*/ 298 h 528"/>
              <a:gd name="T56" fmla="*/ 203 w 467"/>
              <a:gd name="T57" fmla="*/ 314 h 528"/>
              <a:gd name="T58" fmla="*/ 186 w 467"/>
              <a:gd name="T59" fmla="*/ 331 h 528"/>
              <a:gd name="T60" fmla="*/ 219 w 467"/>
              <a:gd name="T61" fmla="*/ 264 h 528"/>
              <a:gd name="T62" fmla="*/ 219 w 467"/>
              <a:gd name="T63" fmla="*/ 264 h 528"/>
              <a:gd name="T64" fmla="*/ 83 w 467"/>
              <a:gd name="T65" fmla="*/ 264 h 528"/>
              <a:gd name="T66" fmla="*/ 66 w 467"/>
              <a:gd name="T67" fmla="*/ 248 h 528"/>
              <a:gd name="T68" fmla="*/ 83 w 467"/>
              <a:gd name="T69" fmla="*/ 231 h 528"/>
              <a:gd name="T70" fmla="*/ 219 w 467"/>
              <a:gd name="T71" fmla="*/ 231 h 528"/>
              <a:gd name="T72" fmla="*/ 236 w 467"/>
              <a:gd name="T73" fmla="*/ 248 h 528"/>
              <a:gd name="T74" fmla="*/ 219 w 467"/>
              <a:gd name="T75" fmla="*/ 264 h 528"/>
              <a:gd name="T76" fmla="*/ 388 w 467"/>
              <a:gd name="T77" fmla="*/ 289 h 528"/>
              <a:gd name="T78" fmla="*/ 362 w 467"/>
              <a:gd name="T79" fmla="*/ 286 h 528"/>
              <a:gd name="T80" fmla="*/ 257 w 467"/>
              <a:gd name="T81" fmla="*/ 391 h 528"/>
              <a:gd name="T82" fmla="*/ 340 w 467"/>
              <a:gd name="T83" fmla="*/ 494 h 528"/>
              <a:gd name="T84" fmla="*/ 362 w 467"/>
              <a:gd name="T85" fmla="*/ 497 h 528"/>
              <a:gd name="T86" fmla="*/ 467 w 467"/>
              <a:gd name="T87" fmla="*/ 391 h 528"/>
              <a:gd name="T88" fmla="*/ 388 w 467"/>
              <a:gd name="T89" fmla="*/ 289 h 528"/>
              <a:gd name="T90" fmla="*/ 422 w 467"/>
              <a:gd name="T91" fmla="*/ 376 h 528"/>
              <a:gd name="T92" fmla="*/ 422 w 467"/>
              <a:gd name="T93" fmla="*/ 376 h 528"/>
              <a:gd name="T94" fmla="*/ 388 w 467"/>
              <a:gd name="T95" fmla="*/ 410 h 528"/>
              <a:gd name="T96" fmla="*/ 362 w 467"/>
              <a:gd name="T97" fmla="*/ 436 h 528"/>
              <a:gd name="T98" fmla="*/ 332 w 467"/>
              <a:gd name="T99" fmla="*/ 436 h 528"/>
              <a:gd name="T100" fmla="*/ 302 w 467"/>
              <a:gd name="T101" fmla="*/ 406 h 528"/>
              <a:gd name="T102" fmla="*/ 302 w 467"/>
              <a:gd name="T103" fmla="*/ 376 h 528"/>
              <a:gd name="T104" fmla="*/ 332 w 467"/>
              <a:gd name="T105" fmla="*/ 376 h 528"/>
              <a:gd name="T106" fmla="*/ 347 w 467"/>
              <a:gd name="T107" fmla="*/ 391 h 528"/>
              <a:gd name="T108" fmla="*/ 388 w 467"/>
              <a:gd name="T109" fmla="*/ 350 h 528"/>
              <a:gd name="T110" fmla="*/ 392 w 467"/>
              <a:gd name="T111" fmla="*/ 346 h 528"/>
              <a:gd name="T112" fmla="*/ 422 w 467"/>
              <a:gd name="T113" fmla="*/ 346 h 528"/>
              <a:gd name="T114" fmla="*/ 422 w 467"/>
              <a:gd name="T115" fmla="*/ 376 h 528"/>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Lst>
            <a:rect l="0" t="0" r="r" b="b"/>
            <a:pathLst>
              <a:path w="467" h="528">
                <a:moveTo>
                  <a:pt x="298" y="66"/>
                </a:moveTo>
                <a:cubicBezTo>
                  <a:pt x="298" y="103"/>
                  <a:pt x="268" y="132"/>
                  <a:pt x="232" y="132"/>
                </a:cubicBezTo>
                <a:lnTo>
                  <a:pt x="166" y="132"/>
                </a:lnTo>
                <a:cubicBezTo>
                  <a:pt x="129" y="132"/>
                  <a:pt x="100" y="103"/>
                  <a:pt x="100" y="66"/>
                </a:cubicBezTo>
                <a:cubicBezTo>
                  <a:pt x="100" y="29"/>
                  <a:pt x="129" y="0"/>
                  <a:pt x="166" y="0"/>
                </a:cubicBezTo>
                <a:lnTo>
                  <a:pt x="232" y="0"/>
                </a:lnTo>
                <a:cubicBezTo>
                  <a:pt x="268" y="0"/>
                  <a:pt x="298" y="29"/>
                  <a:pt x="298" y="66"/>
                </a:cubicBezTo>
                <a:close/>
                <a:moveTo>
                  <a:pt x="330" y="66"/>
                </a:moveTo>
                <a:cubicBezTo>
                  <a:pt x="331" y="71"/>
                  <a:pt x="331" y="76"/>
                  <a:pt x="331" y="81"/>
                </a:cubicBezTo>
                <a:cubicBezTo>
                  <a:pt x="331" y="127"/>
                  <a:pt x="294" y="164"/>
                  <a:pt x="248" y="164"/>
                </a:cubicBezTo>
                <a:lnTo>
                  <a:pt x="149" y="164"/>
                </a:lnTo>
                <a:cubicBezTo>
                  <a:pt x="103" y="164"/>
                  <a:pt x="66" y="127"/>
                  <a:pt x="66" y="81"/>
                </a:cubicBezTo>
                <a:cubicBezTo>
                  <a:pt x="66" y="76"/>
                  <a:pt x="67" y="71"/>
                  <a:pt x="68" y="66"/>
                </a:cubicBezTo>
                <a:cubicBezTo>
                  <a:pt x="29" y="73"/>
                  <a:pt x="0" y="107"/>
                  <a:pt x="0" y="147"/>
                </a:cubicBezTo>
                <a:lnTo>
                  <a:pt x="0" y="445"/>
                </a:lnTo>
                <a:cubicBezTo>
                  <a:pt x="0" y="491"/>
                  <a:pt x="37" y="528"/>
                  <a:pt x="83" y="528"/>
                </a:cubicBezTo>
                <a:lnTo>
                  <a:pt x="303" y="528"/>
                </a:lnTo>
                <a:cubicBezTo>
                  <a:pt x="250" y="505"/>
                  <a:pt x="213" y="453"/>
                  <a:pt x="213" y="392"/>
                </a:cubicBezTo>
                <a:cubicBezTo>
                  <a:pt x="213" y="310"/>
                  <a:pt x="279" y="244"/>
                  <a:pt x="361" y="244"/>
                </a:cubicBezTo>
                <a:cubicBezTo>
                  <a:pt x="374" y="244"/>
                  <a:pt x="386" y="245"/>
                  <a:pt x="397" y="248"/>
                </a:cubicBezTo>
                <a:lnTo>
                  <a:pt x="397" y="147"/>
                </a:lnTo>
                <a:cubicBezTo>
                  <a:pt x="397" y="107"/>
                  <a:pt x="368" y="73"/>
                  <a:pt x="330" y="66"/>
                </a:cubicBezTo>
                <a:close/>
                <a:moveTo>
                  <a:pt x="186" y="331"/>
                </a:moveTo>
                <a:lnTo>
                  <a:pt x="186" y="331"/>
                </a:lnTo>
                <a:lnTo>
                  <a:pt x="83" y="331"/>
                </a:lnTo>
                <a:cubicBezTo>
                  <a:pt x="74" y="331"/>
                  <a:pt x="66" y="323"/>
                  <a:pt x="66" y="314"/>
                </a:cubicBezTo>
                <a:cubicBezTo>
                  <a:pt x="66" y="305"/>
                  <a:pt x="74" y="298"/>
                  <a:pt x="83" y="298"/>
                </a:cubicBezTo>
                <a:lnTo>
                  <a:pt x="186" y="298"/>
                </a:lnTo>
                <a:cubicBezTo>
                  <a:pt x="195" y="298"/>
                  <a:pt x="203" y="305"/>
                  <a:pt x="203" y="314"/>
                </a:cubicBezTo>
                <a:cubicBezTo>
                  <a:pt x="203" y="323"/>
                  <a:pt x="195" y="331"/>
                  <a:pt x="186" y="331"/>
                </a:cubicBezTo>
                <a:close/>
                <a:moveTo>
                  <a:pt x="219" y="264"/>
                </a:moveTo>
                <a:lnTo>
                  <a:pt x="219" y="264"/>
                </a:lnTo>
                <a:lnTo>
                  <a:pt x="83" y="264"/>
                </a:lnTo>
                <a:cubicBezTo>
                  <a:pt x="74" y="264"/>
                  <a:pt x="66" y="257"/>
                  <a:pt x="66" y="248"/>
                </a:cubicBezTo>
                <a:cubicBezTo>
                  <a:pt x="66" y="239"/>
                  <a:pt x="74" y="231"/>
                  <a:pt x="83" y="231"/>
                </a:cubicBezTo>
                <a:lnTo>
                  <a:pt x="219" y="231"/>
                </a:lnTo>
                <a:cubicBezTo>
                  <a:pt x="229" y="231"/>
                  <a:pt x="236" y="239"/>
                  <a:pt x="236" y="248"/>
                </a:cubicBezTo>
                <a:cubicBezTo>
                  <a:pt x="236" y="257"/>
                  <a:pt x="229" y="264"/>
                  <a:pt x="219" y="264"/>
                </a:cubicBezTo>
                <a:close/>
                <a:moveTo>
                  <a:pt x="388" y="289"/>
                </a:moveTo>
                <a:cubicBezTo>
                  <a:pt x="380" y="287"/>
                  <a:pt x="371" y="286"/>
                  <a:pt x="362" y="286"/>
                </a:cubicBezTo>
                <a:cubicBezTo>
                  <a:pt x="304" y="286"/>
                  <a:pt x="257" y="333"/>
                  <a:pt x="257" y="391"/>
                </a:cubicBezTo>
                <a:cubicBezTo>
                  <a:pt x="257" y="442"/>
                  <a:pt x="292" y="484"/>
                  <a:pt x="340" y="494"/>
                </a:cubicBezTo>
                <a:cubicBezTo>
                  <a:pt x="347" y="496"/>
                  <a:pt x="354" y="497"/>
                  <a:pt x="362" y="497"/>
                </a:cubicBezTo>
                <a:cubicBezTo>
                  <a:pt x="420" y="497"/>
                  <a:pt x="467" y="449"/>
                  <a:pt x="467" y="391"/>
                </a:cubicBezTo>
                <a:cubicBezTo>
                  <a:pt x="467" y="342"/>
                  <a:pt x="434" y="301"/>
                  <a:pt x="388" y="289"/>
                </a:cubicBezTo>
                <a:close/>
                <a:moveTo>
                  <a:pt x="422" y="376"/>
                </a:moveTo>
                <a:lnTo>
                  <a:pt x="422" y="376"/>
                </a:lnTo>
                <a:lnTo>
                  <a:pt x="388" y="410"/>
                </a:lnTo>
                <a:lnTo>
                  <a:pt x="362" y="436"/>
                </a:lnTo>
                <a:cubicBezTo>
                  <a:pt x="354" y="444"/>
                  <a:pt x="340" y="444"/>
                  <a:pt x="332" y="436"/>
                </a:cubicBezTo>
                <a:lnTo>
                  <a:pt x="302" y="406"/>
                </a:lnTo>
                <a:cubicBezTo>
                  <a:pt x="294" y="398"/>
                  <a:pt x="294" y="384"/>
                  <a:pt x="302" y="376"/>
                </a:cubicBezTo>
                <a:cubicBezTo>
                  <a:pt x="311" y="368"/>
                  <a:pt x="324" y="368"/>
                  <a:pt x="332" y="376"/>
                </a:cubicBezTo>
                <a:lnTo>
                  <a:pt x="347" y="391"/>
                </a:lnTo>
                <a:lnTo>
                  <a:pt x="388" y="350"/>
                </a:lnTo>
                <a:lnTo>
                  <a:pt x="392" y="346"/>
                </a:lnTo>
                <a:cubicBezTo>
                  <a:pt x="400" y="338"/>
                  <a:pt x="413" y="338"/>
                  <a:pt x="422" y="346"/>
                </a:cubicBezTo>
                <a:cubicBezTo>
                  <a:pt x="430" y="355"/>
                  <a:pt x="430" y="368"/>
                  <a:pt x="422" y="376"/>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sp>
        <p:nvSpPr>
          <p:cNvPr id="24" name="Freeform 49"/>
          <p:cNvSpPr>
            <a:spLocks noEditPoints="1"/>
          </p:cNvSpPr>
          <p:nvPr>
            <p:custDataLst>
              <p:tags r:id="rId12"/>
            </p:custDataLst>
          </p:nvPr>
        </p:nvSpPr>
        <p:spPr bwMode="auto">
          <a:xfrm>
            <a:off x="4177292" y="4123956"/>
            <a:ext cx="328843" cy="352023"/>
          </a:xfrm>
          <a:custGeom>
            <a:avLst/>
            <a:gdLst>
              <a:gd name="T0" fmla="*/ 150 w 500"/>
              <a:gd name="T1" fmla="*/ 82 h 533"/>
              <a:gd name="T2" fmla="*/ 327 w 500"/>
              <a:gd name="T3" fmla="*/ 59 h 533"/>
              <a:gd name="T4" fmla="*/ 264 w 500"/>
              <a:gd name="T5" fmla="*/ 37 h 533"/>
              <a:gd name="T6" fmla="*/ 191 w 500"/>
              <a:gd name="T7" fmla="*/ 37 h 533"/>
              <a:gd name="T8" fmla="*/ 128 w 500"/>
              <a:gd name="T9" fmla="*/ 59 h 533"/>
              <a:gd name="T10" fmla="*/ 411 w 500"/>
              <a:gd name="T11" fmla="*/ 462 h 533"/>
              <a:gd name="T12" fmla="*/ 418 w 500"/>
              <a:gd name="T13" fmla="*/ 446 h 533"/>
              <a:gd name="T14" fmla="*/ 389 w 500"/>
              <a:gd name="T15" fmla="*/ 346 h 533"/>
              <a:gd name="T16" fmla="*/ 371 w 500"/>
              <a:gd name="T17" fmla="*/ 346 h 533"/>
              <a:gd name="T18" fmla="*/ 371 w 500"/>
              <a:gd name="T19" fmla="*/ 423 h 533"/>
              <a:gd name="T20" fmla="*/ 371 w 500"/>
              <a:gd name="T21" fmla="*/ 425 h 533"/>
              <a:gd name="T22" fmla="*/ 372 w 500"/>
              <a:gd name="T23" fmla="*/ 426 h 533"/>
              <a:gd name="T24" fmla="*/ 373 w 500"/>
              <a:gd name="T25" fmla="*/ 428 h 533"/>
              <a:gd name="T26" fmla="*/ 476 w 500"/>
              <a:gd name="T27" fmla="*/ 352 h 533"/>
              <a:gd name="T28" fmla="*/ 380 w 500"/>
              <a:gd name="T29" fmla="*/ 301 h 533"/>
              <a:gd name="T30" fmla="*/ 358 w 500"/>
              <a:gd name="T31" fmla="*/ 531 h 533"/>
              <a:gd name="T32" fmla="*/ 494 w 500"/>
              <a:gd name="T33" fmla="*/ 439 h 533"/>
              <a:gd name="T34" fmla="*/ 476 w 500"/>
              <a:gd name="T35" fmla="*/ 436 h 533"/>
              <a:gd name="T36" fmla="*/ 380 w 500"/>
              <a:gd name="T37" fmla="*/ 515 h 533"/>
              <a:gd name="T38" fmla="*/ 284 w 500"/>
              <a:gd name="T39" fmla="*/ 399 h 533"/>
              <a:gd name="T40" fmla="*/ 398 w 500"/>
              <a:gd name="T41" fmla="*/ 321 h 533"/>
              <a:gd name="T42" fmla="*/ 476 w 500"/>
              <a:gd name="T43" fmla="*/ 436 h 533"/>
              <a:gd name="T44" fmla="*/ 167 w 500"/>
              <a:gd name="T45" fmla="*/ 435 h 533"/>
              <a:gd name="T46" fmla="*/ 286 w 500"/>
              <a:gd name="T47" fmla="*/ 317 h 533"/>
              <a:gd name="T48" fmla="*/ 310 w 500"/>
              <a:gd name="T49" fmla="*/ 298 h 533"/>
              <a:gd name="T50" fmla="*/ 431 w 500"/>
              <a:gd name="T51" fmla="*/ 181 h 533"/>
              <a:gd name="T52" fmla="*/ 436 w 500"/>
              <a:gd name="T53" fmla="*/ 292 h 533"/>
              <a:gd name="T54" fmla="*/ 455 w 500"/>
              <a:gd name="T55" fmla="*/ 298 h 533"/>
              <a:gd name="T56" fmla="*/ 455 w 500"/>
              <a:gd name="T57" fmla="*/ 123 h 533"/>
              <a:gd name="T58" fmla="*/ 23 w 500"/>
              <a:gd name="T59" fmla="*/ 99 h 533"/>
              <a:gd name="T60" fmla="*/ 0 w 500"/>
              <a:gd name="T61" fmla="*/ 186 h 533"/>
              <a:gd name="T62" fmla="*/ 0 w 500"/>
              <a:gd name="T63" fmla="*/ 317 h 533"/>
              <a:gd name="T64" fmla="*/ 0 w 500"/>
              <a:gd name="T65" fmla="*/ 444 h 533"/>
              <a:gd name="T66" fmla="*/ 252 w 500"/>
              <a:gd name="T67" fmla="*/ 467 h 533"/>
              <a:gd name="T68" fmla="*/ 18 w 500"/>
              <a:gd name="T69" fmla="*/ 186 h 533"/>
              <a:gd name="T70" fmla="*/ 23 w 500"/>
              <a:gd name="T71" fmla="*/ 181 h 533"/>
              <a:gd name="T72" fmla="*/ 149 w 500"/>
              <a:gd name="T73" fmla="*/ 298 h 533"/>
              <a:gd name="T74" fmla="*/ 18 w 500"/>
              <a:gd name="T75" fmla="*/ 186 h 533"/>
              <a:gd name="T76" fmla="*/ 149 w 500"/>
              <a:gd name="T77" fmla="*/ 317 h 533"/>
              <a:gd name="T78" fmla="*/ 23 w 500"/>
              <a:gd name="T79" fmla="*/ 435 h 533"/>
              <a:gd name="T80" fmla="*/ 18 w 500"/>
              <a:gd name="T81" fmla="*/ 317 h 533"/>
              <a:gd name="T82" fmla="*/ 167 w 500"/>
              <a:gd name="T83" fmla="*/ 298 h 533"/>
              <a:gd name="T84" fmla="*/ 167 w 500"/>
              <a:gd name="T85" fmla="*/ 181 h 533"/>
              <a:gd name="T86" fmla="*/ 292 w 500"/>
              <a:gd name="T87" fmla="*/ 298 h 533"/>
              <a:gd name="T88" fmla="*/ 301 w 500"/>
              <a:gd name="T89" fmla="*/ 123 h 533"/>
              <a:gd name="T90" fmla="*/ 317 w 500"/>
              <a:gd name="T91" fmla="*/ 139 h 533"/>
              <a:gd name="T92" fmla="*/ 285 w 500"/>
              <a:gd name="T93" fmla="*/ 139 h 533"/>
              <a:gd name="T94" fmla="*/ 158 w 500"/>
              <a:gd name="T95" fmla="*/ 123 h 533"/>
              <a:gd name="T96" fmla="*/ 174 w 500"/>
              <a:gd name="T97" fmla="*/ 139 h 533"/>
              <a:gd name="T98" fmla="*/ 142 w 500"/>
              <a:gd name="T99" fmla="*/ 139 h 53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Lst>
            <a:rect l="0" t="0" r="r" b="b"/>
            <a:pathLst>
              <a:path w="500" h="533">
                <a:moveTo>
                  <a:pt x="128" y="59"/>
                </a:moveTo>
                <a:cubicBezTo>
                  <a:pt x="128" y="72"/>
                  <a:pt x="138" y="82"/>
                  <a:pt x="150" y="82"/>
                </a:cubicBezTo>
                <a:lnTo>
                  <a:pt x="305" y="82"/>
                </a:lnTo>
                <a:cubicBezTo>
                  <a:pt x="317" y="82"/>
                  <a:pt x="327" y="72"/>
                  <a:pt x="327" y="59"/>
                </a:cubicBezTo>
                <a:cubicBezTo>
                  <a:pt x="327" y="47"/>
                  <a:pt x="317" y="37"/>
                  <a:pt x="305" y="37"/>
                </a:cubicBezTo>
                <a:lnTo>
                  <a:pt x="264" y="37"/>
                </a:lnTo>
                <a:cubicBezTo>
                  <a:pt x="264" y="17"/>
                  <a:pt x="247" y="0"/>
                  <a:pt x="227" y="0"/>
                </a:cubicBezTo>
                <a:cubicBezTo>
                  <a:pt x="207" y="0"/>
                  <a:pt x="191" y="17"/>
                  <a:pt x="191" y="37"/>
                </a:cubicBezTo>
                <a:lnTo>
                  <a:pt x="150" y="37"/>
                </a:lnTo>
                <a:cubicBezTo>
                  <a:pt x="138" y="37"/>
                  <a:pt x="128" y="47"/>
                  <a:pt x="128" y="59"/>
                </a:cubicBezTo>
                <a:close/>
                <a:moveTo>
                  <a:pt x="405" y="459"/>
                </a:moveTo>
                <a:cubicBezTo>
                  <a:pt x="406" y="461"/>
                  <a:pt x="409" y="462"/>
                  <a:pt x="411" y="462"/>
                </a:cubicBezTo>
                <a:cubicBezTo>
                  <a:pt x="414" y="462"/>
                  <a:pt x="416" y="461"/>
                  <a:pt x="418" y="459"/>
                </a:cubicBezTo>
                <a:cubicBezTo>
                  <a:pt x="421" y="456"/>
                  <a:pt x="421" y="450"/>
                  <a:pt x="418" y="446"/>
                </a:cubicBezTo>
                <a:lnTo>
                  <a:pt x="389" y="417"/>
                </a:lnTo>
                <a:lnTo>
                  <a:pt x="389" y="346"/>
                </a:lnTo>
                <a:cubicBezTo>
                  <a:pt x="389" y="341"/>
                  <a:pt x="385" y="337"/>
                  <a:pt x="380" y="337"/>
                </a:cubicBezTo>
                <a:cubicBezTo>
                  <a:pt x="375" y="337"/>
                  <a:pt x="371" y="341"/>
                  <a:pt x="371" y="346"/>
                </a:cubicBezTo>
                <a:lnTo>
                  <a:pt x="371" y="421"/>
                </a:lnTo>
                <a:cubicBezTo>
                  <a:pt x="371" y="422"/>
                  <a:pt x="371" y="423"/>
                  <a:pt x="371" y="423"/>
                </a:cubicBezTo>
                <a:cubicBezTo>
                  <a:pt x="371" y="423"/>
                  <a:pt x="371" y="424"/>
                  <a:pt x="371" y="424"/>
                </a:cubicBezTo>
                <a:cubicBezTo>
                  <a:pt x="371" y="424"/>
                  <a:pt x="371" y="425"/>
                  <a:pt x="371" y="425"/>
                </a:cubicBezTo>
                <a:cubicBezTo>
                  <a:pt x="371" y="425"/>
                  <a:pt x="372" y="425"/>
                  <a:pt x="372" y="426"/>
                </a:cubicBezTo>
                <a:cubicBezTo>
                  <a:pt x="372" y="426"/>
                  <a:pt x="372" y="426"/>
                  <a:pt x="372" y="426"/>
                </a:cubicBezTo>
                <a:cubicBezTo>
                  <a:pt x="372" y="427"/>
                  <a:pt x="373" y="427"/>
                  <a:pt x="373" y="428"/>
                </a:cubicBezTo>
                <a:cubicBezTo>
                  <a:pt x="373" y="428"/>
                  <a:pt x="373" y="428"/>
                  <a:pt x="373" y="428"/>
                </a:cubicBezTo>
                <a:lnTo>
                  <a:pt x="405" y="459"/>
                </a:lnTo>
                <a:close/>
                <a:moveTo>
                  <a:pt x="476" y="352"/>
                </a:moveTo>
                <a:cubicBezTo>
                  <a:pt x="458" y="327"/>
                  <a:pt x="432" y="309"/>
                  <a:pt x="402" y="303"/>
                </a:cubicBezTo>
                <a:cubicBezTo>
                  <a:pt x="394" y="302"/>
                  <a:pt x="387" y="301"/>
                  <a:pt x="380" y="301"/>
                </a:cubicBezTo>
                <a:cubicBezTo>
                  <a:pt x="324" y="301"/>
                  <a:pt x="276" y="341"/>
                  <a:pt x="266" y="396"/>
                </a:cubicBezTo>
                <a:cubicBezTo>
                  <a:pt x="254" y="458"/>
                  <a:pt x="295" y="519"/>
                  <a:pt x="358" y="531"/>
                </a:cubicBezTo>
                <a:cubicBezTo>
                  <a:pt x="365" y="533"/>
                  <a:pt x="373" y="533"/>
                  <a:pt x="380" y="533"/>
                </a:cubicBezTo>
                <a:cubicBezTo>
                  <a:pt x="435" y="533"/>
                  <a:pt x="483" y="494"/>
                  <a:pt x="494" y="439"/>
                </a:cubicBezTo>
                <a:cubicBezTo>
                  <a:pt x="500" y="409"/>
                  <a:pt x="493" y="378"/>
                  <a:pt x="476" y="352"/>
                </a:cubicBezTo>
                <a:close/>
                <a:moveTo>
                  <a:pt x="476" y="436"/>
                </a:moveTo>
                <a:lnTo>
                  <a:pt x="476" y="436"/>
                </a:lnTo>
                <a:cubicBezTo>
                  <a:pt x="467" y="482"/>
                  <a:pt x="427" y="515"/>
                  <a:pt x="380" y="515"/>
                </a:cubicBezTo>
                <a:cubicBezTo>
                  <a:pt x="374" y="515"/>
                  <a:pt x="368" y="515"/>
                  <a:pt x="361" y="514"/>
                </a:cubicBezTo>
                <a:cubicBezTo>
                  <a:pt x="308" y="503"/>
                  <a:pt x="273" y="452"/>
                  <a:pt x="284" y="399"/>
                </a:cubicBezTo>
                <a:cubicBezTo>
                  <a:pt x="292" y="353"/>
                  <a:pt x="333" y="319"/>
                  <a:pt x="380" y="319"/>
                </a:cubicBezTo>
                <a:cubicBezTo>
                  <a:pt x="386" y="319"/>
                  <a:pt x="392" y="320"/>
                  <a:pt x="398" y="321"/>
                </a:cubicBezTo>
                <a:cubicBezTo>
                  <a:pt x="424" y="326"/>
                  <a:pt x="446" y="341"/>
                  <a:pt x="461" y="362"/>
                </a:cubicBezTo>
                <a:cubicBezTo>
                  <a:pt x="476" y="384"/>
                  <a:pt x="481" y="410"/>
                  <a:pt x="476" y="436"/>
                </a:cubicBezTo>
                <a:close/>
                <a:moveTo>
                  <a:pt x="243" y="435"/>
                </a:moveTo>
                <a:lnTo>
                  <a:pt x="167" y="435"/>
                </a:lnTo>
                <a:lnTo>
                  <a:pt x="167" y="317"/>
                </a:lnTo>
                <a:lnTo>
                  <a:pt x="286" y="317"/>
                </a:lnTo>
                <a:cubicBezTo>
                  <a:pt x="293" y="310"/>
                  <a:pt x="302" y="304"/>
                  <a:pt x="311" y="298"/>
                </a:cubicBezTo>
                <a:lnTo>
                  <a:pt x="310" y="298"/>
                </a:lnTo>
                <a:lnTo>
                  <a:pt x="310" y="181"/>
                </a:lnTo>
                <a:lnTo>
                  <a:pt x="431" y="181"/>
                </a:lnTo>
                <a:cubicBezTo>
                  <a:pt x="434" y="181"/>
                  <a:pt x="436" y="183"/>
                  <a:pt x="436" y="186"/>
                </a:cubicBezTo>
                <a:lnTo>
                  <a:pt x="436" y="292"/>
                </a:lnTo>
                <a:cubicBezTo>
                  <a:pt x="443" y="295"/>
                  <a:pt x="449" y="298"/>
                  <a:pt x="455" y="302"/>
                </a:cubicBezTo>
                <a:lnTo>
                  <a:pt x="455" y="298"/>
                </a:lnTo>
                <a:lnTo>
                  <a:pt x="455" y="186"/>
                </a:lnTo>
                <a:lnTo>
                  <a:pt x="455" y="123"/>
                </a:lnTo>
                <a:cubicBezTo>
                  <a:pt x="455" y="110"/>
                  <a:pt x="444" y="99"/>
                  <a:pt x="431" y="99"/>
                </a:cubicBezTo>
                <a:lnTo>
                  <a:pt x="23" y="99"/>
                </a:lnTo>
                <a:cubicBezTo>
                  <a:pt x="10" y="99"/>
                  <a:pt x="0" y="110"/>
                  <a:pt x="0" y="123"/>
                </a:cubicBezTo>
                <a:lnTo>
                  <a:pt x="0" y="186"/>
                </a:lnTo>
                <a:lnTo>
                  <a:pt x="0" y="298"/>
                </a:lnTo>
                <a:lnTo>
                  <a:pt x="0" y="317"/>
                </a:lnTo>
                <a:lnTo>
                  <a:pt x="0" y="430"/>
                </a:lnTo>
                <a:lnTo>
                  <a:pt x="0" y="444"/>
                </a:lnTo>
                <a:cubicBezTo>
                  <a:pt x="0" y="457"/>
                  <a:pt x="10" y="467"/>
                  <a:pt x="23" y="467"/>
                </a:cubicBezTo>
                <a:lnTo>
                  <a:pt x="252" y="467"/>
                </a:lnTo>
                <a:cubicBezTo>
                  <a:pt x="247" y="457"/>
                  <a:pt x="245" y="446"/>
                  <a:pt x="243" y="435"/>
                </a:cubicBezTo>
                <a:close/>
                <a:moveTo>
                  <a:pt x="18" y="186"/>
                </a:moveTo>
                <a:lnTo>
                  <a:pt x="18" y="186"/>
                </a:lnTo>
                <a:cubicBezTo>
                  <a:pt x="18" y="183"/>
                  <a:pt x="21" y="181"/>
                  <a:pt x="23" y="181"/>
                </a:cubicBezTo>
                <a:lnTo>
                  <a:pt x="149" y="181"/>
                </a:lnTo>
                <a:lnTo>
                  <a:pt x="149" y="298"/>
                </a:lnTo>
                <a:lnTo>
                  <a:pt x="18" y="298"/>
                </a:lnTo>
                <a:lnTo>
                  <a:pt x="18" y="186"/>
                </a:lnTo>
                <a:close/>
                <a:moveTo>
                  <a:pt x="149" y="317"/>
                </a:moveTo>
                <a:lnTo>
                  <a:pt x="149" y="317"/>
                </a:lnTo>
                <a:lnTo>
                  <a:pt x="149" y="435"/>
                </a:lnTo>
                <a:lnTo>
                  <a:pt x="23" y="435"/>
                </a:lnTo>
                <a:cubicBezTo>
                  <a:pt x="21" y="435"/>
                  <a:pt x="18" y="432"/>
                  <a:pt x="18" y="430"/>
                </a:cubicBezTo>
                <a:lnTo>
                  <a:pt x="18" y="317"/>
                </a:lnTo>
                <a:lnTo>
                  <a:pt x="149" y="317"/>
                </a:lnTo>
                <a:close/>
                <a:moveTo>
                  <a:pt x="167" y="298"/>
                </a:moveTo>
                <a:lnTo>
                  <a:pt x="167" y="298"/>
                </a:lnTo>
                <a:lnTo>
                  <a:pt x="167" y="181"/>
                </a:lnTo>
                <a:lnTo>
                  <a:pt x="292" y="181"/>
                </a:lnTo>
                <a:lnTo>
                  <a:pt x="292" y="298"/>
                </a:lnTo>
                <a:lnTo>
                  <a:pt x="167" y="298"/>
                </a:lnTo>
                <a:close/>
                <a:moveTo>
                  <a:pt x="301" y="123"/>
                </a:moveTo>
                <a:lnTo>
                  <a:pt x="301" y="123"/>
                </a:lnTo>
                <a:cubicBezTo>
                  <a:pt x="310" y="123"/>
                  <a:pt x="317" y="130"/>
                  <a:pt x="317" y="139"/>
                </a:cubicBezTo>
                <a:cubicBezTo>
                  <a:pt x="317" y="148"/>
                  <a:pt x="310" y="155"/>
                  <a:pt x="301" y="155"/>
                </a:cubicBezTo>
                <a:cubicBezTo>
                  <a:pt x="292" y="155"/>
                  <a:pt x="285" y="148"/>
                  <a:pt x="285" y="139"/>
                </a:cubicBezTo>
                <a:cubicBezTo>
                  <a:pt x="285" y="130"/>
                  <a:pt x="292" y="123"/>
                  <a:pt x="301" y="123"/>
                </a:cubicBezTo>
                <a:close/>
                <a:moveTo>
                  <a:pt x="158" y="123"/>
                </a:moveTo>
                <a:lnTo>
                  <a:pt x="158" y="123"/>
                </a:lnTo>
                <a:cubicBezTo>
                  <a:pt x="167" y="123"/>
                  <a:pt x="174" y="130"/>
                  <a:pt x="174" y="139"/>
                </a:cubicBezTo>
                <a:cubicBezTo>
                  <a:pt x="174" y="148"/>
                  <a:pt x="167" y="155"/>
                  <a:pt x="158" y="155"/>
                </a:cubicBezTo>
                <a:cubicBezTo>
                  <a:pt x="149" y="155"/>
                  <a:pt x="142" y="148"/>
                  <a:pt x="142" y="139"/>
                </a:cubicBezTo>
                <a:cubicBezTo>
                  <a:pt x="142" y="130"/>
                  <a:pt x="149" y="123"/>
                  <a:pt x="158" y="123"/>
                </a:cubicBezTo>
                <a:close/>
              </a:path>
            </a:pathLst>
          </a:custGeom>
          <a:solidFill>
            <a:srgbClr val="FFFFFF"/>
          </a:solidFill>
          <a:ln>
            <a:noFill/>
          </a:ln>
          <a:extLst>
            <a:ext uri="{91240B29-F687-4F45-9708-019B960494DF}">
              <a14:hiddenLine xmlns:a14="http://schemas.microsoft.com/office/drawing/2010/main" w="9525">
                <a:solidFill>
                  <a:srgbClr val="000000"/>
                </a:solidFill>
                <a:round/>
              </a14:hiddenLine>
            </a:ext>
          </a:extLst>
        </p:spPr>
        <p:txBody>
          <a:bodyPr vert="horz" wrap="square" lIns="68553" tIns="34277" rIns="68553" bIns="34277" numCol="1" anchor="t" anchorCtr="0" compatLnSpc="1"/>
          <a:lstStyle/>
          <a:p>
            <a:endParaRPr lang="zh-CN" altLang="en-US"/>
          </a:p>
        </p:txBody>
      </p:sp>
      <p:pic>
        <p:nvPicPr>
          <p:cNvPr id="25" name="图片 24"/>
          <p:cNvPicPr>
            <a:picLocks noChangeAspect="1"/>
          </p:cNvPicPr>
          <p:nvPr>
            <p:custDataLst>
              <p:tags r:id="rId13"/>
            </p:custDataLst>
          </p:nvPr>
        </p:nvPicPr>
        <p:blipFill>
          <a:blip r:embed="rId14"/>
          <a:stretch>
            <a:fillRect/>
          </a:stretch>
        </p:blipFill>
        <p:spPr>
          <a:xfrm>
            <a:off x="3896499" y="4591792"/>
            <a:ext cx="558000" cy="562768"/>
          </a:xfrm>
          <a:prstGeom prst="rect">
            <a:avLst/>
          </a:prstGeom>
        </p:spPr>
      </p:pic>
      <p:pic>
        <p:nvPicPr>
          <p:cNvPr id="26" name="图片 25"/>
          <p:cNvPicPr>
            <a:picLocks noChangeAspect="1"/>
          </p:cNvPicPr>
          <p:nvPr>
            <p:custDataLst>
              <p:tags r:id="rId15"/>
            </p:custDataLst>
          </p:nvPr>
        </p:nvPicPr>
        <p:blipFill>
          <a:blip r:embed="rId16"/>
          <a:stretch>
            <a:fillRect/>
          </a:stretch>
        </p:blipFill>
        <p:spPr>
          <a:xfrm>
            <a:off x="3872356" y="3448686"/>
            <a:ext cx="558000" cy="558000"/>
          </a:xfrm>
          <a:prstGeom prst="rect">
            <a:avLst/>
          </a:prstGeom>
        </p:spPr>
      </p:pic>
      <p:pic>
        <p:nvPicPr>
          <p:cNvPr id="27" name="图片 26"/>
          <p:cNvPicPr>
            <a:picLocks noChangeAspect="1"/>
          </p:cNvPicPr>
          <p:nvPr>
            <p:custDataLst>
              <p:tags r:id="rId17"/>
            </p:custDataLst>
          </p:nvPr>
        </p:nvPicPr>
        <p:blipFill>
          <a:blip r:embed="rId18"/>
          <a:stretch>
            <a:fillRect/>
          </a:stretch>
        </p:blipFill>
        <p:spPr>
          <a:xfrm>
            <a:off x="3885236" y="2372308"/>
            <a:ext cx="558000" cy="558000"/>
          </a:xfrm>
          <a:prstGeom prst="rect">
            <a:avLst/>
          </a:prstGeom>
        </p:spPr>
      </p:pic>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第三步，继续使用上述策略来分解问题，找出当前这块布可以分出的最大方块</a:t>
            </a:r>
            <a:r>
              <a:rPr lang="zh-CN" altLang="en-US" sz="2000" dirty="0" smtClean="0">
                <a:solidFill>
                  <a:srgbClr val="080808"/>
                </a:solidFill>
                <a:uFillTx/>
                <a:latin typeface="Times New Roman" panose="02020603050405020304" pitchFamily="18" charset="0"/>
              </a:rPr>
              <a:t>，如下图所示：</a:t>
            </a:r>
            <a:endParaRPr lang="en-US" altLang="zh-CN" sz="2000" dirty="0" smtClean="0">
              <a:solidFill>
                <a:srgbClr val="080808"/>
              </a:solidFill>
              <a:uFillTx/>
              <a:latin typeface="Times New Roman" panose="02020603050405020304" pitchFamily="18" charset="0"/>
            </a:endParaRPr>
          </a:p>
          <a:p>
            <a:pPr indent="457200">
              <a:spcBef>
                <a:spcPct val="50000"/>
              </a:spcBef>
              <a:buSzTx/>
              <a:buFontTx/>
              <a:buNone/>
            </a:pPr>
            <a:endParaRPr lang="en-US" altLang="zh-CN" sz="2000" dirty="0" smtClean="0">
              <a:solidFill>
                <a:srgbClr val="080808"/>
              </a:solidFill>
              <a:uFillTx/>
              <a:latin typeface="Times New Roman" panose="02020603050405020304" pitchFamily="18" charset="0"/>
            </a:endParaRPr>
          </a:p>
        </p:txBody>
      </p:sp>
      <p:grpSp>
        <p:nvGrpSpPr>
          <p:cNvPr id="23" name="组合 22"/>
          <p:cNvGrpSpPr/>
          <p:nvPr/>
        </p:nvGrpSpPr>
        <p:grpSpPr>
          <a:xfrm>
            <a:off x="2267744" y="1988840"/>
            <a:ext cx="3658963" cy="2033763"/>
            <a:chOff x="0" y="-47326"/>
            <a:chExt cx="2494026" cy="1495329"/>
          </a:xfrm>
        </p:grpSpPr>
        <p:sp>
          <p:nvSpPr>
            <p:cNvPr id="24" name="文本框 2"/>
            <p:cNvSpPr txBox="1">
              <a:spLocks noChangeArrowheads="1"/>
            </p:cNvSpPr>
            <p:nvPr/>
          </p:nvSpPr>
          <p:spPr bwMode="auto">
            <a:xfrm>
              <a:off x="848563" y="-2907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0" y="775411"/>
              <a:ext cx="46418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40m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042416" y="-193853"/>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380390" y="482803"/>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799539" y="-4732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1975104" y="-43891"/>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585216" y="482803"/>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682496" y="482803"/>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848563" y="760781"/>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799539" y="768096"/>
              <a:ext cx="620395" cy="29083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
        <p:nvSpPr>
          <p:cNvPr id="34" name="Text Box 4"/>
          <p:cNvSpPr txBox="1">
            <a:spLocks noChangeArrowheads="1"/>
          </p:cNvSpPr>
          <p:nvPr/>
        </p:nvSpPr>
        <p:spPr bwMode="auto">
          <a:xfrm>
            <a:off x="354386" y="458112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40m×40m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64m×40m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40m×24m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84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第四步，继续使用上述策略来分解问题，找出当前这块布可以分出的最大</a:t>
            </a:r>
            <a:r>
              <a:rPr lang="zh-CN" altLang="en-US" sz="2000" dirty="0" smtClean="0">
                <a:solidFill>
                  <a:srgbClr val="080808"/>
                </a:solidFill>
                <a:uFillTx/>
                <a:latin typeface="Times New Roman" panose="02020603050405020304" pitchFamily="18" charset="0"/>
              </a:rPr>
              <a:t>方块，如下图所示：</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56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如上图所示，从这块布中分出一个</a:t>
            </a:r>
            <a:r>
              <a:rPr lang="en-US" altLang="zh-CN" sz="2000" dirty="0">
                <a:solidFill>
                  <a:srgbClr val="080808"/>
                </a:solidFill>
                <a:latin typeface="楷体" panose="02010609060101010101" pitchFamily="49" charset="-122"/>
                <a:ea typeface="楷体" panose="02010609060101010101" pitchFamily="49" charset="-122"/>
              </a:rPr>
              <a:t>24m×24m</a:t>
            </a:r>
            <a:r>
              <a:rPr lang="zh-CN" altLang="en-US" sz="2000" dirty="0">
                <a:solidFill>
                  <a:srgbClr val="080808"/>
                </a:solidFill>
                <a:latin typeface="楷体" panose="02010609060101010101" pitchFamily="49" charset="-122"/>
                <a:ea typeface="楷体" panose="02010609060101010101" pitchFamily="49" charset="-122"/>
              </a:rPr>
              <a:t>的方块，还剩余一块</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的布。当前要解决的问题有从划分</a:t>
            </a:r>
            <a:r>
              <a:rPr lang="en-US" altLang="zh-CN" sz="2000" dirty="0">
                <a:solidFill>
                  <a:srgbClr val="080808"/>
                </a:solidFill>
                <a:latin typeface="楷体" panose="02010609060101010101" pitchFamily="49" charset="-122"/>
                <a:ea typeface="楷体" panose="02010609060101010101" pitchFamily="49" charset="-122"/>
              </a:rPr>
              <a:t>40m×24m</a:t>
            </a:r>
            <a:r>
              <a:rPr lang="zh-CN" altLang="en-US" sz="2000" dirty="0">
                <a:solidFill>
                  <a:srgbClr val="080808"/>
                </a:solidFill>
                <a:latin typeface="楷体" panose="02010609060101010101" pitchFamily="49" charset="-122"/>
                <a:ea typeface="楷体" panose="02010609060101010101" pitchFamily="49" charset="-122"/>
              </a:rPr>
              <a:t>的布转化为了划分</a:t>
            </a:r>
            <a:r>
              <a:rPr lang="en-US" altLang="zh-CN" sz="2000" dirty="0">
                <a:solidFill>
                  <a:srgbClr val="080808"/>
                </a:solidFill>
                <a:latin typeface="楷体" panose="02010609060101010101" pitchFamily="49" charset="-122"/>
                <a:ea typeface="楷体" panose="02010609060101010101" pitchFamily="49" charset="-122"/>
              </a:rPr>
              <a:t>24m×16m</a:t>
            </a:r>
            <a:r>
              <a:rPr lang="zh-CN" altLang="en-US" sz="2000" dirty="0">
                <a:solidFill>
                  <a:srgbClr val="080808"/>
                </a:solidFill>
                <a:latin typeface="楷体" panose="02010609060101010101" pitchFamily="49" charset="-122"/>
                <a:ea typeface="楷体" panose="02010609060101010101" pitchFamily="49" charset="-122"/>
              </a:rPr>
              <a:t>的布了。</a:t>
            </a:r>
            <a:endParaRPr lang="zh-CN" altLang="en-US" sz="2000" dirty="0">
              <a:solidFill>
                <a:srgbClr val="080808"/>
              </a:solidFill>
              <a:latin typeface="楷体" panose="02010609060101010101" pitchFamily="49" charset="-122"/>
              <a:ea typeface="楷体" panose="02010609060101010101" pitchFamily="49" charset="-122"/>
            </a:endParaRPr>
          </a:p>
        </p:txBody>
      </p:sp>
      <p:grpSp>
        <p:nvGrpSpPr>
          <p:cNvPr id="15" name="组合 14"/>
          <p:cNvGrpSpPr/>
          <p:nvPr/>
        </p:nvGrpSpPr>
        <p:grpSpPr>
          <a:xfrm>
            <a:off x="2483768" y="2441168"/>
            <a:ext cx="3214787" cy="1976228"/>
            <a:chOff x="0" y="0"/>
            <a:chExt cx="2494026" cy="1472337"/>
          </a:xfrm>
        </p:grpSpPr>
        <p:sp>
          <p:nvSpPr>
            <p:cNvPr id="16" name="文本框 2"/>
            <p:cNvSpPr txBox="1">
              <a:spLocks noChangeArrowheads="1"/>
            </p:cNvSpPr>
            <p:nvPr/>
          </p:nvSpPr>
          <p:spPr bwMode="auto">
            <a:xfrm>
              <a:off x="848346" y="0"/>
              <a:ext cx="620395" cy="371892"/>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7" name="文本框 2"/>
            <p:cNvSpPr txBox="1">
              <a:spLocks noChangeArrowheads="1"/>
            </p:cNvSpPr>
            <p:nvPr/>
          </p:nvSpPr>
          <p:spPr bwMode="auto">
            <a:xfrm>
              <a:off x="0" y="775949"/>
              <a:ext cx="464185" cy="3481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24m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18" name="右大括号 17"/>
            <p:cNvSpPr/>
            <p:nvPr/>
          </p:nvSpPr>
          <p:spPr>
            <a:xfrm rot="16200000">
              <a:off x="1042416" y="-169519"/>
              <a:ext cx="183515" cy="109474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19" name="右大括号 18"/>
            <p:cNvSpPr/>
            <p:nvPr/>
          </p:nvSpPr>
          <p:spPr>
            <a:xfrm flipH="1">
              <a:off x="380390" y="507137"/>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0" name="文本框 2"/>
            <p:cNvSpPr txBox="1">
              <a:spLocks noChangeArrowheads="1"/>
            </p:cNvSpPr>
            <p:nvPr/>
          </p:nvSpPr>
          <p:spPr bwMode="auto">
            <a:xfrm>
              <a:off x="1799077" y="8509"/>
              <a:ext cx="620395"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1" name="右大括号 20"/>
            <p:cNvSpPr/>
            <p:nvPr/>
          </p:nvSpPr>
          <p:spPr>
            <a:xfrm rot="16200000">
              <a:off x="1975104" y="-19557"/>
              <a:ext cx="221742"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2" name="矩形 21"/>
            <p:cNvSpPr/>
            <p:nvPr/>
          </p:nvSpPr>
          <p:spPr>
            <a:xfrm>
              <a:off x="585216" y="507137"/>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5" name="直接连接符 34"/>
            <p:cNvCxnSpPr/>
            <p:nvPr/>
          </p:nvCxnSpPr>
          <p:spPr>
            <a:xfrm>
              <a:off x="1682496" y="507137"/>
              <a:ext cx="0" cy="965200"/>
            </a:xfrm>
            <a:prstGeom prst="line">
              <a:avLst/>
            </a:prstGeom>
          </p:spPr>
          <p:style>
            <a:lnRef idx="1">
              <a:schemeClr val="dk1"/>
            </a:lnRef>
            <a:fillRef idx="0">
              <a:schemeClr val="dk1"/>
            </a:fillRef>
            <a:effectRef idx="0">
              <a:schemeClr val="dk1"/>
            </a:effectRef>
            <a:fontRef idx="minor">
              <a:schemeClr val="tx1"/>
            </a:fontRef>
          </p:style>
        </p:cxnSp>
        <p:sp>
          <p:nvSpPr>
            <p:cNvPr id="36" name="文本框 2"/>
            <p:cNvSpPr txBox="1">
              <a:spLocks noChangeArrowheads="1"/>
            </p:cNvSpPr>
            <p:nvPr/>
          </p:nvSpPr>
          <p:spPr bwMode="auto">
            <a:xfrm>
              <a:off x="848346" y="785057"/>
              <a:ext cx="620395" cy="36277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文本框 2"/>
            <p:cNvSpPr txBox="1">
              <a:spLocks noChangeArrowheads="1"/>
            </p:cNvSpPr>
            <p:nvPr/>
          </p:nvSpPr>
          <p:spPr bwMode="auto">
            <a:xfrm>
              <a:off x="1799077" y="792372"/>
              <a:ext cx="620395" cy="355549"/>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1169551"/>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latin typeface="楷体" panose="02010609060101010101" pitchFamily="49" charset="-122"/>
                <a:ea typeface="楷体" panose="02010609060101010101" pitchFamily="49" charset="-122"/>
              </a:rPr>
              <a:t>第五步，继续使用上述策略来分解问题，找出当前这块布可以分出的最大方块：</a:t>
            </a:r>
            <a:endParaRPr lang="en-US" altLang="zh-CN" sz="2000" dirty="0" smtClean="0">
              <a:solidFill>
                <a:srgbClr val="080808"/>
              </a:solidFill>
              <a:latin typeface="楷体" panose="02010609060101010101" pitchFamily="49" charset="-122"/>
              <a:ea typeface="楷体" panose="02010609060101010101" pitchFamily="49" charset="-122"/>
            </a:endParaRPr>
          </a:p>
          <a:p>
            <a:pPr indent="457200">
              <a:spcBef>
                <a:spcPct val="50000"/>
              </a:spcBef>
              <a:buSzTx/>
              <a:buFontTx/>
              <a:buNone/>
            </a:pPr>
            <a:endParaRPr lang="zh-CN" altLang="en-US" sz="2000" dirty="0">
              <a:solidFill>
                <a:srgbClr val="080808"/>
              </a:solidFill>
              <a:latin typeface="楷体" panose="02010609060101010101" pitchFamily="49" charset="-122"/>
              <a:ea typeface="楷体" panose="02010609060101010101" pitchFamily="49" charset="-122"/>
            </a:endParaRPr>
          </a:p>
        </p:txBody>
      </p:sp>
      <p:sp>
        <p:nvSpPr>
          <p:cNvPr id="34" name="Text Box 4"/>
          <p:cNvSpPr txBox="1">
            <a:spLocks noChangeArrowheads="1"/>
          </p:cNvSpPr>
          <p:nvPr/>
        </p:nvSpPr>
        <p:spPr bwMode="auto">
          <a:xfrm>
            <a:off x="399878" y="4778708"/>
            <a:ext cx="8136905" cy="101473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如上图所示，从这块布中分出一个</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的方块，还剩余一块</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的布。当前要解决的问题有从划分</a:t>
            </a:r>
            <a:r>
              <a:rPr lang="en-US" altLang="zh-CN" sz="2000" dirty="0">
                <a:solidFill>
                  <a:srgbClr val="080808"/>
                </a:solidFill>
                <a:uFillTx/>
                <a:latin typeface="Times New Roman" panose="02020603050405020304" pitchFamily="18" charset="0"/>
              </a:rPr>
              <a:t>16m×16m</a:t>
            </a:r>
            <a:r>
              <a:rPr lang="zh-CN" altLang="en-US" sz="2000" dirty="0">
                <a:solidFill>
                  <a:srgbClr val="080808"/>
                </a:solidFill>
                <a:uFillTx/>
                <a:latin typeface="Times New Roman" panose="02020603050405020304" pitchFamily="18" charset="0"/>
              </a:rPr>
              <a:t>的布转化为了划分</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的布了。</a:t>
            </a:r>
            <a:endParaRPr lang="zh-CN" altLang="en-US" sz="2000" dirty="0">
              <a:solidFill>
                <a:srgbClr val="080808"/>
              </a:solidFill>
              <a:uFillTx/>
              <a:latin typeface="Times New Roman" panose="02020603050405020304" pitchFamily="18" charset="0"/>
            </a:endParaRPr>
          </a:p>
        </p:txBody>
      </p:sp>
      <p:grpSp>
        <p:nvGrpSpPr>
          <p:cNvPr id="23" name="组合 22"/>
          <p:cNvGrpSpPr/>
          <p:nvPr/>
        </p:nvGrpSpPr>
        <p:grpSpPr>
          <a:xfrm>
            <a:off x="3442806" y="2338963"/>
            <a:ext cx="2051048" cy="1497331"/>
            <a:chOff x="-39740" y="88830"/>
            <a:chExt cx="2625876" cy="1420445"/>
          </a:xfrm>
        </p:grpSpPr>
        <p:sp>
          <p:nvSpPr>
            <p:cNvPr id="24" name="文本框 2"/>
            <p:cNvSpPr txBox="1">
              <a:spLocks noChangeArrowheads="1"/>
            </p:cNvSpPr>
            <p:nvPr/>
          </p:nvSpPr>
          <p:spPr bwMode="auto">
            <a:xfrm>
              <a:off x="940456" y="100392"/>
              <a:ext cx="620395" cy="371893"/>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5" name="文本框 2"/>
            <p:cNvSpPr txBox="1">
              <a:spLocks noChangeArrowheads="1"/>
            </p:cNvSpPr>
            <p:nvPr/>
          </p:nvSpPr>
          <p:spPr bwMode="auto">
            <a:xfrm>
              <a:off x="-39740" y="833826"/>
              <a:ext cx="655896" cy="4075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6" name="右大括号 25"/>
            <p:cNvSpPr/>
            <p:nvPr/>
          </p:nvSpPr>
          <p:spPr>
            <a:xfrm rot="16200000">
              <a:off x="1162504" y="-105557"/>
              <a:ext cx="128514" cy="109569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7" name="右大括号 26"/>
            <p:cNvSpPr/>
            <p:nvPr/>
          </p:nvSpPr>
          <p:spPr>
            <a:xfrm flipH="1">
              <a:off x="472500" y="544075"/>
              <a:ext cx="183515" cy="96520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28" name="文本框 2"/>
            <p:cNvSpPr txBox="1">
              <a:spLocks noChangeArrowheads="1"/>
            </p:cNvSpPr>
            <p:nvPr/>
          </p:nvSpPr>
          <p:spPr bwMode="auto">
            <a:xfrm>
              <a:off x="1891187" y="88830"/>
              <a:ext cx="620394" cy="355458"/>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9" name="右大括号 28"/>
            <p:cNvSpPr/>
            <p:nvPr/>
          </p:nvSpPr>
          <p:spPr>
            <a:xfrm rot="16200000">
              <a:off x="2085514" y="35682"/>
              <a:ext cx="185140" cy="809244"/>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0" name="矩形 29"/>
            <p:cNvSpPr/>
            <p:nvPr/>
          </p:nvSpPr>
          <p:spPr>
            <a:xfrm>
              <a:off x="677326" y="544075"/>
              <a:ext cx="1908810" cy="96520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31" name="直接连接符 30"/>
            <p:cNvCxnSpPr/>
            <p:nvPr/>
          </p:nvCxnSpPr>
          <p:spPr>
            <a:xfrm>
              <a:off x="1774606" y="544075"/>
              <a:ext cx="0" cy="965200"/>
            </a:xfrm>
            <a:prstGeom prst="line">
              <a:avLst/>
            </a:prstGeom>
          </p:spPr>
          <p:style>
            <a:lnRef idx="1">
              <a:schemeClr val="dk1"/>
            </a:lnRef>
            <a:fillRef idx="0">
              <a:schemeClr val="dk1"/>
            </a:fillRef>
            <a:effectRef idx="0">
              <a:schemeClr val="dk1"/>
            </a:effectRef>
            <a:fontRef idx="minor">
              <a:schemeClr val="tx1"/>
            </a:fontRef>
          </p:style>
        </p:cxnSp>
        <p:sp>
          <p:nvSpPr>
            <p:cNvPr id="32" name="文本框 2"/>
            <p:cNvSpPr txBox="1">
              <a:spLocks noChangeArrowheads="1"/>
            </p:cNvSpPr>
            <p:nvPr/>
          </p:nvSpPr>
          <p:spPr bwMode="auto">
            <a:xfrm>
              <a:off x="940456" y="833936"/>
              <a:ext cx="620394" cy="44146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3" name="文本框 2"/>
            <p:cNvSpPr txBox="1">
              <a:spLocks noChangeArrowheads="1"/>
            </p:cNvSpPr>
            <p:nvPr/>
          </p:nvSpPr>
          <p:spPr bwMode="auto">
            <a:xfrm>
              <a:off x="1890851" y="825782"/>
              <a:ext cx="620394" cy="443597"/>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剩余</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spTree>
  </p:cSld>
  <p:clrMapOvr>
    <a:masterClrMapping/>
  </p:clrMapOvr>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 Box 4"/>
          <p:cNvSpPr txBox="1">
            <a:spLocks noChangeArrowheads="1"/>
          </p:cNvSpPr>
          <p:nvPr/>
        </p:nvSpPr>
        <p:spPr bwMode="auto">
          <a:xfrm>
            <a:off x="467544" y="1144122"/>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而</a:t>
            </a:r>
            <a:r>
              <a:rPr lang="en-US" altLang="zh-CN" sz="2000" dirty="0">
                <a:solidFill>
                  <a:srgbClr val="080808"/>
                </a:solidFill>
                <a:uFillTx/>
                <a:latin typeface="Times New Roman" panose="02020603050405020304" pitchFamily="18" charset="0"/>
              </a:rPr>
              <a:t>16m×8m</a:t>
            </a:r>
            <a:r>
              <a:rPr lang="zh-CN" altLang="en-US" sz="2000" dirty="0">
                <a:solidFill>
                  <a:srgbClr val="080808"/>
                </a:solidFill>
                <a:uFillTx/>
                <a:latin typeface="Times New Roman" panose="02020603050405020304" pitchFamily="18" charset="0"/>
              </a:rPr>
              <a:t>满足递归出口的条件，因为</a:t>
            </a:r>
            <a:r>
              <a:rPr lang="en-US" altLang="zh-CN" sz="2000" dirty="0">
                <a:solidFill>
                  <a:srgbClr val="080808"/>
                </a:solidFill>
                <a:uFillTx/>
                <a:latin typeface="Times New Roman" panose="02020603050405020304" pitchFamily="18" charset="0"/>
              </a:rPr>
              <a:t>16</a:t>
            </a:r>
            <a:r>
              <a:rPr lang="zh-CN" altLang="en-US" sz="2000" dirty="0">
                <a:solidFill>
                  <a:srgbClr val="080808"/>
                </a:solidFill>
                <a:uFillTx/>
                <a:latin typeface="Times New Roman" panose="02020603050405020304" pitchFamily="18" charset="0"/>
              </a:rPr>
              <a:t>是</a:t>
            </a:r>
            <a:r>
              <a:rPr lang="en-US" altLang="zh-CN" sz="2000" dirty="0">
                <a:solidFill>
                  <a:srgbClr val="080808"/>
                </a:solidFill>
                <a:uFillTx/>
                <a:latin typeface="Times New Roman" panose="02020603050405020304" pitchFamily="18" charset="0"/>
              </a:rPr>
              <a:t>8</a:t>
            </a:r>
            <a:r>
              <a:rPr lang="zh-CN" altLang="en-US" sz="2000" dirty="0">
                <a:solidFill>
                  <a:srgbClr val="080808"/>
                </a:solidFill>
                <a:uFillTx/>
                <a:latin typeface="Times New Roman" panose="02020603050405020304" pitchFamily="18" charset="0"/>
              </a:rPr>
              <a:t>的整数倍。因此接下来只需将将这块布分成两个</a:t>
            </a:r>
            <a:r>
              <a:rPr lang="en-US" altLang="zh-CN" sz="2000" dirty="0">
                <a:solidFill>
                  <a:srgbClr val="080808"/>
                </a:solidFill>
                <a:uFillTx/>
                <a:latin typeface="Times New Roman" panose="02020603050405020304" pitchFamily="18" charset="0"/>
              </a:rPr>
              <a:t>8m×8m</a:t>
            </a:r>
            <a:r>
              <a:rPr lang="zh-CN" altLang="en-US" sz="2000" dirty="0">
                <a:solidFill>
                  <a:srgbClr val="080808"/>
                </a:solidFill>
                <a:uFillTx/>
                <a:latin typeface="Times New Roman" panose="02020603050405020304" pitchFamily="18" charset="0"/>
              </a:rPr>
              <a:t>方块即可，如下</a:t>
            </a:r>
            <a:r>
              <a:rPr lang="zh-CN" altLang="en-US" sz="2000" dirty="0" smtClean="0">
                <a:solidFill>
                  <a:srgbClr val="080808"/>
                </a:solidFill>
                <a:uFillTx/>
                <a:latin typeface="Times New Roman" panose="02020603050405020304" pitchFamily="18" charset="0"/>
              </a:rPr>
              <a:t>图所</a:t>
            </a:r>
            <a:r>
              <a:rPr lang="zh-CN" altLang="en-US" sz="2000" dirty="0">
                <a:solidFill>
                  <a:srgbClr val="080808"/>
                </a:solidFill>
                <a:uFillTx/>
                <a:latin typeface="Times New Roman" panose="02020603050405020304" pitchFamily="18" charset="0"/>
              </a:rPr>
              <a:t>示：</a:t>
            </a:r>
            <a:endParaRPr lang="zh-CN" altLang="en-US" sz="2000" dirty="0">
              <a:solidFill>
                <a:srgbClr val="080808"/>
              </a:solidFill>
              <a:uFillTx/>
              <a:latin typeface="Times New Roman" panose="02020603050405020304" pitchFamily="18" charset="0"/>
            </a:endParaRPr>
          </a:p>
        </p:txBody>
      </p:sp>
      <p:sp>
        <p:nvSpPr>
          <p:cNvPr id="34" name="Text Box 4"/>
          <p:cNvSpPr txBox="1">
            <a:spLocks noChangeArrowheads="1"/>
          </p:cNvSpPr>
          <p:nvPr/>
        </p:nvSpPr>
        <p:spPr bwMode="auto">
          <a:xfrm>
            <a:off x="399878" y="4778708"/>
            <a:ext cx="8136905" cy="7067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000" dirty="0">
                <a:solidFill>
                  <a:srgbClr val="080808"/>
                </a:solidFill>
                <a:uFillTx/>
                <a:latin typeface="Times New Roman" panose="02020603050405020304" pitchFamily="18" charset="0"/>
              </a:rPr>
              <a:t>由此划分完成，将不剩下任何布了，该问题的解是对于</a:t>
            </a:r>
            <a:r>
              <a:rPr lang="en-US" altLang="zh-CN" sz="2000" dirty="0">
                <a:solidFill>
                  <a:srgbClr val="080808"/>
                </a:solidFill>
                <a:uFillTx/>
                <a:latin typeface="Times New Roman" panose="02020603050405020304" pitchFamily="18" charset="0"/>
              </a:rPr>
              <a:t>168m×64m</a:t>
            </a:r>
            <a:r>
              <a:rPr lang="zh-CN" altLang="en-US" sz="2000" dirty="0">
                <a:solidFill>
                  <a:srgbClr val="080808"/>
                </a:solidFill>
                <a:uFillTx/>
                <a:latin typeface="Times New Roman" panose="02020603050405020304" pitchFamily="18" charset="0"/>
              </a:rPr>
              <a:t>的布，均匀划分方块的所得最大方块尺寸是</a:t>
            </a:r>
            <a:r>
              <a:rPr lang="en-US" altLang="zh-CN" sz="2000" dirty="0">
                <a:solidFill>
                  <a:srgbClr val="080808"/>
                </a:solidFill>
                <a:uFillTx/>
                <a:latin typeface="Times New Roman" panose="02020603050405020304" pitchFamily="18" charset="0"/>
              </a:rPr>
              <a:t>8 m× 8m</a:t>
            </a:r>
            <a:r>
              <a:rPr lang="zh-CN" altLang="en-US" sz="2000" dirty="0">
                <a:solidFill>
                  <a:srgbClr val="080808"/>
                </a:solidFill>
                <a:uFillTx/>
                <a:latin typeface="Times New Roman" panose="02020603050405020304" pitchFamily="18" charset="0"/>
              </a:rPr>
              <a:t>。</a:t>
            </a:r>
            <a:endParaRPr lang="zh-CN" altLang="en-US" sz="2000" dirty="0">
              <a:solidFill>
                <a:srgbClr val="080808"/>
              </a:solidFill>
              <a:uFillTx/>
              <a:latin typeface="Times New Roman" panose="02020603050405020304" pitchFamily="18" charset="0"/>
            </a:endParaRPr>
          </a:p>
        </p:txBody>
      </p:sp>
      <p:grpSp>
        <p:nvGrpSpPr>
          <p:cNvPr id="16" name="组合 15"/>
          <p:cNvGrpSpPr/>
          <p:nvPr/>
        </p:nvGrpSpPr>
        <p:grpSpPr>
          <a:xfrm>
            <a:off x="3275856" y="2492896"/>
            <a:ext cx="2519978" cy="1456234"/>
            <a:chOff x="0" y="0"/>
            <a:chExt cx="2161737" cy="1185290"/>
          </a:xfrm>
        </p:grpSpPr>
        <p:grpSp>
          <p:nvGrpSpPr>
            <p:cNvPr id="17" name="组合 16"/>
            <p:cNvGrpSpPr/>
            <p:nvPr/>
          </p:nvGrpSpPr>
          <p:grpSpPr>
            <a:xfrm>
              <a:off x="0" y="0"/>
              <a:ext cx="2150110" cy="1184910"/>
              <a:chOff x="0" y="0"/>
              <a:chExt cx="2150110" cy="1184910"/>
            </a:xfrm>
          </p:grpSpPr>
          <p:sp>
            <p:nvSpPr>
              <p:cNvPr id="35" name="文本框 2"/>
              <p:cNvSpPr txBox="1">
                <a:spLocks noChangeArrowheads="1"/>
              </p:cNvSpPr>
              <p:nvPr/>
            </p:nvSpPr>
            <p:spPr bwMode="auto">
              <a:xfrm>
                <a:off x="730250" y="0"/>
                <a:ext cx="544195" cy="29337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6" name="文本框 2"/>
              <p:cNvSpPr txBox="1">
                <a:spLocks noChangeArrowheads="1"/>
              </p:cNvSpPr>
              <p:nvPr/>
            </p:nvSpPr>
            <p:spPr bwMode="auto">
              <a:xfrm>
                <a:off x="0" y="590550"/>
                <a:ext cx="575310" cy="32131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16m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37" name="右大括号 36"/>
              <p:cNvSpPr/>
              <p:nvPr/>
            </p:nvSpPr>
            <p:spPr>
              <a:xfrm rot="16200000">
                <a:off x="9144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8" name="右大括号 37"/>
              <p:cNvSpPr/>
              <p:nvPr/>
            </p:nvSpPr>
            <p:spPr>
              <a:xfrm flipH="1">
                <a:off x="431800" y="393700"/>
                <a:ext cx="124460" cy="79121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sp>
            <p:nvSpPr>
              <p:cNvPr id="39" name="文本框 2"/>
              <p:cNvSpPr txBox="1">
                <a:spLocks noChangeArrowheads="1"/>
              </p:cNvSpPr>
              <p:nvPr/>
            </p:nvSpPr>
            <p:spPr bwMode="auto">
              <a:xfrm>
                <a:off x="1504950" y="0"/>
                <a:ext cx="544195" cy="311785"/>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8m</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40" name="右大括号 39"/>
              <p:cNvSpPr/>
              <p:nvPr/>
            </p:nvSpPr>
            <p:spPr>
              <a:xfrm rot="16200000">
                <a:off x="1701800" y="-69850"/>
                <a:ext cx="115570" cy="781050"/>
              </a:xfrm>
              <a:prstGeom prst="rightBrace">
                <a:avLst/>
              </a:prstGeom>
              <a:ln>
                <a:solidFill>
                  <a:schemeClr val="tx1"/>
                </a:solidFill>
              </a:ln>
            </p:spPr>
            <p:style>
              <a:lnRef idx="1">
                <a:schemeClr val="dk1"/>
              </a:lnRef>
              <a:fillRef idx="0">
                <a:schemeClr val="dk1"/>
              </a:fillRef>
              <a:effectRef idx="0">
                <a:schemeClr val="dk1"/>
              </a:effectRef>
              <a:fontRef idx="minor">
                <a:schemeClr val="tx1"/>
              </a:fontRef>
            </p:style>
            <p:txBody>
              <a:bodyPr rot="0" spcFirstLastPara="0" vert="horz" wrap="square" lIns="91440" tIns="45720" rIns="91440" bIns="45720" numCol="1" spcCol="0" rtlCol="0" fromWordArt="0" anchor="ctr" anchorCtr="0" forceAA="0" compatLnSpc="1">
                <a:noAutofit/>
              </a:bodyPr>
              <a:lstStyle/>
              <a:p>
                <a:endParaRPr lang="zh-CN" altLang="en-US"/>
              </a:p>
            </p:txBody>
          </p:sp>
        </p:grpSp>
        <p:grpSp>
          <p:nvGrpSpPr>
            <p:cNvPr id="18" name="组合 17"/>
            <p:cNvGrpSpPr/>
            <p:nvPr/>
          </p:nvGrpSpPr>
          <p:grpSpPr>
            <a:xfrm>
              <a:off x="577850" y="393700"/>
              <a:ext cx="1583887" cy="791590"/>
              <a:chOff x="577850" y="393700"/>
              <a:chExt cx="1583887" cy="791590"/>
            </a:xfrm>
          </p:grpSpPr>
          <p:sp>
            <p:nvSpPr>
              <p:cNvPr id="19" name="矩形 18"/>
              <p:cNvSpPr/>
              <p:nvPr/>
            </p:nvSpPr>
            <p:spPr>
              <a:xfrm>
                <a:off x="577850" y="393700"/>
                <a:ext cx="1583887" cy="791590"/>
              </a:xfrm>
              <a:prstGeom prst="rect">
                <a:avLst/>
              </a:prstGeom>
              <a:noFill/>
              <a:ln w="952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noAutofit/>
              </a:bodyPr>
              <a:lstStyle/>
              <a:p>
                <a:endParaRPr lang="zh-CN" altLang="en-US"/>
              </a:p>
            </p:txBody>
          </p:sp>
          <p:cxnSp>
            <p:nvCxnSpPr>
              <p:cNvPr id="20" name="直接连接符 19"/>
              <p:cNvCxnSpPr/>
              <p:nvPr/>
            </p:nvCxnSpPr>
            <p:spPr>
              <a:xfrm>
                <a:off x="1384300" y="393700"/>
                <a:ext cx="0" cy="791210"/>
              </a:xfrm>
              <a:prstGeom prst="line">
                <a:avLst/>
              </a:prstGeom>
            </p:spPr>
            <p:style>
              <a:lnRef idx="1">
                <a:schemeClr val="dk1"/>
              </a:lnRef>
              <a:fillRef idx="0">
                <a:schemeClr val="dk1"/>
              </a:fillRef>
              <a:effectRef idx="0">
                <a:schemeClr val="dk1"/>
              </a:effectRef>
              <a:fontRef idx="minor">
                <a:schemeClr val="tx1"/>
              </a:fontRef>
            </p:style>
          </p:cxnSp>
          <p:sp>
            <p:nvSpPr>
              <p:cNvPr id="21" name="文本框 2"/>
              <p:cNvSpPr txBox="1">
                <a:spLocks noChangeArrowheads="1"/>
              </p:cNvSpPr>
              <p:nvPr/>
            </p:nvSpPr>
            <p:spPr bwMode="auto">
              <a:xfrm>
                <a:off x="666750" y="58420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1</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sp>
            <p:nvSpPr>
              <p:cNvPr id="22" name="文本框 2"/>
              <p:cNvSpPr txBox="1">
                <a:spLocks noChangeArrowheads="1"/>
              </p:cNvSpPr>
              <p:nvPr/>
            </p:nvSpPr>
            <p:spPr bwMode="auto">
              <a:xfrm>
                <a:off x="1422400" y="577850"/>
                <a:ext cx="665480" cy="347980"/>
              </a:xfrm>
              <a:prstGeom prst="rect">
                <a:avLst/>
              </a:prstGeom>
              <a:noFill/>
              <a:ln w="9525">
                <a:noFill/>
                <a:miter lim="800000"/>
              </a:ln>
            </p:spPr>
            <p:txBody>
              <a:bodyPr rot="0" vert="horz" wrap="square" lIns="91440" tIns="45720" rIns="91440" bIns="45720" anchor="t" anchorCtr="0">
                <a:noAutofit/>
              </a:bodyPr>
              <a:lstStyle/>
              <a:p>
                <a:pPr algn="ctr">
                  <a:spcAft>
                    <a:spcPts val="0"/>
                  </a:spcAft>
                </a:pPr>
                <a:r>
                  <a:rPr lang="zh-CN" sz="1050" kern="100">
                    <a:effectLst/>
                    <a:latin typeface="Times New Roman" panose="02020603050405020304" pitchFamily="18" charset="0"/>
                    <a:ea typeface="宋体" panose="02010600030101010101" pitchFamily="2" charset="-122"/>
                    <a:cs typeface="Times New Roman" panose="02020603050405020304" pitchFamily="18" charset="0"/>
                  </a:rPr>
                  <a:t>方块</a:t>
                </a:r>
                <a:r>
                  <a:rPr lang="en-US" sz="1050" kern="100">
                    <a:effectLst/>
                    <a:latin typeface="Times New Roman" panose="02020603050405020304" pitchFamily="18" charset="0"/>
                    <a:ea typeface="宋体" panose="02010600030101010101" pitchFamily="2" charset="-122"/>
                    <a:cs typeface="Times New Roman" panose="02020603050405020304" pitchFamily="18" charset="0"/>
                  </a:rPr>
                  <a:t>2</a:t>
                </a:r>
                <a:endParaRPr lang="zh-CN" sz="1050" kern="100">
                  <a:effectLst/>
                  <a:latin typeface="Times New Roman" panose="02020603050405020304" pitchFamily="18" charset="0"/>
                  <a:ea typeface="宋体" panose="02010600030101010101" pitchFamily="2" charset="-122"/>
                  <a:cs typeface="Times New Roman" panose="02020603050405020304" pitchFamily="18" charset="0"/>
                </a:endParaRPr>
              </a:p>
            </p:txBody>
          </p:sp>
        </p:grpSp>
      </p:grpSp>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107504" y="1340768"/>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分治法的思想主要包括以下三个部分：</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）分：将原问题逐步分解成规模更小的子问题，子问题要与原问题的解发一致；</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）治：将分解出的这些子问题逐个解决，若子问题规模较小且容易解决则直接解，否则递归解决各个子问题；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）合：将已经得出解的子问题进行合并，最终得出原问题的解。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ext Box 4"/>
          <p:cNvSpPr txBox="1">
            <a:spLocks noChangeArrowheads="1"/>
          </p:cNvSpPr>
          <p:nvPr/>
        </p:nvSpPr>
        <p:spPr bwMode="auto">
          <a:xfrm>
            <a:off x="107433" y="1700813"/>
            <a:ext cx="8643189"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分治法适用的问题具有以下特征：</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）问题的规模缩小到一定的程度是能够容易求出解的；</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）问题能够分解为若干个规模较小的与原问题一致的子问题；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）所分解出的子问题的解能够合并得出原问题的解；</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4</a:t>
            </a:r>
            <a:r>
              <a:rPr lang="zh-CN" altLang="en-US" sz="2400" dirty="0">
                <a:solidFill>
                  <a:srgbClr val="080808"/>
                </a:solidFill>
                <a:uFillTx/>
                <a:latin typeface="Times New Roman" panose="02020603050405020304" pitchFamily="18" charset="0"/>
              </a:rPr>
              <a:t>）原问题所分解出的各个子问题之间是相互独立的，也就是说子问题之间不包含公共的子问题。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rPr>
              <a:t>快排的基本思想</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快速排序采用的是分治策略：</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1</a:t>
            </a:r>
            <a:r>
              <a:rPr lang="zh-CN" altLang="en-US" sz="2400" dirty="0">
                <a:solidFill>
                  <a:srgbClr val="080808"/>
                </a:solidFill>
                <a:uFillTx/>
                <a:latin typeface="Times New Roman" panose="02020603050405020304" pitchFamily="18" charset="0"/>
              </a:rPr>
              <a:t>）划分：选定</a:t>
            </a:r>
            <a:r>
              <a:rPr lang="zh-CN" altLang="en-US" sz="2400" dirty="0">
                <a:solidFill>
                  <a:srgbClr val="FF0000"/>
                </a:solidFill>
                <a:uFillTx/>
                <a:latin typeface="Times New Roman" panose="02020603050405020304" pitchFamily="18" charset="0"/>
              </a:rPr>
              <a:t>基准值</a:t>
            </a:r>
            <a:r>
              <a:rPr lang="zh-CN" altLang="en-US" sz="2400" dirty="0">
                <a:solidFill>
                  <a:srgbClr val="080808"/>
                </a:solidFill>
                <a:uFillTx/>
                <a:latin typeface="Times New Roman" panose="02020603050405020304" pitchFamily="18" charset="0"/>
              </a:rPr>
              <a:t>，将整个序列成为两个子序列：前面的子序列中数据元素的值均小于或等于基准值，后面的子序列中数据元素的值均大于或等于基准值，</a:t>
            </a:r>
            <a:r>
              <a:rPr lang="zh-CN" altLang="en-US" sz="2400" dirty="0">
                <a:solidFill>
                  <a:srgbClr val="FF0000"/>
                </a:solidFill>
                <a:uFillTx/>
                <a:latin typeface="Times New Roman" panose="02020603050405020304" pitchFamily="18" charset="0"/>
              </a:rPr>
              <a:t>并把基准值放在这两个子序列的中间的位置上；</a:t>
            </a:r>
            <a:endParaRPr lang="zh-CN" altLang="en-US" sz="2400" dirty="0">
              <a:solidFill>
                <a:srgbClr val="FF0000"/>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2</a:t>
            </a:r>
            <a:r>
              <a:rPr lang="zh-CN" altLang="en-US" sz="2400" dirty="0">
                <a:solidFill>
                  <a:srgbClr val="080808"/>
                </a:solidFill>
                <a:uFillTx/>
                <a:latin typeface="Times New Roman" panose="02020603050405020304" pitchFamily="18" charset="0"/>
              </a:rPr>
              <a:t>）求解子问题：若每个子序列内只有一个记录或空，则它是有序的，直接返回；否则递归地求解各个子问题。</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rPr>
              <a:t>（</a:t>
            </a:r>
            <a:r>
              <a:rPr lang="en-US" altLang="zh-CN" sz="2400" dirty="0">
                <a:solidFill>
                  <a:srgbClr val="080808"/>
                </a:solidFill>
                <a:uFillTx/>
                <a:latin typeface="Times New Roman" panose="02020603050405020304" pitchFamily="18" charset="0"/>
              </a:rPr>
              <a:t>3</a:t>
            </a:r>
            <a:r>
              <a:rPr lang="zh-CN" altLang="en-US" sz="2400" dirty="0">
                <a:solidFill>
                  <a:srgbClr val="080808"/>
                </a:solidFill>
                <a:uFillTx/>
                <a:latin typeface="Times New Roman" panose="02020603050405020304" pitchFamily="18" charset="0"/>
              </a:rPr>
              <a:t>）合并：由于对子序列</a:t>
            </a:r>
            <a:r>
              <a:rPr lang="en-US" altLang="zh-CN" sz="2400" dirty="0">
                <a:solidFill>
                  <a:srgbClr val="080808"/>
                </a:solidFill>
                <a:uFillTx/>
                <a:latin typeface="Times New Roman" panose="02020603050405020304" pitchFamily="18" charset="0"/>
              </a:rPr>
              <a:t>a1,a2, … ,ai-1</a:t>
            </a:r>
            <a:r>
              <a:rPr lang="zh-CN" altLang="en-US" sz="2400" dirty="0">
                <a:solidFill>
                  <a:srgbClr val="080808"/>
                </a:solidFill>
                <a:uFillTx/>
                <a:latin typeface="Times New Roman" panose="02020603050405020304" pitchFamily="18" charset="0"/>
              </a:rPr>
              <a:t>和</a:t>
            </a:r>
            <a:r>
              <a:rPr lang="en-US" altLang="zh-CN" sz="2400" dirty="0">
                <a:solidFill>
                  <a:srgbClr val="080808"/>
                </a:solidFill>
                <a:uFillTx/>
                <a:latin typeface="Times New Roman" panose="02020603050405020304" pitchFamily="18" charset="0"/>
              </a:rPr>
              <a:t>ai+1, …, an</a:t>
            </a:r>
            <a:r>
              <a:rPr lang="zh-CN" altLang="en-US" sz="2400" dirty="0">
                <a:solidFill>
                  <a:srgbClr val="080808"/>
                </a:solidFill>
                <a:uFillTx/>
                <a:latin typeface="Times New Roman" panose="02020603050405020304" pitchFamily="18" charset="0"/>
              </a:rPr>
              <a:t>的排序是就地进行的，因此合并不需要执行任何操作。</a:t>
            </a:r>
            <a:endParaRPr lang="zh-CN" altLang="en-US" sz="2400" dirty="0">
              <a:solidFill>
                <a:srgbClr val="080808"/>
              </a:solidFill>
              <a:uFillTx/>
              <a:latin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矩形 2"/>
          <p:cNvSpPr/>
          <p:nvPr/>
        </p:nvSpPr>
        <p:spPr>
          <a:xfrm>
            <a:off x="407074" y="1052736"/>
            <a:ext cx="2691130"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701165"/>
            <a:ext cx="7505700" cy="711835"/>
          </a:xfrm>
          <a:prstGeom prst="rect">
            <a:avLst/>
          </a:prstGeom>
          <a:noFill/>
        </p:spPr>
        <p:txBody>
          <a:bodyPr wrap="square" rtlCol="0">
            <a:noAutofit/>
          </a:bodyPr>
          <a:p>
            <a:r>
              <a:rPr lang="zh-CN" altLang="en-US">
                <a:latin typeface="Times New Roman" panose="02020603050405020304" pitchFamily="18" charset="0"/>
              </a:rPr>
              <a:t>例如：</a:t>
            </a:r>
            <a:r>
              <a:rPr lang="zh-CN" altLang="en-US" dirty="0">
                <a:solidFill>
                  <a:srgbClr val="080808"/>
                </a:solidFill>
                <a:latin typeface="Times New Roman" panose="02020603050405020304" pitchFamily="18" charset="0"/>
                <a:sym typeface="+mn-ea"/>
              </a:rPr>
              <a:t>数据序列</a:t>
            </a:r>
            <a:r>
              <a:rPr lang="en-US" altLang="zh-CN" dirty="0">
                <a:solidFill>
                  <a:srgbClr val="080808"/>
                </a:solidFill>
                <a:latin typeface="Times New Roman" panose="02020603050405020304" pitchFamily="18" charset="0"/>
                <a:sym typeface="+mn-ea"/>
              </a:rPr>
              <a:t>{32,15,11,26,53,87,3,61}</a:t>
            </a:r>
            <a:r>
              <a:rPr lang="zh-CN" altLang="en-US" dirty="0">
                <a:solidFill>
                  <a:srgbClr val="080808"/>
                </a:solidFill>
                <a:latin typeface="Times New Roman" panose="02020603050405020304" pitchFamily="18" charset="0"/>
                <a:sym typeface="+mn-ea"/>
              </a:rPr>
              <a:t>进行快速排序，其中有序区用</a:t>
            </a:r>
            <a:r>
              <a:rPr lang="en-US" altLang="zh-CN" dirty="0">
                <a:solidFill>
                  <a:srgbClr val="080808"/>
                </a:solidFill>
                <a:latin typeface="Times New Roman" panose="02020603050405020304" pitchFamily="18" charset="0"/>
                <a:sym typeface="+mn-ea"/>
              </a:rPr>
              <a:t>[ ]</a:t>
            </a:r>
            <a:r>
              <a:rPr lang="zh-CN" altLang="en-US" dirty="0">
                <a:solidFill>
                  <a:srgbClr val="080808"/>
                </a:solidFill>
                <a:latin typeface="Times New Roman" panose="02020603050405020304" pitchFamily="18" charset="0"/>
                <a:sym typeface="+mn-ea"/>
              </a:rPr>
              <a:t>括起来。</a:t>
            </a:r>
            <a:endParaRPr lang="zh-CN" altLang="en-US">
              <a:latin typeface="Times New Roman" panose="02020603050405020304" pitchFamily="18" charset="0"/>
            </a:endParaRPr>
          </a:p>
        </p:txBody>
      </p:sp>
      <p:sp>
        <p:nvSpPr>
          <p:cNvPr id="7" name="文本框 6"/>
          <p:cNvSpPr txBox="1"/>
          <p:nvPr/>
        </p:nvSpPr>
        <p:spPr>
          <a:xfrm>
            <a:off x="683260" y="2413000"/>
            <a:ext cx="8182610" cy="3750310"/>
          </a:xfrm>
          <a:prstGeom prst="rect">
            <a:avLst/>
          </a:prstGeom>
          <a:noFill/>
        </p:spPr>
        <p:txBody>
          <a:bodyPr wrap="square" rtlCol="0">
            <a:noAutofit/>
          </a:bodyPr>
          <a:p>
            <a:r>
              <a:rPr lang="zh-CN" altLang="en-US"/>
              <a:t>初始数据序列：</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t>第一趟排序：</a:t>
            </a:r>
            <a:r>
              <a:rPr lang="en-US" altLang="zh-CN" dirty="0">
                <a:solidFill>
                  <a:srgbClr val="080808"/>
                </a:solidFill>
                <a:latin typeface="Times New Roman" panose="02020603050405020304" pitchFamily="18" charset="0"/>
                <a:sym typeface="+mn-ea"/>
              </a:rPr>
              <a:t>3,15,11,26,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,87,53,61</a:t>
            </a:r>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endParaRPr lang="en-US" altLang="zh-CN" dirty="0">
              <a:solidFill>
                <a:srgbClr val="080808"/>
              </a:solidFill>
              <a:latin typeface="Times New Roman" panose="02020603050405020304" pitchFamily="18" charset="0"/>
              <a:sym typeface="+mn-ea"/>
            </a:endParaRPr>
          </a:p>
          <a:p>
            <a:r>
              <a:rPr lang="zh-CN" altLang="en-US">
                <a:sym typeface="+mn-ea"/>
              </a:rPr>
              <a:t>第二趟排序：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,15,11,26,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,61,53,</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第三趟排序：</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a:t>
            </a:r>
            <a:r>
              <a:rPr lang="en-US" altLang="zh-CN" dirty="0">
                <a:solidFill>
                  <a:srgbClr val="080808"/>
                </a:solidFill>
                <a:latin typeface="Times New Roman" panose="02020603050405020304" pitchFamily="18" charset="0"/>
                <a:sym typeface="+mn-ea"/>
              </a:rPr>
              <a:t>,11,</a:t>
            </a:r>
            <a:r>
              <a:rPr lang="en-US" altLang="zh-CN" dirty="0">
                <a:solidFill>
                  <a:srgbClr val="FF0000"/>
                </a:solidFill>
                <a:latin typeface="Times New Roman" panose="02020603050405020304" pitchFamily="18" charset="0"/>
                <a:sym typeface="+mn-ea"/>
              </a:rPr>
              <a:t>[15]</a:t>
            </a:r>
            <a:r>
              <a:rPr lang="en-US" altLang="zh-CN" dirty="0">
                <a:solidFill>
                  <a:srgbClr val="080808"/>
                </a:solidFill>
                <a:latin typeface="Times New Roman" panose="02020603050405020304" pitchFamily="18" charset="0"/>
                <a:sym typeface="+mn-ea"/>
              </a:rPr>
              <a:t>,26,</a:t>
            </a:r>
            <a:r>
              <a:rPr lang="en-US" altLang="zh-CN" dirty="0">
                <a:solidFill>
                  <a:srgbClr val="FF0000"/>
                </a:solidFill>
                <a:latin typeface="Times New Roman" panose="02020603050405020304" pitchFamily="18" charset="0"/>
                <a:sym typeface="+mn-ea"/>
              </a:rPr>
              <a:t>[32]</a:t>
            </a:r>
            <a:r>
              <a:rPr lang="en-US" altLang="zh-CN" dirty="0">
                <a:solidFill>
                  <a:srgbClr val="080808"/>
                </a:solidFill>
                <a:latin typeface="Times New Roman" panose="02020603050405020304" pitchFamily="18" charset="0"/>
                <a:sym typeface="+mn-ea"/>
              </a:rPr>
              <a:t>,53,</a:t>
            </a:r>
            <a:r>
              <a:rPr lang="en-US" altLang="zh-CN" dirty="0">
                <a:solidFill>
                  <a:srgbClr val="FF0000"/>
                </a:solidFill>
                <a:latin typeface="Times New Roman" panose="02020603050405020304" pitchFamily="18" charset="0"/>
                <a:sym typeface="+mn-ea"/>
              </a:rPr>
              <a:t>[61]</a:t>
            </a:r>
            <a:r>
              <a:rPr lang="en-US" altLang="zh-CN" dirty="0">
                <a:solidFill>
                  <a:srgbClr val="080808"/>
                </a:solidFill>
                <a:latin typeface="Times New Roman" panose="02020603050405020304" pitchFamily="18" charset="0"/>
                <a:sym typeface="+mn-ea"/>
              </a:rPr>
              <a:t>,</a:t>
            </a:r>
            <a:r>
              <a:rPr lang="en-US" altLang="zh-CN" dirty="0">
                <a:solidFill>
                  <a:srgbClr val="FF0000"/>
                </a:solidFill>
                <a:latin typeface="Times New Roman" panose="02020603050405020304" pitchFamily="18" charset="0"/>
                <a:sym typeface="+mn-ea"/>
              </a:rPr>
              <a:t>[87]</a:t>
            </a:r>
            <a:endParaRPr lang="en-US" altLang="zh-CN" dirty="0">
              <a:solidFill>
                <a:srgbClr val="080808"/>
              </a:solidFill>
              <a:latin typeface="Times New Roman" panose="02020603050405020304" pitchFamily="18" charset="0"/>
              <a:sym typeface="+mn-ea"/>
            </a:endParaRPr>
          </a:p>
          <a:p>
            <a:endParaRPr lang="zh-CN" altLang="en-US"/>
          </a:p>
          <a:p>
            <a:endParaRPr lang="zh-CN" altLang="en-US"/>
          </a:p>
          <a:p>
            <a:r>
              <a:rPr lang="zh-CN" altLang="en-US">
                <a:sym typeface="+mn-ea"/>
              </a:rPr>
              <a:t>第四次排序完成：</a:t>
            </a:r>
            <a:r>
              <a:rPr lang="en-US" altLang="zh-CN">
                <a:solidFill>
                  <a:srgbClr val="FF0000"/>
                </a:solidFill>
                <a:sym typeface="+mn-ea"/>
              </a:rPr>
              <a:t>[</a:t>
            </a:r>
            <a:r>
              <a:rPr lang="en-US" altLang="zh-CN" dirty="0">
                <a:solidFill>
                  <a:srgbClr val="FF0000"/>
                </a:solidFill>
                <a:latin typeface="Times New Roman" panose="02020603050405020304" pitchFamily="18" charset="0"/>
                <a:sym typeface="+mn-ea"/>
              </a:rPr>
              <a:t>3],[11],[15],[26],[32],[53],[61],[87]</a:t>
            </a:r>
            <a:endParaRPr lang="zh-CN" altLang="en-US">
              <a:solidFill>
                <a:srgbClr val="FF0000"/>
              </a:solidFill>
            </a:endParaRPr>
          </a:p>
          <a:p>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628775"/>
            <a:ext cx="7811770" cy="974725"/>
          </a:xfrm>
          <a:prstGeom prst="rect">
            <a:avLst/>
          </a:prstGeom>
          <a:noFill/>
        </p:spPr>
        <p:txBody>
          <a:bodyPr wrap="square" rtlCol="0">
            <a:noAutofit/>
          </a:bodyPr>
          <a:p>
            <a:r>
              <a:rPr lang="zh-CN" altLang="en-US">
                <a:latin typeface="Times New Roman" panose="02020603050405020304" pitchFamily="18" charset="0"/>
              </a:rPr>
              <a:t>那么此时快速排序的重点有两部分：</a:t>
            </a:r>
            <a:endParaRPr lang="zh-CN" altLang="en-US">
              <a:latin typeface="Times New Roman" panose="02020603050405020304" pitchFamily="18" charset="0"/>
            </a:endParaRPr>
          </a:p>
          <a:p>
            <a:r>
              <a:rPr lang="zh-CN" altLang="en-US">
                <a:latin typeface="Times New Roman" panose="02020603050405020304" pitchFamily="18" charset="0"/>
              </a:rPr>
              <a:t>①如何将数组分成二部分，一部分大于基准值，一部分小于</a:t>
            </a:r>
            <a:r>
              <a:rPr lang="zh-CN" altLang="en-US">
                <a:latin typeface="Times New Roman" panose="02020603050405020304" pitchFamily="18" charset="0"/>
              </a:rPr>
              <a:t>基准值。</a:t>
            </a:r>
            <a:endParaRPr lang="zh-CN" altLang="en-US">
              <a:latin typeface="Times New Roman" panose="02020603050405020304" pitchFamily="18" charset="0"/>
            </a:endParaRPr>
          </a:p>
          <a:p>
            <a:r>
              <a:rPr lang="zh-CN" altLang="en-US">
                <a:latin typeface="Times New Roman" panose="02020603050405020304" pitchFamily="18" charset="0"/>
              </a:rPr>
              <a:t>②如何将数组分成的两部分，递归成</a:t>
            </a:r>
            <a:r>
              <a:rPr lang="zh-CN" altLang="en-US">
                <a:latin typeface="Times New Roman" panose="02020603050405020304" pitchFamily="18" charset="0"/>
              </a:rPr>
              <a:t>子问题。</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699770" y="314960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32,15,11,26,53,87,3,61</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699770" y="270891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如何解决上述的</a:t>
            </a:r>
            <a:r>
              <a:rPr lang="zh-CN" altLang="en-US">
                <a:latin typeface="Times New Roman" panose="02020603050405020304" pitchFamily="18" charset="0"/>
                <a:sym typeface="+mn-ea"/>
              </a:rPr>
              <a:t>问题？</a:t>
            </a:r>
            <a:endParaRPr lang="zh-CN" altLang="en-US">
              <a:latin typeface="Times New Roman" panose="02020603050405020304" pitchFamily="18" charset="0"/>
              <a:sym typeface="+mn-ea"/>
            </a:endParaRPr>
          </a:p>
        </p:txBody>
      </p:sp>
      <p:sp>
        <p:nvSpPr>
          <p:cNvPr id="9" name="文本框 8"/>
          <p:cNvSpPr txBox="1"/>
          <p:nvPr/>
        </p:nvSpPr>
        <p:spPr>
          <a:xfrm>
            <a:off x="699770" y="3596640"/>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a[0]</a:t>
            </a:r>
            <a:endParaRPr lang="en-US" altLang="zh-CN"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043305" y="414909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1" name="文本框 10"/>
          <p:cNvSpPr txBox="1"/>
          <p:nvPr/>
        </p:nvSpPr>
        <p:spPr>
          <a:xfrm>
            <a:off x="699770" y="4869180"/>
            <a:ext cx="7874000" cy="741680"/>
          </a:xfrm>
          <a:prstGeom prst="rect">
            <a:avLst/>
          </a:prstGeom>
          <a:noFill/>
        </p:spPr>
        <p:txBody>
          <a:bodyPr wrap="square" rtlCol="0">
            <a:noAutofit/>
          </a:bodyPr>
          <a:p>
            <a:r>
              <a:rPr lang="zh-CN" altLang="en-US">
                <a:latin typeface="Times New Roman" panose="02020603050405020304" pitchFamily="18" charset="0"/>
              </a:rPr>
              <a:t>思路（要转换成代码的思路）：很容易想到递归的出口，当子问题的元素数目为</a:t>
            </a:r>
            <a:r>
              <a:rPr lang="en-US" altLang="zh-CN">
                <a:latin typeface="Times New Roman" panose="02020603050405020304" pitchFamily="18" charset="0"/>
              </a:rPr>
              <a:t>1</a:t>
            </a:r>
            <a:r>
              <a:rPr lang="zh-CN" altLang="en-US">
                <a:latin typeface="Times New Roman" panose="02020603050405020304" pitchFamily="18" charset="0"/>
              </a:rPr>
              <a:t>的时候。如果子问题不是一个元素，</a:t>
            </a:r>
            <a:r>
              <a:rPr lang="zh-CN" altLang="en-US">
                <a:latin typeface="Times New Roman" panose="02020603050405020304" pitchFamily="18" charset="0"/>
                <a:sym typeface="+mn-ea"/>
              </a:rPr>
              <a:t>则需要将子问题分成两部分。</a:t>
            </a:r>
            <a:r>
              <a:rPr lang="zh-CN" altLang="en-US">
                <a:solidFill>
                  <a:srgbClr val="FF0000"/>
                </a:solidFill>
                <a:latin typeface="Times New Roman" panose="02020603050405020304" pitchFamily="18" charset="0"/>
                <a:sym typeface="+mn-ea"/>
              </a:rPr>
              <a:t>那么需要两个指针指向首尾，保存比基准值大的和比基准值小的位置。</a:t>
            </a:r>
            <a:endParaRPr lang="zh-CN" altLang="en-US">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125984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831330"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4" name="表格 13"/>
          <p:cNvGraphicFramePr/>
          <p:nvPr/>
        </p:nvGraphicFramePr>
        <p:xfrm>
          <a:off x="972185"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graphicFrame>
        <p:nvGraphicFramePr>
          <p:cNvPr id="17" name="表格 16"/>
          <p:cNvGraphicFramePr/>
          <p:nvPr/>
        </p:nvGraphicFramePr>
        <p:xfrm>
          <a:off x="972185" y="3144520"/>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ClrTx/>
                        <a:buSzTx/>
                        <a:buFontTx/>
                        <a:buNone/>
                      </a:pPr>
                      <a:r>
                        <a:rPr lang="en-US" altLang="zh-CN" sz="1800" dirty="0">
                          <a:solidFill>
                            <a:srgbClr val="080808"/>
                          </a:solidFill>
                          <a:latin typeface="Times New Roman" panose="02020603050405020304" pitchFamily="18" charset="0"/>
                          <a:sym typeface="+mn-ea"/>
                        </a:rPr>
                        <a:t>3</a:t>
                      </a:r>
                      <a:endParaRPr lang="en-US" altLang="zh-CN" sz="18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a:solidFill>
                            <a:schemeClr val="tx1"/>
                          </a:solidFill>
                          <a:latin typeface="Times New Roman" panose="02020603050405020304" pitchFamily="18" charset="0"/>
                          <a:cs typeface="Times New Roman" panose="02020603050405020304" pitchFamily="18" charset="0"/>
                        </a:rPr>
                        <a:t>53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2"/>
                                        </p:tgtEl>
                                        <p:attrNameLst>
                                          <p:attrName>style.visibility</p:attrName>
                                        </p:attrNameLst>
                                      </p:cBhvr>
                                      <p:to>
                                        <p:strVal val="visible"/>
                                      </p:to>
                                    </p:set>
                                    <p:anim calcmode="lin" valueType="num">
                                      <p:cBhvr additive="base">
                                        <p:cTn id="7" dur="500" fill="hold"/>
                                        <p:tgtEl>
                                          <p:spTgt spid="12"/>
                                        </p:tgtEl>
                                        <p:attrNameLst>
                                          <p:attrName>ppt_x</p:attrName>
                                        </p:attrNameLst>
                                      </p:cBhvr>
                                      <p:tavLst>
                                        <p:tav tm="0">
                                          <p:val>
                                            <p:strVal val="#ppt_x"/>
                                          </p:val>
                                        </p:tav>
                                        <p:tav tm="100000">
                                          <p:val>
                                            <p:strVal val="#ppt_x"/>
                                          </p:val>
                                        </p:tav>
                                      </p:tavLst>
                                    </p:anim>
                                    <p:anim calcmode="lin" valueType="num">
                                      <p:cBhvr additive="base">
                                        <p:cTn id="8"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2" presetClass="entr" presetSubtype="4" fill="hold" grpId="0" nodeType="clickEffect">
                                  <p:stCondLst>
                                    <p:cond delay="0"/>
                                  </p:stCondLst>
                                  <p:childTnLst>
                                    <p:set>
                                      <p:cBhvr>
                                        <p:cTn id="16" dur="1" fill="hold">
                                          <p:stCondLst>
                                            <p:cond delay="0"/>
                                          </p:stCondLst>
                                        </p:cTn>
                                        <p:tgtEl>
                                          <p:spTgt spid="13"/>
                                        </p:tgtEl>
                                        <p:attrNameLst>
                                          <p:attrName>style.visibility</p:attrName>
                                        </p:attrNameLst>
                                      </p:cBhvr>
                                      <p:to>
                                        <p:strVal val="visible"/>
                                      </p:to>
                                    </p:set>
                                    <p:anim calcmode="lin" valueType="num">
                                      <p:cBhvr additive="base">
                                        <p:cTn id="17" dur="500" fill="hold"/>
                                        <p:tgtEl>
                                          <p:spTgt spid="13"/>
                                        </p:tgtEl>
                                        <p:attrNameLst>
                                          <p:attrName>ppt_x</p:attrName>
                                        </p:attrNameLst>
                                      </p:cBhvr>
                                      <p:tavLst>
                                        <p:tav tm="0">
                                          <p:val>
                                            <p:strVal val="#ppt_x"/>
                                          </p:val>
                                        </p:tav>
                                        <p:tav tm="100000">
                                          <p:val>
                                            <p:strVal val="#ppt_x"/>
                                          </p:val>
                                        </p:tav>
                                      </p:tavLst>
                                    </p:anim>
                                    <p:anim calcmode="lin" valueType="num">
                                      <p:cBhvr additive="base">
                                        <p:cTn id="18"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19" fill="hold">
                      <p:stCondLst>
                        <p:cond delay="indefinite"/>
                      </p:stCondLst>
                      <p:childTnLst>
                        <p:par>
                          <p:cTn id="20" fill="hold">
                            <p:stCondLst>
                              <p:cond delay="0"/>
                            </p:stCondLst>
                            <p:childTnLst>
                              <p:par>
                                <p:cTn id="21" presetID="2" presetClass="exit" presetSubtype="4" fill="hold" nodeType="clickEffect">
                                  <p:stCondLst>
                                    <p:cond delay="0"/>
                                  </p:stCondLst>
                                  <p:childTnLst>
                                    <p:anim calcmode="lin" valueType="num">
                                      <p:cBhvr additive="base">
                                        <p:cTn id="22" dur="500"/>
                                        <p:tgtEl>
                                          <p:spTgt spid="10"/>
                                        </p:tgtEl>
                                        <p:attrNameLst>
                                          <p:attrName>ppt_x</p:attrName>
                                        </p:attrNameLst>
                                      </p:cBhvr>
                                      <p:tavLst>
                                        <p:tav tm="0">
                                          <p:val>
                                            <p:strVal val="ppt_x"/>
                                          </p:val>
                                        </p:tav>
                                        <p:tav tm="100000">
                                          <p:val>
                                            <p:strVal val="ppt_x"/>
                                          </p:val>
                                        </p:tav>
                                      </p:tavLst>
                                    </p:anim>
                                    <p:anim calcmode="lin" valueType="num">
                                      <p:cBhvr additive="base">
                                        <p:cTn id="23" dur="500"/>
                                        <p:tgtEl>
                                          <p:spTgt spid="10"/>
                                        </p:tgtEl>
                                        <p:attrNameLst>
                                          <p:attrName>ppt_y</p:attrName>
                                        </p:attrNameLst>
                                      </p:cBhvr>
                                      <p:tavLst>
                                        <p:tav tm="0">
                                          <p:val>
                                            <p:strVal val="ppt_y"/>
                                          </p:val>
                                        </p:tav>
                                        <p:tav tm="100000">
                                          <p:val>
                                            <p:strVal val="1+ppt_h/2"/>
                                          </p:val>
                                        </p:tav>
                                      </p:tavLst>
                                    </p:anim>
                                    <p:set>
                                      <p:cBhvr>
                                        <p:cTn id="24" dur="1" fill="hold">
                                          <p:stCondLst>
                                            <p:cond delay="499"/>
                                          </p:stCondLst>
                                        </p:cTn>
                                        <p:tgtEl>
                                          <p:spTgt spid="10"/>
                                        </p:tgtEl>
                                        <p:attrNameLst>
                                          <p:attrName>style.visibility</p:attrName>
                                        </p:attrNameLst>
                                      </p:cBhvr>
                                      <p:to>
                                        <p:strVal val="hidden"/>
                                      </p:to>
                                    </p:set>
                                  </p:childTnLst>
                                </p:cTn>
                              </p:par>
                            </p:childTnLst>
                          </p:cTn>
                        </p:par>
                      </p:childTnLst>
                    </p:cTn>
                  </p:par>
                  <p:par>
                    <p:cTn id="25" fill="hold">
                      <p:stCondLst>
                        <p:cond delay="indefinite"/>
                      </p:stCondLst>
                      <p:childTnLst>
                        <p:par>
                          <p:cTn id="26" fill="hold">
                            <p:stCondLst>
                              <p:cond delay="0"/>
                            </p:stCondLst>
                            <p:childTnLst>
                              <p:par>
                                <p:cTn id="27" presetID="2" presetClass="entr" presetSubtype="4" fill="hold" nodeType="clickEffect">
                                  <p:stCondLst>
                                    <p:cond delay="0"/>
                                  </p:stCondLst>
                                  <p:childTnLst>
                                    <p:set>
                                      <p:cBhvr>
                                        <p:cTn id="28" dur="1" fill="hold">
                                          <p:stCondLst>
                                            <p:cond delay="0"/>
                                          </p:stCondLst>
                                        </p:cTn>
                                        <p:tgtEl>
                                          <p:spTgt spid="14"/>
                                        </p:tgtEl>
                                        <p:attrNameLst>
                                          <p:attrName>style.visibility</p:attrName>
                                        </p:attrNameLst>
                                      </p:cBhvr>
                                      <p:to>
                                        <p:strVal val="visible"/>
                                      </p:to>
                                    </p:set>
                                    <p:anim calcmode="lin" valueType="num">
                                      <p:cBhvr additive="base">
                                        <p:cTn id="29" dur="500" fill="hold"/>
                                        <p:tgtEl>
                                          <p:spTgt spid="14"/>
                                        </p:tgtEl>
                                        <p:attrNameLst>
                                          <p:attrName>ppt_x</p:attrName>
                                        </p:attrNameLst>
                                      </p:cBhvr>
                                      <p:tavLst>
                                        <p:tav tm="0">
                                          <p:val>
                                            <p:strVal val="#ppt_x"/>
                                          </p:val>
                                        </p:tav>
                                        <p:tav tm="100000">
                                          <p:val>
                                            <p:strVal val="#ppt_x"/>
                                          </p:val>
                                        </p:tav>
                                      </p:tavLst>
                                    </p:anim>
                                    <p:anim calcmode="lin" valueType="num">
                                      <p:cBhvr additive="base">
                                        <p:cTn id="3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31" fill="hold">
                      <p:stCondLst>
                        <p:cond delay="indefinite"/>
                      </p:stCondLst>
                      <p:childTnLst>
                        <p:par>
                          <p:cTn id="32" fill="hold">
                            <p:stCondLst>
                              <p:cond delay="0"/>
                            </p:stCondLst>
                            <p:childTnLst>
                              <p:par>
                                <p:cTn id="33" presetID="2" presetClass="entr" presetSubtype="4" fill="hold" grpId="0" nodeType="clickEffect">
                                  <p:stCondLst>
                                    <p:cond delay="0"/>
                                  </p:stCondLst>
                                  <p:childTnLst>
                                    <p:set>
                                      <p:cBhvr>
                                        <p:cTn id="34" dur="1" fill="hold">
                                          <p:stCondLst>
                                            <p:cond delay="0"/>
                                          </p:stCondLst>
                                        </p:cTn>
                                        <p:tgtEl>
                                          <p:spTgt spid="15"/>
                                        </p:tgtEl>
                                        <p:attrNameLst>
                                          <p:attrName>style.visibility</p:attrName>
                                        </p:attrNameLst>
                                      </p:cBhvr>
                                      <p:to>
                                        <p:strVal val="visible"/>
                                      </p:to>
                                    </p:set>
                                    <p:anim calcmode="lin" valueType="num">
                                      <p:cBhvr additive="base">
                                        <p:cTn id="35" dur="500" fill="hold"/>
                                        <p:tgtEl>
                                          <p:spTgt spid="15"/>
                                        </p:tgtEl>
                                        <p:attrNameLst>
                                          <p:attrName>ppt_x</p:attrName>
                                        </p:attrNameLst>
                                      </p:cBhvr>
                                      <p:tavLst>
                                        <p:tav tm="0">
                                          <p:val>
                                            <p:strVal val="#ppt_x"/>
                                          </p:val>
                                        </p:tav>
                                        <p:tav tm="100000">
                                          <p:val>
                                            <p:strVal val="#ppt_x"/>
                                          </p:val>
                                        </p:tav>
                                      </p:tavLst>
                                    </p:anim>
                                    <p:anim calcmode="lin" valueType="num">
                                      <p:cBhvr additive="base">
                                        <p:cTn id="36"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37" fill="hold">
                      <p:stCondLst>
                        <p:cond delay="indefinite"/>
                      </p:stCondLst>
                      <p:childTnLst>
                        <p:par>
                          <p:cTn id="38" fill="hold">
                            <p:stCondLst>
                              <p:cond delay="0"/>
                            </p:stCondLst>
                            <p:childTnLst>
                              <p:par>
                                <p:cTn id="39" presetID="0" presetClass="path" presetSubtype="0" accel="50000" decel="50000" fill="hold" grpId="0" nodeType="clickEffect">
                                  <p:stCondLst>
                                    <p:cond delay="0"/>
                                  </p:stCondLst>
                                  <p:childTnLst>
                                    <p:animMotion origin="layout" path="M 0 0 L 0.0865972 0 " pathEditMode="relative" ptsTypes="">
                                      <p:cBhvr>
                                        <p:cTn id="40" dur="2000" fill="hold"/>
                                        <p:tgtEl>
                                          <p:spTgt spid="3"/>
                                        </p:tgtEl>
                                        <p:attrNameLst>
                                          <p:attrName>ppt_x</p:attrName>
                                          <p:attrName>ppt_y</p:attrName>
                                        </p:attrNameLst>
                                      </p:cBhvr>
                                    </p:animMotion>
                                  </p:childTnLst>
                                </p:cTn>
                              </p:par>
                            </p:childTnLst>
                          </p:cTn>
                        </p:par>
                      </p:childTnLst>
                    </p:cTn>
                  </p:par>
                  <p:par>
                    <p:cTn id="41" fill="hold">
                      <p:stCondLst>
                        <p:cond delay="indefinite"/>
                      </p:stCondLst>
                      <p:childTnLst>
                        <p:par>
                          <p:cTn id="42" fill="hold">
                            <p:stCondLst>
                              <p:cond delay="0"/>
                            </p:stCondLst>
                            <p:childTnLst>
                              <p:par>
                                <p:cTn id="43" presetID="0" presetClass="path" presetSubtype="0" accel="50000" decel="50000" fill="hold" grpId="1" nodeType="clickEffect">
                                  <p:stCondLst>
                                    <p:cond delay="0"/>
                                  </p:stCondLst>
                                  <p:childTnLst>
                                    <p:animMotion origin="layout" path="M 0.0859722 0.00194444 L 0.172569 0.00194444 " pathEditMode="relative" ptsTypes="">
                                      <p:cBhvr>
                                        <p:cTn id="44" dur="2000" fill="hold"/>
                                        <p:tgtEl>
                                          <p:spTgt spid="3"/>
                                        </p:tgtEl>
                                        <p:attrNameLst>
                                          <p:attrName>ppt_x</p:attrName>
                                          <p:attrName>ppt_y</p:attrName>
                                        </p:attrNameLst>
                                      </p:cBhvr>
                                    </p:animMotion>
                                  </p:childTnLst>
                                </p:cTn>
                              </p:par>
                            </p:childTnLst>
                          </p:cTn>
                        </p:par>
                      </p:childTnLst>
                    </p:cTn>
                  </p:par>
                  <p:par>
                    <p:cTn id="45" fill="hold">
                      <p:stCondLst>
                        <p:cond delay="indefinite"/>
                      </p:stCondLst>
                      <p:childTnLst>
                        <p:par>
                          <p:cTn id="46" fill="hold">
                            <p:stCondLst>
                              <p:cond delay="0"/>
                            </p:stCondLst>
                            <p:childTnLst>
                              <p:par>
                                <p:cTn id="47" presetID="0" presetClass="path" presetSubtype="0" accel="50000" decel="50000" fill="hold" grpId="2" nodeType="clickEffect">
                                  <p:stCondLst>
                                    <p:cond delay="0"/>
                                  </p:stCondLst>
                                  <p:childTnLst>
                                    <p:animMotion origin="layout" path="M 0.172569 0.00194444 L 0.267083 0.00194444 " pathEditMode="relative" ptsTypes="">
                                      <p:cBhvr>
                                        <p:cTn id="48" dur="2000" fill="hold"/>
                                        <p:tgtEl>
                                          <p:spTgt spid="3"/>
                                        </p:tgtEl>
                                        <p:attrNameLst>
                                          <p:attrName>ppt_x</p:attrName>
                                          <p:attrName>ppt_y</p:attrName>
                                        </p:attrNameLst>
                                      </p:cBhvr>
                                    </p:animMotion>
                                  </p:childTnLst>
                                </p:cTn>
                              </p:par>
                            </p:childTnLst>
                          </p:cTn>
                        </p:par>
                      </p:childTnLst>
                    </p:cTn>
                  </p:par>
                  <p:par>
                    <p:cTn id="49" fill="hold">
                      <p:stCondLst>
                        <p:cond delay="indefinite"/>
                      </p:stCondLst>
                      <p:childTnLst>
                        <p:par>
                          <p:cTn id="50" fill="hold">
                            <p:stCondLst>
                              <p:cond delay="0"/>
                            </p:stCondLst>
                            <p:childTnLst>
                              <p:par>
                                <p:cTn id="51" presetID="0" presetClass="path" presetSubtype="0" accel="50000" decel="50000" fill="hold" grpId="3" nodeType="clickEffect">
                                  <p:stCondLst>
                                    <p:cond delay="0"/>
                                  </p:stCondLst>
                                  <p:childTnLst>
                                    <p:animMotion origin="layout" path="M 0.267083 0.00194444 L 0.35375 0.00194444 " pathEditMode="relative" ptsTypes="">
                                      <p:cBhvr>
                                        <p:cTn id="52" dur="2000" fill="hold"/>
                                        <p:tgtEl>
                                          <p:spTgt spid="3"/>
                                        </p:tgtEl>
                                        <p:attrNameLst>
                                          <p:attrName>ppt_x</p:attrName>
                                          <p:attrName>ppt_y</p:attrName>
                                        </p:attrNameLst>
                                      </p:cBhvr>
                                    </p:animMotion>
                                  </p:childTnLst>
                                </p:cTn>
                              </p:par>
                            </p:childTnLst>
                          </p:cTn>
                        </p:par>
                      </p:childTnLst>
                    </p:cTn>
                  </p:par>
                  <p:par>
                    <p:cTn id="53" fill="hold">
                      <p:stCondLst>
                        <p:cond delay="indefinite"/>
                      </p:stCondLst>
                      <p:childTnLst>
                        <p:par>
                          <p:cTn id="54" fill="hold">
                            <p:stCondLst>
                              <p:cond delay="0"/>
                            </p:stCondLst>
                            <p:childTnLst>
                              <p:par>
                                <p:cTn id="55" presetID="2" presetClass="entr" presetSubtype="4" fill="hold" grpId="0" nodeType="clickEffect">
                                  <p:stCondLst>
                                    <p:cond delay="0"/>
                                  </p:stCondLst>
                                  <p:childTnLst>
                                    <p:set>
                                      <p:cBhvr>
                                        <p:cTn id="56" dur="1" fill="hold">
                                          <p:stCondLst>
                                            <p:cond delay="0"/>
                                          </p:stCondLst>
                                        </p:cTn>
                                        <p:tgtEl>
                                          <p:spTgt spid="16"/>
                                        </p:tgtEl>
                                        <p:attrNameLst>
                                          <p:attrName>style.visibility</p:attrName>
                                        </p:attrNameLst>
                                      </p:cBhvr>
                                      <p:to>
                                        <p:strVal val="visible"/>
                                      </p:to>
                                    </p:set>
                                    <p:anim calcmode="lin" valueType="num">
                                      <p:cBhvr additive="base">
                                        <p:cTn id="57" dur="500" fill="hold"/>
                                        <p:tgtEl>
                                          <p:spTgt spid="16"/>
                                        </p:tgtEl>
                                        <p:attrNameLst>
                                          <p:attrName>ppt_x</p:attrName>
                                        </p:attrNameLst>
                                      </p:cBhvr>
                                      <p:tavLst>
                                        <p:tav tm="0">
                                          <p:val>
                                            <p:strVal val="#ppt_x"/>
                                          </p:val>
                                        </p:tav>
                                        <p:tav tm="100000">
                                          <p:val>
                                            <p:strVal val="#ppt_x"/>
                                          </p:val>
                                        </p:tav>
                                      </p:tavLst>
                                    </p:anim>
                                    <p:anim calcmode="lin" valueType="num">
                                      <p:cBhvr additive="base">
                                        <p:cTn id="58" dur="500" fill="hold"/>
                                        <p:tgtEl>
                                          <p:spTgt spid="16"/>
                                        </p:tgtEl>
                                        <p:attrNameLst>
                                          <p:attrName>ppt_y</p:attrName>
                                        </p:attrNameLst>
                                      </p:cBhvr>
                                      <p:tavLst>
                                        <p:tav tm="0">
                                          <p:val>
                                            <p:strVal val="1+#ppt_h/2"/>
                                          </p:val>
                                        </p:tav>
                                        <p:tav tm="100000">
                                          <p:val>
                                            <p:strVal val="#ppt_y"/>
                                          </p:val>
                                        </p:tav>
                                      </p:tavLst>
                                    </p:anim>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14"/>
                                        </p:tgtEl>
                                        <p:attrNameLst>
                                          <p:attrName>ppt_x</p:attrName>
                                        </p:attrNameLst>
                                      </p:cBhvr>
                                      <p:tavLst>
                                        <p:tav tm="0">
                                          <p:val>
                                            <p:strVal val="ppt_x"/>
                                          </p:val>
                                        </p:tav>
                                        <p:tav tm="100000">
                                          <p:val>
                                            <p:strVal val="ppt_x"/>
                                          </p:val>
                                        </p:tav>
                                      </p:tavLst>
                                    </p:anim>
                                    <p:anim calcmode="lin" valueType="num">
                                      <p:cBhvr additive="base">
                                        <p:cTn id="63" dur="500"/>
                                        <p:tgtEl>
                                          <p:spTgt spid="14"/>
                                        </p:tgtEl>
                                        <p:attrNameLst>
                                          <p:attrName>ppt_y</p:attrName>
                                        </p:attrNameLst>
                                      </p:cBhvr>
                                      <p:tavLst>
                                        <p:tav tm="0">
                                          <p:val>
                                            <p:strVal val="ppt_y"/>
                                          </p:val>
                                        </p:tav>
                                        <p:tav tm="100000">
                                          <p:val>
                                            <p:strVal val="1+ppt_h/2"/>
                                          </p:val>
                                        </p:tav>
                                      </p:tavLst>
                                    </p:anim>
                                    <p:set>
                                      <p:cBhvr>
                                        <p:cTn id="64" dur="1" fill="hold">
                                          <p:stCondLst>
                                            <p:cond delay="499"/>
                                          </p:stCondLst>
                                        </p:cTn>
                                        <p:tgtEl>
                                          <p:spTgt spid="14"/>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7"/>
                                        </p:tgtEl>
                                        <p:attrNameLst>
                                          <p:attrName>style.visibility</p:attrName>
                                        </p:attrNameLst>
                                      </p:cBhvr>
                                      <p:to>
                                        <p:strVal val="visible"/>
                                      </p:to>
                                    </p:set>
                                    <p:anim calcmode="lin" valueType="num">
                                      <p:cBhvr additive="base">
                                        <p:cTn id="69" dur="500" fill="hold"/>
                                        <p:tgtEl>
                                          <p:spTgt spid="17"/>
                                        </p:tgtEl>
                                        <p:attrNameLst>
                                          <p:attrName>ppt_x</p:attrName>
                                        </p:attrNameLst>
                                      </p:cBhvr>
                                      <p:tavLst>
                                        <p:tav tm="0">
                                          <p:val>
                                            <p:strVal val="#ppt_x"/>
                                          </p:val>
                                        </p:tav>
                                        <p:tav tm="100000">
                                          <p:val>
                                            <p:strVal val="#ppt_x"/>
                                          </p:val>
                                        </p:tav>
                                      </p:tavLst>
                                    </p:anim>
                                    <p:anim calcmode="lin" valueType="num">
                                      <p:cBhvr additive="base">
                                        <p:cTn id="70" dur="500" fill="hold"/>
                                        <p:tgtEl>
                                          <p:spTgt spid="1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13315" name="Text Box 4"/>
          <p:cNvSpPr txBox="1">
            <a:spLocks noChangeArrowheads="1"/>
          </p:cNvSpPr>
          <p:nvPr/>
        </p:nvSpPr>
        <p:spPr bwMode="auto">
          <a:xfrm>
            <a:off x="395865" y="522940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递归会让你想到什么？俄罗斯套娃？函数自己调用自己？</a:t>
            </a:r>
            <a:endParaRPr lang="zh-CN" altLang="en-US" sz="2400" dirty="0">
              <a:solidFill>
                <a:srgbClr val="080808"/>
              </a:solidFill>
              <a:uFillTx/>
              <a:latin typeface="Times New Roman" panose="02020603050405020304" pitchFamily="18" charset="0"/>
            </a:endParaRPr>
          </a:p>
        </p:txBody>
      </p:sp>
      <p:sp>
        <p:nvSpPr>
          <p:cNvPr id="2" name="矩形 1"/>
          <p:cNvSpPr/>
          <p:nvPr/>
        </p:nvSpPr>
        <p:spPr>
          <a:xfrm>
            <a:off x="774827" y="1868798"/>
            <a:ext cx="304863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什么是</a:t>
            </a:r>
            <a:r>
              <a:rPr lang="zh-CN" altLang="en-US" sz="2800" b="1" dirty="0" smtClean="0">
                <a:solidFill>
                  <a:srgbClr val="0000FF"/>
                </a:solidFill>
                <a:latin typeface="楷体" panose="02010609060101010101" pitchFamily="49" charset="-122"/>
                <a:ea typeface="楷体" panose="02010609060101010101" pitchFamily="49" charset="-122"/>
              </a:rPr>
              <a:t>递归</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pic>
        <p:nvPicPr>
          <p:cNvPr id="3" name="图片 2" descr="a1fac421-f953-48f8-820f-e968da422f42"/>
          <p:cNvPicPr>
            <a:picLocks noChangeAspect="1"/>
          </p:cNvPicPr>
          <p:nvPr/>
        </p:nvPicPr>
        <p:blipFill>
          <a:blip r:embed="rId6"/>
          <a:srcRect l="10944" t="10288" r="10249" b="9458"/>
          <a:stretch>
            <a:fillRect/>
          </a:stretch>
        </p:blipFill>
        <p:spPr>
          <a:xfrm>
            <a:off x="1979295" y="2610485"/>
            <a:ext cx="2004695" cy="2041525"/>
          </a:xfrm>
          <a:prstGeom prst="rect">
            <a:avLst/>
          </a:prstGeom>
        </p:spPr>
      </p:pic>
      <p:sp>
        <p:nvSpPr>
          <p:cNvPr id="4" name="矩形 3"/>
          <p:cNvSpPr/>
          <p:nvPr/>
        </p:nvSpPr>
        <p:spPr>
          <a:xfrm>
            <a:off x="5507990" y="3068955"/>
            <a:ext cx="1638300" cy="70866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文本框 4"/>
          <p:cNvSpPr txBox="1"/>
          <p:nvPr/>
        </p:nvSpPr>
        <p:spPr>
          <a:xfrm>
            <a:off x="5724525" y="3233420"/>
            <a:ext cx="1247775" cy="411480"/>
          </a:xfrm>
          <a:prstGeom prst="rect">
            <a:avLst/>
          </a:prstGeom>
          <a:noFill/>
        </p:spPr>
        <p:txBody>
          <a:bodyPr wrap="square" rtlCol="0">
            <a:noAutofit/>
          </a:bodyPr>
          <a:p>
            <a:r>
              <a:rPr lang="zh-CN" altLang="en-US"/>
              <a:t>程序</a:t>
            </a:r>
            <a:r>
              <a:rPr lang="zh-CN" altLang="en-US"/>
              <a:t>函数</a:t>
            </a:r>
            <a:endParaRPr lang="zh-CN" altLang="en-US"/>
          </a:p>
        </p:txBody>
      </p:sp>
      <p:cxnSp>
        <p:nvCxnSpPr>
          <p:cNvPr id="6" name="直接连接符 5"/>
          <p:cNvCxnSpPr>
            <a:stCxn id="4" idx="2"/>
          </p:cNvCxnSpPr>
          <p:nvPr/>
        </p:nvCxnSpPr>
        <p:spPr>
          <a:xfrm>
            <a:off x="6327140" y="3777615"/>
            <a:ext cx="0" cy="44386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7" name="直接连接符 6"/>
          <p:cNvCxnSpPr/>
          <p:nvPr/>
        </p:nvCxnSpPr>
        <p:spPr>
          <a:xfrm flipV="1">
            <a:off x="6332220" y="422148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8" name="直接连接符 7"/>
          <p:cNvCxnSpPr/>
          <p:nvPr/>
        </p:nvCxnSpPr>
        <p:spPr>
          <a:xfrm>
            <a:off x="7380605" y="2564765"/>
            <a:ext cx="0" cy="1656715"/>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0" name="直接连接符 9"/>
          <p:cNvCxnSpPr/>
          <p:nvPr/>
        </p:nvCxnSpPr>
        <p:spPr>
          <a:xfrm flipV="1">
            <a:off x="6343650" y="2579370"/>
            <a:ext cx="1048385" cy="0"/>
          </a:xfrm>
          <a:prstGeom prst="line">
            <a:avLst/>
          </a:prstGeom>
          <a:solidFill>
            <a:schemeClr val="accent1"/>
          </a:solidFill>
          <a:ln w="28575" cap="flat" cmpd="sng" algn="ctr">
            <a:solidFill>
              <a:schemeClr val="tx1"/>
            </a:solidFill>
            <a:prstDash val="solid"/>
            <a:round/>
            <a:headEnd type="none" w="med" len="med"/>
            <a:tailEnd type="none" w="med" len="med"/>
          </a:ln>
        </p:spPr>
      </p:cxnSp>
      <p:cxnSp>
        <p:nvCxnSpPr>
          <p:cNvPr id="11" name="直接箭头连接符 10"/>
          <p:cNvCxnSpPr/>
          <p:nvPr/>
        </p:nvCxnSpPr>
        <p:spPr>
          <a:xfrm>
            <a:off x="6341745" y="2584450"/>
            <a:ext cx="0" cy="41275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12" name="文本框 11"/>
          <p:cNvSpPr txBox="1"/>
          <p:nvPr/>
        </p:nvSpPr>
        <p:spPr>
          <a:xfrm>
            <a:off x="7516495" y="3225165"/>
            <a:ext cx="800100" cy="368300"/>
          </a:xfrm>
          <a:prstGeom prst="rect">
            <a:avLst/>
          </a:prstGeom>
          <a:noFill/>
        </p:spPr>
        <p:txBody>
          <a:bodyPr wrap="square" rtlCol="0">
            <a:spAutoFit/>
          </a:bodyPr>
          <a:p>
            <a:r>
              <a:rPr lang="zh-CN" altLang="en-US"/>
              <a:t>调用</a:t>
            </a:r>
            <a:endParaRPr lang="zh-CN" altLang="en-US"/>
          </a:p>
        </p:txBody>
      </p:sp>
      <p:sp>
        <p:nvSpPr>
          <p:cNvPr id="13" name="Text Box 4"/>
          <p:cNvSpPr txBox="1">
            <a:spLocks noChangeArrowheads="1"/>
          </p:cNvSpPr>
          <p:nvPr/>
        </p:nvSpPr>
        <p:spPr bwMode="auto">
          <a:xfrm>
            <a:off x="522865" y="5913936"/>
            <a:ext cx="8363699" cy="4603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递归解决问题具有什么性质？递归函数具有什么特点</a:t>
            </a: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7" name="文本框 6"/>
          <p:cNvSpPr txBox="1"/>
          <p:nvPr/>
        </p:nvSpPr>
        <p:spPr>
          <a:xfrm>
            <a:off x="395605" y="141287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初始数组：</a:t>
            </a:r>
            <a:r>
              <a:rPr lang="en-US" altLang="zh-CN" dirty="0">
                <a:solidFill>
                  <a:srgbClr val="080808"/>
                </a:solidFill>
                <a:latin typeface="Times New Roman" panose="02020603050405020304" pitchFamily="18" charset="0"/>
                <a:sym typeface="+mn-ea"/>
              </a:rPr>
              <a:t>a[8] = 32,15,11,26,53,87,3,61</a:t>
            </a:r>
            <a:endParaRPr lang="en-US" altLang="zh-CN" dirty="0">
              <a:solidFill>
                <a:srgbClr val="080808"/>
              </a:solidFill>
              <a:latin typeface="Times New Roman" panose="02020603050405020304" pitchFamily="18" charset="0"/>
              <a:sym typeface="+mn-ea"/>
            </a:endParaRPr>
          </a:p>
        </p:txBody>
      </p:sp>
      <p:sp>
        <p:nvSpPr>
          <p:cNvPr id="9" name="文本框 8"/>
          <p:cNvSpPr txBox="1"/>
          <p:nvPr/>
        </p:nvSpPr>
        <p:spPr>
          <a:xfrm>
            <a:off x="395605" y="1787525"/>
            <a:ext cx="5056505" cy="37465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假设选第一个值为基准值：</a:t>
            </a:r>
            <a:r>
              <a:rPr lang="en-US" altLang="zh-CN" dirty="0">
                <a:solidFill>
                  <a:srgbClr val="080808"/>
                </a:solidFill>
                <a:latin typeface="Times New Roman" panose="02020603050405020304" pitchFamily="18" charset="0"/>
                <a:sym typeface="+mn-ea"/>
              </a:rPr>
              <a:t>int pivot = </a:t>
            </a:r>
            <a:r>
              <a:rPr lang="en-US" altLang="zh-CN" dirty="0">
                <a:solidFill>
                  <a:srgbClr val="FF0000"/>
                </a:solidFill>
                <a:latin typeface="Times New Roman" panose="02020603050405020304" pitchFamily="18" charset="0"/>
                <a:sym typeface="+mn-ea"/>
              </a:rPr>
              <a:t>32</a:t>
            </a:r>
            <a:endParaRPr lang="en-US" altLang="zh-CN" dirty="0">
              <a:solidFill>
                <a:srgbClr val="FF0000"/>
              </a:solidFill>
              <a:latin typeface="Times New Roman" panose="02020603050405020304" pitchFamily="18" charset="0"/>
              <a:sym typeface="+mn-ea"/>
            </a:endParaRPr>
          </a:p>
        </p:txBody>
      </p:sp>
      <p:graphicFrame>
        <p:nvGraphicFramePr>
          <p:cNvPr id="10" name="表格 9"/>
          <p:cNvGraphicFramePr/>
          <p:nvPr/>
        </p:nvGraphicFramePr>
        <p:xfrm>
          <a:off x="971550" y="3141345"/>
          <a:ext cx="6400165" cy="381000"/>
        </p:xfrm>
        <a:graphic>
          <a:graphicData uri="http://schemas.openxmlformats.org/drawingml/2006/table">
            <a:tbl>
              <a:tblPr firstRow="1" bandRow="1">
                <a:tableStyleId>{5C22544A-7EE6-4342-B048-85BDC9FD1C3A}</a:tableStyleId>
              </a:tblPr>
              <a:tblGrid>
                <a:gridCol w="799465"/>
                <a:gridCol w="799465"/>
                <a:gridCol w="799465"/>
                <a:gridCol w="799465"/>
                <a:gridCol w="799465"/>
                <a:gridCol w="799465"/>
                <a:gridCol w="799465"/>
                <a:gridCol w="799465"/>
              </a:tblGrid>
              <a:tr h="381000">
                <a:tc>
                  <a:txBody>
                    <a:bodyPr/>
                    <a:p>
                      <a:pPr algn="ctr">
                        <a:buNone/>
                      </a:pPr>
                      <a:r>
                        <a:rPr lang="en-US" altLang="zh-CN" sz="1800">
                          <a:solidFill>
                            <a:schemeClr val="tx1"/>
                          </a:solidFill>
                          <a:latin typeface="Times New Roman" panose="02020603050405020304" pitchFamily="18" charset="0"/>
                          <a:cs typeface="Times New Roman" panose="02020603050405020304" pitchFamily="18" charset="0"/>
                          <a:sym typeface="+mn-ea"/>
                        </a:rPr>
                        <a:t>3</a:t>
                      </a:r>
                      <a:endParaRPr lang="en-US" altLang="zh-CN" sz="1800">
                        <a:solidFill>
                          <a:schemeClr val="tx1"/>
                        </a:solidFill>
                        <a:latin typeface="Times New Roman" panose="02020603050405020304" pitchFamily="18" charset="0"/>
                        <a:cs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zh-CN" altLang="en-US" sz="1800">
                          <a:solidFill>
                            <a:srgbClr val="FF0000"/>
                          </a:solidFill>
                          <a:latin typeface="宋体" panose="02010600030101010101" pitchFamily="2" charset="-122"/>
                          <a:sym typeface="+mn-ea"/>
                        </a:rPr>
                        <a:t>▲</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lgn="ct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3" name="文本框 2"/>
          <p:cNvSpPr txBox="1"/>
          <p:nvPr/>
        </p:nvSpPr>
        <p:spPr>
          <a:xfrm>
            <a:off x="4461510" y="361061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4" name="文本框 3"/>
          <p:cNvSpPr txBox="1"/>
          <p:nvPr/>
        </p:nvSpPr>
        <p:spPr>
          <a:xfrm>
            <a:off x="6068695" y="361061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5" name="文本框 4"/>
          <p:cNvSpPr txBox="1"/>
          <p:nvPr/>
        </p:nvSpPr>
        <p:spPr>
          <a:xfrm>
            <a:off x="683895" y="2162175"/>
            <a:ext cx="7085965" cy="5727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t>此时第一个值已经选定了基准值，已经保存到了变量中，</a:t>
            </a:r>
            <a:r>
              <a:rPr lang="zh-CN" altLang="en-US"/>
              <a:t>则说明第一个位置已经空出来，用</a:t>
            </a:r>
            <a:r>
              <a:rPr lang="zh-CN" altLang="en-US">
                <a:solidFill>
                  <a:srgbClr val="FF0000"/>
                </a:solidFill>
                <a:latin typeface="宋体" panose="02010600030101010101" pitchFamily="2" charset="-122"/>
              </a:rPr>
              <a:t>▲</a:t>
            </a:r>
            <a:r>
              <a:rPr lang="zh-CN" altLang="en-US">
                <a:latin typeface="宋体" panose="02010600030101010101" pitchFamily="2" charset="-122"/>
              </a:rPr>
              <a:t>表示</a:t>
            </a:r>
            <a:endParaRPr lang="zh-CN" altLang="en-US">
              <a:latin typeface="宋体" panose="02010600030101010101" pitchFamily="2" charset="-122"/>
            </a:endParaRPr>
          </a:p>
        </p:txBody>
      </p:sp>
      <p:sp>
        <p:nvSpPr>
          <p:cNvPr id="12" name="文本框 11"/>
          <p:cNvSpPr txBox="1"/>
          <p:nvPr/>
        </p:nvSpPr>
        <p:spPr>
          <a:xfrm>
            <a:off x="972185" y="42278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此时，从尾部开始，如果</a:t>
            </a:r>
            <a:r>
              <a:rPr lang="en-US" altLang="zh-CN">
                <a:solidFill>
                  <a:schemeClr val="tx1"/>
                </a:solidFill>
                <a:uFillTx/>
                <a:latin typeface="Times New Roman" panose="02020603050405020304" pitchFamily="18" charset="0"/>
              </a:rPr>
              <a:t>a[j]&gt;=pivot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3" name="文本框 12"/>
          <p:cNvSpPr txBox="1"/>
          <p:nvPr/>
        </p:nvSpPr>
        <p:spPr>
          <a:xfrm>
            <a:off x="972185" y="4888230"/>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a[j]&lt;pivot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a[i]=</a:t>
            </a:r>
            <a:r>
              <a:rPr lang="en-US" altLang="zh-CN">
                <a:uFillTx/>
                <a:latin typeface="Times New Roman" panose="02020603050405020304" pitchFamily="18" charset="0"/>
                <a:sym typeface="+mn-ea"/>
              </a:rPr>
              <a:t>a[j]</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5" name="文本框 14"/>
          <p:cNvSpPr txBox="1"/>
          <p:nvPr/>
        </p:nvSpPr>
        <p:spPr>
          <a:xfrm>
            <a:off x="972185" y="54514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此时，再从头部开始，如果</a:t>
            </a:r>
            <a:r>
              <a:rPr lang="en-US" altLang="zh-CN">
                <a:solidFill>
                  <a:schemeClr val="tx1"/>
                </a:solidFill>
                <a:uFillTx/>
                <a:latin typeface="Times New Roman" panose="02020603050405020304" pitchFamily="18" charset="0"/>
              </a:rPr>
              <a:t>a[i]&lt;=pivot</a:t>
            </a:r>
            <a:r>
              <a:rPr lang="zh-CN" altLang="en-US">
                <a:solidFill>
                  <a:schemeClr val="tx1"/>
                </a:solidFill>
                <a:uFillTx/>
                <a:latin typeface="Times New Roman" panose="02020603050405020304" pitchFamily="18" charset="0"/>
              </a:rPr>
              <a:t>时，</a:t>
            </a:r>
            <a:r>
              <a:rPr lang="en-US" altLang="zh-CN">
                <a:solidFill>
                  <a:schemeClr val="tx1"/>
                </a:solidFill>
                <a:uFillTx/>
                <a:latin typeface="Times New Roman" panose="02020603050405020304" pitchFamily="18" charset="0"/>
              </a:rPr>
              <a:t>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16" name="文本框 15"/>
          <p:cNvSpPr txBox="1"/>
          <p:nvPr/>
        </p:nvSpPr>
        <p:spPr>
          <a:xfrm>
            <a:off x="972185" y="5946775"/>
            <a:ext cx="6591935" cy="368300"/>
          </a:xfrm>
          <a:prstGeom prst="rect">
            <a:avLst/>
          </a:prstGeom>
          <a:noFill/>
        </p:spPr>
        <p:txBody>
          <a:bodyPr wrap="square" rtlCol="0">
            <a:spAutoFit/>
          </a:bodyPr>
          <a:p>
            <a:r>
              <a:rPr lang="zh-CN" altLang="en-US">
                <a:solidFill>
                  <a:schemeClr val="tx1"/>
                </a:solidFill>
                <a:uFillTx/>
                <a:latin typeface="Times New Roman" panose="02020603050405020304" pitchFamily="18" charset="0"/>
              </a:rPr>
              <a:t>此时，如果</a:t>
            </a:r>
            <a:r>
              <a:rPr lang="en-US" altLang="zh-CN">
                <a:solidFill>
                  <a:schemeClr val="tx1"/>
                </a:solidFill>
                <a:uFillTx/>
                <a:latin typeface="Times New Roman" panose="02020603050405020304" pitchFamily="18" charset="0"/>
              </a:rPr>
              <a:t>a[i]&gt;pivot</a:t>
            </a:r>
            <a:r>
              <a:rPr lang="zh-CN" altLang="en-US">
                <a:solidFill>
                  <a:schemeClr val="tx1"/>
                </a:solidFill>
                <a:uFillTx/>
                <a:latin typeface="Times New Roman" panose="02020603050405020304" pitchFamily="18" charset="0"/>
              </a:rPr>
              <a:t>时，</a:t>
            </a:r>
            <a:r>
              <a:rPr lang="en-US" altLang="zh-CN">
                <a:uFillTx/>
                <a:latin typeface="Times New Roman" panose="02020603050405020304" pitchFamily="18" charset="0"/>
                <a:sym typeface="+mn-ea"/>
              </a:rPr>
              <a:t>a[j]=</a:t>
            </a:r>
            <a:r>
              <a:rPr lang="en-US" altLang="zh-CN">
                <a:uFillTx/>
                <a:latin typeface="Times New Roman" panose="02020603050405020304" pitchFamily="18" charset="0"/>
                <a:sym typeface="+mn-ea"/>
              </a:rPr>
              <a:t>a[i]</a:t>
            </a:r>
            <a:r>
              <a:rPr lang="zh-CN" altLang="en-US">
                <a:solidFill>
                  <a:schemeClr val="tx1"/>
                </a:solidFill>
                <a:uFillTx/>
                <a:latin typeface="Times New Roman" panose="02020603050405020304" pitchFamily="18" charset="0"/>
              </a:rPr>
              <a:t>。</a:t>
            </a:r>
            <a:endParaRPr lang="zh-CN" altLang="en-US">
              <a:solidFill>
                <a:schemeClr val="tx1"/>
              </a:solidFill>
              <a:uFillTx/>
              <a:latin typeface="Times New Roman" panose="02020603050405020304" pitchFamily="18" charset="0"/>
            </a:endParaRPr>
          </a:p>
        </p:txBody>
      </p:sp>
      <p:sp>
        <p:nvSpPr>
          <p:cNvPr id="2" name="环形箭头 1"/>
          <p:cNvSpPr/>
          <p:nvPr/>
        </p:nvSpPr>
        <p:spPr>
          <a:xfrm rot="16200000">
            <a:off x="116205" y="472821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文本框 7"/>
          <p:cNvSpPr txBox="1"/>
          <p:nvPr/>
        </p:nvSpPr>
        <p:spPr>
          <a:xfrm>
            <a:off x="5723890" y="4293235"/>
            <a:ext cx="3067685" cy="793750"/>
          </a:xfrm>
          <a:prstGeom prst="rect">
            <a:avLst/>
          </a:prstGeom>
          <a:noFill/>
        </p:spPr>
        <p:txBody>
          <a:bodyPr wrap="square" rtlCol="0" anchor="t">
            <a:noAutofit/>
          </a:bodyPr>
          <a:p>
            <a:pPr algn="ctr"/>
            <a:r>
              <a:rPr lang="zh-CN" altLang="en-US" dirty="0">
                <a:solidFill>
                  <a:srgbClr val="FF0000"/>
                </a:solidFill>
                <a:latin typeface="Times New Roman" panose="02020603050405020304" pitchFamily="18" charset="0"/>
                <a:sym typeface="+mn-ea"/>
              </a:rPr>
              <a:t>当</a:t>
            </a:r>
            <a:r>
              <a:rPr lang="en-US" altLang="zh-CN" dirty="0">
                <a:solidFill>
                  <a:srgbClr val="FF0000"/>
                </a:solidFill>
                <a:latin typeface="Times New Roman" panose="02020603050405020304" pitchFamily="18" charset="0"/>
                <a:sym typeface="+mn-ea"/>
              </a:rPr>
              <a:t>i==j</a:t>
            </a:r>
            <a:r>
              <a:rPr lang="zh-CN" altLang="en-US" dirty="0">
                <a:solidFill>
                  <a:srgbClr val="FF0000"/>
                </a:solidFill>
                <a:latin typeface="Times New Roman" panose="02020603050405020304" pitchFamily="18" charset="0"/>
                <a:sym typeface="+mn-ea"/>
              </a:rPr>
              <a:t>时，说明完成了所有值的交换，结束循环！</a:t>
            </a:r>
            <a:endParaRPr lang="zh-CN" altLang="en-US" dirty="0">
              <a:solidFill>
                <a:srgbClr val="FF0000"/>
              </a:solidFill>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
                                        </p:tgtEl>
                                        <p:attrNameLst>
                                          <p:attrName>style.visibility</p:attrName>
                                        </p:attrNameLst>
                                      </p:cBhvr>
                                      <p:to>
                                        <p:strVal val="visible"/>
                                      </p:to>
                                    </p:set>
                                    <p:anim calcmode="lin" valueType="num">
                                      <p:cBhvr additive="base">
                                        <p:cTn id="7" dur="500" fill="hold"/>
                                        <p:tgtEl>
                                          <p:spTgt spid="2"/>
                                        </p:tgtEl>
                                        <p:attrNameLst>
                                          <p:attrName>ppt_x</p:attrName>
                                        </p:attrNameLst>
                                      </p:cBhvr>
                                      <p:tavLst>
                                        <p:tav tm="0">
                                          <p:val>
                                            <p:strVal val="#ppt_x"/>
                                          </p:val>
                                        </p:tav>
                                        <p:tav tm="100000">
                                          <p:val>
                                            <p:strVal val="#ppt_x"/>
                                          </p:val>
                                        </p:tav>
                                      </p:tavLst>
                                    </p:anim>
                                    <p:anim calcmode="lin" valueType="num">
                                      <p:cBhvr additive="base">
                                        <p:cTn id="8" dur="500" fill="hold"/>
                                        <p:tgtEl>
                                          <p:spTgt spid="2"/>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865972 0 " pathEditMode="relative" ptsTypes="">
                                      <p:cBhvr>
                                        <p:cTn id="12" dur="2000" fill="hold"/>
                                        <p:tgtEl>
                                          <p:spTgt spid="4"/>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807639 0.00277778 L -0.167361 0.00277778 " pathEditMode="relative" ptsTypes="">
                                      <p:cBhvr>
                                        <p:cTn id="16" dur="2000" fill="hold"/>
                                        <p:tgtEl>
                                          <p:spTgt spid="4"/>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 grpId="0"/>
      <p:bldP spid="12" grpId="1"/>
      <p:bldP spid="13" grpId="0"/>
      <p:bldP spid="13" grpId="1"/>
      <p:bldP spid="15" grpId="0"/>
      <p:bldP spid="15" grpId="1"/>
      <p:bldP spid="3" grpId="0"/>
      <p:bldP spid="3" grpId="1"/>
      <p:bldP spid="3" grpId="2"/>
      <p:bldP spid="3" grpId="3"/>
      <p:bldP spid="16" grpId="0"/>
      <p:bldP spid="16" grpId="1"/>
      <p:bldP spid="2" grpId="0" animBg="1"/>
      <p:bldP spid="2" grpId="1" animBg="1"/>
      <p:bldP spid="4" grpId="0"/>
      <p:bldP spid="4" grpId="1"/>
      <p:bldP spid="8" grpId="0"/>
      <p:bldP spid="8" grpId="1"/>
    </p:bldLst>
  </p:timing>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397" y="2133253"/>
            <a:ext cx="8948926"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void quickSort(int a[], int low, int high)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7446645"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a:solidFill>
                  <a:schemeClr val="tx1"/>
                </a:solidFill>
                <a:uFillTx/>
                <a:latin typeface="Times New Roman" panose="02020603050405020304" pitchFamily="18" charset="0"/>
              </a:rPr>
              <a:t>代码如何编写：通过刚才分析，递归函数的出口就是传递的数组长度只有一个的时候，否则，通过基准值将大问题切分成小问题，继续递归。</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828040" y="4133215"/>
            <a:ext cx="8021320" cy="1568450"/>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int i =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Partition(</a:t>
            </a:r>
            <a:r>
              <a:rPr lang="en-US" altLang="zh-CN" sz="2400" dirty="0" err="1">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a,low,high</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r>
              <a:rPr lang="en-US" altLang="zh-CN" sz="2400" dirty="0">
                <a:solidFill>
                  <a:srgbClr val="080808"/>
                </a:solidFill>
                <a:uFillTx/>
                <a:latin typeface="Times New Roman" panose="02020603050405020304" pitchFamily="18" charset="0"/>
                <a:cs typeface="Times New Roman" panose="02020603050405020304" pitchFamily="18" charset="0"/>
                <a:sym typeface="+mn-ea"/>
              </a:rPr>
              <a:t>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根据基准值将数据元素分成两部分</a:t>
            </a:r>
            <a:endParaRPr lang="en-US" altLang="zh-CN" sz="20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quickSort(a,low,i-1);</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//将各自拆分的小问题继续递归</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quickSort(a,i+1,high);</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899795" y="2514600"/>
            <a:ext cx="6620510" cy="1331595"/>
          </a:xfrm>
          <a:prstGeom prst="rect">
            <a:avLst/>
          </a:prstGeom>
          <a:noFill/>
        </p:spPr>
        <p:txBody>
          <a:bodyPr wrap="square" rtlCol="0" anchor="t">
            <a:noAutofit/>
          </a:bodyPr>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if (low &gt;= high) { </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表示递归出口</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return;</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Lst>
  </p:timing>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755650" y="1844675"/>
            <a:ext cx="7622540" cy="11988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rPr>
              <a:t>int Partition(int a[], int i, int j) {</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en-US" altLang="zh-CN" dirty="0">
                <a:solidFill>
                  <a:srgbClr val="080808"/>
                </a:solidFill>
                <a:latin typeface="Times New Roman" panose="02020603050405020304" pitchFamily="18" charset="0"/>
                <a:cs typeface="Times New Roman" panose="02020603050405020304" pitchFamily="18" charset="0"/>
                <a:sym typeface="+mn-ea"/>
              </a:rPr>
              <a:t>Partition</a:t>
            </a:r>
            <a:r>
              <a:rPr lang="zh-CN" altLang="en-US" dirty="0">
                <a:solidFill>
                  <a:srgbClr val="080808"/>
                </a:solidFill>
                <a:latin typeface="Times New Roman" panose="02020603050405020304" pitchFamily="18" charset="0"/>
                <a:cs typeface="Times New Roman" panose="02020603050405020304" pitchFamily="18" charset="0"/>
                <a:sym typeface="+mn-ea"/>
              </a:rPr>
              <a:t>的函数实现</a:t>
            </a:r>
            <a:r>
              <a:rPr lang="zh-CN" altLang="en-US">
                <a:solidFill>
                  <a:schemeClr val="tx1"/>
                </a:solidFill>
                <a:uFillTx/>
                <a:latin typeface="Times New Roman" panose="02020603050405020304" pitchFamily="18" charset="0"/>
              </a:rPr>
              <a:t>：</a:t>
            </a:r>
            <a:r>
              <a:rPr lang="zh-CN" altLang="en-US">
                <a:uFillTx/>
                <a:latin typeface="Times New Roman" panose="02020603050405020304" pitchFamily="18" charset="0"/>
                <a:sym typeface="+mn-ea"/>
              </a:rPr>
              <a:t>代码中要有一个循环，控制不停的交换且循环的条件</a:t>
            </a:r>
            <a:r>
              <a:rPr lang="en-US" altLang="zh-CN">
                <a:uFillTx/>
                <a:latin typeface="Times New Roman" panose="02020603050405020304" pitchFamily="18" charset="0"/>
                <a:sym typeface="+mn-ea"/>
              </a:rPr>
              <a:t>i&lt;j</a:t>
            </a:r>
            <a:r>
              <a:rPr lang="zh-CN" altLang="en-US">
                <a:uFillTx/>
                <a:latin typeface="Times New Roman" panose="02020603050405020304" pitchFamily="18" charset="0"/>
                <a:sym typeface="+mn-ea"/>
              </a:rPr>
              <a:t>。</a:t>
            </a:r>
            <a:endParaRPr lang="en-US" altLang="zh-CN">
              <a:solidFill>
                <a:schemeClr val="tx1"/>
              </a:solidFill>
              <a:uFillTx/>
              <a:latin typeface="Times New Roman" panose="02020603050405020304" pitchFamily="18" charset="0"/>
            </a:endParaRPr>
          </a:p>
        </p:txBody>
      </p:sp>
      <p:sp>
        <p:nvSpPr>
          <p:cNvPr id="3" name="文本框 2"/>
          <p:cNvSpPr txBox="1"/>
          <p:nvPr/>
        </p:nvSpPr>
        <p:spPr>
          <a:xfrm>
            <a:off x="683260" y="2564765"/>
            <a:ext cx="8021320" cy="3046095"/>
          </a:xfrm>
          <a:prstGeom prst="rect">
            <a:avLst/>
          </a:prstGeom>
          <a:noFill/>
        </p:spPr>
        <p:txBody>
          <a:bodyPr wrap="square" rtlCol="0" anchor="t">
            <a:sp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t>
            </a: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while(i&lt;j&amp;&amp;a[j]&gt;=temp)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a[i]=a[j];</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while(i&lt;j&amp;&amp;a[i]&lt;=temp)</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457200" lvl="1" indent="45720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a[j]=a[i];</a:t>
            </a:r>
            <a:endPar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marL="0" lvl="1" indent="457200" latinLnBrk="0">
              <a:spcBef>
                <a:spcPts val="0"/>
              </a:spcBef>
              <a:buSzTx/>
              <a:buFontTx/>
              <a:buNone/>
            </a:pPr>
            <a:r>
              <a:rPr 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a:t>
            </a: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4" name="文本框 3"/>
          <p:cNvSpPr txBox="1"/>
          <p:nvPr/>
        </p:nvSpPr>
        <p:spPr>
          <a:xfrm>
            <a:off x="1034415" y="2226310"/>
            <a:ext cx="67405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int temp = a[i];</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选定第一个元素作为基准值</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
        <p:nvSpPr>
          <p:cNvPr id="8" name="文本框 7"/>
          <p:cNvSpPr txBox="1"/>
          <p:nvPr/>
        </p:nvSpPr>
        <p:spPr>
          <a:xfrm>
            <a:off x="755650" y="5610860"/>
            <a:ext cx="6956425" cy="528320"/>
          </a:xfrm>
          <a:prstGeom prst="rect">
            <a:avLst/>
          </a:prstGeom>
          <a:noFill/>
        </p:spPr>
        <p:txBody>
          <a:bodyPr wrap="square" rtlCol="0" anchor="t">
            <a:noAutofit/>
          </a:bodyPr>
          <a:p>
            <a:pPr>
              <a:spcBef>
                <a:spcPts val="0"/>
              </a:spcBef>
              <a:buSzTx/>
              <a:buFontTx/>
              <a:buNone/>
            </a:pPr>
            <a:r>
              <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rPr>
              <a:t>    a[i]=temp;</a:t>
            </a:r>
            <a:r>
              <a:rPr lang="en-US" altLang="zh-CN" sz="2000" dirty="0">
                <a:solidFill>
                  <a:srgbClr val="080808"/>
                </a:solidFill>
                <a:uFillTx/>
                <a:latin typeface="Times New Roman" panose="02020603050405020304" pitchFamily="18" charset="0"/>
                <a:cs typeface="Times New Roman" panose="02020603050405020304" pitchFamily="18" charset="0"/>
                <a:sym typeface="+mn-ea"/>
              </a:rPr>
              <a:t>//</a:t>
            </a:r>
            <a:r>
              <a:rPr lang="zh-CN" altLang="en-US" sz="2000" dirty="0">
                <a:solidFill>
                  <a:srgbClr val="080808"/>
                </a:solidFill>
                <a:uFillTx/>
                <a:latin typeface="Times New Roman" panose="02020603050405020304" pitchFamily="18" charset="0"/>
                <a:cs typeface="Times New Roman" panose="02020603050405020304" pitchFamily="18" charset="0"/>
                <a:sym typeface="+mn-ea"/>
              </a:rPr>
              <a:t>最后把基准值放在空位置上</a:t>
            </a:r>
            <a:endParaRPr lang="zh-CN" altLang="en-US" sz="2400" dirty="0">
              <a:solidFill>
                <a:srgbClr val="080808"/>
              </a:solidFill>
              <a:uFillTx/>
              <a:latin typeface="Times New Roman" panose="02020603050405020304" pitchFamily="18" charset="0"/>
              <a:cs typeface="Times New Roman" panose="02020603050405020304" pitchFamily="18" charset="0"/>
              <a:sym typeface="+mn-ea"/>
            </a:endParaRPr>
          </a:p>
          <a:p>
            <a:pPr>
              <a:spcBef>
                <a:spcPts val="0"/>
              </a:spcBef>
              <a:buSzTx/>
              <a:buFontTx/>
              <a:buNone/>
            </a:pPr>
            <a:r>
              <a:rPr lang="en-US" altLang="zh-CN" sz="2400" dirty="0">
                <a:solidFill>
                  <a:srgbClr val="080808"/>
                </a:solidFill>
                <a:uFillTx/>
                <a:latin typeface="Times New Roman" panose="02020603050405020304" pitchFamily="18" charset="0"/>
                <a:cs typeface="Times New Roman" panose="02020603050405020304" pitchFamily="18" charset="0"/>
                <a:sym typeface="+mn-ea"/>
              </a:rPr>
              <a:t>}</a:t>
            </a:r>
            <a:endParaRPr lang="zh-CN" altLang="en-US"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a:p>
            <a:pPr>
              <a:spcBef>
                <a:spcPts val="0"/>
              </a:spcBef>
              <a:buSzTx/>
              <a:buFontTx/>
              <a:buNone/>
            </a:pPr>
            <a:endParaRPr lang="en-US" altLang="zh-CN" sz="2400" dirty="0">
              <a:solidFill>
                <a:srgbClr val="080808"/>
              </a:solidFill>
              <a:latin typeface="Times New Roman" panose="02020603050405020304" pitchFamily="18" charset="0"/>
              <a:ea typeface="楷体" panose="02010609060101010101" pitchFamily="49" charset="-122"/>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13315"/>
                                        </p:tgtEl>
                                        <p:attrNameLst>
                                          <p:attrName>style.visibility</p:attrName>
                                        </p:attrNameLst>
                                      </p:cBhvr>
                                      <p:to>
                                        <p:strVal val="visible"/>
                                      </p:to>
                                    </p:set>
                                    <p:anim calcmode="lin" valueType="num">
                                      <p:cBhvr additive="base">
                                        <p:cTn id="7" dur="500" fill="hold"/>
                                        <p:tgtEl>
                                          <p:spTgt spid="13315"/>
                                        </p:tgtEl>
                                        <p:attrNameLst>
                                          <p:attrName>ppt_x</p:attrName>
                                        </p:attrNameLst>
                                      </p:cBhvr>
                                      <p:tavLst>
                                        <p:tav tm="0">
                                          <p:val>
                                            <p:strVal val="#ppt_x"/>
                                          </p:val>
                                        </p:tav>
                                        <p:tav tm="100000">
                                          <p:val>
                                            <p:strVal val="#ppt_x"/>
                                          </p:val>
                                        </p:tav>
                                      </p:tavLst>
                                    </p:anim>
                                    <p:anim calcmode="lin" valueType="num">
                                      <p:cBhvr additive="base">
                                        <p:cTn id="8" dur="500" fill="hold"/>
                                        <p:tgtEl>
                                          <p:spTgt spid="1331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4"/>
                                        </p:tgtEl>
                                        <p:attrNameLst>
                                          <p:attrName>style.visibility</p:attrName>
                                        </p:attrNameLst>
                                      </p:cBhvr>
                                      <p:to>
                                        <p:strVal val="visible"/>
                                      </p:to>
                                    </p:set>
                                    <p:anim calcmode="lin" valueType="num">
                                      <p:cBhvr additive="base">
                                        <p:cTn id="13" dur="500" fill="hold"/>
                                        <p:tgtEl>
                                          <p:spTgt spid="4"/>
                                        </p:tgtEl>
                                        <p:attrNameLst>
                                          <p:attrName>ppt_x</p:attrName>
                                        </p:attrNameLst>
                                      </p:cBhvr>
                                      <p:tavLst>
                                        <p:tav tm="0">
                                          <p:val>
                                            <p:strVal val="#ppt_x"/>
                                          </p:val>
                                        </p:tav>
                                        <p:tav tm="100000">
                                          <p:val>
                                            <p:strVal val="#ppt_x"/>
                                          </p:val>
                                        </p:tav>
                                      </p:tavLst>
                                    </p:anim>
                                    <p:anim calcmode="lin" valueType="num">
                                      <p:cBhvr additive="base">
                                        <p:cTn id="14"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3"/>
                                        </p:tgtEl>
                                        <p:attrNameLst>
                                          <p:attrName>style.visibility</p:attrName>
                                        </p:attrNameLst>
                                      </p:cBhvr>
                                      <p:to>
                                        <p:strVal val="visible"/>
                                      </p:to>
                                    </p:set>
                                    <p:anim calcmode="lin" valueType="num">
                                      <p:cBhvr additive="base">
                                        <p:cTn id="19" dur="500" fill="hold"/>
                                        <p:tgtEl>
                                          <p:spTgt spid="3"/>
                                        </p:tgtEl>
                                        <p:attrNameLst>
                                          <p:attrName>ppt_x</p:attrName>
                                        </p:attrNameLst>
                                      </p:cBhvr>
                                      <p:tavLst>
                                        <p:tav tm="0">
                                          <p:val>
                                            <p:strVal val="#ppt_x"/>
                                          </p:val>
                                        </p:tav>
                                        <p:tav tm="100000">
                                          <p:val>
                                            <p:strVal val="#ppt_x"/>
                                          </p:val>
                                        </p:tav>
                                      </p:tavLst>
                                    </p:anim>
                                    <p:anim calcmode="lin" valueType="num">
                                      <p:cBhvr additive="base">
                                        <p:cTn id="20" dur="500" fill="hold"/>
                                        <p:tgtEl>
                                          <p:spTgt spid="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8"/>
                                        </p:tgtEl>
                                        <p:attrNameLst>
                                          <p:attrName>style.visibility</p:attrName>
                                        </p:attrNameLst>
                                      </p:cBhvr>
                                      <p:to>
                                        <p:strVal val="visible"/>
                                      </p:to>
                                    </p:set>
                                    <p:anim calcmode="lin" valueType="num">
                                      <p:cBhvr additive="base">
                                        <p:cTn id="25" dur="500" fill="hold"/>
                                        <p:tgtEl>
                                          <p:spTgt spid="8"/>
                                        </p:tgtEl>
                                        <p:attrNameLst>
                                          <p:attrName>ppt_x</p:attrName>
                                        </p:attrNameLst>
                                      </p:cBhvr>
                                      <p:tavLst>
                                        <p:tav tm="0">
                                          <p:val>
                                            <p:strVal val="#ppt_x"/>
                                          </p:val>
                                        </p:tav>
                                        <p:tav tm="100000">
                                          <p:val>
                                            <p:strVal val="#ppt_x"/>
                                          </p:val>
                                        </p:tav>
                                      </p:tavLst>
                                    </p:anim>
                                    <p:anim calcmode="lin" valueType="num">
                                      <p:cBhvr additive="base">
                                        <p:cTn id="26" dur="500" fill="hold"/>
                                        <p:tgtEl>
                                          <p:spTgt spid="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315" grpId="0"/>
      <p:bldP spid="13315" grpId="1"/>
      <p:bldP spid="4" grpId="0"/>
      <p:bldP spid="4" grpId="1"/>
      <p:bldP spid="3" grpId="0"/>
      <p:bldP spid="3" grpId="1"/>
      <p:bldP spid="8" grpId="0"/>
      <p:bldP spid="8" grpId="1"/>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8117840" cy="59626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当前的快速排序仍然存在</a:t>
            </a:r>
            <a:r>
              <a:rPr lang="zh-CN" altLang="en-US" dirty="0">
                <a:solidFill>
                  <a:srgbClr val="080808"/>
                </a:solidFill>
                <a:latin typeface="Times New Roman" panose="02020603050405020304" pitchFamily="18" charset="0"/>
                <a:cs typeface="Times New Roman" panose="02020603050405020304" pitchFamily="18" charset="0"/>
                <a:sym typeface="+mn-ea"/>
              </a:rPr>
              <a:t>问题？</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10" name="圆角矩形 9"/>
          <p:cNvSpPr/>
          <p:nvPr/>
        </p:nvSpPr>
        <p:spPr>
          <a:xfrm>
            <a:off x="1987550" y="2204720"/>
            <a:ext cx="930275" cy="528320"/>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1885950" y="2204720"/>
            <a:ext cx="1136650" cy="542925"/>
          </a:xfrm>
          <a:prstGeom prst="rect">
            <a:avLst/>
          </a:prstGeom>
          <a:noFill/>
        </p:spPr>
        <p:txBody>
          <a:bodyPr wrap="square" rtlCol="0">
            <a:noAutofit/>
          </a:bodyPr>
          <a:p>
            <a:pPr algn="ctr"/>
            <a:r>
              <a:rPr lang="en-US" altLang="zh-CN">
                <a:latin typeface="Times New Roman" panose="02020603050405020304" pitchFamily="18" charset="0"/>
                <a:cs typeface="Times New Roman" panose="02020603050405020304" pitchFamily="18" charset="0"/>
              </a:rPr>
              <a:t>n</a:t>
            </a:r>
            <a:endParaRPr lang="en-US" altLang="zh-CN">
              <a:latin typeface="Times New Roman" panose="02020603050405020304" pitchFamily="18" charset="0"/>
              <a:cs typeface="Times New Roman" panose="02020603050405020304" pitchFamily="18" charset="0"/>
            </a:endParaRPr>
          </a:p>
        </p:txBody>
      </p:sp>
      <p:sp>
        <p:nvSpPr>
          <p:cNvPr id="12" name="圆角矩形 11"/>
          <p:cNvSpPr/>
          <p:nvPr/>
        </p:nvSpPr>
        <p:spPr>
          <a:xfrm>
            <a:off x="9594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11036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4" name="圆角矩形 13"/>
          <p:cNvSpPr/>
          <p:nvPr/>
        </p:nvSpPr>
        <p:spPr>
          <a:xfrm>
            <a:off x="2750185" y="324929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2894330" y="324929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n/2</a:t>
            </a:r>
            <a:endParaRPr lang="en-US" altLang="zh-CN" sz="1400">
              <a:latin typeface="Times New Roman" panose="02020603050405020304" pitchFamily="18" charset="0"/>
              <a:cs typeface="Times New Roman" panose="02020603050405020304" pitchFamily="18" charset="0"/>
            </a:endParaRPr>
          </a:p>
        </p:txBody>
      </p:sp>
      <p:sp>
        <p:nvSpPr>
          <p:cNvPr id="16" name="圆角矩形 15"/>
          <p:cNvSpPr/>
          <p:nvPr/>
        </p:nvSpPr>
        <p:spPr>
          <a:xfrm>
            <a:off x="2209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2317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18" name="圆角矩形 17"/>
          <p:cNvSpPr/>
          <p:nvPr/>
        </p:nvSpPr>
        <p:spPr>
          <a:xfrm>
            <a:off x="136207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文本框 18"/>
          <p:cNvSpPr txBox="1"/>
          <p:nvPr/>
        </p:nvSpPr>
        <p:spPr>
          <a:xfrm>
            <a:off x="137287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0" name="圆角矩形 19"/>
          <p:cNvSpPr/>
          <p:nvPr/>
        </p:nvSpPr>
        <p:spPr>
          <a:xfrm>
            <a:off x="2597785"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1" name="文本框 20"/>
          <p:cNvSpPr txBox="1"/>
          <p:nvPr/>
        </p:nvSpPr>
        <p:spPr>
          <a:xfrm>
            <a:off x="2608580"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sp>
        <p:nvSpPr>
          <p:cNvPr id="22" name="圆角矩形 21"/>
          <p:cNvSpPr/>
          <p:nvPr/>
        </p:nvSpPr>
        <p:spPr>
          <a:xfrm>
            <a:off x="3738880" y="4257675"/>
            <a:ext cx="856615" cy="387985"/>
          </a:xfrm>
          <a:prstGeom prst="round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文本框 22"/>
          <p:cNvSpPr txBox="1"/>
          <p:nvPr/>
        </p:nvSpPr>
        <p:spPr>
          <a:xfrm>
            <a:off x="3749675" y="4257675"/>
            <a:ext cx="944880" cy="457200"/>
          </a:xfrm>
          <a:prstGeom prst="rect">
            <a:avLst/>
          </a:prstGeom>
          <a:noFill/>
        </p:spPr>
        <p:txBody>
          <a:bodyPr wrap="square" rtlCol="0">
            <a:noAutofit/>
          </a:bodyPr>
          <a:p>
            <a:r>
              <a:rPr lang="en-US" altLang="zh-CN" sz="1400">
                <a:latin typeface="Times New Roman" panose="02020603050405020304" pitchFamily="18" charset="0"/>
                <a:cs typeface="Times New Roman" panose="02020603050405020304" pitchFamily="18" charset="0"/>
              </a:rPr>
              <a:t>n/4</a:t>
            </a:r>
            <a:endParaRPr lang="en-US" altLang="zh-CN" sz="1400">
              <a:latin typeface="Times New Roman" panose="02020603050405020304" pitchFamily="18" charset="0"/>
              <a:cs typeface="Times New Roman" panose="02020603050405020304" pitchFamily="18" charset="0"/>
            </a:endParaRPr>
          </a:p>
        </p:txBody>
      </p:sp>
      <p:cxnSp>
        <p:nvCxnSpPr>
          <p:cNvPr id="24" name="直接连接符 23"/>
          <p:cNvCxnSpPr>
            <a:stCxn id="11" idx="2"/>
            <a:endCxn id="13" idx="0"/>
          </p:cNvCxnSpPr>
          <p:nvPr/>
        </p:nvCxnSpPr>
        <p:spPr>
          <a:xfrm flipH="1">
            <a:off x="1576070" y="2747645"/>
            <a:ext cx="878205" cy="50165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5" name="直接连接符 24"/>
          <p:cNvCxnSpPr>
            <a:endCxn id="15" idx="0"/>
          </p:cNvCxnSpPr>
          <p:nvPr/>
        </p:nvCxnSpPr>
        <p:spPr>
          <a:xfrm>
            <a:off x="2461895" y="2745740"/>
            <a:ext cx="904875" cy="50355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6" name="直接连接符 25"/>
          <p:cNvCxnSpPr>
            <a:endCxn id="17" idx="0"/>
          </p:cNvCxnSpPr>
          <p:nvPr/>
        </p:nvCxnSpPr>
        <p:spPr>
          <a:xfrm flipH="1">
            <a:off x="704215" y="3622040"/>
            <a:ext cx="787400" cy="63563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7" name="直接连接符 26"/>
          <p:cNvCxnSpPr>
            <a:endCxn id="19" idx="0"/>
          </p:cNvCxnSpPr>
          <p:nvPr/>
        </p:nvCxnSpPr>
        <p:spPr>
          <a:xfrm>
            <a:off x="1491615" y="3630930"/>
            <a:ext cx="353695" cy="62674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8" name="直接连接符 27"/>
          <p:cNvCxnSpPr>
            <a:endCxn id="21" idx="0"/>
          </p:cNvCxnSpPr>
          <p:nvPr/>
        </p:nvCxnSpPr>
        <p:spPr>
          <a:xfrm flipH="1">
            <a:off x="3081020" y="3628390"/>
            <a:ext cx="173355" cy="6292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29" name="直接连接符 28"/>
          <p:cNvCxnSpPr>
            <a:endCxn id="23" idx="0"/>
          </p:cNvCxnSpPr>
          <p:nvPr/>
        </p:nvCxnSpPr>
        <p:spPr>
          <a:xfrm>
            <a:off x="3254375" y="3637280"/>
            <a:ext cx="967740" cy="62039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30" name="文本框 29"/>
          <p:cNvSpPr txBox="1"/>
          <p:nvPr/>
        </p:nvSpPr>
        <p:spPr>
          <a:xfrm>
            <a:off x="683260" y="508508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最优的情况下，是将问题规模平均分成</a:t>
            </a:r>
            <a:r>
              <a:rPr lang="zh-CN" altLang="en-US" dirty="0">
                <a:solidFill>
                  <a:srgbClr val="080808"/>
                </a:solidFill>
                <a:latin typeface="Times New Roman" panose="02020603050405020304" pitchFamily="18" charset="0"/>
                <a:cs typeface="Times New Roman" panose="02020603050405020304" pitchFamily="18" charset="0"/>
                <a:sym typeface="+mn-ea"/>
              </a:rPr>
              <a:t>二等分。</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grpSp>
        <p:nvGrpSpPr>
          <p:cNvPr id="31" name="组合 30"/>
          <p:cNvGrpSpPr/>
          <p:nvPr/>
        </p:nvGrpSpPr>
        <p:grpSpPr>
          <a:xfrm>
            <a:off x="4932045" y="1689100"/>
            <a:ext cx="3996055" cy="3295015"/>
            <a:chOff x="7086" y="4454"/>
            <a:chExt cx="6293" cy="5189"/>
          </a:xfrm>
        </p:grpSpPr>
        <p:sp>
          <p:nvSpPr>
            <p:cNvPr id="32" name="矩形 31"/>
            <p:cNvSpPr/>
            <p:nvPr/>
          </p:nvSpPr>
          <p:spPr>
            <a:xfrm>
              <a:off x="10823" y="445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文本框 32"/>
            <p:cNvSpPr txBox="1"/>
            <p:nvPr/>
          </p:nvSpPr>
          <p:spPr>
            <a:xfrm>
              <a:off x="10998" y="4493"/>
              <a:ext cx="1218" cy="58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a:t>
              </a:r>
              <a:endParaRPr lang="zh-CN" altLang="en-US">
                <a:solidFill>
                  <a:schemeClr val="tx1"/>
                </a:solidFill>
                <a:uFillTx/>
                <a:latin typeface="Times New Roman" panose="02020603050405020304" pitchFamily="18" charset="0"/>
                <a:sym typeface="+mn-ea"/>
              </a:endParaRPr>
            </a:p>
          </p:txBody>
        </p:sp>
        <p:sp>
          <p:nvSpPr>
            <p:cNvPr id="34" name="矩形 33"/>
            <p:cNvSpPr/>
            <p:nvPr/>
          </p:nvSpPr>
          <p:spPr>
            <a:xfrm>
              <a:off x="9354"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文本框 34"/>
            <p:cNvSpPr txBox="1"/>
            <p:nvPr/>
          </p:nvSpPr>
          <p:spPr>
            <a:xfrm>
              <a:off x="9355" y="574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n-1</a:t>
              </a:r>
              <a:endParaRPr lang="zh-CN" altLang="en-US">
                <a:solidFill>
                  <a:schemeClr val="tx1"/>
                </a:solidFill>
                <a:uFillTx/>
                <a:latin typeface="Times New Roman" panose="02020603050405020304" pitchFamily="18" charset="0"/>
                <a:sym typeface="+mn-ea"/>
              </a:endParaRPr>
            </a:p>
          </p:txBody>
        </p:sp>
        <p:sp>
          <p:nvSpPr>
            <p:cNvPr id="36" name="矩形 35"/>
            <p:cNvSpPr/>
            <p:nvPr/>
          </p:nvSpPr>
          <p:spPr>
            <a:xfrm>
              <a:off x="8333" y="733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7" name="文本框 36"/>
            <p:cNvSpPr txBox="1"/>
            <p:nvPr/>
          </p:nvSpPr>
          <p:spPr>
            <a:xfrm>
              <a:off x="8334" y="7331"/>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n-2</a:t>
              </a:r>
              <a:endParaRPr lang="zh-CN" altLang="en-US">
                <a:solidFill>
                  <a:schemeClr val="tx1"/>
                </a:solidFill>
                <a:uFillTx/>
                <a:latin typeface="Times New Roman" panose="02020603050405020304" pitchFamily="18" charset="0"/>
                <a:sym typeface="+mn-ea"/>
              </a:endParaRPr>
            </a:p>
          </p:txBody>
        </p:sp>
        <p:sp>
          <p:nvSpPr>
            <p:cNvPr id="38" name="矩形 37"/>
            <p:cNvSpPr/>
            <p:nvPr/>
          </p:nvSpPr>
          <p:spPr>
            <a:xfrm>
              <a:off x="7088" y="8978"/>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文本框 38"/>
            <p:cNvSpPr txBox="1"/>
            <p:nvPr/>
          </p:nvSpPr>
          <p:spPr>
            <a:xfrm>
              <a:off x="7086" y="9029"/>
              <a:ext cx="1532" cy="568"/>
            </a:xfrm>
            <a:prstGeom prst="rect">
              <a:avLst/>
            </a:prstGeom>
            <a:noFill/>
          </p:spPr>
          <p:txBody>
            <a:bodyPr wrap="square" rtlCol="0" anchor="t">
              <a:noAutofit/>
            </a:bodyPr>
            <a:p>
              <a:r>
                <a:rPr lang="en-US" altLang="zh-CN">
                  <a:solidFill>
                    <a:schemeClr val="tx1"/>
                  </a:solidFill>
                  <a:uFillTx/>
                  <a:latin typeface="Times New Roman" panose="02020603050405020304" pitchFamily="18" charset="0"/>
                  <a:sym typeface="+mn-ea"/>
                </a:rPr>
                <a:t>n-3</a:t>
              </a:r>
              <a:endParaRPr lang="zh-CN" altLang="en-US">
                <a:solidFill>
                  <a:schemeClr val="tx1"/>
                </a:solidFill>
                <a:uFillTx/>
                <a:latin typeface="Times New Roman" panose="02020603050405020304" pitchFamily="18" charset="0"/>
                <a:sym typeface="+mn-ea"/>
              </a:endParaRPr>
            </a:p>
          </p:txBody>
        </p:sp>
        <p:sp>
          <p:nvSpPr>
            <p:cNvPr id="43" name="矩形 42"/>
            <p:cNvSpPr/>
            <p:nvPr/>
          </p:nvSpPr>
          <p:spPr>
            <a:xfrm>
              <a:off x="11849" y="5741"/>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矩形 43"/>
            <p:cNvSpPr/>
            <p:nvPr/>
          </p:nvSpPr>
          <p:spPr>
            <a:xfrm>
              <a:off x="11056" y="7234"/>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5" name="矩形 44"/>
            <p:cNvSpPr/>
            <p:nvPr/>
          </p:nvSpPr>
          <p:spPr>
            <a:xfrm>
              <a:off x="9808" y="8963"/>
              <a:ext cx="1530" cy="66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r>
                <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rPr>
                <a:t>1</a:t>
              </a:r>
              <a:endParaRPr kumimoji="0" lang="en-US" alt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pSp>
      <p:cxnSp>
        <p:nvCxnSpPr>
          <p:cNvPr id="49" name="直接连接符 48"/>
          <p:cNvCxnSpPr>
            <a:stCxn id="32" idx="2"/>
            <a:endCxn id="43" idx="0"/>
          </p:cNvCxnSpPr>
          <p:nvPr/>
        </p:nvCxnSpPr>
        <p:spPr>
          <a:xfrm>
            <a:off x="7790815" y="2111375"/>
            <a:ext cx="651510" cy="39497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0" name="直接连接符 49"/>
          <p:cNvCxnSpPr>
            <a:stCxn id="34" idx="2"/>
            <a:endCxn id="44" idx="0"/>
          </p:cNvCxnSpPr>
          <p:nvPr/>
        </p:nvCxnSpPr>
        <p:spPr>
          <a:xfrm>
            <a:off x="6858000" y="2928620"/>
            <a:ext cx="1080770" cy="52578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1" name="直接连接符 50"/>
          <p:cNvCxnSpPr>
            <a:endCxn id="45" idx="0"/>
          </p:cNvCxnSpPr>
          <p:nvPr/>
        </p:nvCxnSpPr>
        <p:spPr>
          <a:xfrm>
            <a:off x="6156325" y="3933190"/>
            <a:ext cx="989965" cy="61912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2" name="直接连接符 51"/>
          <p:cNvCxnSpPr>
            <a:stCxn id="33" idx="2"/>
            <a:endCxn id="35" idx="0"/>
          </p:cNvCxnSpPr>
          <p:nvPr/>
        </p:nvCxnSpPr>
        <p:spPr>
          <a:xfrm flipH="1">
            <a:off x="6859270" y="2087245"/>
            <a:ext cx="943610" cy="419100"/>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4" name="直接连接符 53"/>
          <p:cNvCxnSpPr>
            <a:endCxn id="37" idx="0"/>
          </p:cNvCxnSpPr>
          <p:nvPr/>
        </p:nvCxnSpPr>
        <p:spPr>
          <a:xfrm flipH="1">
            <a:off x="6210935" y="2924810"/>
            <a:ext cx="665480" cy="591185"/>
          </a:xfrm>
          <a:prstGeom prst="line">
            <a:avLst/>
          </a:prstGeom>
          <a:solidFill>
            <a:schemeClr val="accent1"/>
          </a:solidFill>
          <a:ln w="9525" cap="flat" cmpd="sng" algn="ctr">
            <a:solidFill>
              <a:schemeClr val="tx1"/>
            </a:solidFill>
            <a:prstDash val="solid"/>
            <a:round/>
            <a:headEnd type="none" w="med" len="med"/>
            <a:tailEnd type="none" w="med" len="med"/>
          </a:ln>
        </p:spPr>
      </p:cxnSp>
      <p:cxnSp>
        <p:nvCxnSpPr>
          <p:cNvPr id="55" name="直接连接符 54"/>
          <p:cNvCxnSpPr>
            <a:endCxn id="39" idx="0"/>
          </p:cNvCxnSpPr>
          <p:nvPr/>
        </p:nvCxnSpPr>
        <p:spPr>
          <a:xfrm flipH="1">
            <a:off x="5418455" y="3933190"/>
            <a:ext cx="737870" cy="661035"/>
          </a:xfrm>
          <a:prstGeom prst="line">
            <a:avLst/>
          </a:prstGeom>
          <a:solidFill>
            <a:schemeClr val="accent1"/>
          </a:solidFill>
          <a:ln w="9525" cap="flat" cmpd="sng" algn="ctr">
            <a:solidFill>
              <a:schemeClr val="tx1"/>
            </a:solidFill>
            <a:prstDash val="solid"/>
            <a:round/>
            <a:headEnd type="none" w="med" len="med"/>
            <a:tailEnd type="none" w="med" len="med"/>
          </a:ln>
        </p:spPr>
      </p:cxnSp>
      <p:sp>
        <p:nvSpPr>
          <p:cNvPr id="56" name="文本框 55"/>
          <p:cNvSpPr txBox="1"/>
          <p:nvPr/>
        </p:nvSpPr>
        <p:spPr>
          <a:xfrm>
            <a:off x="4933315" y="5157470"/>
            <a:ext cx="3856355" cy="58547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最差的情况下，每次递归极不均匀的递归问题</a:t>
            </a:r>
            <a:r>
              <a:rPr lang="zh-CN" altLang="en-US" dirty="0">
                <a:solidFill>
                  <a:srgbClr val="080808"/>
                </a:solidFill>
                <a:latin typeface="Times New Roman" panose="02020603050405020304" pitchFamily="18" charset="0"/>
                <a:cs typeface="Times New Roman" panose="02020603050405020304" pitchFamily="18" charset="0"/>
                <a:sym typeface="+mn-ea"/>
              </a:rPr>
              <a:t>规模。</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4572000" cy="368300"/>
          </a:xfrm>
          <a:prstGeom prst="rect">
            <a:avLst/>
          </a:prstGeom>
          <a:noFill/>
        </p:spPr>
        <p:txBody>
          <a:bodyPr wrap="square" rtlCol="0" anchor="t">
            <a:spAutoFit/>
          </a:bodyPr>
          <a:p>
            <a:r>
              <a:rPr lang="en-US" altLang="zh-CN" dirty="0">
                <a:solidFill>
                  <a:srgbClr val="080808"/>
                </a:solidFill>
                <a:latin typeface="Times New Roman" panose="02020603050405020304" pitchFamily="18" charset="0"/>
                <a:sym typeface="+mn-ea"/>
              </a:rPr>
              <a:t>16, 30, 1, 5, 40, 16, 7, 20, 3, 50</a:t>
            </a:r>
            <a:r>
              <a:rPr lang="en-US" altLang="zh-CN" dirty="0">
                <a:solidFill>
                  <a:srgbClr val="080808"/>
                </a:solidFill>
                <a:latin typeface="Times New Roman" panose="02020603050405020304" pitchFamily="18" charset="0"/>
                <a:sym typeface="+mn-ea"/>
              </a:rPr>
              <a:t>, 16</a:t>
            </a:r>
            <a:endParaRPr lang="en-US" altLang="zh-CN" dirty="0">
              <a:solidFill>
                <a:srgbClr val="080808"/>
              </a:solidFill>
              <a:latin typeface="Times New Roman" panose="02020603050405020304" pitchFamily="18" charset="0"/>
              <a:sym typeface="+mn-ea"/>
            </a:endParaRPr>
          </a:p>
        </p:txBody>
      </p:sp>
      <p:sp>
        <p:nvSpPr>
          <p:cNvPr id="4" name="文本框 3"/>
          <p:cNvSpPr txBox="1"/>
          <p:nvPr/>
        </p:nvSpPr>
        <p:spPr>
          <a:xfrm>
            <a:off x="683260" y="2503805"/>
            <a:ext cx="7479030" cy="673735"/>
          </a:xfrm>
          <a:prstGeom prst="rect">
            <a:avLst/>
          </a:prstGeom>
          <a:noFill/>
        </p:spPr>
        <p:txBody>
          <a:bodyPr wrap="square" rtlCol="0">
            <a:noAutofit/>
          </a:bodyPr>
          <a:p>
            <a:r>
              <a:rPr lang="zh-CN" altLang="en-US"/>
              <a:t>有什么方法呢？首先是暴力方法，</a:t>
            </a:r>
            <a:r>
              <a:rPr lang="zh-CN" altLang="en-US">
                <a:solidFill>
                  <a:schemeClr val="tx1"/>
                </a:solidFill>
                <a:uFillTx/>
                <a:latin typeface="Times New Roman" panose="02020603050405020304" pitchFamily="18" charset="0"/>
              </a:rPr>
              <a:t>暴力方法的时间复杂度</a:t>
            </a:r>
            <a:r>
              <a:rPr lang="en-US" altLang="zh-CN">
                <a:solidFill>
                  <a:schemeClr val="tx1"/>
                </a:solidFill>
                <a:uFillTx/>
                <a:latin typeface="Times New Roman" panose="02020603050405020304" pitchFamily="18" charset="0"/>
              </a:rPr>
              <a:t>O(n</a:t>
            </a:r>
            <a:r>
              <a:rPr lang="en-US" altLang="zh-CN" baseline="30000">
                <a:solidFill>
                  <a:schemeClr val="tx1"/>
                </a:solidFill>
                <a:uFillTx/>
                <a:latin typeface="Times New Roman" panose="02020603050405020304" pitchFamily="18" charset="0"/>
              </a:rPr>
              <a:t>2</a:t>
            </a:r>
            <a:r>
              <a:rPr lang="en-US" altLang="zh-CN">
                <a:solidFill>
                  <a:schemeClr val="tx1"/>
                </a:solidFill>
                <a:uFillTx/>
                <a:latin typeface="Times New Roman" panose="02020603050405020304" pitchFamily="18" charset="0"/>
              </a:rPr>
              <a:t>)</a:t>
            </a:r>
            <a:r>
              <a:rPr lang="zh-CN" altLang="en-US">
                <a:solidFill>
                  <a:schemeClr val="tx1"/>
                </a:solidFill>
                <a:uFillTx/>
                <a:latin typeface="Times New Roman" panose="02020603050405020304" pitchFamily="18" charset="0"/>
              </a:rPr>
              <a:t>，很显然这不是一个好的</a:t>
            </a:r>
            <a:r>
              <a:rPr lang="zh-CN" altLang="en-US">
                <a:solidFill>
                  <a:schemeClr val="tx1"/>
                </a:solidFill>
                <a:uFillTx/>
                <a:latin typeface="Times New Roman" panose="02020603050405020304" pitchFamily="18" charset="0"/>
              </a:rPr>
              <a:t>算法。</a:t>
            </a:r>
            <a:endParaRPr lang="zh-CN" altLang="en-US">
              <a:solidFill>
                <a:schemeClr val="tx1"/>
              </a:solidFill>
              <a:uFillTx/>
              <a:latin typeface="Times New Roman" panose="02020603050405020304" pitchFamily="18" charset="0"/>
            </a:endParaRPr>
          </a:p>
        </p:txBody>
      </p:sp>
      <p:sp>
        <p:nvSpPr>
          <p:cNvPr id="7" name="文本框 6"/>
          <p:cNvSpPr txBox="1"/>
          <p:nvPr/>
        </p:nvSpPr>
        <p:spPr>
          <a:xfrm>
            <a:off x="755650" y="3284855"/>
            <a:ext cx="7479030" cy="673735"/>
          </a:xfrm>
          <a:prstGeom prst="rect">
            <a:avLst/>
          </a:prstGeom>
          <a:noFill/>
        </p:spPr>
        <p:txBody>
          <a:bodyPr wrap="square" rtlCol="0">
            <a:noAutofit/>
          </a:bodyPr>
          <a:p>
            <a:r>
              <a:rPr lang="zh-CN" altLang="en-US">
                <a:solidFill>
                  <a:srgbClr val="FF0000"/>
                </a:solidFill>
              </a:rPr>
              <a:t>借助快速排序算法的思想试想一下可以将分治的思想也运用到找中位数上？</a:t>
            </a:r>
            <a:endParaRPr lang="zh-CN" altLang="en-US">
              <a:solidFill>
                <a:srgbClr val="FF0000"/>
              </a:solidFill>
            </a:endParaRPr>
          </a:p>
        </p:txBody>
      </p:sp>
      <p:sp>
        <p:nvSpPr>
          <p:cNvPr id="8" name="文本框 7"/>
          <p:cNvSpPr txBox="1"/>
          <p:nvPr/>
        </p:nvSpPr>
        <p:spPr>
          <a:xfrm>
            <a:off x="755650" y="4149090"/>
            <a:ext cx="7479030" cy="1615440"/>
          </a:xfrm>
          <a:prstGeom prst="rect">
            <a:avLst/>
          </a:prstGeom>
          <a:noFill/>
        </p:spPr>
        <p:txBody>
          <a:bodyPr wrap="square" rtlCol="0">
            <a:noAutofit/>
          </a:bodyPr>
          <a:p>
            <a:r>
              <a:rPr lang="zh-CN" altLang="en-US">
                <a:solidFill>
                  <a:srgbClr val="FF0000"/>
                </a:solidFill>
              </a:rPr>
              <a:t>首先就是思考寻找中位数，如果数组只有一个元素，中位数就是它本身。</a:t>
            </a:r>
            <a:endParaRPr lang="zh-CN" altLang="en-US">
              <a:solidFill>
                <a:srgbClr val="FF0000"/>
              </a:solidFill>
            </a:endParaRPr>
          </a:p>
          <a:p>
            <a:r>
              <a:rPr lang="zh-CN" altLang="en-US">
                <a:solidFill>
                  <a:srgbClr val="FF0000"/>
                </a:solidFill>
              </a:rPr>
              <a:t>如果数组元素不止一个，那么就可以找一个基准值将数组分成三份，分别是</a:t>
            </a:r>
            <a:r>
              <a:rPr lang="zh-CN" altLang="en-US">
                <a:solidFill>
                  <a:srgbClr val="FF0000"/>
                </a:solidFill>
              </a:rPr>
              <a:t>小于基准值，等于基准值，大于</a:t>
            </a:r>
            <a:r>
              <a:rPr lang="zh-CN" altLang="en-US">
                <a:solidFill>
                  <a:srgbClr val="FF0000"/>
                </a:solidFill>
              </a:rPr>
              <a:t>基准值。</a:t>
            </a:r>
            <a:endParaRPr lang="zh-CN" altLang="en-US">
              <a:solidFill>
                <a:srgbClr val="FF0000"/>
              </a:solidFill>
            </a:endParaRPr>
          </a:p>
        </p:txBody>
      </p:sp>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5" name="文本框 4"/>
          <p:cNvSpPr txBox="1"/>
          <p:nvPr/>
        </p:nvSpPr>
        <p:spPr>
          <a:xfrm>
            <a:off x="611505" y="13411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那么怎么样可以快速的找到</a:t>
            </a:r>
            <a:r>
              <a:rPr lang="zh-CN" altLang="en-US" dirty="0">
                <a:solidFill>
                  <a:srgbClr val="080808"/>
                </a:solidFill>
                <a:latin typeface="Times New Roman" panose="02020603050405020304" pitchFamily="18" charset="0"/>
                <a:cs typeface="Times New Roman" panose="02020603050405020304" pitchFamily="18" charset="0"/>
                <a:sym typeface="+mn-ea"/>
              </a:rPr>
              <a:t>中位数？</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2" name="文本框 1"/>
          <p:cNvSpPr txBox="1"/>
          <p:nvPr/>
        </p:nvSpPr>
        <p:spPr>
          <a:xfrm>
            <a:off x="683260" y="1988820"/>
            <a:ext cx="5313680" cy="385445"/>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假如数组元素</a:t>
            </a:r>
            <a:r>
              <a:rPr lang="zh-CN" altLang="en-US" dirty="0">
                <a:solidFill>
                  <a:srgbClr val="080808"/>
                </a:solidFill>
                <a:latin typeface="Times New Roman" panose="02020603050405020304" pitchFamily="18" charset="0"/>
                <a:cs typeface="Times New Roman" panose="02020603050405020304" pitchFamily="18" charset="0"/>
                <a:sym typeface="+mn-ea"/>
              </a:rPr>
              <a:t>为：</a:t>
            </a:r>
            <a:endParaRPr lang="zh-CN" altLang="en-US" dirty="0">
              <a:solidFill>
                <a:srgbClr val="080808"/>
              </a:solidFill>
              <a:latin typeface="Times New Roman" panose="02020603050405020304" pitchFamily="18" charset="0"/>
              <a:cs typeface="Times New Roman" panose="02020603050405020304" pitchFamily="18" charset="0"/>
              <a:sym typeface="+mn-ea"/>
            </a:endParaRPr>
          </a:p>
        </p:txBody>
      </p:sp>
      <p:sp>
        <p:nvSpPr>
          <p:cNvPr id="3" name="文本框 2"/>
          <p:cNvSpPr txBox="1"/>
          <p:nvPr/>
        </p:nvSpPr>
        <p:spPr>
          <a:xfrm>
            <a:off x="2483485" y="2005965"/>
            <a:ext cx="5541645" cy="64389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16, 30, 1, 5, 40, 16, 7, 20, 3, 50, 16</a:t>
            </a:r>
            <a:r>
              <a:rPr lang="zh-CN" altLang="en-US" dirty="0">
                <a:solidFill>
                  <a:srgbClr val="080808"/>
                </a:solidFill>
                <a:latin typeface="Times New Roman" panose="02020603050405020304" pitchFamily="18" charset="0"/>
                <a:sym typeface="+mn-ea"/>
              </a:rPr>
              <a:t>（</a:t>
            </a:r>
            <a:r>
              <a:rPr lang="en-US" altLang="zh-CN" dirty="0">
                <a:solidFill>
                  <a:srgbClr val="080808"/>
                </a:solidFill>
                <a:latin typeface="Times New Roman" panose="02020603050405020304" pitchFamily="18" charset="0"/>
                <a:sym typeface="+mn-ea"/>
              </a:rPr>
              <a:t>11</a:t>
            </a:r>
            <a:r>
              <a:rPr lang="zh-CN" altLang="en-US" dirty="0">
                <a:solidFill>
                  <a:srgbClr val="080808"/>
                </a:solidFill>
                <a:latin typeface="Times New Roman" panose="02020603050405020304" pitchFamily="18" charset="0"/>
                <a:sym typeface="+mn-ea"/>
              </a:rPr>
              <a:t>个</a:t>
            </a:r>
            <a:r>
              <a:rPr lang="zh-CN" altLang="en-US" dirty="0">
                <a:solidFill>
                  <a:srgbClr val="080808"/>
                </a:solidFill>
                <a:latin typeface="Times New Roman" panose="02020603050405020304" pitchFamily="18" charset="0"/>
                <a:sym typeface="+mn-ea"/>
              </a:rPr>
              <a:t>数字）</a:t>
            </a:r>
            <a:endParaRPr lang="zh-CN" altLang="en-US" dirty="0">
              <a:solidFill>
                <a:srgbClr val="080808"/>
              </a:solidFill>
              <a:latin typeface="Times New Roman" panose="02020603050405020304" pitchFamily="18" charset="0"/>
              <a:sym typeface="+mn-ea"/>
            </a:endParaRPr>
          </a:p>
        </p:txBody>
      </p:sp>
      <p:sp>
        <p:nvSpPr>
          <p:cNvPr id="9" name="文本框 8"/>
          <p:cNvSpPr txBox="1"/>
          <p:nvPr/>
        </p:nvSpPr>
        <p:spPr>
          <a:xfrm>
            <a:off x="755650" y="4509135"/>
            <a:ext cx="7370445" cy="1518285"/>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此时，需要做一个比较，中位数是第</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数字，如何</a:t>
            </a:r>
            <a:r>
              <a:rPr lang="en-US" altLang="zh-CN" dirty="0">
                <a:solidFill>
                  <a:srgbClr val="080808"/>
                </a:solidFill>
                <a:latin typeface="Times New Roman" panose="02020603050405020304" pitchFamily="18" charset="0"/>
                <a:sym typeface="+mn-ea"/>
              </a:rPr>
              <a:t>S1</a:t>
            </a:r>
            <a:r>
              <a:rPr lang="zh-CN" altLang="en-US" dirty="0">
                <a:solidFill>
                  <a:srgbClr val="080808"/>
                </a:solidFill>
                <a:latin typeface="Times New Roman" panose="02020603050405020304" pitchFamily="18" charset="0"/>
                <a:sym typeface="+mn-ea"/>
              </a:rPr>
              <a:t>部分长度大于</a:t>
            </a:r>
            <a:r>
              <a:rPr lang="en-US" altLang="zh-CN" dirty="0">
                <a:solidFill>
                  <a:srgbClr val="080808"/>
                </a:solidFill>
                <a:latin typeface="Times New Roman" panose="02020603050405020304" pitchFamily="18" charset="0"/>
                <a:sym typeface="+mn-ea"/>
              </a:rPr>
              <a:t>6</a:t>
            </a:r>
            <a:r>
              <a:rPr lang="zh-CN" altLang="en-US" dirty="0">
                <a:solidFill>
                  <a:srgbClr val="080808"/>
                </a:solidFill>
                <a:latin typeface="Times New Roman" panose="02020603050405020304" pitchFamily="18" charset="0"/>
                <a:sym typeface="+mn-ea"/>
              </a:rPr>
              <a:t>，就在第一部分继续递归。如果</a:t>
            </a:r>
            <a:r>
              <a:rPr lang="en-US" altLang="zh-CN" dirty="0">
                <a:solidFill>
                  <a:srgbClr val="080808"/>
                </a:solidFill>
                <a:latin typeface="Times New Roman" panose="02020603050405020304" pitchFamily="18" charset="0"/>
                <a:sym typeface="+mn-ea"/>
              </a:rPr>
              <a:t>len(S2)+len(S1)&gt;=6&gt;len(S1)</a:t>
            </a:r>
            <a:r>
              <a:rPr lang="zh-CN" altLang="en-US" dirty="0">
                <a:solidFill>
                  <a:srgbClr val="080808"/>
                </a:solidFill>
                <a:latin typeface="Times New Roman" panose="02020603050405020304" pitchFamily="18" charset="0"/>
                <a:sym typeface="+mn-ea"/>
              </a:rPr>
              <a:t>则直接返回结果。</a:t>
            </a:r>
            <a:r>
              <a:rPr lang="en-US" altLang="zh-CN" dirty="0">
                <a:solidFill>
                  <a:srgbClr val="080808"/>
                </a:solidFill>
                <a:latin typeface="Times New Roman" panose="02020603050405020304" pitchFamily="18" charset="0"/>
                <a:sym typeface="+mn-ea"/>
              </a:rPr>
              <a:t>6&gt;len(S2)+len(S1)</a:t>
            </a:r>
            <a:r>
              <a:rPr lang="zh-CN" altLang="en-US" dirty="0">
                <a:solidFill>
                  <a:srgbClr val="080808"/>
                </a:solidFill>
                <a:latin typeface="Times New Roman" panose="02020603050405020304" pitchFamily="18" charset="0"/>
                <a:sym typeface="+mn-ea"/>
              </a:rPr>
              <a:t>则在第三部分</a:t>
            </a:r>
            <a:r>
              <a:rPr lang="zh-CN" altLang="en-US" dirty="0">
                <a:solidFill>
                  <a:srgbClr val="080808"/>
                </a:solidFill>
                <a:latin typeface="Times New Roman" panose="02020603050405020304" pitchFamily="18" charset="0"/>
                <a:sym typeface="+mn-ea"/>
              </a:rPr>
              <a:t>递归。</a:t>
            </a:r>
            <a:endParaRPr lang="zh-CN" altLang="en-US" dirty="0">
              <a:solidFill>
                <a:srgbClr val="080808"/>
              </a:solidFill>
              <a:latin typeface="Times New Roman" panose="02020603050405020304" pitchFamily="18" charset="0"/>
              <a:sym typeface="+mn-ea"/>
            </a:endParaRPr>
          </a:p>
        </p:txBody>
      </p:sp>
      <p:sp>
        <p:nvSpPr>
          <p:cNvPr id="10" name="文本框 9"/>
          <p:cNvSpPr txBox="1"/>
          <p:nvPr/>
        </p:nvSpPr>
        <p:spPr>
          <a:xfrm>
            <a:off x="683260" y="2924810"/>
            <a:ext cx="6908165" cy="1291590"/>
          </a:xfrm>
          <a:prstGeom prst="rect">
            <a:avLst/>
          </a:prstGeom>
          <a:noFill/>
          <a:extLst>
            <a:ext uri="{909E8E84-426E-40DD-AFC4-6F175D3DCCD1}">
              <a14:hiddenFill xmlns:a14="http://schemas.microsoft.com/office/drawing/2010/main">
                <a:solidFill>
                  <a:srgbClr val="FF0000"/>
                </a:solidFill>
              </a14:hiddenFill>
            </a:ext>
          </a:extLst>
        </p:spPr>
        <p:txBody>
          <a:bodyPr wrap="square" rtlCol="0">
            <a:noAutofit/>
          </a:bodyPr>
          <a:p>
            <a:r>
              <a:rPr lang="zh-CN" altLang="en-US" dirty="0">
                <a:solidFill>
                  <a:srgbClr val="080808"/>
                </a:solidFill>
                <a:latin typeface="Times New Roman" panose="02020603050405020304" pitchFamily="18" charset="0"/>
                <a:cs typeface="Times New Roman" panose="02020603050405020304" pitchFamily="18" charset="0"/>
                <a:sym typeface="+mn-ea"/>
              </a:rPr>
              <a:t>加入第一次选择基准值为</a:t>
            </a:r>
            <a:r>
              <a:rPr lang="en-US" altLang="zh-CN" dirty="0">
                <a:solidFill>
                  <a:srgbClr val="080808"/>
                </a:solidFill>
                <a:latin typeface="Times New Roman" panose="02020603050405020304" pitchFamily="18" charset="0"/>
                <a:cs typeface="Times New Roman" panose="02020603050405020304" pitchFamily="18" charset="0"/>
                <a:sym typeface="+mn-ea"/>
              </a:rPr>
              <a:t>30</a:t>
            </a:r>
            <a:r>
              <a:rPr lang="zh-CN" altLang="en-US" dirty="0">
                <a:solidFill>
                  <a:srgbClr val="080808"/>
                </a:solidFill>
                <a:latin typeface="Times New Roman" panose="02020603050405020304" pitchFamily="18" charset="0"/>
                <a:cs typeface="Times New Roman" panose="02020603050405020304" pitchFamily="18" charset="0"/>
                <a:sym typeface="+mn-ea"/>
              </a:rPr>
              <a:t>：</a:t>
            </a:r>
            <a:endParaRPr lang="zh-CN" altLang="en-US"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小于基准值部分：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S1</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1, 3, 5, 7, 16, 16, 16, 20,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等于基准值部分：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S2</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FF0000"/>
                </a:solidFill>
                <a:latin typeface="Times New Roman" panose="02020603050405020304" pitchFamily="18" charset="0"/>
                <a:cs typeface="Times New Roman" panose="02020603050405020304" pitchFamily="18" charset="0"/>
                <a:sym typeface="+mn-ea"/>
              </a:rPr>
              <a:t>30,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a:p>
            <a:r>
              <a:rPr lang="zh-CN" altLang="en-US" dirty="0">
                <a:solidFill>
                  <a:srgbClr val="080808"/>
                </a:solidFill>
                <a:latin typeface="Times New Roman" panose="02020603050405020304" pitchFamily="18" charset="0"/>
                <a:cs typeface="Times New Roman" panose="02020603050405020304" pitchFamily="18" charset="0"/>
                <a:sym typeface="+mn-ea"/>
              </a:rPr>
              <a:t>大于基准值部分：</a:t>
            </a:r>
            <a:r>
              <a:rPr lang="en-US" altLang="zh-CN" dirty="0">
                <a:solidFill>
                  <a:srgbClr val="080808"/>
                </a:solidFill>
                <a:latin typeface="Times New Roman" panose="02020603050405020304" pitchFamily="18" charset="0"/>
                <a:cs typeface="Times New Roman" panose="02020603050405020304" pitchFamily="18" charset="0"/>
                <a:sym typeface="+mn-ea"/>
              </a:rPr>
              <a:t>S3</a:t>
            </a:r>
            <a:r>
              <a:rPr lang="zh-CN" altLang="en-US" dirty="0">
                <a:solidFill>
                  <a:srgbClr val="080808"/>
                </a:solidFill>
                <a:latin typeface="Times New Roman" panose="02020603050405020304" pitchFamily="18" charset="0"/>
                <a:cs typeface="Times New Roman" panose="02020603050405020304" pitchFamily="18" charset="0"/>
                <a:sym typeface="+mn-ea"/>
              </a:rPr>
              <a:t>：</a:t>
            </a:r>
            <a:r>
              <a:rPr lang="en-US" altLang="zh-CN" dirty="0">
                <a:solidFill>
                  <a:srgbClr val="080808"/>
                </a:solidFill>
                <a:latin typeface="Times New Roman" panose="02020603050405020304" pitchFamily="18" charset="0"/>
                <a:cs typeface="Times New Roman" panose="02020603050405020304" pitchFamily="18" charset="0"/>
                <a:sym typeface="+mn-ea"/>
              </a:rPr>
              <a:t>40, 50</a:t>
            </a:r>
            <a:endParaRPr lang="en-US" altLang="zh-CN" dirty="0">
              <a:solidFill>
                <a:srgbClr val="080808"/>
              </a:solidFill>
              <a:latin typeface="Times New Roman" panose="02020603050405020304" pitchFamily="18" charset="0"/>
              <a:cs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11" name="文本框 10"/>
          <p:cNvSpPr txBox="1"/>
          <p:nvPr/>
        </p:nvSpPr>
        <p:spPr>
          <a:xfrm>
            <a:off x="30480" y="282956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t>
            </a:r>
            <a:r>
              <a:rPr lang="en-US" altLang="zh-CN" sz="1800">
                <a:latin typeface="Times New Roman" panose="02020603050405020304" pitchFamily="18" charset="0"/>
                <a:cs typeface="Times New Roman" panose="02020603050405020304" pitchFamily="18" charset="0"/>
              </a:rPr>
              <a:t>a,i,j,k)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1835785" y="22053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2411730" y="206121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1</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61430" y="20612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k&lt;|S1|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5" name="文本框 14"/>
          <p:cNvSpPr txBox="1"/>
          <p:nvPr/>
        </p:nvSpPr>
        <p:spPr>
          <a:xfrm>
            <a:off x="2411730" y="2844165"/>
            <a:ext cx="1795145" cy="349250"/>
          </a:xfrm>
          <a:prstGeom prst="rect">
            <a:avLst/>
          </a:prstGeom>
          <a:noFill/>
        </p:spPr>
        <p:txBody>
          <a:bodyPr wrap="square" rtlCol="0" anchor="t">
            <a:noAutofit/>
          </a:bodyPr>
          <a:p>
            <a:pPr algn="just"/>
            <a:r>
              <a:rPr lang="en-US" sz="1800">
                <a:latin typeface="Times New Roman" panose="02020603050405020304" pitchFamily="18" charset="0"/>
                <a:cs typeface="Times New Roman" panose="02020603050405020304" pitchFamily="18" charset="0"/>
                <a:sym typeface="+mn-ea"/>
              </a:rPr>
              <a:t>pivot</a:t>
            </a:r>
            <a:endParaRPr lang="en-US" sz="1800">
              <a:latin typeface="Times New Roman" panose="02020603050405020304" pitchFamily="18" charset="0"/>
              <a:cs typeface="Times New Roman" panose="02020603050405020304" pitchFamily="18" charset="0"/>
              <a:sym typeface="+mn-ea"/>
            </a:endParaRPr>
          </a:p>
        </p:txBody>
      </p:sp>
      <p:sp>
        <p:nvSpPr>
          <p:cNvPr id="16" name="文本框 15"/>
          <p:cNvSpPr txBox="1"/>
          <p:nvPr/>
        </p:nvSpPr>
        <p:spPr>
          <a:xfrm>
            <a:off x="6352540" y="2839085"/>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|S2|+|S1|&gt;=k&gt;=|S1|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411730" y="3644900"/>
            <a:ext cx="2660015" cy="549910"/>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Selection(a,i</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,j</a:t>
            </a:r>
            <a:r>
              <a:rPr lang="en-US" altLang="zh-CN" sz="1800" baseline="-25000">
                <a:latin typeface="Times New Roman" panose="02020603050405020304" pitchFamily="18" charset="0"/>
                <a:cs typeface="Times New Roman" panose="02020603050405020304" pitchFamily="18" charset="0"/>
              </a:rPr>
              <a:t>2</a:t>
            </a:r>
            <a:r>
              <a:rPr lang="en-US" altLang="zh-CN" sz="1800">
                <a:latin typeface="Times New Roman" panose="02020603050405020304" pitchFamily="18" charset="0"/>
                <a:cs typeface="Times New Roman" panose="02020603050405020304" pitchFamily="18" charset="0"/>
              </a:rPr>
              <a:t>,k)</a:t>
            </a:r>
            <a:endParaRPr lang="en-US" altLang="zh-CN" sz="1800">
              <a:latin typeface="Times New Roman" panose="02020603050405020304" pitchFamily="18" charset="0"/>
              <a:cs typeface="Times New Roman" panose="02020603050405020304" pitchFamily="18" charset="0"/>
            </a:endParaRPr>
          </a:p>
          <a:p>
            <a:endParaRPr lang="en-US" altLang="zh-CN" sz="24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61430" y="3669665"/>
            <a:ext cx="2237740" cy="445770"/>
          </a:xfrm>
          <a:prstGeom prst="rect">
            <a:avLst/>
          </a:prstGeom>
          <a:noFill/>
        </p:spPr>
        <p:txBody>
          <a:bodyPr wrap="square" rtlCol="0">
            <a:noAutofit/>
          </a:bodyPr>
          <a:p>
            <a:r>
              <a:rPr lang="en-US" sz="1800">
                <a:uFillTx/>
                <a:latin typeface="Times New Roman" panose="02020603050405020304" pitchFamily="18" charset="0"/>
                <a:sym typeface="+mn-ea"/>
              </a:rPr>
              <a:t>k&gt;</a:t>
            </a:r>
            <a:r>
              <a:rPr lang="en-US" sz="1800">
                <a:solidFill>
                  <a:schemeClr val="tx1"/>
                </a:solidFill>
                <a:uFillTx/>
                <a:latin typeface="Times New Roman" panose="02020603050405020304" pitchFamily="18" charset="0"/>
              </a:rPr>
              <a:t>|S2|+|S1|</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9" name="文本框 18"/>
          <p:cNvSpPr txBox="1"/>
          <p:nvPr/>
        </p:nvSpPr>
        <p:spPr>
          <a:xfrm>
            <a:off x="395605" y="4725035"/>
            <a:ext cx="8506460" cy="991235"/>
          </a:xfrm>
          <a:prstGeom prst="rect">
            <a:avLst/>
          </a:prstGeom>
          <a:noFill/>
        </p:spPr>
        <p:txBody>
          <a:bodyPr wrap="square" rtlCol="0">
            <a:noAutofit/>
          </a:bodyPr>
          <a:p>
            <a:r>
              <a:rPr lang="en-US" altLang="zh-CN" sz="2000">
                <a:latin typeface="Times New Roman" panose="02020603050405020304" pitchFamily="18" charset="0"/>
                <a:cs typeface="Times New Roman" panose="02020603050405020304" pitchFamily="18" charset="0"/>
              </a:rPr>
              <a:t>Selection(a,i,j,k)</a:t>
            </a:r>
            <a:r>
              <a:rPr lang="zh-CN" altLang="en-US" sz="2000">
                <a:latin typeface="Times New Roman" panose="02020603050405020304" pitchFamily="18" charset="0"/>
                <a:cs typeface="Times New Roman" panose="02020603050405020304" pitchFamily="18" charset="0"/>
              </a:rPr>
              <a:t>函数的参数说明，</a:t>
            </a:r>
            <a:r>
              <a:rPr lang="en-US" altLang="zh-CN" sz="2000">
                <a:latin typeface="Times New Roman" panose="02020603050405020304" pitchFamily="18" charset="0"/>
                <a:cs typeface="Times New Roman" panose="02020603050405020304" pitchFamily="18" charset="0"/>
              </a:rPr>
              <a:t>a</a:t>
            </a:r>
            <a:r>
              <a:rPr lang="zh-CN" altLang="en-US" sz="2000">
                <a:latin typeface="Times New Roman" panose="02020603050405020304" pitchFamily="18" charset="0"/>
                <a:cs typeface="Times New Roman" panose="02020603050405020304" pitchFamily="18" charset="0"/>
              </a:rPr>
              <a:t>表示数组，</a:t>
            </a:r>
            <a:r>
              <a:rPr lang="en-US" altLang="zh-CN" sz="2000">
                <a:latin typeface="Times New Roman" panose="02020603050405020304" pitchFamily="18" charset="0"/>
                <a:cs typeface="Times New Roman" panose="02020603050405020304" pitchFamily="18" charset="0"/>
              </a:rPr>
              <a:t>i</a:t>
            </a:r>
            <a:r>
              <a:rPr lang="zh-CN" altLang="en-US" sz="2000">
                <a:latin typeface="Times New Roman" panose="02020603050405020304" pitchFamily="18" charset="0"/>
                <a:cs typeface="Times New Roman" panose="02020603050405020304" pitchFamily="18" charset="0"/>
              </a:rPr>
              <a:t>，</a:t>
            </a:r>
            <a:r>
              <a:rPr lang="en-US" altLang="zh-CN" sz="2000">
                <a:latin typeface="Times New Roman" panose="02020603050405020304" pitchFamily="18" charset="0"/>
                <a:cs typeface="Times New Roman" panose="02020603050405020304" pitchFamily="18" charset="0"/>
              </a:rPr>
              <a:t>j</a:t>
            </a:r>
            <a:r>
              <a:rPr lang="zh-CN" altLang="en-US" sz="2000">
                <a:latin typeface="Times New Roman" panose="02020603050405020304" pitchFamily="18" charset="0"/>
                <a:cs typeface="Times New Roman" panose="02020603050405020304" pitchFamily="18" charset="0"/>
              </a:rPr>
              <a:t>表示数组的上下界，</a:t>
            </a:r>
            <a:r>
              <a:rPr lang="en-US" altLang="zh-CN" sz="2000">
                <a:latin typeface="Times New Roman" panose="02020603050405020304" pitchFamily="18" charset="0"/>
                <a:cs typeface="Times New Roman" panose="02020603050405020304" pitchFamily="18" charset="0"/>
              </a:rPr>
              <a:t>k</a:t>
            </a:r>
            <a:r>
              <a:rPr lang="zh-CN" altLang="en-US" sz="2000">
                <a:latin typeface="Times New Roman" panose="02020603050405020304" pitchFamily="18" charset="0"/>
                <a:cs typeface="Times New Roman" panose="02020603050405020304" pitchFamily="18" charset="0"/>
              </a:rPr>
              <a:t>表示要找到的第几个数。</a:t>
            </a:r>
            <a:endParaRPr lang="zh-CN" altLang="en-US" sz="2000">
              <a:latin typeface="Times New Roman" panose="02020603050405020304" pitchFamily="18" charset="0"/>
              <a:cs typeface="Times New Roman" panose="02020603050405020304" pitchFamily="18" charset="0"/>
            </a:endParaRPr>
          </a:p>
        </p:txBody>
      </p:sp>
      <p:sp>
        <p:nvSpPr>
          <p:cNvPr id="2" name="文本框 1"/>
          <p:cNvSpPr txBox="1"/>
          <p:nvPr/>
        </p:nvSpPr>
        <p:spPr>
          <a:xfrm>
            <a:off x="467360" y="1412875"/>
            <a:ext cx="7463790" cy="396240"/>
          </a:xfrm>
          <a:prstGeom prst="rect">
            <a:avLst/>
          </a:prstGeom>
          <a:noFill/>
        </p:spPr>
        <p:txBody>
          <a:bodyPr wrap="square" rtlCol="0" anchor="t">
            <a:noAutofit/>
          </a:bodyPr>
          <a:p>
            <a:r>
              <a:rPr lang="zh-CN" altLang="en-US" dirty="0">
                <a:solidFill>
                  <a:srgbClr val="080808"/>
                </a:solidFill>
                <a:latin typeface="Times New Roman" panose="02020603050405020304" pitchFamily="18" charset="0"/>
                <a:sym typeface="+mn-ea"/>
              </a:rPr>
              <a:t>根据上述分析，可以列出递归的架构：</a:t>
            </a:r>
            <a:endParaRPr lang="en-US" altLang="zh-CN" dirty="0">
              <a:solidFill>
                <a:srgbClr val="080808"/>
              </a:solidFill>
              <a:latin typeface="Times New Roman" panose="02020603050405020304" pitchFamily="18" charset="0"/>
              <a:sym typeface="+mn-ea"/>
            </a:endParaRPr>
          </a:p>
        </p:txBody>
      </p:sp>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Selection(a,i,j,k)</a:t>
            </a:r>
            <a:r>
              <a:rPr lang="zh-CN" altLang="en-US" dirty="0">
                <a:solidFill>
                  <a:srgbClr val="080808"/>
                </a:solidFill>
                <a:latin typeface="Times New Roman" panose="02020603050405020304" pitchFamily="18" charset="0"/>
                <a:sym typeface="+mn-ea"/>
              </a:rPr>
              <a:t>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1" name="文本框 20"/>
          <p:cNvSpPr txBox="1"/>
          <p:nvPr/>
        </p:nvSpPr>
        <p:spPr>
          <a:xfrm>
            <a:off x="683260" y="1917065"/>
            <a:ext cx="5992495" cy="594360"/>
          </a:xfrm>
          <a:prstGeom prst="rect">
            <a:avLst/>
          </a:prstGeom>
        </p:spPr>
        <p:txBody>
          <a:bodyPr>
            <a:noAutofit/>
          </a:bodyPr>
          <a:p>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627A"/>
                </a:solidFill>
                <a:latin typeface="Times New Roman" panose="02020603050405020304" pitchFamily="18" charset="0"/>
                <a:ea typeface="JetBrains Mono"/>
                <a:cs typeface="Times New Roman" panose="02020603050405020304" pitchFamily="18" charset="0"/>
              </a:rPr>
              <a:t>selection(</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a,</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low,</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high,</a:t>
            </a:r>
            <a:r>
              <a:rPr lang="en-US" altLang="zh-CN" sz="1800">
                <a:solidFill>
                  <a:srgbClr val="0033B3"/>
                </a:solidFill>
                <a:latin typeface="Times New Roman" panose="02020603050405020304" pitchFamily="18" charset="0"/>
                <a:ea typeface="JetBrains Mono"/>
                <a:cs typeface="Times New Roman" panose="02020603050405020304" pitchFamily="18" charset="0"/>
              </a:rPr>
              <a:t>int </a:t>
            </a:r>
            <a:r>
              <a:rPr lang="en-US" altLang="zh-CN" sz="1800">
                <a:solidFill>
                  <a:srgbClr val="000000"/>
                </a:solidFill>
                <a:latin typeface="Times New Roman" panose="02020603050405020304" pitchFamily="18" charset="0"/>
                <a:ea typeface="JetBrains Mono"/>
                <a:cs typeface="Times New Roman" panose="02020603050405020304" pitchFamily="18" charset="0"/>
              </a:rPr>
              <a:t>k)</a:t>
            </a:r>
            <a:br>
              <a:rPr lang="en-US" altLang="zh-CN" sz="1800">
                <a:solidFill>
                  <a:srgbClr val="000000"/>
                </a:solidFill>
                <a:latin typeface="Times New Roman" panose="02020603050405020304" pitchFamily="18" charset="0"/>
                <a:ea typeface="JetBrains Mono"/>
                <a:cs typeface="Times New Roman" panose="02020603050405020304" pitchFamily="18" charset="0"/>
              </a:rPr>
            </a:br>
            <a:r>
              <a:rPr lang="en-US" altLang="zh-CN" sz="1800">
                <a:solidFill>
                  <a:srgbClr val="000000"/>
                </a:solidFill>
                <a:latin typeface="Times New Roman" panose="02020603050405020304" pitchFamily="18" charset="0"/>
                <a:ea typeface="JetBrains Mono"/>
                <a:cs typeface="Times New Roman" panose="02020603050405020304" pitchFamily="18" charset="0"/>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endParaRPr>
          </a:p>
        </p:txBody>
      </p:sp>
      <p:sp>
        <p:nvSpPr>
          <p:cNvPr id="22" name="文本框 21"/>
          <p:cNvSpPr txBox="1"/>
          <p:nvPr/>
        </p:nvSpPr>
        <p:spPr>
          <a:xfrm>
            <a:off x="1043305" y="2493010"/>
            <a:ext cx="4415155" cy="540385"/>
          </a:xfrm>
          <a:prstGeom prst="rect">
            <a:avLst/>
          </a:prstGeom>
        </p:spPr>
        <p:txBody>
          <a:bodyPr>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if (</a:t>
            </a:r>
            <a:r>
              <a:rPr lang="en-US" altLang="zh-CN" sz="1600">
                <a:solidFill>
                  <a:srgbClr val="000000"/>
                </a:solidFill>
                <a:latin typeface="Times New Roman" panose="02020603050405020304" pitchFamily="18" charset="0"/>
                <a:ea typeface="JetBrains Mono"/>
                <a:cs typeface="Times New Roman" panose="02020603050405020304" pitchFamily="18" charset="0"/>
              </a:rPr>
              <a:t>low &gt;=high)   //</a:t>
            </a:r>
            <a:r>
              <a:rPr lang="zh-CN" altLang="en-US" sz="1600">
                <a:solidFill>
                  <a:srgbClr val="000000"/>
                </a:solidFill>
                <a:latin typeface="Times New Roman" panose="02020603050405020304" pitchFamily="18" charset="0"/>
                <a:ea typeface="JetBrains Mono"/>
                <a:cs typeface="Times New Roman" panose="02020603050405020304" pitchFamily="18" charset="0"/>
              </a:rPr>
              <a:t>递归函数的出口</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3" name="文本框 22"/>
          <p:cNvSpPr txBox="1"/>
          <p:nvPr/>
        </p:nvSpPr>
        <p:spPr>
          <a:xfrm>
            <a:off x="1115695" y="3112770"/>
            <a:ext cx="7660640" cy="1000760"/>
          </a:xfrm>
          <a:prstGeom prst="rect">
            <a:avLst/>
          </a:prstGeom>
        </p:spPr>
        <p:txBody>
          <a:bodyPr wrap="square">
            <a:noAutofit/>
          </a:bodyPr>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pivot = a[low];   //</a:t>
            </a:r>
            <a:r>
              <a:rPr lang="zh-CN" altLang="en-US" sz="1600">
                <a:solidFill>
                  <a:srgbClr val="000000"/>
                </a:solidFill>
                <a:latin typeface="Times New Roman" panose="02020603050405020304" pitchFamily="18" charset="0"/>
                <a:ea typeface="JetBrains Mono"/>
                <a:cs typeface="Times New Roman" panose="02020603050405020304" pitchFamily="18" charset="0"/>
              </a:rPr>
              <a:t>选取基准值</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i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a:t>
            </a:r>
            <a:r>
              <a:rPr lang="en-US" altLang="zh-CN" sz="1600">
                <a:solidFill>
                  <a:srgbClr val="000000"/>
                </a:solidFill>
                <a:latin typeface="Times New Roman" panose="02020603050405020304" pitchFamily="18" charset="0"/>
                <a:ea typeface="JetBrains Mono"/>
                <a:cs typeface="Times New Roman" panose="02020603050405020304" pitchFamily="18" charset="0"/>
              </a:rPr>
              <a:t>a,low,high,pivot); //</a:t>
            </a:r>
            <a:r>
              <a:rPr lang="zh-CN" altLang="en-US" sz="1600">
                <a:solidFill>
                  <a:srgbClr val="000000"/>
                </a:solidFill>
                <a:latin typeface="Times New Roman" panose="02020603050405020304" pitchFamily="18" charset="0"/>
                <a:ea typeface="JetBrains Mono"/>
                <a:cs typeface="Times New Roman" panose="02020603050405020304" pitchFamily="18" charset="0"/>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rPr>
              <a:t>元素小于基准值的全部移动到左部分。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a:p>
            <a:r>
              <a:rPr lang="en-US" altLang="zh-CN" sz="1600">
                <a:solidFill>
                  <a:srgbClr val="0033B3"/>
                </a:solidFill>
                <a:latin typeface="Times New Roman" panose="02020603050405020304" pitchFamily="18" charset="0"/>
                <a:ea typeface="JetBrains Mono"/>
                <a:cs typeface="Times New Roman" panose="02020603050405020304" pitchFamily="18" charset="0"/>
              </a:rPr>
              <a:t>int </a:t>
            </a:r>
            <a:r>
              <a:rPr lang="en-US" altLang="zh-CN" sz="1600">
                <a:solidFill>
                  <a:srgbClr val="000000"/>
                </a:solidFill>
                <a:latin typeface="Times New Roman" panose="02020603050405020304" pitchFamily="18" charset="0"/>
                <a:ea typeface="JetBrains Mono"/>
                <a:cs typeface="Times New Roman" panose="02020603050405020304" pitchFamily="18" charset="0"/>
              </a:rPr>
              <a:t>j = </a:t>
            </a:r>
            <a:r>
              <a:rPr lang="en-US" altLang="zh-CN" sz="1600">
                <a:solidFill>
                  <a:srgbClr val="00627A"/>
                </a:solidFill>
                <a:latin typeface="Times New Roman" panose="02020603050405020304" pitchFamily="18" charset="0"/>
                <a:ea typeface="JetBrains Mono"/>
                <a:cs typeface="Times New Roman" panose="02020603050405020304" pitchFamily="18" charset="0"/>
              </a:rPr>
              <a:t>arrange1(</a:t>
            </a:r>
            <a:r>
              <a:rPr lang="en-US" altLang="zh-CN" sz="1600">
                <a:solidFill>
                  <a:srgbClr val="000000"/>
                </a:solidFill>
                <a:latin typeface="Times New Roman" panose="02020603050405020304" pitchFamily="18" charset="0"/>
                <a:ea typeface="JetBrains Mono"/>
                <a:cs typeface="Times New Roman" panose="02020603050405020304" pitchFamily="18" charset="0"/>
              </a:rPr>
              <a:t>a,i+</a:t>
            </a:r>
            <a:r>
              <a:rPr lang="en-US" altLang="zh-CN" sz="1600">
                <a:solidFill>
                  <a:srgbClr val="1750EB"/>
                </a:solidFill>
                <a:latin typeface="Times New Roman" panose="02020603050405020304" pitchFamily="18" charset="0"/>
                <a:ea typeface="JetBrains Mono"/>
                <a:cs typeface="Times New Roman" panose="02020603050405020304" pitchFamily="18" charset="0"/>
              </a:rPr>
              <a:t>1,</a:t>
            </a:r>
            <a:r>
              <a:rPr lang="en-US" altLang="zh-CN" sz="1600">
                <a:solidFill>
                  <a:srgbClr val="000000"/>
                </a:solidFill>
                <a:latin typeface="Times New Roman" panose="02020603050405020304" pitchFamily="18" charset="0"/>
                <a:ea typeface="JetBrains Mono"/>
                <a:cs typeface="Times New Roman" panose="02020603050405020304" pitchFamily="18" charset="0"/>
              </a:rPr>
              <a:t>high,pivot);</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将数组的</a:t>
            </a:r>
            <a:r>
              <a:rPr lang="zh-CN" altLang="en-US" sz="1600">
                <a:solidFill>
                  <a:srgbClr val="000000"/>
                </a:solidFill>
                <a:latin typeface="Times New Roman" panose="02020603050405020304" pitchFamily="18" charset="0"/>
                <a:ea typeface="JetBrains Mono"/>
                <a:cs typeface="Times New Roman" panose="02020603050405020304" pitchFamily="18" charset="0"/>
                <a:sym typeface="+mn-ea"/>
              </a:rPr>
              <a:t>元素大于基准值的全部移动到左部分。</a:t>
            </a:r>
            <a:endParaRPr lang="en-US" altLang="zh-CN" sz="1600">
              <a:solidFill>
                <a:srgbClr val="000000"/>
              </a:solidFill>
              <a:latin typeface="Times New Roman" panose="02020603050405020304" pitchFamily="18" charset="0"/>
              <a:ea typeface="JetBrains Mono"/>
              <a:cs typeface="Times New Roman" panose="02020603050405020304" pitchFamily="18" charset="0"/>
            </a:endParaRPr>
          </a:p>
        </p:txBody>
      </p:sp>
      <p:sp>
        <p:nvSpPr>
          <p:cNvPr id="24" name="文本框 23"/>
          <p:cNvSpPr txBox="1"/>
          <p:nvPr/>
        </p:nvSpPr>
        <p:spPr>
          <a:xfrm>
            <a:off x="1187450" y="4073525"/>
            <a:ext cx="5080000" cy="1568450"/>
          </a:xfrm>
          <a:prstGeom prst="rect">
            <a:avLst/>
          </a:prstGeom>
        </p:spPr>
        <p:txBody>
          <a:bodyPr>
            <a:spAutoFit/>
          </a:bodyPr>
          <a:p>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k&lt;=i+</a:t>
            </a:r>
            <a:r>
              <a:rPr lang="en-US" altLang="zh-CN" sz="1600">
                <a:solidFill>
                  <a:srgbClr val="1750EB"/>
                </a:solidFill>
                <a:latin typeface="Times New Roman" panose="02020603050405020304" pitchFamily="18" charset="0"/>
              </a:rPr>
              <a:t>1)        //</a:t>
            </a:r>
            <a:r>
              <a:rPr lang="zh-CN" altLang="en-US" sz="1600">
                <a:solidFill>
                  <a:srgbClr val="1750EB"/>
                </a:solidFill>
                <a:latin typeface="Times New Roman" panose="02020603050405020304" pitchFamily="18" charset="0"/>
              </a:rPr>
              <a:t>根据条件递归</a:t>
            </a:r>
            <a:endParaRPr lang="en-US" altLang="zh-CN" sz="1600">
              <a:solidFill>
                <a:srgbClr val="1750EB"/>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a,low,i,k);</a:t>
            </a:r>
            <a:endParaRPr lang="en-US" altLang="zh-CN" sz="1600">
              <a:solidFill>
                <a:srgbClr val="000000"/>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k&gt;i+</a:t>
            </a:r>
            <a:r>
              <a:rPr lang="en-US" altLang="zh-CN" sz="1600">
                <a:solidFill>
                  <a:srgbClr val="1750EB"/>
                </a:solidFill>
                <a:latin typeface="Times New Roman" panose="02020603050405020304" pitchFamily="18" charset="0"/>
              </a:rPr>
              <a:t>1&amp;&amp;</a:t>
            </a:r>
            <a:r>
              <a:rPr lang="en-US" altLang="zh-CN" sz="1600">
                <a:solidFill>
                  <a:srgbClr val="000000"/>
                </a:solidFill>
                <a:latin typeface="Times New Roman" panose="02020603050405020304" pitchFamily="18" charset="0"/>
              </a:rPr>
              <a:t>k&lt;=j)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0000"/>
                </a:solidFill>
                <a:latin typeface="Times New Roman" panose="02020603050405020304" pitchFamily="18" charset="0"/>
                <a:ea typeface="JetBrains Mono"/>
                <a:cs typeface="Times New Roman" panose="02020603050405020304" pitchFamily="18" charset="0"/>
                <a:sym typeface="+mn-ea"/>
              </a:rPr>
              <a:t>pivot;</a:t>
            </a:r>
            <a:endParaRPr lang="en-US" altLang="zh-CN" sz="1600">
              <a:solidFill>
                <a:srgbClr val="1750EB"/>
              </a:solidFill>
              <a:latin typeface="Times New Roman" panose="02020603050405020304" pitchFamily="18" charset="0"/>
            </a:endParaRPr>
          </a:p>
          <a:p>
            <a:r>
              <a:rPr lang="en-US" altLang="zh-CN" sz="1600">
                <a:solidFill>
                  <a:srgbClr val="808080"/>
                </a:solidFill>
                <a:latin typeface="Times New Roman" panose="02020603050405020304" pitchFamily="18" charset="0"/>
              </a:rPr>
              <a:t>else </a:t>
            </a:r>
            <a:r>
              <a:rPr lang="en-US" altLang="zh-CN" sz="1600">
                <a:solidFill>
                  <a:srgbClr val="0033B3"/>
                </a:solidFill>
                <a:latin typeface="Times New Roman" panose="02020603050405020304" pitchFamily="18" charset="0"/>
              </a:rPr>
              <a:t>if (</a:t>
            </a:r>
            <a:r>
              <a:rPr lang="en-US" altLang="zh-CN" sz="1600">
                <a:solidFill>
                  <a:srgbClr val="000000"/>
                </a:solidFill>
                <a:latin typeface="Times New Roman" panose="02020603050405020304" pitchFamily="18" charset="0"/>
              </a:rPr>
              <a:t>k&gt;j)</a:t>
            </a:r>
            <a:endParaRPr lang="en-US" altLang="zh-CN" sz="1600">
              <a:solidFill>
                <a:srgbClr val="000000"/>
              </a:solidFill>
              <a:latin typeface="Times New Roman" panose="02020603050405020304" pitchFamily="18" charset="0"/>
            </a:endParaRPr>
          </a:p>
          <a:p>
            <a:r>
              <a:rPr lang="en-US" altLang="zh-CN" sz="1600">
                <a:solidFill>
                  <a:srgbClr val="0033B3"/>
                </a:solidFill>
                <a:latin typeface="Times New Roman" panose="02020603050405020304" pitchFamily="18" charset="0"/>
              </a:rPr>
              <a:t>    return </a:t>
            </a:r>
            <a:r>
              <a:rPr lang="en-US" altLang="zh-CN" sz="1600">
                <a:solidFill>
                  <a:srgbClr val="00627A"/>
                </a:solidFill>
                <a:latin typeface="Times New Roman" panose="02020603050405020304" pitchFamily="18" charset="0"/>
              </a:rPr>
              <a:t>selection(</a:t>
            </a:r>
            <a:r>
              <a:rPr lang="en-US" altLang="zh-CN" sz="1600">
                <a:solidFill>
                  <a:srgbClr val="000000"/>
                </a:solidFill>
                <a:latin typeface="Times New Roman" panose="02020603050405020304" pitchFamily="18" charset="0"/>
              </a:rPr>
              <a:t>a,j,high,k);</a:t>
            </a:r>
            <a:endParaRPr lang="en-US" altLang="zh-CN" sz="1600">
              <a:solidFill>
                <a:srgbClr val="000000"/>
              </a:solidFill>
              <a:latin typeface="Times New Roman" panose="02020603050405020304" pitchFamily="18" charset="0"/>
            </a:endParaRPr>
          </a:p>
        </p:txBody>
      </p:sp>
      <p:sp>
        <p:nvSpPr>
          <p:cNvPr id="25" name="文本框 24"/>
          <p:cNvSpPr txBox="1"/>
          <p:nvPr/>
        </p:nvSpPr>
        <p:spPr>
          <a:xfrm>
            <a:off x="762000" y="5782945"/>
            <a:ext cx="4572000" cy="368300"/>
          </a:xfrm>
          <a:prstGeom prst="rect">
            <a:avLst/>
          </a:prstGeom>
          <a:noFill/>
        </p:spPr>
        <p:txBody>
          <a:bodyPr wrap="square" rtlCol="0" anchor="t">
            <a:spAutoFit/>
          </a:bodyPr>
          <a:p>
            <a:r>
              <a:rPr lang="en-US" altLang="zh-CN" sz="1800">
                <a:solidFill>
                  <a:srgbClr val="000000"/>
                </a:solidFill>
                <a:latin typeface="Times New Roman" panose="02020603050405020304" pitchFamily="18" charset="0"/>
                <a:ea typeface="JetBrains Mono"/>
                <a:cs typeface="Times New Roman" panose="02020603050405020304" pitchFamily="18" charset="0"/>
                <a:sym typeface="+mn-ea"/>
              </a:rPr>
              <a:t>{</a:t>
            </a:r>
            <a:endParaRPr lang="en-US" altLang="zh-CN" sz="1800">
              <a:solidFill>
                <a:srgbClr val="000000"/>
              </a:solidFill>
              <a:latin typeface="Times New Roman" panose="02020603050405020304" pitchFamily="18" charset="0"/>
              <a:ea typeface="JetBrains Mono"/>
              <a:cs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21"/>
                                        </p:tgtEl>
                                        <p:attrNameLst>
                                          <p:attrName>style.visibility</p:attrName>
                                        </p:attrNameLst>
                                      </p:cBhvr>
                                      <p:to>
                                        <p:strVal val="visible"/>
                                      </p:to>
                                    </p:set>
                                    <p:anim calcmode="lin" valueType="num">
                                      <p:cBhvr additive="base">
                                        <p:cTn id="7" dur="500" fill="hold"/>
                                        <p:tgtEl>
                                          <p:spTgt spid="21"/>
                                        </p:tgtEl>
                                        <p:attrNameLst>
                                          <p:attrName>ppt_x</p:attrName>
                                        </p:attrNameLst>
                                      </p:cBhvr>
                                      <p:tavLst>
                                        <p:tav tm="0">
                                          <p:val>
                                            <p:strVal val="#ppt_x"/>
                                          </p:val>
                                        </p:tav>
                                        <p:tav tm="100000">
                                          <p:val>
                                            <p:strVal val="#ppt_x"/>
                                          </p:val>
                                        </p:tav>
                                      </p:tavLst>
                                    </p:anim>
                                    <p:anim calcmode="lin" valueType="num">
                                      <p:cBhvr additive="base">
                                        <p:cTn id="8" dur="500" fill="hold"/>
                                        <p:tgtEl>
                                          <p:spTgt spid="2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22"/>
                                        </p:tgtEl>
                                        <p:attrNameLst>
                                          <p:attrName>style.visibility</p:attrName>
                                        </p:attrNameLst>
                                      </p:cBhvr>
                                      <p:to>
                                        <p:strVal val="visible"/>
                                      </p:to>
                                    </p:set>
                                    <p:anim calcmode="lin" valueType="num">
                                      <p:cBhvr additive="base">
                                        <p:cTn id="13" dur="500" fill="hold"/>
                                        <p:tgtEl>
                                          <p:spTgt spid="22"/>
                                        </p:tgtEl>
                                        <p:attrNameLst>
                                          <p:attrName>ppt_x</p:attrName>
                                        </p:attrNameLst>
                                      </p:cBhvr>
                                      <p:tavLst>
                                        <p:tav tm="0">
                                          <p:val>
                                            <p:strVal val="#ppt_x"/>
                                          </p:val>
                                        </p:tav>
                                        <p:tav tm="100000">
                                          <p:val>
                                            <p:strVal val="#ppt_x"/>
                                          </p:val>
                                        </p:tav>
                                      </p:tavLst>
                                    </p:anim>
                                    <p:anim calcmode="lin" valueType="num">
                                      <p:cBhvr additive="base">
                                        <p:cTn id="14" dur="500" fill="hold"/>
                                        <p:tgtEl>
                                          <p:spTgt spid="22"/>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23"/>
                                        </p:tgtEl>
                                        <p:attrNameLst>
                                          <p:attrName>style.visibility</p:attrName>
                                        </p:attrNameLst>
                                      </p:cBhvr>
                                      <p:to>
                                        <p:strVal val="visible"/>
                                      </p:to>
                                    </p:set>
                                    <p:anim calcmode="lin" valueType="num">
                                      <p:cBhvr additive="base">
                                        <p:cTn id="19" dur="500" fill="hold"/>
                                        <p:tgtEl>
                                          <p:spTgt spid="23"/>
                                        </p:tgtEl>
                                        <p:attrNameLst>
                                          <p:attrName>ppt_x</p:attrName>
                                        </p:attrNameLst>
                                      </p:cBhvr>
                                      <p:tavLst>
                                        <p:tav tm="0">
                                          <p:val>
                                            <p:strVal val="#ppt_x"/>
                                          </p:val>
                                        </p:tav>
                                        <p:tav tm="100000">
                                          <p:val>
                                            <p:strVal val="#ppt_x"/>
                                          </p:val>
                                        </p:tav>
                                      </p:tavLst>
                                    </p:anim>
                                    <p:anim calcmode="lin" valueType="num">
                                      <p:cBhvr additive="base">
                                        <p:cTn id="20" dur="500" fill="hold"/>
                                        <p:tgtEl>
                                          <p:spTgt spid="23"/>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grpId="0" nodeType="clickEffect">
                                  <p:stCondLst>
                                    <p:cond delay="0"/>
                                  </p:stCondLst>
                                  <p:childTnLst>
                                    <p:set>
                                      <p:cBhvr>
                                        <p:cTn id="24" dur="1" fill="hold">
                                          <p:stCondLst>
                                            <p:cond delay="0"/>
                                          </p:stCondLst>
                                        </p:cTn>
                                        <p:tgtEl>
                                          <p:spTgt spid="24"/>
                                        </p:tgtEl>
                                        <p:attrNameLst>
                                          <p:attrName>style.visibility</p:attrName>
                                        </p:attrNameLst>
                                      </p:cBhvr>
                                      <p:to>
                                        <p:strVal val="visible"/>
                                      </p:to>
                                    </p:set>
                                    <p:anim calcmode="lin" valueType="num">
                                      <p:cBhvr additive="base">
                                        <p:cTn id="25" dur="500" fill="hold"/>
                                        <p:tgtEl>
                                          <p:spTgt spid="24"/>
                                        </p:tgtEl>
                                        <p:attrNameLst>
                                          <p:attrName>ppt_x</p:attrName>
                                        </p:attrNameLst>
                                      </p:cBhvr>
                                      <p:tavLst>
                                        <p:tav tm="0">
                                          <p:val>
                                            <p:strVal val="#ppt_x"/>
                                          </p:val>
                                        </p:tav>
                                        <p:tav tm="100000">
                                          <p:val>
                                            <p:strVal val="#ppt_x"/>
                                          </p:val>
                                        </p:tav>
                                      </p:tavLst>
                                    </p:anim>
                                    <p:anim calcmode="lin" valueType="num">
                                      <p:cBhvr additive="base">
                                        <p:cTn id="26" dur="500" fill="hold"/>
                                        <p:tgtEl>
                                          <p:spTgt spid="24"/>
                                        </p:tgtEl>
                                        <p:attrNameLst>
                                          <p:attrName>ppt_y</p:attrName>
                                        </p:attrNameLst>
                                      </p:cBhvr>
                                      <p:tavLst>
                                        <p:tav tm="0">
                                          <p:val>
                                            <p:strVal val="1+#ppt_h/2"/>
                                          </p:val>
                                        </p:tav>
                                        <p:tav tm="100000">
                                          <p:val>
                                            <p:strVal val="#ppt_y"/>
                                          </p:val>
                                        </p:tav>
                                      </p:tavLst>
                                    </p:anim>
                                  </p:childTnLst>
                                </p:cTn>
                              </p:par>
                              <p:par>
                                <p:cTn id="27" presetID="2" presetClass="entr" presetSubtype="4" fill="hold" grpId="0" nodeType="withEffect">
                                  <p:stCondLst>
                                    <p:cond delay="0"/>
                                  </p:stCondLst>
                                  <p:childTnLst>
                                    <p:set>
                                      <p:cBhvr>
                                        <p:cTn id="28" dur="1" fill="hold">
                                          <p:stCondLst>
                                            <p:cond delay="0"/>
                                          </p:stCondLst>
                                        </p:cTn>
                                        <p:tgtEl>
                                          <p:spTgt spid="25"/>
                                        </p:tgtEl>
                                        <p:attrNameLst>
                                          <p:attrName>style.visibility</p:attrName>
                                        </p:attrNameLst>
                                      </p:cBhvr>
                                      <p:to>
                                        <p:strVal val="visible"/>
                                      </p:to>
                                    </p:set>
                                    <p:anim calcmode="lin" valueType="num">
                                      <p:cBhvr additive="base">
                                        <p:cTn id="29" dur="500" fill="hold"/>
                                        <p:tgtEl>
                                          <p:spTgt spid="25"/>
                                        </p:tgtEl>
                                        <p:attrNameLst>
                                          <p:attrName>ppt_x</p:attrName>
                                        </p:attrNameLst>
                                      </p:cBhvr>
                                      <p:tavLst>
                                        <p:tav tm="0">
                                          <p:val>
                                            <p:strVal val="#ppt_x"/>
                                          </p:val>
                                        </p:tav>
                                        <p:tav tm="100000">
                                          <p:val>
                                            <p:strVal val="#ppt_x"/>
                                          </p:val>
                                        </p:tav>
                                      </p:tavLst>
                                    </p:anim>
                                    <p:anim calcmode="lin" valueType="num">
                                      <p:cBhvr additive="base">
                                        <p:cTn id="30"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1" grpId="0"/>
      <p:bldP spid="21" grpId="1"/>
      <p:bldP spid="22" grpId="0"/>
      <p:bldP spid="22" grpId="1"/>
      <p:bldP spid="23" grpId="0"/>
      <p:bldP spid="23" grpId="1"/>
      <p:bldP spid="24" grpId="0"/>
      <p:bldP spid="25" grpId="0"/>
      <p:bldP spid="24" grpId="1"/>
      <p:bldP spid="25" grpId="1"/>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函数实现的具体</a:t>
            </a:r>
            <a:r>
              <a:rPr lang="zh-CN" altLang="en-US" dirty="0">
                <a:solidFill>
                  <a:srgbClr val="080808"/>
                </a:solidFill>
                <a:latin typeface="Times New Roman" panose="02020603050405020304" pitchFamily="18" charset="0"/>
                <a:sym typeface="+mn-ea"/>
              </a:rPr>
              <a:t>细节：</a:t>
            </a:r>
            <a:endParaRPr lang="en-US" altLang="zh-CN" dirty="0">
              <a:solidFill>
                <a:srgbClr val="080808"/>
              </a:solidFill>
              <a:latin typeface="Times New Roman" panose="02020603050405020304" pitchFamily="18" charset="0"/>
              <a:sym typeface="+mn-ea"/>
            </a:endParaRPr>
          </a:p>
        </p:txBody>
      </p:sp>
      <p:sp>
        <p:nvSpPr>
          <p:cNvPr id="2" name="文本框 1"/>
          <p:cNvSpPr txBox="1"/>
          <p:nvPr/>
        </p:nvSpPr>
        <p:spPr>
          <a:xfrm>
            <a:off x="631825" y="1628775"/>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函数有一个细节就是返回值是第一部分的边界</a:t>
            </a:r>
            <a:r>
              <a:rPr lang="zh-CN" altLang="en-US" dirty="0">
                <a:solidFill>
                  <a:srgbClr val="080808"/>
                </a:solidFill>
                <a:latin typeface="Times New Roman" panose="02020603050405020304" pitchFamily="18" charset="0"/>
                <a:sym typeface="+mn-ea"/>
              </a:rPr>
              <a:t>最大值。</a:t>
            </a:r>
            <a:endParaRPr lang="zh-CN" altLang="en-US" dirty="0">
              <a:solidFill>
                <a:srgbClr val="080808"/>
              </a:solidFill>
              <a:latin typeface="Times New Roman" panose="02020603050405020304" pitchFamily="18" charset="0"/>
              <a:sym typeface="+mn-ea"/>
            </a:endParaRPr>
          </a:p>
        </p:txBody>
      </p:sp>
      <p:graphicFrame>
        <p:nvGraphicFramePr>
          <p:cNvPr id="10" name="表格 9"/>
          <p:cNvGraphicFramePr/>
          <p:nvPr/>
        </p:nvGraphicFramePr>
        <p:xfrm>
          <a:off x="1115695" y="256476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3</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4" name="文本框 3"/>
          <p:cNvSpPr txBox="1"/>
          <p:nvPr/>
        </p:nvSpPr>
        <p:spPr>
          <a:xfrm>
            <a:off x="1187450" y="2997200"/>
            <a:ext cx="299720" cy="33083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i </a:t>
            </a:r>
            <a:r>
              <a:rPr lang="en-US" altLang="zh-CN"/>
              <a:t>                                                                                    </a:t>
            </a:r>
            <a:endParaRPr lang="en-US" altLang="zh-CN"/>
          </a:p>
        </p:txBody>
      </p:sp>
      <p:sp>
        <p:nvSpPr>
          <p:cNvPr id="5" name="文本框 4"/>
          <p:cNvSpPr txBox="1"/>
          <p:nvPr/>
        </p:nvSpPr>
        <p:spPr>
          <a:xfrm>
            <a:off x="7020560" y="2997200"/>
            <a:ext cx="356870" cy="318770"/>
          </a:xfrm>
          <a:prstGeom prst="rect">
            <a:avLst/>
          </a:prstGeom>
          <a:noFill/>
        </p:spPr>
        <p:txBody>
          <a:bodyPr wrap="square" rtlCol="0" anchor="t">
            <a:noAutofit/>
          </a:bodyPr>
          <a:p>
            <a:r>
              <a:rPr lang="en-US" altLang="zh-CN">
                <a:latin typeface="Times New Roman" panose="02020603050405020304" pitchFamily="18" charset="0"/>
                <a:cs typeface="Times New Roman" panose="02020603050405020304" pitchFamily="18" charset="0"/>
                <a:sym typeface="+mn-ea"/>
              </a:rPr>
              <a:t>j</a:t>
            </a:r>
            <a:endParaRPr lang="en-US" altLang="zh-CN">
              <a:latin typeface="Times New Roman" panose="02020603050405020304" pitchFamily="18" charset="0"/>
              <a:cs typeface="Times New Roman" panose="02020603050405020304" pitchFamily="18" charset="0"/>
              <a:sym typeface="+mn-ea"/>
            </a:endParaRPr>
          </a:p>
        </p:txBody>
      </p:sp>
      <p:sp>
        <p:nvSpPr>
          <p:cNvPr id="7" name="文本框 6"/>
          <p:cNvSpPr txBox="1"/>
          <p:nvPr/>
        </p:nvSpPr>
        <p:spPr>
          <a:xfrm>
            <a:off x="754380" y="361315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如果发现</a:t>
            </a:r>
            <a:r>
              <a:rPr lang="en-US" altLang="zh-CN" dirty="0">
                <a:solidFill>
                  <a:srgbClr val="080808"/>
                </a:solidFill>
                <a:latin typeface="Times New Roman" panose="02020603050405020304" pitchFamily="18" charset="0"/>
                <a:sym typeface="+mn-ea"/>
              </a:rPr>
              <a:t>a[high]&gt;=pivot,high--;</a:t>
            </a:r>
            <a:endParaRPr lang="en-US" altLang="zh-CN" dirty="0">
              <a:solidFill>
                <a:srgbClr val="080808"/>
              </a:solidFill>
              <a:latin typeface="Times New Roman" panose="02020603050405020304" pitchFamily="18" charset="0"/>
              <a:sym typeface="+mn-ea"/>
            </a:endParaRPr>
          </a:p>
        </p:txBody>
      </p:sp>
      <p:sp>
        <p:nvSpPr>
          <p:cNvPr id="8" name="文本框 7"/>
          <p:cNvSpPr txBox="1"/>
          <p:nvPr/>
        </p:nvSpPr>
        <p:spPr>
          <a:xfrm>
            <a:off x="754380" y="4249420"/>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a:t>
            </a:r>
            <a:r>
              <a:rPr lang="zh-CN" altLang="en-US" dirty="0">
                <a:solidFill>
                  <a:srgbClr val="080808"/>
                </a:solidFill>
                <a:latin typeface="Times New Roman" panose="02020603050405020304" pitchFamily="18" charset="0"/>
                <a:sym typeface="+mn-ea"/>
              </a:rPr>
              <a:t>和</a:t>
            </a:r>
            <a:r>
              <a:rPr lang="en-US" altLang="zh-CN" dirty="0">
                <a:solidFill>
                  <a:srgbClr val="080808"/>
                </a:solidFill>
                <a:latin typeface="Times New Roman" panose="02020603050405020304" pitchFamily="18" charset="0"/>
                <a:sym typeface="+mn-ea"/>
              </a:rPr>
              <a:t>a[high]</a:t>
            </a:r>
            <a:r>
              <a:rPr lang="zh-CN" altLang="en-US" dirty="0">
                <a:solidFill>
                  <a:srgbClr val="080808"/>
                </a:solidFill>
                <a:latin typeface="Times New Roman" panose="02020603050405020304" pitchFamily="18" charset="0"/>
                <a:sym typeface="+mn-ea"/>
              </a:rPr>
              <a:t>进行一次交换</a:t>
            </a:r>
            <a:r>
              <a:rPr lang="en-US" altLang="zh-CN" dirty="0">
                <a:solidFill>
                  <a:srgbClr val="080808"/>
                </a:solidFill>
                <a:latin typeface="Times New Roman" panose="02020603050405020304" pitchFamily="18" charset="0"/>
                <a:sym typeface="+mn-ea"/>
              </a:rPr>
              <a:t>;</a:t>
            </a:r>
            <a:endParaRPr lang="en-US" altLang="zh-CN" dirty="0">
              <a:solidFill>
                <a:srgbClr val="080808"/>
              </a:solidFill>
              <a:latin typeface="Times New Roman" panose="02020603050405020304" pitchFamily="18" charset="0"/>
              <a:sym typeface="+mn-ea"/>
            </a:endParaRPr>
          </a:p>
        </p:txBody>
      </p:sp>
      <p:graphicFrame>
        <p:nvGraphicFramePr>
          <p:cNvPr id="9" name="表格 8"/>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
        <p:nvSpPr>
          <p:cNvPr id="12" name="文本框 11"/>
          <p:cNvSpPr txBox="1"/>
          <p:nvPr/>
        </p:nvSpPr>
        <p:spPr>
          <a:xfrm>
            <a:off x="754380" y="4940935"/>
            <a:ext cx="4572000" cy="368300"/>
          </a:xfrm>
          <a:prstGeom prst="rect">
            <a:avLst/>
          </a:prstGeom>
          <a:noFill/>
        </p:spPr>
        <p:txBody>
          <a:bodyPr wrap="square" rtlCol="0" anchor="t">
            <a:spAutoFit/>
          </a:bodyPr>
          <a:p>
            <a:r>
              <a:rPr lang="zh-CN" altLang="en-US" dirty="0">
                <a:solidFill>
                  <a:srgbClr val="080808"/>
                </a:solidFill>
                <a:latin typeface="Times New Roman" panose="02020603050405020304" pitchFamily="18" charset="0"/>
                <a:sym typeface="+mn-ea"/>
              </a:rPr>
              <a:t>将</a:t>
            </a:r>
            <a:r>
              <a:rPr lang="en-US" altLang="zh-CN" dirty="0">
                <a:solidFill>
                  <a:srgbClr val="080808"/>
                </a:solidFill>
                <a:latin typeface="Times New Roman" panose="02020603050405020304" pitchFamily="18" charset="0"/>
                <a:sym typeface="+mn-ea"/>
              </a:rPr>
              <a:t>a[low]&lt;pivot,</a:t>
            </a:r>
            <a:r>
              <a:rPr lang="en-US" altLang="zh-CN" dirty="0">
                <a:solidFill>
                  <a:srgbClr val="080808"/>
                </a:solidFill>
                <a:latin typeface="Times New Roman" panose="02020603050405020304" pitchFamily="18" charset="0"/>
                <a:sym typeface="+mn-ea"/>
              </a:rPr>
              <a:t>low++;</a:t>
            </a:r>
            <a:endParaRPr lang="en-US" altLang="zh-CN" dirty="0">
              <a:solidFill>
                <a:srgbClr val="080808"/>
              </a:solidFill>
              <a:latin typeface="Times New Roman" panose="02020603050405020304" pitchFamily="18" charset="0"/>
              <a:sym typeface="+mn-ea"/>
            </a:endParaRPr>
          </a:p>
        </p:txBody>
      </p:sp>
      <p:sp>
        <p:nvSpPr>
          <p:cNvPr id="13" name="环形箭头 12"/>
          <p:cNvSpPr/>
          <p:nvPr/>
        </p:nvSpPr>
        <p:spPr>
          <a:xfrm rot="16200000">
            <a:off x="-342265" y="3935730"/>
            <a:ext cx="1748790" cy="1167130"/>
          </a:xfrm>
          <a:prstGeom prst="circularArrow">
            <a:avLst/>
          </a:prstGeom>
          <a:solidFill>
            <a:srgbClr val="FF0000"/>
          </a:solidFill>
          <a:ln w="9525" cap="flat" cmpd="sng" algn="ctr">
            <a:solidFill>
              <a:srgbClr val="FF0000"/>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graphicFrame>
        <p:nvGraphicFramePr>
          <p:cNvPr id="14" name="表格 13"/>
          <p:cNvGraphicFramePr/>
          <p:nvPr/>
        </p:nvGraphicFramePr>
        <p:xfrm>
          <a:off x="1115695" y="2574925"/>
          <a:ext cx="6400165" cy="381000"/>
        </p:xfrm>
        <a:graphic>
          <a:graphicData uri="http://schemas.openxmlformats.org/drawingml/2006/table">
            <a:tbl>
              <a:tblPr firstRow="1" bandRow="1">
                <a:tableStyleId>{5C22544A-7EE6-4342-B048-85BDC9FD1C3A}</a:tableStyleId>
              </a:tblPr>
              <a:tblGrid>
                <a:gridCol w="581429"/>
                <a:gridCol w="581429"/>
                <a:gridCol w="581429"/>
                <a:gridCol w="581429"/>
                <a:gridCol w="581429"/>
                <a:gridCol w="581430"/>
                <a:gridCol w="581429"/>
                <a:gridCol w="581429"/>
                <a:gridCol w="581429"/>
                <a:gridCol w="581429"/>
                <a:gridCol w="581429"/>
              </a:tblGrid>
              <a:tr h="381000">
                <a:tc>
                  <a:txBody>
                    <a:bodyPr/>
                    <a:p>
                      <a:pPr>
                        <a:buNone/>
                      </a:pPr>
                      <a:r>
                        <a:rPr lang="en-US" altLang="zh-CN" sz="1800" dirty="0">
                          <a:solidFill>
                            <a:srgbClr val="FF0000"/>
                          </a:solidFill>
                          <a:latin typeface="Times New Roman" panose="02020603050405020304" pitchFamily="18" charset="0"/>
                          <a:sym typeface="+mn-ea"/>
                        </a:rPr>
                        <a:t>3</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7</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40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FF0000"/>
                          </a:solidFill>
                          <a:latin typeface="Times New Roman" panose="02020603050405020304" pitchFamily="18" charset="0"/>
                          <a:sym typeface="+mn-ea"/>
                        </a:rPr>
                        <a:t>30</a:t>
                      </a:r>
                      <a:endParaRPr lang="en-US" altLang="zh-CN" sz="1800" dirty="0">
                        <a:solidFill>
                          <a:srgbClr val="FF0000"/>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20</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rgbClr val="FF0000"/>
                          </a:solidFill>
                          <a:latin typeface="Times New Roman" panose="02020603050405020304" pitchFamily="18" charset="0"/>
                          <a:cs typeface="Times New Roman" panose="02020603050405020304" pitchFamily="18" charset="0"/>
                        </a:rPr>
                        <a:t>16</a:t>
                      </a:r>
                      <a:endParaRPr lang="en-US" altLang="zh-CN">
                        <a:solidFill>
                          <a:srgbClr val="FF0000"/>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50</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a:solidFill>
                            <a:schemeClr val="tx1"/>
                          </a:solidFill>
                          <a:latin typeface="Times New Roman" panose="02020603050405020304" pitchFamily="18" charset="0"/>
                          <a:cs typeface="Times New Roman" panose="02020603050405020304" pitchFamily="18" charset="0"/>
                        </a:rPr>
                        <a:t>16</a:t>
                      </a:r>
                      <a:endParaRPr lang="en-US" altLang="zh-CN">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additive="base">
                                        <p:cTn id="7" dur="500" fill="hold"/>
                                        <p:tgtEl>
                                          <p:spTgt spid="7"/>
                                        </p:tgtEl>
                                        <p:attrNameLst>
                                          <p:attrName>ppt_x</p:attrName>
                                        </p:attrNameLst>
                                      </p:cBhvr>
                                      <p:tavLst>
                                        <p:tav tm="0">
                                          <p:val>
                                            <p:strVal val="#ppt_x"/>
                                          </p:val>
                                        </p:tav>
                                        <p:tav tm="100000">
                                          <p:val>
                                            <p:strVal val="#ppt_x"/>
                                          </p:val>
                                        </p:tav>
                                      </p:tavLst>
                                    </p:anim>
                                    <p:anim calcmode="lin" valueType="num">
                                      <p:cBhvr additive="base">
                                        <p:cTn id="8" dur="500" fill="hold"/>
                                        <p:tgtEl>
                                          <p:spTgt spid="7"/>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0" presetClass="path" presetSubtype="0" accel="50000" decel="50000" fill="hold" grpId="0" nodeType="clickEffect">
                                  <p:stCondLst>
                                    <p:cond delay="0"/>
                                  </p:stCondLst>
                                  <p:childTnLst>
                                    <p:animMotion origin="layout" path="M 0 0 L -0.0629861 0 " pathEditMode="relative" ptsTypes="">
                                      <p:cBhvr>
                                        <p:cTn id="12" dur="2000" fill="hold"/>
                                        <p:tgtEl>
                                          <p:spTgt spid="5"/>
                                        </p:tgtEl>
                                        <p:attrNameLst>
                                          <p:attrName>ppt_x</p:attrName>
                                          <p:attrName>ppt_y</p:attrName>
                                        </p:attrNameLst>
                                      </p:cBhvr>
                                    </p:animMotion>
                                  </p:childTnLst>
                                </p:cTn>
                              </p:par>
                            </p:childTnLst>
                          </p:cTn>
                        </p:par>
                      </p:childTnLst>
                    </p:cTn>
                  </p:par>
                  <p:par>
                    <p:cTn id="13" fill="hold">
                      <p:stCondLst>
                        <p:cond delay="indefinite"/>
                      </p:stCondLst>
                      <p:childTnLst>
                        <p:par>
                          <p:cTn id="14" fill="hold">
                            <p:stCondLst>
                              <p:cond delay="0"/>
                            </p:stCondLst>
                            <p:childTnLst>
                              <p:par>
                                <p:cTn id="15" presetID="0" presetClass="path" presetSubtype="0" accel="50000" decel="50000" fill="hold" grpId="1" nodeType="clickEffect">
                                  <p:stCondLst>
                                    <p:cond delay="0"/>
                                  </p:stCondLst>
                                  <p:childTnLst>
                                    <p:animMotion origin="layout" path="M -0.0667361 -0.00222222 L -0.129722 -0.00222222 " pathEditMode="relative" ptsTypes="">
                                      <p:cBhvr>
                                        <p:cTn id="16" dur="2000" fill="hold"/>
                                        <p:tgtEl>
                                          <p:spTgt spid="5"/>
                                        </p:tgtEl>
                                        <p:attrNameLst>
                                          <p:attrName>ppt_x</p:attrName>
                                          <p:attrName>ppt_y</p:attrName>
                                        </p:attrNameLst>
                                      </p:cBhvr>
                                    </p:animMotion>
                                  </p:childTnLst>
                                </p:cTn>
                              </p:par>
                            </p:childTnLst>
                          </p:cTn>
                        </p:par>
                      </p:childTnLst>
                    </p:cTn>
                  </p:par>
                  <p:par>
                    <p:cTn id="17" fill="hold">
                      <p:stCondLst>
                        <p:cond delay="indefinite"/>
                      </p:stCondLst>
                      <p:childTnLst>
                        <p:par>
                          <p:cTn id="18" fill="hold">
                            <p:stCondLst>
                              <p:cond delay="0"/>
                            </p:stCondLst>
                            <p:childTnLst>
                              <p:par>
                                <p:cTn id="19" presetID="2" presetClass="entr" presetSubtype="4" fill="hold" grpId="0" nodeType="clickEffect">
                                  <p:stCondLst>
                                    <p:cond delay="0"/>
                                  </p:stCondLst>
                                  <p:childTnLst>
                                    <p:set>
                                      <p:cBhvr>
                                        <p:cTn id="20" dur="1" fill="hold">
                                          <p:stCondLst>
                                            <p:cond delay="0"/>
                                          </p:stCondLst>
                                        </p:cTn>
                                        <p:tgtEl>
                                          <p:spTgt spid="8"/>
                                        </p:tgtEl>
                                        <p:attrNameLst>
                                          <p:attrName>style.visibility</p:attrName>
                                        </p:attrNameLst>
                                      </p:cBhvr>
                                      <p:to>
                                        <p:strVal val="visible"/>
                                      </p:to>
                                    </p:set>
                                    <p:anim calcmode="lin" valueType="num">
                                      <p:cBhvr additive="base">
                                        <p:cTn id="21" dur="500" fill="hold"/>
                                        <p:tgtEl>
                                          <p:spTgt spid="8"/>
                                        </p:tgtEl>
                                        <p:attrNameLst>
                                          <p:attrName>ppt_x</p:attrName>
                                        </p:attrNameLst>
                                      </p:cBhvr>
                                      <p:tavLst>
                                        <p:tav tm="0">
                                          <p:val>
                                            <p:strVal val="#ppt_x"/>
                                          </p:val>
                                        </p:tav>
                                        <p:tav tm="100000">
                                          <p:val>
                                            <p:strVal val="#ppt_x"/>
                                          </p:val>
                                        </p:tav>
                                      </p:tavLst>
                                    </p:anim>
                                    <p:anim calcmode="lin" valueType="num">
                                      <p:cBhvr additive="base">
                                        <p:cTn id="22"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3" fill="hold">
                      <p:stCondLst>
                        <p:cond delay="indefinite"/>
                      </p:stCondLst>
                      <p:childTnLst>
                        <p:par>
                          <p:cTn id="24" fill="hold">
                            <p:stCondLst>
                              <p:cond delay="0"/>
                            </p:stCondLst>
                            <p:childTnLst>
                              <p:par>
                                <p:cTn id="25" presetID="2" presetClass="exit" presetSubtype="4" fill="hold" nodeType="clickEffect">
                                  <p:stCondLst>
                                    <p:cond delay="0"/>
                                  </p:stCondLst>
                                  <p:childTnLst>
                                    <p:anim calcmode="lin" valueType="num">
                                      <p:cBhvr additive="base">
                                        <p:cTn id="26" dur="500"/>
                                        <p:tgtEl>
                                          <p:spTgt spid="10"/>
                                        </p:tgtEl>
                                        <p:attrNameLst>
                                          <p:attrName>ppt_x</p:attrName>
                                        </p:attrNameLst>
                                      </p:cBhvr>
                                      <p:tavLst>
                                        <p:tav tm="0">
                                          <p:val>
                                            <p:strVal val="ppt_x"/>
                                          </p:val>
                                        </p:tav>
                                        <p:tav tm="100000">
                                          <p:val>
                                            <p:strVal val="ppt_x"/>
                                          </p:val>
                                        </p:tav>
                                      </p:tavLst>
                                    </p:anim>
                                    <p:anim calcmode="lin" valueType="num">
                                      <p:cBhvr additive="base">
                                        <p:cTn id="27" dur="500"/>
                                        <p:tgtEl>
                                          <p:spTgt spid="10"/>
                                        </p:tgtEl>
                                        <p:attrNameLst>
                                          <p:attrName>ppt_y</p:attrName>
                                        </p:attrNameLst>
                                      </p:cBhvr>
                                      <p:tavLst>
                                        <p:tav tm="0">
                                          <p:val>
                                            <p:strVal val="ppt_y"/>
                                          </p:val>
                                        </p:tav>
                                        <p:tav tm="100000">
                                          <p:val>
                                            <p:strVal val="1+ppt_h/2"/>
                                          </p:val>
                                        </p:tav>
                                      </p:tavLst>
                                    </p:anim>
                                    <p:set>
                                      <p:cBhvr>
                                        <p:cTn id="28" dur="1" fill="hold">
                                          <p:stCondLst>
                                            <p:cond delay="499"/>
                                          </p:stCondLst>
                                        </p:cTn>
                                        <p:tgtEl>
                                          <p:spTgt spid="10"/>
                                        </p:tgtEl>
                                        <p:attrNameLst>
                                          <p:attrName>style.visibility</p:attrName>
                                        </p:attrNameLst>
                                      </p:cBhvr>
                                      <p:to>
                                        <p:strVal val="hidden"/>
                                      </p:to>
                                    </p:set>
                                  </p:childTnLst>
                                </p:cTn>
                              </p:par>
                            </p:childTnLst>
                          </p:cTn>
                        </p:par>
                      </p:childTnLst>
                    </p:cTn>
                  </p:par>
                  <p:par>
                    <p:cTn id="29" fill="hold">
                      <p:stCondLst>
                        <p:cond delay="indefinite"/>
                      </p:stCondLst>
                      <p:childTnLst>
                        <p:par>
                          <p:cTn id="30" fill="hold">
                            <p:stCondLst>
                              <p:cond delay="0"/>
                            </p:stCondLst>
                            <p:childTnLst>
                              <p:par>
                                <p:cTn id="31" presetID="2" presetClass="entr" presetSubtype="4" fill="hold" nodeType="clickEffect">
                                  <p:stCondLst>
                                    <p:cond delay="0"/>
                                  </p:stCondLst>
                                  <p:childTnLst>
                                    <p:set>
                                      <p:cBhvr>
                                        <p:cTn id="32" dur="1" fill="hold">
                                          <p:stCondLst>
                                            <p:cond delay="0"/>
                                          </p:stCondLst>
                                        </p:cTn>
                                        <p:tgtEl>
                                          <p:spTgt spid="9"/>
                                        </p:tgtEl>
                                        <p:attrNameLst>
                                          <p:attrName>style.visibility</p:attrName>
                                        </p:attrNameLst>
                                      </p:cBhvr>
                                      <p:to>
                                        <p:strVal val="visible"/>
                                      </p:to>
                                    </p:set>
                                    <p:anim calcmode="lin" valueType="num">
                                      <p:cBhvr additive="base">
                                        <p:cTn id="33" dur="500" fill="hold"/>
                                        <p:tgtEl>
                                          <p:spTgt spid="9"/>
                                        </p:tgtEl>
                                        <p:attrNameLst>
                                          <p:attrName>ppt_x</p:attrName>
                                        </p:attrNameLst>
                                      </p:cBhvr>
                                      <p:tavLst>
                                        <p:tav tm="0">
                                          <p:val>
                                            <p:strVal val="#ppt_x"/>
                                          </p:val>
                                        </p:tav>
                                        <p:tav tm="100000">
                                          <p:val>
                                            <p:strVal val="#ppt_x"/>
                                          </p:val>
                                        </p:tav>
                                      </p:tavLst>
                                    </p:anim>
                                    <p:anim calcmode="lin" valueType="num">
                                      <p:cBhvr additive="base">
                                        <p:cTn id="34" dur="500" fill="hold"/>
                                        <p:tgtEl>
                                          <p:spTgt spid="9"/>
                                        </p:tgtEl>
                                        <p:attrNameLst>
                                          <p:attrName>ppt_y</p:attrName>
                                        </p:attrNameLst>
                                      </p:cBhvr>
                                      <p:tavLst>
                                        <p:tav tm="0">
                                          <p:val>
                                            <p:strVal val="1+#ppt_h/2"/>
                                          </p:val>
                                        </p:tav>
                                        <p:tav tm="100000">
                                          <p:val>
                                            <p:strVal val="#ppt_y"/>
                                          </p:val>
                                        </p:tav>
                                      </p:tavLst>
                                    </p:anim>
                                  </p:childTnLst>
                                </p:cTn>
                              </p:par>
                            </p:childTnLst>
                          </p:cTn>
                        </p:par>
                      </p:childTnLst>
                    </p:cTn>
                  </p:par>
                  <p:par>
                    <p:cTn id="35" fill="hold">
                      <p:stCondLst>
                        <p:cond delay="indefinite"/>
                      </p:stCondLst>
                      <p:childTnLst>
                        <p:par>
                          <p:cTn id="36" fill="hold">
                            <p:stCondLst>
                              <p:cond delay="0"/>
                            </p:stCondLst>
                            <p:childTnLst>
                              <p:par>
                                <p:cTn id="37" presetID="2" presetClass="entr" presetSubtype="4" fill="hold" grpId="0" nodeType="clickEffect">
                                  <p:stCondLst>
                                    <p:cond delay="0"/>
                                  </p:stCondLst>
                                  <p:childTnLst>
                                    <p:set>
                                      <p:cBhvr>
                                        <p:cTn id="38" dur="1" fill="hold">
                                          <p:stCondLst>
                                            <p:cond delay="0"/>
                                          </p:stCondLst>
                                        </p:cTn>
                                        <p:tgtEl>
                                          <p:spTgt spid="12"/>
                                        </p:tgtEl>
                                        <p:attrNameLst>
                                          <p:attrName>style.visibility</p:attrName>
                                        </p:attrNameLst>
                                      </p:cBhvr>
                                      <p:to>
                                        <p:strVal val="visible"/>
                                      </p:to>
                                    </p:set>
                                    <p:anim calcmode="lin" valueType="num">
                                      <p:cBhvr additive="base">
                                        <p:cTn id="39" dur="500" fill="hold"/>
                                        <p:tgtEl>
                                          <p:spTgt spid="12"/>
                                        </p:tgtEl>
                                        <p:attrNameLst>
                                          <p:attrName>ppt_x</p:attrName>
                                        </p:attrNameLst>
                                      </p:cBhvr>
                                      <p:tavLst>
                                        <p:tav tm="0">
                                          <p:val>
                                            <p:strVal val="#ppt_x"/>
                                          </p:val>
                                        </p:tav>
                                        <p:tav tm="100000">
                                          <p:val>
                                            <p:strVal val="#ppt_x"/>
                                          </p:val>
                                        </p:tav>
                                      </p:tavLst>
                                    </p:anim>
                                    <p:anim calcmode="lin" valueType="num">
                                      <p:cBhvr additive="base">
                                        <p:cTn id="40" dur="500" fill="hold"/>
                                        <p:tgtEl>
                                          <p:spTgt spid="12"/>
                                        </p:tgtEl>
                                        <p:attrNameLst>
                                          <p:attrName>ppt_y</p:attrName>
                                        </p:attrNameLst>
                                      </p:cBhvr>
                                      <p:tavLst>
                                        <p:tav tm="0">
                                          <p:val>
                                            <p:strVal val="1+#ppt_h/2"/>
                                          </p:val>
                                        </p:tav>
                                        <p:tav tm="100000">
                                          <p:val>
                                            <p:strVal val="#ppt_y"/>
                                          </p:val>
                                        </p:tav>
                                      </p:tavLst>
                                    </p:anim>
                                  </p:childTnLst>
                                </p:cTn>
                              </p:par>
                            </p:childTnLst>
                          </p:cTn>
                        </p:par>
                      </p:childTnLst>
                    </p:cTn>
                  </p:par>
                  <p:par>
                    <p:cTn id="41" fill="hold">
                      <p:stCondLst>
                        <p:cond delay="indefinite"/>
                      </p:stCondLst>
                      <p:childTnLst>
                        <p:par>
                          <p:cTn id="42" fill="hold">
                            <p:stCondLst>
                              <p:cond delay="0"/>
                            </p:stCondLst>
                            <p:childTnLst>
                              <p:par>
                                <p:cTn id="43" presetID="2" presetClass="entr" presetSubtype="4" fill="hold" grpId="0" nodeType="clickEffect">
                                  <p:stCondLst>
                                    <p:cond delay="0"/>
                                  </p:stCondLst>
                                  <p:childTnLst>
                                    <p:set>
                                      <p:cBhvr>
                                        <p:cTn id="44" dur="1" fill="hold">
                                          <p:stCondLst>
                                            <p:cond delay="0"/>
                                          </p:stCondLst>
                                        </p:cTn>
                                        <p:tgtEl>
                                          <p:spTgt spid="13"/>
                                        </p:tgtEl>
                                        <p:attrNameLst>
                                          <p:attrName>style.visibility</p:attrName>
                                        </p:attrNameLst>
                                      </p:cBhvr>
                                      <p:to>
                                        <p:strVal val="visible"/>
                                      </p:to>
                                    </p:set>
                                    <p:anim calcmode="lin" valueType="num">
                                      <p:cBhvr additive="base">
                                        <p:cTn id="45" dur="500" fill="hold"/>
                                        <p:tgtEl>
                                          <p:spTgt spid="13"/>
                                        </p:tgtEl>
                                        <p:attrNameLst>
                                          <p:attrName>ppt_x</p:attrName>
                                        </p:attrNameLst>
                                      </p:cBhvr>
                                      <p:tavLst>
                                        <p:tav tm="0">
                                          <p:val>
                                            <p:strVal val="#ppt_x"/>
                                          </p:val>
                                        </p:tav>
                                        <p:tav tm="100000">
                                          <p:val>
                                            <p:strVal val="#ppt_x"/>
                                          </p:val>
                                        </p:tav>
                                      </p:tavLst>
                                    </p:anim>
                                    <p:anim calcmode="lin" valueType="num">
                                      <p:cBhvr additive="base">
                                        <p:cTn id="46" dur="500" fill="hold"/>
                                        <p:tgtEl>
                                          <p:spTgt spid="13"/>
                                        </p:tgtEl>
                                        <p:attrNameLst>
                                          <p:attrName>ppt_y</p:attrName>
                                        </p:attrNameLst>
                                      </p:cBhvr>
                                      <p:tavLst>
                                        <p:tav tm="0">
                                          <p:val>
                                            <p:strVal val="1+#ppt_h/2"/>
                                          </p:val>
                                        </p:tav>
                                        <p:tav tm="100000">
                                          <p:val>
                                            <p:strVal val="#ppt_y"/>
                                          </p:val>
                                        </p:tav>
                                      </p:tavLst>
                                    </p:anim>
                                  </p:childTnLst>
                                </p:cTn>
                              </p:par>
                            </p:childTnLst>
                          </p:cTn>
                        </p:par>
                      </p:childTnLst>
                    </p:cTn>
                  </p:par>
                  <p:par>
                    <p:cTn id="47" fill="hold">
                      <p:stCondLst>
                        <p:cond delay="indefinite"/>
                      </p:stCondLst>
                      <p:childTnLst>
                        <p:par>
                          <p:cTn id="48" fill="hold">
                            <p:stCondLst>
                              <p:cond delay="0"/>
                            </p:stCondLst>
                            <p:childTnLst>
                              <p:par>
                                <p:cTn id="49" presetID="0" presetClass="path" presetSubtype="0" accel="50000" decel="50000" fill="hold" nodeType="clickEffect">
                                  <p:stCondLst>
                                    <p:cond delay="0"/>
                                  </p:stCondLst>
                                  <p:childTnLst>
                                    <p:animMotion origin="layout" path="M 0 0 L 0.0629861 0 " pathEditMode="relative" ptsTypes="">
                                      <p:cBhvr>
                                        <p:cTn id="50" dur="2000" fill="hold"/>
                                        <p:tgtEl>
                                          <p:spTgt spid="4"/>
                                        </p:tgtEl>
                                        <p:attrNameLst>
                                          <p:attrName>ppt_x</p:attrName>
                                          <p:attrName>ppt_y</p:attrName>
                                        </p:attrNameLst>
                                      </p:cBhvr>
                                    </p:animMotion>
                                  </p:childTnLst>
                                </p:cTn>
                              </p:par>
                            </p:childTnLst>
                          </p:cTn>
                        </p:par>
                      </p:childTnLst>
                    </p:cTn>
                  </p:par>
                  <p:par>
                    <p:cTn id="51" fill="hold">
                      <p:stCondLst>
                        <p:cond delay="indefinite"/>
                      </p:stCondLst>
                      <p:childTnLst>
                        <p:par>
                          <p:cTn id="52" fill="hold">
                            <p:stCondLst>
                              <p:cond delay="0"/>
                            </p:stCondLst>
                            <p:childTnLst>
                              <p:par>
                                <p:cTn id="53" presetID="0" presetClass="path" presetSubtype="0" accel="50000" decel="50000" fill="hold" grpId="2" nodeType="clickEffect">
                                  <p:stCondLst>
                                    <p:cond delay="0"/>
                                  </p:stCondLst>
                                  <p:childTnLst>
                                    <p:animMotion origin="layout" path="M -0.129722 -0.00222222 L -0.192778 -0.00222222 " pathEditMode="relative" ptsTypes="">
                                      <p:cBhvr>
                                        <p:cTn id="54" dur="2000" fill="hold"/>
                                        <p:tgtEl>
                                          <p:spTgt spid="5"/>
                                        </p:tgtEl>
                                        <p:attrNameLst>
                                          <p:attrName>ppt_x</p:attrName>
                                          <p:attrName>ppt_y</p:attrName>
                                        </p:attrNameLst>
                                      </p:cBhvr>
                                    </p:animMotion>
                                  </p:childTnLst>
                                </p:cTn>
                              </p:par>
                            </p:childTnLst>
                          </p:cTn>
                        </p:par>
                      </p:childTnLst>
                    </p:cTn>
                  </p:par>
                  <p:par>
                    <p:cTn id="55" fill="hold">
                      <p:stCondLst>
                        <p:cond delay="indefinite"/>
                      </p:stCondLst>
                      <p:childTnLst>
                        <p:par>
                          <p:cTn id="56" fill="hold">
                            <p:stCondLst>
                              <p:cond delay="0"/>
                            </p:stCondLst>
                            <p:childTnLst>
                              <p:par>
                                <p:cTn id="57" presetID="0" presetClass="path" presetSubtype="0" accel="50000" decel="50000" fill="hold" grpId="3" nodeType="clickEffect">
                                  <p:stCondLst>
                                    <p:cond delay="0"/>
                                  </p:stCondLst>
                                  <p:childTnLst>
                                    <p:animMotion origin="layout" path="M -0.192778 -0.00222222 L -0.255764 -0.00222222 " pathEditMode="relative" ptsTypes="">
                                      <p:cBhvr>
                                        <p:cTn id="58" dur="2000" fill="hold"/>
                                        <p:tgtEl>
                                          <p:spTgt spid="5"/>
                                        </p:tgtEl>
                                        <p:attrNameLst>
                                          <p:attrName>ppt_x</p:attrName>
                                          <p:attrName>ppt_y</p:attrName>
                                        </p:attrNameLst>
                                      </p:cBhvr>
                                    </p:animMotion>
                                  </p:childTnLst>
                                </p:cTn>
                              </p:par>
                            </p:childTnLst>
                          </p:cTn>
                        </p:par>
                      </p:childTnLst>
                    </p:cTn>
                  </p:par>
                  <p:par>
                    <p:cTn id="59" fill="hold">
                      <p:stCondLst>
                        <p:cond delay="indefinite"/>
                      </p:stCondLst>
                      <p:childTnLst>
                        <p:par>
                          <p:cTn id="60" fill="hold">
                            <p:stCondLst>
                              <p:cond delay="0"/>
                            </p:stCondLst>
                            <p:childTnLst>
                              <p:par>
                                <p:cTn id="61" presetID="2" presetClass="exit" presetSubtype="4" fill="hold" nodeType="clickEffect">
                                  <p:stCondLst>
                                    <p:cond delay="0"/>
                                  </p:stCondLst>
                                  <p:childTnLst>
                                    <p:anim calcmode="lin" valueType="num">
                                      <p:cBhvr additive="base">
                                        <p:cTn id="62" dur="500"/>
                                        <p:tgtEl>
                                          <p:spTgt spid="9"/>
                                        </p:tgtEl>
                                        <p:attrNameLst>
                                          <p:attrName>ppt_x</p:attrName>
                                        </p:attrNameLst>
                                      </p:cBhvr>
                                      <p:tavLst>
                                        <p:tav tm="0">
                                          <p:val>
                                            <p:strVal val="ppt_x"/>
                                          </p:val>
                                        </p:tav>
                                        <p:tav tm="100000">
                                          <p:val>
                                            <p:strVal val="ppt_x"/>
                                          </p:val>
                                        </p:tav>
                                      </p:tavLst>
                                    </p:anim>
                                    <p:anim calcmode="lin" valueType="num">
                                      <p:cBhvr additive="base">
                                        <p:cTn id="63" dur="500"/>
                                        <p:tgtEl>
                                          <p:spTgt spid="9"/>
                                        </p:tgtEl>
                                        <p:attrNameLst>
                                          <p:attrName>ppt_y</p:attrName>
                                        </p:attrNameLst>
                                      </p:cBhvr>
                                      <p:tavLst>
                                        <p:tav tm="0">
                                          <p:val>
                                            <p:strVal val="ppt_y"/>
                                          </p:val>
                                        </p:tav>
                                        <p:tav tm="100000">
                                          <p:val>
                                            <p:strVal val="1+ppt_h/2"/>
                                          </p:val>
                                        </p:tav>
                                      </p:tavLst>
                                    </p:anim>
                                    <p:set>
                                      <p:cBhvr>
                                        <p:cTn id="64" dur="1" fill="hold">
                                          <p:stCondLst>
                                            <p:cond delay="499"/>
                                          </p:stCondLst>
                                        </p:cTn>
                                        <p:tgtEl>
                                          <p:spTgt spid="9"/>
                                        </p:tgtEl>
                                        <p:attrNameLst>
                                          <p:attrName>style.visibility</p:attrName>
                                        </p:attrNameLst>
                                      </p:cBhvr>
                                      <p:to>
                                        <p:strVal val="hidden"/>
                                      </p:to>
                                    </p:set>
                                  </p:childTnLst>
                                </p:cTn>
                              </p:par>
                            </p:childTnLst>
                          </p:cTn>
                        </p:par>
                      </p:childTnLst>
                    </p:cTn>
                  </p:par>
                  <p:par>
                    <p:cTn id="65" fill="hold">
                      <p:stCondLst>
                        <p:cond delay="indefinite"/>
                      </p:stCondLst>
                      <p:childTnLst>
                        <p:par>
                          <p:cTn id="66" fill="hold">
                            <p:stCondLst>
                              <p:cond delay="0"/>
                            </p:stCondLst>
                            <p:childTnLst>
                              <p:par>
                                <p:cTn id="67" presetID="2" presetClass="entr" presetSubtype="4" fill="hold" nodeType="clickEffect">
                                  <p:stCondLst>
                                    <p:cond delay="0"/>
                                  </p:stCondLst>
                                  <p:childTnLst>
                                    <p:set>
                                      <p:cBhvr>
                                        <p:cTn id="68" dur="1" fill="hold">
                                          <p:stCondLst>
                                            <p:cond delay="0"/>
                                          </p:stCondLst>
                                        </p:cTn>
                                        <p:tgtEl>
                                          <p:spTgt spid="14"/>
                                        </p:tgtEl>
                                        <p:attrNameLst>
                                          <p:attrName>style.visibility</p:attrName>
                                        </p:attrNameLst>
                                      </p:cBhvr>
                                      <p:to>
                                        <p:strVal val="visible"/>
                                      </p:to>
                                    </p:set>
                                    <p:anim calcmode="lin" valueType="num">
                                      <p:cBhvr additive="base">
                                        <p:cTn id="69" dur="500" fill="hold"/>
                                        <p:tgtEl>
                                          <p:spTgt spid="14"/>
                                        </p:tgtEl>
                                        <p:attrNameLst>
                                          <p:attrName>ppt_x</p:attrName>
                                        </p:attrNameLst>
                                      </p:cBhvr>
                                      <p:tavLst>
                                        <p:tav tm="0">
                                          <p:val>
                                            <p:strVal val="#ppt_x"/>
                                          </p:val>
                                        </p:tav>
                                        <p:tav tm="100000">
                                          <p:val>
                                            <p:strVal val="#ppt_x"/>
                                          </p:val>
                                        </p:tav>
                                      </p:tavLst>
                                    </p:anim>
                                    <p:anim calcmode="lin" valueType="num">
                                      <p:cBhvr additive="base">
                                        <p:cTn id="70" dur="500" fill="hold"/>
                                        <p:tgtEl>
                                          <p:spTgt spid="14"/>
                                        </p:tgtEl>
                                        <p:attrNameLst>
                                          <p:attrName>ppt_y</p:attrName>
                                        </p:attrNameLst>
                                      </p:cBhvr>
                                      <p:tavLst>
                                        <p:tav tm="0">
                                          <p:val>
                                            <p:strVal val="1+#ppt_h/2"/>
                                          </p:val>
                                        </p:tav>
                                        <p:tav tm="100000">
                                          <p:val>
                                            <p:strVal val="#ppt_y"/>
                                          </p:val>
                                        </p:tav>
                                      </p:tavLst>
                                    </p:anim>
                                  </p:childTnLst>
                                </p:cTn>
                              </p:par>
                            </p:childTnLst>
                          </p:cTn>
                        </p:par>
                      </p:childTnLst>
                    </p:cTn>
                  </p:par>
                  <p:par>
                    <p:cTn id="71" fill="hold">
                      <p:stCondLst>
                        <p:cond delay="indefinite"/>
                      </p:stCondLst>
                      <p:childTnLst>
                        <p:par>
                          <p:cTn id="72" fill="hold">
                            <p:stCondLst>
                              <p:cond delay="0"/>
                            </p:stCondLst>
                            <p:childTnLst>
                              <p:par>
                                <p:cTn id="73" presetID="0" presetClass="path" presetSubtype="0" accel="50000" decel="50000" fill="hold" nodeType="clickEffect">
                                  <p:stCondLst>
                                    <p:cond delay="0"/>
                                  </p:stCondLst>
                                  <p:childTnLst>
                                    <p:animMotion origin="layout" path="M 0.0652778 -0.00564815 L 0.128333 -0.00564815 " pathEditMode="relative" ptsTypes="">
                                      <p:cBhvr>
                                        <p:cTn id="74" dur="2000" fill="hold"/>
                                        <p:tgtEl>
                                          <p:spTgt spid="4"/>
                                        </p:tgtEl>
                                        <p:attrNameLst>
                                          <p:attrName>ppt_x</p:attrName>
                                          <p:attrName>ppt_y</p:attrName>
                                        </p:attrNameLst>
                                      </p:cBhvr>
                                    </p:animMotion>
                                  </p:childTnLst>
                                </p:cTn>
                              </p:par>
                            </p:childTnLst>
                          </p:cTn>
                        </p:par>
                      </p:childTnLst>
                    </p:cTn>
                  </p:par>
                  <p:par>
                    <p:cTn id="75" fill="hold">
                      <p:stCondLst>
                        <p:cond delay="indefinite"/>
                      </p:stCondLst>
                      <p:childTnLst>
                        <p:par>
                          <p:cTn id="76" fill="hold">
                            <p:stCondLst>
                              <p:cond delay="0"/>
                            </p:stCondLst>
                            <p:childTnLst>
                              <p:par>
                                <p:cTn id="77" presetID="0" presetClass="path" presetSubtype="0" accel="50000" decel="50000" fill="hold" nodeType="clickEffect">
                                  <p:stCondLst>
                                    <p:cond delay="0"/>
                                  </p:stCondLst>
                                  <p:childTnLst>
                                    <p:animMotion origin="layout" path="M 0.128333 -0.00564815 L 0.191319 -0.00564815 " pathEditMode="relative" ptsTypes="">
                                      <p:cBhvr>
                                        <p:cTn id="78" dur="2000" fill="hold"/>
                                        <p:tgtEl>
                                          <p:spTgt spid="4"/>
                                        </p:tgtEl>
                                        <p:attrNameLst>
                                          <p:attrName>ppt_x</p:attrName>
                                          <p:attrName>ppt_y</p:attrName>
                                        </p:attrNameLst>
                                      </p:cBhvr>
                                    </p:animMotion>
                                  </p:childTnLst>
                                </p:cTn>
                              </p:par>
                            </p:childTnLst>
                          </p:cTn>
                        </p:par>
                      </p:childTnLst>
                    </p:cTn>
                  </p:par>
                  <p:par>
                    <p:cTn id="79" fill="hold">
                      <p:stCondLst>
                        <p:cond delay="indefinite"/>
                      </p:stCondLst>
                      <p:childTnLst>
                        <p:par>
                          <p:cTn id="80" fill="hold">
                            <p:stCondLst>
                              <p:cond delay="0"/>
                            </p:stCondLst>
                            <p:childTnLst>
                              <p:par>
                                <p:cTn id="81" presetID="0" presetClass="path" presetSubtype="0" accel="50000" decel="50000" fill="hold" nodeType="clickEffect">
                                  <p:stCondLst>
                                    <p:cond delay="0"/>
                                  </p:stCondLst>
                                  <p:childTnLst>
                                    <p:animMotion origin="layout" path="M 0.191319 -0.00564815 L 0.254306 -0.00564815 " pathEditMode="relative" ptsTypes="">
                                      <p:cBhvr>
                                        <p:cTn id="82" dur="2000" fill="hold"/>
                                        <p:tgtEl>
                                          <p:spTgt spid="4"/>
                                        </p:tgtEl>
                                        <p:attrNameLst>
                                          <p:attrName>ppt_x</p:attrName>
                                          <p:attrName>ppt_y</p:attrName>
                                        </p:attrNameLst>
                                      </p:cBhvr>
                                    </p:animMotion>
                                  </p:childTnLst>
                                </p:cTn>
                              </p:par>
                            </p:childTnLst>
                          </p:cTn>
                        </p:par>
                      </p:childTnLst>
                    </p:cTn>
                  </p:par>
                  <p:par>
                    <p:cTn id="83" fill="hold">
                      <p:stCondLst>
                        <p:cond delay="indefinite"/>
                      </p:stCondLst>
                      <p:childTnLst>
                        <p:par>
                          <p:cTn id="84" fill="hold">
                            <p:stCondLst>
                              <p:cond delay="0"/>
                            </p:stCondLst>
                            <p:childTnLst>
                              <p:par>
                                <p:cTn id="85" presetID="0" presetClass="path" presetSubtype="0" accel="50000" decel="50000" fill="hold" grpId="4" nodeType="clickEffect">
                                  <p:stCondLst>
                                    <p:cond delay="0"/>
                                  </p:stCondLst>
                                  <p:childTnLst>
                                    <p:animMotion origin="layout" path="M -0.255764 -0.00222222 L -0.318819 -0.00222222 " pathEditMode="relative" ptsTypes="">
                                      <p:cBhvr>
                                        <p:cTn id="86" dur="2000" fill="hold"/>
                                        <p:tgtEl>
                                          <p:spTgt spid="5"/>
                                        </p:tgtEl>
                                        <p:attrNameLst>
                                          <p:attrName>ppt_x</p:attrName>
                                          <p:attrName>ppt_y</p:attrName>
                                        </p:attrNameLst>
                                      </p:cBhvr>
                                    </p:animMotion>
                                  </p:childTnLst>
                                </p:cTn>
                              </p:par>
                            </p:childTnLst>
                          </p:cTn>
                        </p:par>
                      </p:childTnLst>
                    </p:cTn>
                  </p:par>
                  <p:par>
                    <p:cTn id="87" fill="hold">
                      <p:stCondLst>
                        <p:cond delay="indefinite"/>
                      </p:stCondLst>
                      <p:childTnLst>
                        <p:par>
                          <p:cTn id="88" fill="hold">
                            <p:stCondLst>
                              <p:cond delay="0"/>
                            </p:stCondLst>
                            <p:childTnLst>
                              <p:par>
                                <p:cTn id="89" presetID="0" presetClass="path" presetSubtype="0" accel="50000" decel="50000" fill="hold" grpId="5" nodeType="clickEffect">
                                  <p:stCondLst>
                                    <p:cond delay="0"/>
                                  </p:stCondLst>
                                  <p:childTnLst>
                                    <p:animMotion origin="layout" path="M -0.318819 -0.00222222 L -0.389653 -0.00222222 " pathEditMode="relative" ptsTypes="">
                                      <p:cBhvr>
                                        <p:cTn id="90" dur="2000" fill="hold"/>
                                        <p:tgtEl>
                                          <p:spTgt spid="5"/>
                                        </p:tgtEl>
                                        <p:attrNameLst>
                                          <p:attrName>ppt_x</p:attrName>
                                          <p:attrName>ppt_y</p:attrName>
                                        </p:attrNameLst>
                                      </p:cBhvr>
                                    </p:animMotion>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7" grpId="1"/>
      <p:bldP spid="5" grpId="0"/>
      <p:bldP spid="5" grpId="1"/>
      <p:bldP spid="8" grpId="0"/>
      <p:bldP spid="8" grpId="1"/>
      <p:bldP spid="12" grpId="0"/>
      <p:bldP spid="12" grpId="1"/>
      <p:bldP spid="13" grpId="0" bldLvl="0" animBg="1"/>
      <p:bldP spid="13" grpId="1" animBg="1"/>
      <p:bldP spid="5" grpId="2"/>
      <p:bldP spid="5" grpId="3"/>
      <p:bldP spid="5" grpId="4"/>
      <p:bldP spid="5" grpId="5"/>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a:t>
            </a:r>
            <a:r>
              <a:rPr lang="zh-CN" altLang="en-US" dirty="0">
                <a:solidFill>
                  <a:srgbClr val="080808"/>
                </a:solidFill>
                <a:latin typeface="Times New Roman" panose="02020603050405020304" pitchFamily="18" charset="0"/>
                <a:sym typeface="+mn-ea"/>
              </a:rPr>
              <a:t>代码：</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476948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  //</a:t>
            </a:r>
            <a:r>
              <a:rPr lang="zh-CN" altLang="en-US" sz="1600">
                <a:solidFill>
                  <a:schemeClr val="tx1"/>
                </a:solidFill>
                <a:uFillTx/>
                <a:latin typeface="Times New Roman" panose="02020603050405020304" pitchFamily="18" charset="0"/>
              </a:rPr>
              <a:t>考虑特殊情况</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 //</a:t>
            </a:r>
            <a:r>
              <a:rPr lang="zh-CN" altLang="en-US" sz="1600">
                <a:solidFill>
                  <a:schemeClr val="tx1"/>
                </a:solidFill>
                <a:uFillTx/>
                <a:latin typeface="Times New Roman" panose="02020603050405020304" pitchFamily="18" charset="0"/>
              </a:rPr>
              <a:t>判断交换的结束条件</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(a[high]&gt;=pivot&amp;&amp;high&gt;low)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a[low];a[low] = a[high];a[high]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(a[low]&lt;pivot&amp;&amp;low&lt;high)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r>
              <a:rPr lang="zh-CN" altLang="en-US" sz="1600">
                <a:solidFill>
                  <a:schemeClr val="tx1"/>
                </a:solidFill>
                <a:uFillTx/>
                <a:latin typeface="Times New Roman" panose="02020603050405020304" pitchFamily="18" charset="0"/>
              </a:rPr>
              <a:t>保持返回值是小于基准值的边界</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思想</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递归思想是</a:t>
            </a:r>
            <a:r>
              <a:rPr lang="zh-CN" altLang="en-US" sz="1800" dirty="0">
                <a:solidFill>
                  <a:srgbClr val="080808"/>
                </a:solidFill>
                <a:uFillTx/>
                <a:latin typeface="Times New Roman" panose="02020603050405020304" pitchFamily="18" charset="0"/>
              </a:rPr>
              <a:t>什么？</a:t>
            </a:r>
            <a:endParaRPr lang="zh-CN" altLang="en-US" sz="1800" dirty="0">
              <a:solidFill>
                <a:srgbClr val="080808"/>
              </a:solidFill>
              <a:uFillTx/>
              <a:latin typeface="Times New Roman" panose="02020603050405020304" pitchFamily="18" charset="0"/>
            </a:endParaRPr>
          </a:p>
        </p:txBody>
      </p:sp>
      <p:pic>
        <p:nvPicPr>
          <p:cNvPr id="6" name="图片 5" descr="v2-a6ede5e7a82bd098cf3a88de2ae35088_720w"/>
          <p:cNvPicPr>
            <a:picLocks noChangeAspect="1"/>
          </p:cNvPicPr>
          <p:nvPr/>
        </p:nvPicPr>
        <p:blipFill>
          <a:blip r:embed="rId6"/>
          <a:stretch>
            <a:fillRect/>
          </a:stretch>
        </p:blipFill>
        <p:spPr>
          <a:xfrm>
            <a:off x="1259840" y="2708910"/>
            <a:ext cx="3074035" cy="2047240"/>
          </a:xfrm>
          <a:prstGeom prst="rect">
            <a:avLst/>
          </a:prstGeom>
        </p:spPr>
      </p:pic>
      <p:sp>
        <p:nvSpPr>
          <p:cNvPr id="7" name="文本框 6"/>
          <p:cNvSpPr txBox="1"/>
          <p:nvPr/>
        </p:nvSpPr>
        <p:spPr>
          <a:xfrm>
            <a:off x="683260" y="5157470"/>
            <a:ext cx="4035425" cy="727075"/>
          </a:xfrm>
          <a:prstGeom prst="rect">
            <a:avLst/>
          </a:prstGeom>
        </p:spPr>
        <p:txBody>
          <a:bodyPr>
            <a:noAutofit/>
          </a:bodyPr>
          <a:p>
            <a:pPr marL="0" indent="0" algn="ctr"/>
            <a:r>
              <a:rPr lang="zh-CN" altLang="en-US" sz="1600" b="0" i="0">
                <a:solidFill>
                  <a:srgbClr val="333333"/>
                </a:solidFill>
                <a:latin typeface="PingFang SC"/>
                <a:ea typeface="PingFang SC"/>
              </a:rPr>
              <a:t>从前有座山，山上有座庙，庙里有个老和尚，老和尚在给小和尚讲故事，故事讲的是从前有座山</a:t>
            </a:r>
            <a:r>
              <a:rPr lang="en-US" altLang="zh-CN" sz="1600" b="0" i="0">
                <a:solidFill>
                  <a:srgbClr val="333333"/>
                </a:solidFill>
                <a:latin typeface="PingFang SC"/>
                <a:ea typeface="PingFang SC"/>
              </a:rPr>
              <a:t>···</a:t>
            </a:r>
            <a:endParaRPr lang="en-US" altLang="zh-CN" sz="1600" b="0" i="0">
              <a:solidFill>
                <a:srgbClr val="333333"/>
              </a:solidFill>
              <a:latin typeface="PingFang SC"/>
              <a:ea typeface="PingFang SC"/>
            </a:endParaRPr>
          </a:p>
        </p:txBody>
      </p:sp>
      <p:pic>
        <p:nvPicPr>
          <p:cNvPr id="8" name="图片 7" descr="VCG211401672219"/>
          <p:cNvPicPr>
            <a:picLocks noChangeAspect="1"/>
          </p:cNvPicPr>
          <p:nvPr/>
        </p:nvPicPr>
        <p:blipFill>
          <a:blip r:embed="rId7"/>
          <a:srcRect l="466" r="31100"/>
          <a:stretch>
            <a:fillRect/>
          </a:stretch>
        </p:blipFill>
        <p:spPr>
          <a:xfrm>
            <a:off x="5435600" y="2707640"/>
            <a:ext cx="3006725" cy="2048510"/>
          </a:xfrm>
          <a:prstGeom prst="rect">
            <a:avLst/>
          </a:prstGeom>
          <a:ln>
            <a:solidFill>
              <a:schemeClr val="tx1"/>
            </a:solidFill>
          </a:ln>
        </p:spPr>
      </p:pic>
      <p:sp>
        <p:nvSpPr>
          <p:cNvPr id="9" name="文本框 8"/>
          <p:cNvSpPr txBox="1"/>
          <p:nvPr/>
        </p:nvSpPr>
        <p:spPr>
          <a:xfrm>
            <a:off x="5220335" y="5157470"/>
            <a:ext cx="3653790" cy="678815"/>
          </a:xfrm>
          <a:prstGeom prst="rect">
            <a:avLst/>
          </a:prstGeom>
        </p:spPr>
        <p:txBody>
          <a:bodyPr>
            <a:noAutofit/>
          </a:bodyPr>
          <a:p>
            <a:pPr marL="0" indent="0" algn="ctr"/>
            <a:r>
              <a:rPr lang="zh-CN" altLang="en-US" sz="1600" b="0" i="0">
                <a:solidFill>
                  <a:srgbClr val="333333"/>
                </a:solidFill>
                <a:latin typeface="PingFang SC"/>
                <a:ea typeface="PingFang SC"/>
              </a:rPr>
              <a:t>试想一下，一个排列的队伍，排队办理业务，你也在其中，你想知道你排列第几，队伍太长没有除了队首的人知道自己的位次，其余人不知道各自的位次。</a:t>
            </a:r>
            <a:r>
              <a:rPr lang="zh-CN" altLang="en-US" sz="1600" b="0" i="0">
                <a:solidFill>
                  <a:srgbClr val="333333"/>
                </a:solidFill>
                <a:latin typeface="PingFang SC"/>
                <a:ea typeface="PingFang SC"/>
              </a:rPr>
              <a:t>那该怎么办？</a:t>
            </a:r>
            <a:endParaRPr lang="zh-CN" altLang="en-US" sz="1600" b="0" i="0">
              <a:solidFill>
                <a:srgbClr val="333333"/>
              </a:solidFill>
              <a:latin typeface="PingFang SC"/>
              <a:ea typeface="PingFang SC"/>
            </a:endParaRPr>
          </a:p>
        </p:txBody>
      </p:sp>
    </p:spTree>
  </p:cSld>
  <p:clrMapOvr>
    <a:masterClrMapping/>
  </p:clrMapOvr>
  <p:timing>
    <p:tnLst>
      <p:par>
        <p:cTn id="1" dur="indefinite" restart="never" nodeType="tmRoot"/>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25213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3.2.2 </a:t>
            </a:r>
            <a:r>
              <a:rPr lang="zh-CN" altLang="en-US" sz="2800" b="1" dirty="0">
                <a:solidFill>
                  <a:srgbClr val="0000FF"/>
                </a:solidFill>
                <a:latin typeface="楷体" panose="02010609060101010101" pitchFamily="49" charset="-122"/>
                <a:ea typeface="楷体" panose="02010609060101010101" pitchFamily="49" charset="-122"/>
              </a:rPr>
              <a:t>快速排序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20" name="文本框 19"/>
          <p:cNvSpPr txBox="1"/>
          <p:nvPr/>
        </p:nvSpPr>
        <p:spPr>
          <a:xfrm>
            <a:off x="611505" y="1286510"/>
            <a:ext cx="7463790" cy="396240"/>
          </a:xfrm>
          <a:prstGeom prst="rect">
            <a:avLst/>
          </a:prstGeom>
          <a:noFill/>
        </p:spPr>
        <p:txBody>
          <a:bodyPr wrap="square" rtlCol="0" anchor="t">
            <a:noAutofit/>
          </a:bodyPr>
          <a:p>
            <a:r>
              <a:rPr lang="en-US" altLang="zh-CN" dirty="0">
                <a:solidFill>
                  <a:srgbClr val="080808"/>
                </a:solidFill>
                <a:latin typeface="Times New Roman" panose="02020603050405020304" pitchFamily="18" charset="0"/>
                <a:sym typeface="+mn-ea"/>
              </a:rPr>
              <a:t>arrange1</a:t>
            </a:r>
            <a:r>
              <a:rPr lang="zh-CN" altLang="en-US" dirty="0">
                <a:solidFill>
                  <a:srgbClr val="080808"/>
                </a:solidFill>
                <a:latin typeface="Times New Roman" panose="02020603050405020304" pitchFamily="18" charset="0"/>
                <a:sym typeface="+mn-ea"/>
              </a:rPr>
              <a:t>函数的实现与</a:t>
            </a:r>
            <a:r>
              <a:rPr lang="en-US" altLang="zh-CN" dirty="0">
                <a:solidFill>
                  <a:srgbClr val="080808"/>
                </a:solidFill>
                <a:latin typeface="Times New Roman" panose="02020603050405020304" pitchFamily="18" charset="0"/>
                <a:sym typeface="+mn-ea"/>
              </a:rPr>
              <a:t>arrange</a:t>
            </a:r>
            <a:r>
              <a:rPr lang="zh-CN" altLang="en-US" dirty="0">
                <a:solidFill>
                  <a:srgbClr val="080808"/>
                </a:solidFill>
                <a:latin typeface="Times New Roman" panose="02020603050405020304" pitchFamily="18" charset="0"/>
                <a:sym typeface="+mn-ea"/>
              </a:rPr>
              <a:t>函数思想几乎相同不在</a:t>
            </a:r>
            <a:r>
              <a:rPr lang="zh-CN" altLang="en-US" dirty="0">
                <a:solidFill>
                  <a:srgbClr val="080808"/>
                </a:solidFill>
                <a:latin typeface="Times New Roman" panose="02020603050405020304" pitchFamily="18" charset="0"/>
                <a:sym typeface="+mn-ea"/>
              </a:rPr>
              <a:t>赘述：</a:t>
            </a:r>
            <a:endParaRPr lang="en-US" altLang="zh-CN" dirty="0">
              <a:solidFill>
                <a:srgbClr val="080808"/>
              </a:solidFill>
              <a:latin typeface="Times New Roman" panose="02020603050405020304" pitchFamily="18" charset="0"/>
              <a:sym typeface="+mn-ea"/>
            </a:endParaRPr>
          </a:p>
        </p:txBody>
      </p:sp>
      <p:sp>
        <p:nvSpPr>
          <p:cNvPr id="3" name="文本框 2"/>
          <p:cNvSpPr txBox="1"/>
          <p:nvPr/>
        </p:nvSpPr>
        <p:spPr>
          <a:xfrm>
            <a:off x="1524000" y="1682750"/>
            <a:ext cx="6551295" cy="5015865"/>
          </a:xfrm>
          <a:prstGeom prst="rect">
            <a:avLst/>
          </a:prstGeom>
          <a:noFill/>
        </p:spPr>
        <p:txBody>
          <a:bodyPr wrap="square" rtlCol="0" anchor="t">
            <a:spAutoFit/>
          </a:bodyPr>
          <a:p>
            <a:r>
              <a:rPr lang="en-US" altLang="zh-CN" sz="1600">
                <a:solidFill>
                  <a:schemeClr val="tx1"/>
                </a:solidFill>
                <a:uFillTx/>
                <a:latin typeface="Times New Roman" panose="02020603050405020304" pitchFamily="18" charset="0"/>
              </a:rPr>
              <a:t>int arrange1(int a[], int low, int high,int pivot)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if (low ==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low+1;</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(low &lt;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(a[high]&gt;pivot&amp;&amp;low&lt;high)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int temp = a[low];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a[low] = a[high];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a[high] = temp;</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while (a[low]==pivot&amp;&amp;low&lt;=high)</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    return low;</a:t>
            </a:r>
            <a:endParaRPr lang="en-US" altLang="zh-CN" sz="1600">
              <a:solidFill>
                <a:schemeClr val="tx1"/>
              </a:solidFill>
              <a:uFillTx/>
              <a:latin typeface="Times New Roman" panose="02020603050405020304" pitchFamily="18" charset="0"/>
            </a:endParaRPr>
          </a:p>
          <a:p>
            <a:r>
              <a:rPr lang="en-US" altLang="zh-CN" sz="1600">
                <a:solidFill>
                  <a:schemeClr val="tx1"/>
                </a:solidFill>
                <a:uFillTx/>
                <a:latin typeface="Times New Roman" panose="02020603050405020304" pitchFamily="18" charset="0"/>
              </a:rPr>
              <a:t>}</a:t>
            </a:r>
            <a:endParaRPr lang="en-US" altLang="zh-CN" sz="16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a:t>
            </a:r>
            <a:r>
              <a:rPr lang="zh-CN" altLang="en-US">
                <a:latin typeface="Times New Roman" panose="02020603050405020304" pitchFamily="18" charset="0"/>
              </a:rPr>
              <a:t>归并排序的基本</a:t>
            </a:r>
            <a:r>
              <a:rPr lang="zh-CN" altLang="en-US">
                <a:latin typeface="Times New Roman" panose="02020603050405020304" pitchFamily="18" charset="0"/>
              </a:rPr>
              <a:t>思想：</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）拆分数组，把无序的数组不断拆分，直至拆分成一个元素，则认为</a:t>
            </a:r>
            <a:r>
              <a:rPr lang="zh-CN" altLang="en-US">
                <a:latin typeface="Times New Roman" panose="02020603050405020304" pitchFamily="18" charset="0"/>
              </a:rPr>
              <a:t>有序。</a:t>
            </a:r>
            <a:endParaRPr lang="zh-CN" altLang="en-US">
              <a:latin typeface="Times New Roman" panose="02020603050405020304" pitchFamily="18" charset="0"/>
            </a:endParaRPr>
          </a:p>
          <a:p>
            <a:r>
              <a:rPr lang="zh-CN" altLang="en-US">
                <a:latin typeface="Times New Roman" panose="02020603050405020304" pitchFamily="18" charset="0"/>
              </a:rPr>
              <a:t>该操作可以不断的用递进，直至剩下一个</a:t>
            </a:r>
            <a:r>
              <a:rPr lang="zh-CN" altLang="en-US">
                <a:latin typeface="Times New Roman" panose="02020603050405020304" pitchFamily="18" charset="0"/>
              </a:rPr>
              <a:t>元素。</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）然后将差分的数组不断的从头到尾的进行合并，此操作则是递归的回归</a:t>
            </a:r>
            <a:r>
              <a:rPr lang="zh-CN" altLang="en-US">
                <a:latin typeface="Times New Roman" panose="02020603050405020304" pitchFamily="18" charset="0"/>
              </a:rPr>
              <a:t>操作。</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68960" y="3728720"/>
            <a:ext cx="2136140" cy="456565"/>
          </a:xfrm>
          <a:prstGeom prst="rect">
            <a:avLst/>
          </a:prstGeom>
          <a:noFill/>
        </p:spPr>
        <p:txBody>
          <a:bodyPr wrap="square" rtlCol="0">
            <a:noAutofit/>
          </a:bodyPr>
          <a:p>
            <a:r>
              <a:rPr lang="en-US" altLang="zh-CN" sz="1800">
                <a:latin typeface="Times New Roman" panose="02020603050405020304" pitchFamily="18" charset="0"/>
                <a:cs typeface="Times New Roman" panose="02020603050405020304" pitchFamily="18" charset="0"/>
              </a:rPr>
              <a:t>Mergesort(</a:t>
            </a:r>
            <a:r>
              <a:rPr lang="en-US" altLang="zh-CN" sz="1800">
                <a:latin typeface="Times New Roman" panose="02020603050405020304" pitchFamily="18" charset="0"/>
                <a:cs typeface="Times New Roman" panose="02020603050405020304" pitchFamily="18" charset="0"/>
              </a:rPr>
              <a:t>a,i,j) =</a:t>
            </a:r>
            <a:endParaRPr lang="en-US" altLang="zh-CN" sz="1800">
              <a:latin typeface="Times New Roman" panose="02020603050405020304" pitchFamily="18" charset="0"/>
              <a:cs typeface="Times New Roman" panose="02020603050405020304" pitchFamily="18" charset="0"/>
            </a:endParaRPr>
          </a:p>
        </p:txBody>
      </p:sp>
      <p:sp>
        <p:nvSpPr>
          <p:cNvPr id="12" name="左大括号 11"/>
          <p:cNvSpPr/>
          <p:nvPr/>
        </p:nvSpPr>
        <p:spPr>
          <a:xfrm>
            <a:off x="2516505" y="3068955"/>
            <a:ext cx="438150" cy="1691640"/>
          </a:xfrm>
          <a:prstGeom prst="leftBrace">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3" name="文本框 12"/>
          <p:cNvSpPr txBox="1"/>
          <p:nvPr/>
        </p:nvSpPr>
        <p:spPr>
          <a:xfrm>
            <a:off x="3092450" y="2924810"/>
            <a:ext cx="2660015" cy="5499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直接返回结果</a:t>
            </a:r>
            <a:r>
              <a:rPr lang="en-US" altLang="zh-CN" sz="1800">
                <a:latin typeface="Times New Roman" panose="02020603050405020304" pitchFamily="18" charset="0"/>
                <a:cs typeface="Times New Roman" panose="02020603050405020304" pitchFamily="18" charset="0"/>
              </a:rPr>
              <a:t>;</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4" name="文本框 13"/>
          <p:cNvSpPr txBox="1"/>
          <p:nvPr/>
        </p:nvSpPr>
        <p:spPr>
          <a:xfrm>
            <a:off x="6396355" y="2924810"/>
            <a:ext cx="2237740" cy="445770"/>
          </a:xfrm>
          <a:prstGeom prst="rect">
            <a:avLst/>
          </a:prstGeom>
          <a:noFill/>
        </p:spPr>
        <p:txBody>
          <a:bodyPr wrap="square" rtlCol="0">
            <a:noAutofit/>
          </a:bodyPr>
          <a:p>
            <a:r>
              <a:rPr lang="en-US" sz="1800">
                <a:solidFill>
                  <a:schemeClr val="tx1"/>
                </a:solidFill>
                <a:uFillTx/>
                <a:latin typeface="Times New Roman" panose="02020603050405020304" pitchFamily="18" charset="0"/>
              </a:rPr>
              <a:t>i==j;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
        <p:nvSpPr>
          <p:cNvPr id="17" name="文本框 16"/>
          <p:cNvSpPr txBox="1"/>
          <p:nvPr/>
        </p:nvSpPr>
        <p:spPr>
          <a:xfrm>
            <a:off x="2954655" y="4494530"/>
            <a:ext cx="3406140" cy="969010"/>
          </a:xfrm>
          <a:prstGeom prst="rect">
            <a:avLst/>
          </a:prstGeom>
          <a:noFill/>
        </p:spPr>
        <p:txBody>
          <a:bodyPr wrap="square" rtlCol="0">
            <a:noAutofit/>
          </a:bodyPr>
          <a:p>
            <a:r>
              <a:rPr lang="zh-CN" altLang="en-US" sz="1800">
                <a:latin typeface="Times New Roman" panose="02020603050405020304" pitchFamily="18" charset="0"/>
                <a:cs typeface="Times New Roman" panose="02020603050405020304" pitchFamily="18" charset="0"/>
              </a:rPr>
              <a:t>拆分两个等量的数组，递归</a:t>
            </a:r>
            <a:r>
              <a:rPr lang="zh-CN" altLang="en-US" sz="1800">
                <a:latin typeface="Times New Roman" panose="02020603050405020304" pitchFamily="18" charset="0"/>
                <a:cs typeface="Times New Roman" panose="02020603050405020304" pitchFamily="18" charset="0"/>
              </a:rPr>
              <a:t>拆分，然后合并，并返回进行回归；</a:t>
            </a:r>
            <a:endParaRPr lang="en-US" altLang="zh-CN" sz="1800">
              <a:latin typeface="Times New Roman" panose="02020603050405020304" pitchFamily="18" charset="0"/>
              <a:cs typeface="Times New Roman" panose="02020603050405020304" pitchFamily="18" charset="0"/>
            </a:endParaRPr>
          </a:p>
          <a:p>
            <a:pPr algn="just"/>
            <a:endParaRPr lang="zh-CN" altLang="en-US" sz="1800">
              <a:latin typeface="Times New Roman" panose="02020603050405020304" pitchFamily="18" charset="0"/>
              <a:cs typeface="Times New Roman" panose="02020603050405020304" pitchFamily="18" charset="0"/>
            </a:endParaRPr>
          </a:p>
        </p:txBody>
      </p:sp>
      <p:sp>
        <p:nvSpPr>
          <p:cNvPr id="18" name="文本框 17"/>
          <p:cNvSpPr txBox="1"/>
          <p:nvPr/>
        </p:nvSpPr>
        <p:spPr>
          <a:xfrm>
            <a:off x="6396355" y="4533265"/>
            <a:ext cx="2237740" cy="445770"/>
          </a:xfrm>
          <a:prstGeom prst="rect">
            <a:avLst/>
          </a:prstGeom>
          <a:noFill/>
        </p:spPr>
        <p:txBody>
          <a:bodyPr wrap="square" rtlCol="0">
            <a:noAutofit/>
          </a:bodyPr>
          <a:p>
            <a:r>
              <a:rPr lang="en-US" sz="1800">
                <a:uFillTx/>
                <a:latin typeface="Times New Roman" panose="02020603050405020304" pitchFamily="18" charset="0"/>
                <a:sym typeface="+mn-ea"/>
              </a:rPr>
              <a:t>i&lt;j;</a:t>
            </a:r>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a:p>
            <a:endParaRPr lang="zh-CN" altLang="en-US" sz="18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04121"/>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graphicFrame>
        <p:nvGraphicFramePr>
          <p:cNvPr id="10" name="表格 9"/>
          <p:cNvGraphicFramePr/>
          <p:nvPr/>
        </p:nvGraphicFramePr>
        <p:xfrm>
          <a:off x="2555875" y="1383665"/>
          <a:ext cx="4320000" cy="37211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72110">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7" name="表格 6"/>
          <p:cNvGraphicFramePr/>
          <p:nvPr/>
        </p:nvGraphicFramePr>
        <p:xfrm>
          <a:off x="1907540" y="2637155"/>
          <a:ext cx="640016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8" name="表格 7"/>
          <p:cNvGraphicFramePr/>
          <p:nvPr/>
        </p:nvGraphicFramePr>
        <p:xfrm>
          <a:off x="4860290"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1" name="表格 10"/>
          <p:cNvGraphicFramePr/>
          <p:nvPr/>
        </p:nvGraphicFramePr>
        <p:xfrm>
          <a:off x="363601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5" name="表格 14"/>
          <p:cNvGraphicFramePr/>
          <p:nvPr/>
        </p:nvGraphicFramePr>
        <p:xfrm>
          <a:off x="6516370"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19" name="表格 18"/>
          <p:cNvGraphicFramePr/>
          <p:nvPr/>
        </p:nvGraphicFramePr>
        <p:xfrm>
          <a:off x="4788535" y="2637155"/>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21" name="表格 20"/>
          <p:cNvGraphicFramePr/>
          <p:nvPr/>
        </p:nvGraphicFramePr>
        <p:xfrm>
          <a:off x="2483485" y="198882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22" name="直接箭头连接符 21"/>
          <p:cNvCxnSpPr>
            <a:stCxn id="10" idx="2"/>
            <a:endCxn id="21" idx="0"/>
          </p:cNvCxnSpPr>
          <p:nvPr/>
        </p:nvCxnSpPr>
        <p:spPr>
          <a:xfrm flipH="1">
            <a:off x="3563620" y="1755775"/>
            <a:ext cx="1152525"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4" name="直接箭头连接符 23"/>
          <p:cNvCxnSpPr>
            <a:stCxn id="10" idx="2"/>
            <a:endCxn id="8" idx="0"/>
          </p:cNvCxnSpPr>
          <p:nvPr/>
        </p:nvCxnSpPr>
        <p:spPr>
          <a:xfrm>
            <a:off x="4716145" y="1755775"/>
            <a:ext cx="1224280" cy="2330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5" name="直接箭头连接符 24"/>
          <p:cNvCxnSpPr>
            <a:stCxn id="21" idx="2"/>
            <a:endCxn id="7" idx="0"/>
          </p:cNvCxnSpPr>
          <p:nvPr/>
        </p:nvCxnSpPr>
        <p:spPr>
          <a:xfrm flipH="1">
            <a:off x="2447925" y="2369820"/>
            <a:ext cx="111569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7" name="直接箭头连接符 26"/>
          <p:cNvCxnSpPr>
            <a:stCxn id="8" idx="2"/>
            <a:endCxn id="19" idx="0"/>
          </p:cNvCxnSpPr>
          <p:nvPr/>
        </p:nvCxnSpPr>
        <p:spPr>
          <a:xfrm flipH="1">
            <a:off x="5328920" y="2369820"/>
            <a:ext cx="61150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29" name="直接箭头连接符 28"/>
          <p:cNvCxnSpPr>
            <a:stCxn id="21" idx="2"/>
            <a:endCxn id="11" idx="0"/>
          </p:cNvCxnSpPr>
          <p:nvPr/>
        </p:nvCxnSpPr>
        <p:spPr>
          <a:xfrm>
            <a:off x="3563620" y="2369820"/>
            <a:ext cx="61277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30" name="直接箭头连接符 29"/>
          <p:cNvCxnSpPr>
            <a:stCxn id="8" idx="2"/>
            <a:endCxn id="15" idx="0"/>
          </p:cNvCxnSpPr>
          <p:nvPr/>
        </p:nvCxnSpPr>
        <p:spPr>
          <a:xfrm>
            <a:off x="5940425" y="2369820"/>
            <a:ext cx="1116330"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31" name="表格 30"/>
          <p:cNvGraphicFramePr/>
          <p:nvPr/>
        </p:nvGraphicFramePr>
        <p:xfrm>
          <a:off x="1763395"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3" name="表格 32"/>
          <p:cNvGraphicFramePr/>
          <p:nvPr/>
        </p:nvGraphicFramePr>
        <p:xfrm>
          <a:off x="27000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6" name="表格 35"/>
          <p:cNvGraphicFramePr/>
          <p:nvPr/>
        </p:nvGraphicFramePr>
        <p:xfrm>
          <a:off x="716407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7" name="表格 36"/>
          <p:cNvGraphicFramePr/>
          <p:nvPr/>
        </p:nvGraphicFramePr>
        <p:xfrm>
          <a:off x="619252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8" name="表格 37"/>
          <p:cNvGraphicFramePr/>
          <p:nvPr/>
        </p:nvGraphicFramePr>
        <p:xfrm>
          <a:off x="558038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39" name="表格 38"/>
          <p:cNvGraphicFramePr/>
          <p:nvPr/>
        </p:nvGraphicFramePr>
        <p:xfrm>
          <a:off x="4860290"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0" name="表格 39"/>
          <p:cNvGraphicFramePr/>
          <p:nvPr/>
        </p:nvGraphicFramePr>
        <p:xfrm>
          <a:off x="3347720" y="321310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41" name="表格 40"/>
          <p:cNvGraphicFramePr/>
          <p:nvPr/>
        </p:nvGraphicFramePr>
        <p:xfrm>
          <a:off x="4248785" y="3229610"/>
          <a:ext cx="540000" cy="381000"/>
        </p:xfrm>
        <a:graphic>
          <a:graphicData uri="http://schemas.openxmlformats.org/drawingml/2006/table">
            <a:tbl>
              <a:tblPr firstRow="1" bandRow="1">
                <a:tableStyleId>{5C22544A-7EE6-4342-B048-85BDC9FD1C3A}</a:tableStyleId>
              </a:tblPr>
              <a:tblGrid>
                <a:gridCol w="540000"/>
              </a:tblGrid>
              <a:tr h="381000">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42" name="直接箭头连接符 41"/>
          <p:cNvCxnSpPr>
            <a:stCxn id="7" idx="2"/>
            <a:endCxn id="31" idx="0"/>
          </p:cNvCxnSpPr>
          <p:nvPr/>
        </p:nvCxnSpPr>
        <p:spPr>
          <a:xfrm flipH="1">
            <a:off x="2033270" y="3018155"/>
            <a:ext cx="414655"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3" name="直接箭头连接符 42"/>
          <p:cNvCxnSpPr>
            <a:stCxn id="7" idx="2"/>
            <a:endCxn id="33" idx="0"/>
          </p:cNvCxnSpPr>
          <p:nvPr/>
        </p:nvCxnSpPr>
        <p:spPr>
          <a:xfrm>
            <a:off x="2447925" y="3018155"/>
            <a:ext cx="52197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4" name="直接箭头连接符 43"/>
          <p:cNvCxnSpPr>
            <a:stCxn id="11" idx="2"/>
            <a:endCxn id="40" idx="0"/>
          </p:cNvCxnSpPr>
          <p:nvPr/>
        </p:nvCxnSpPr>
        <p:spPr>
          <a:xfrm flipH="1">
            <a:off x="3617595" y="3018155"/>
            <a:ext cx="55880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5" name="直接箭头连接符 44"/>
          <p:cNvCxnSpPr>
            <a:stCxn id="11" idx="2"/>
            <a:endCxn id="41" idx="0"/>
          </p:cNvCxnSpPr>
          <p:nvPr/>
        </p:nvCxnSpPr>
        <p:spPr>
          <a:xfrm>
            <a:off x="4176395" y="3018155"/>
            <a:ext cx="34226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6" name="直接箭头连接符 45"/>
          <p:cNvCxnSpPr>
            <a:stCxn id="19" idx="2"/>
            <a:endCxn id="39" idx="0"/>
          </p:cNvCxnSpPr>
          <p:nvPr/>
        </p:nvCxnSpPr>
        <p:spPr>
          <a:xfrm flipH="1">
            <a:off x="5130165" y="3018155"/>
            <a:ext cx="19875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7" name="直接箭头连接符 46"/>
          <p:cNvCxnSpPr>
            <a:stCxn id="19" idx="2"/>
            <a:endCxn id="38" idx="0"/>
          </p:cNvCxnSpPr>
          <p:nvPr/>
        </p:nvCxnSpPr>
        <p:spPr>
          <a:xfrm>
            <a:off x="5328920" y="3018155"/>
            <a:ext cx="521335"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48" name="直接箭头连接符 47"/>
          <p:cNvCxnSpPr>
            <a:stCxn id="15" idx="2"/>
            <a:endCxn id="37" idx="0"/>
          </p:cNvCxnSpPr>
          <p:nvPr/>
        </p:nvCxnSpPr>
        <p:spPr>
          <a:xfrm flipH="1">
            <a:off x="6462395" y="3018155"/>
            <a:ext cx="594360" cy="21145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50" name="直接箭头连接符 49"/>
          <p:cNvCxnSpPr>
            <a:stCxn id="15" idx="2"/>
            <a:endCxn id="36" idx="0"/>
          </p:cNvCxnSpPr>
          <p:nvPr/>
        </p:nvCxnSpPr>
        <p:spPr>
          <a:xfrm>
            <a:off x="7056755" y="3018155"/>
            <a:ext cx="377190" cy="19494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graphicFrame>
        <p:nvGraphicFramePr>
          <p:cNvPr id="52" name="表格 51"/>
          <p:cNvGraphicFramePr/>
          <p:nvPr/>
        </p:nvGraphicFramePr>
        <p:xfrm>
          <a:off x="1691640" y="4293235"/>
          <a:ext cx="1080135"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3" name="表格 52"/>
          <p:cNvGraphicFramePr/>
          <p:nvPr/>
        </p:nvGraphicFramePr>
        <p:xfrm>
          <a:off x="306006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4" name="表格 53"/>
          <p:cNvGraphicFramePr/>
          <p:nvPr/>
        </p:nvGraphicFramePr>
        <p:xfrm>
          <a:off x="4788535"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5" name="表格 54"/>
          <p:cNvGraphicFramePr/>
          <p:nvPr/>
        </p:nvGraphicFramePr>
        <p:xfrm>
          <a:off x="6732270" y="4221480"/>
          <a:ext cx="1598930" cy="381000"/>
        </p:xfrm>
        <a:graphic>
          <a:graphicData uri="http://schemas.openxmlformats.org/drawingml/2006/table">
            <a:tbl>
              <a:tblPr firstRow="1" bandRow="1">
                <a:tableStyleId>{5C22544A-7EE6-4342-B048-85BDC9FD1C3A}</a:tableStyleId>
              </a:tblPr>
              <a:tblGrid>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6" name="表格 55"/>
          <p:cNvGraphicFramePr/>
          <p:nvPr/>
        </p:nvGraphicFramePr>
        <p:xfrm>
          <a:off x="2016125" y="494157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11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15</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26</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32</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7" name="表格 56"/>
          <p:cNvGraphicFramePr/>
          <p:nvPr/>
        </p:nvGraphicFramePr>
        <p:xfrm>
          <a:off x="5220335" y="4869180"/>
          <a:ext cx="3197860" cy="381000"/>
        </p:xfrm>
        <a:graphic>
          <a:graphicData uri="http://schemas.openxmlformats.org/drawingml/2006/table">
            <a:tbl>
              <a:tblPr firstRow="1" bandRow="1">
                <a:tableStyleId>{5C22544A-7EE6-4342-B048-85BDC9FD1C3A}</a:tableStyleId>
              </a:tblPr>
              <a:tblGrid>
                <a:gridCol w="540000"/>
                <a:gridCol w="540000"/>
                <a:gridCol w="540000"/>
                <a:gridCol w="540000"/>
              </a:tblGrid>
              <a:tr h="381000">
                <a:tc>
                  <a:txBody>
                    <a:bodyPr/>
                    <a:p>
                      <a:pPr>
                        <a:buNone/>
                      </a:pPr>
                      <a:r>
                        <a:rPr lang="en-US" altLang="zh-CN" sz="1800" dirty="0">
                          <a:solidFill>
                            <a:srgbClr val="080808"/>
                          </a:solidFill>
                          <a:latin typeface="Times New Roman" panose="02020603050405020304" pitchFamily="18" charset="0"/>
                          <a:sym typeface="+mn-ea"/>
                        </a:rPr>
                        <a:t>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53</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61</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800" dirty="0">
                          <a:solidFill>
                            <a:srgbClr val="080808"/>
                          </a:solidFill>
                          <a:latin typeface="Times New Roman" panose="02020603050405020304" pitchFamily="18" charset="0"/>
                          <a:sym typeface="+mn-ea"/>
                        </a:rPr>
                        <a:t>87</a:t>
                      </a:r>
                      <a:endParaRPr lang="zh-CN" altLang="en-US"/>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graphicFrame>
        <p:nvGraphicFramePr>
          <p:cNvPr id="58" name="表格 57"/>
          <p:cNvGraphicFramePr/>
          <p:nvPr/>
        </p:nvGraphicFramePr>
        <p:xfrm>
          <a:off x="2736850" y="5589270"/>
          <a:ext cx="6400165" cy="381000"/>
        </p:xfrm>
        <a:graphic>
          <a:graphicData uri="http://schemas.openxmlformats.org/drawingml/2006/table">
            <a:tbl>
              <a:tblPr firstRow="1" bandRow="1">
                <a:tableStyleId>{5C22544A-7EE6-4342-B048-85BDC9FD1C3A}</a:tableStyleId>
              </a:tblPr>
              <a:tblGrid>
                <a:gridCol w="540000"/>
                <a:gridCol w="540000"/>
                <a:gridCol w="540000"/>
                <a:gridCol w="540000"/>
                <a:gridCol w="540000"/>
                <a:gridCol w="540000"/>
                <a:gridCol w="540000"/>
                <a:gridCol w="540000"/>
              </a:tblGrid>
              <a:tr h="381000">
                <a:tc>
                  <a:txBody>
                    <a:bodyPr/>
                    <a:p>
                      <a:pPr>
                        <a:buNone/>
                      </a:pPr>
                      <a:r>
                        <a:rPr lang="en-US" altLang="zh-CN" sz="1600" dirty="0">
                          <a:solidFill>
                            <a:srgbClr val="080808"/>
                          </a:solidFill>
                          <a:latin typeface="Times New Roman" panose="02020603050405020304" pitchFamily="18" charset="0"/>
                          <a:sym typeface="+mn-ea"/>
                        </a:rPr>
                        <a:t>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15</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26</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32</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53</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61</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c>
                  <a:txBody>
                    <a:bodyPr/>
                    <a:p>
                      <a:pPr>
                        <a:buNone/>
                      </a:pPr>
                      <a:r>
                        <a:rPr lang="en-US" altLang="zh-CN" sz="1600" dirty="0">
                          <a:solidFill>
                            <a:srgbClr val="080808"/>
                          </a:solidFill>
                          <a:latin typeface="Times New Roman" panose="02020603050405020304" pitchFamily="18" charset="0"/>
                          <a:sym typeface="+mn-ea"/>
                        </a:rPr>
                        <a:t>87</a:t>
                      </a:r>
                      <a:endParaRPr lang="en-US" altLang="zh-CN" sz="1600" dirty="0">
                        <a:solidFill>
                          <a:srgbClr val="080808"/>
                        </a:solidFill>
                        <a:latin typeface="Times New Roman" panose="02020603050405020304" pitchFamily="18" charset="0"/>
                        <a:sym typeface="+mn-ea"/>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noFill/>
                  </a:tcPr>
                </a:tc>
              </a:tr>
            </a:tbl>
          </a:graphicData>
        </a:graphic>
      </p:graphicFrame>
      <p:cxnSp>
        <p:nvCxnSpPr>
          <p:cNvPr id="59" name="直接箭头连接符 58"/>
          <p:cNvCxnSpPr>
            <a:stCxn id="31" idx="2"/>
            <a:endCxn id="52" idx="0"/>
          </p:cNvCxnSpPr>
          <p:nvPr/>
        </p:nvCxnSpPr>
        <p:spPr>
          <a:xfrm>
            <a:off x="2033270" y="3594100"/>
            <a:ext cx="198755"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0" name="直接箭头连接符 59"/>
          <p:cNvCxnSpPr>
            <a:stCxn id="33" idx="2"/>
            <a:endCxn id="52" idx="0"/>
          </p:cNvCxnSpPr>
          <p:nvPr/>
        </p:nvCxnSpPr>
        <p:spPr>
          <a:xfrm flipH="1">
            <a:off x="2232025" y="3594100"/>
            <a:ext cx="737870" cy="6991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1" name="直接箭头连接符 60"/>
          <p:cNvCxnSpPr>
            <a:stCxn id="40" idx="2"/>
            <a:endCxn id="53" idx="0"/>
          </p:cNvCxnSpPr>
          <p:nvPr/>
        </p:nvCxnSpPr>
        <p:spPr>
          <a:xfrm flipH="1">
            <a:off x="3600450" y="3594100"/>
            <a:ext cx="17145"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2" name="直接箭头连接符 61"/>
          <p:cNvCxnSpPr>
            <a:stCxn id="41" idx="2"/>
            <a:endCxn id="53" idx="0"/>
          </p:cNvCxnSpPr>
          <p:nvPr/>
        </p:nvCxnSpPr>
        <p:spPr>
          <a:xfrm flipH="1">
            <a:off x="3600450" y="3610610"/>
            <a:ext cx="91821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3" name="直接箭头连接符 62"/>
          <p:cNvCxnSpPr>
            <a:stCxn id="39" idx="2"/>
            <a:endCxn id="54" idx="0"/>
          </p:cNvCxnSpPr>
          <p:nvPr/>
        </p:nvCxnSpPr>
        <p:spPr>
          <a:xfrm>
            <a:off x="5130165" y="3610610"/>
            <a:ext cx="19875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4" name="直接箭头连接符 63"/>
          <p:cNvCxnSpPr>
            <a:stCxn id="38" idx="2"/>
            <a:endCxn id="54" idx="0"/>
          </p:cNvCxnSpPr>
          <p:nvPr/>
        </p:nvCxnSpPr>
        <p:spPr>
          <a:xfrm flipH="1">
            <a:off x="5328920" y="3610610"/>
            <a:ext cx="521335"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5" name="直接箭头连接符 64"/>
          <p:cNvCxnSpPr>
            <a:stCxn id="37" idx="2"/>
            <a:endCxn id="55" idx="0"/>
          </p:cNvCxnSpPr>
          <p:nvPr/>
        </p:nvCxnSpPr>
        <p:spPr>
          <a:xfrm>
            <a:off x="6462395" y="3610610"/>
            <a:ext cx="810260" cy="61087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6" name="直接箭头连接符 65"/>
          <p:cNvCxnSpPr>
            <a:stCxn id="36" idx="2"/>
            <a:endCxn id="55" idx="0"/>
          </p:cNvCxnSpPr>
          <p:nvPr/>
        </p:nvCxnSpPr>
        <p:spPr>
          <a:xfrm flipH="1">
            <a:off x="7272655" y="3594100"/>
            <a:ext cx="161290" cy="62738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7" name="直接箭头连接符 66"/>
          <p:cNvCxnSpPr>
            <a:stCxn id="52" idx="2"/>
            <a:endCxn id="56" idx="0"/>
          </p:cNvCxnSpPr>
          <p:nvPr/>
        </p:nvCxnSpPr>
        <p:spPr>
          <a:xfrm>
            <a:off x="2232025" y="4674235"/>
            <a:ext cx="864235" cy="267335"/>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8" name="直接箭头连接符 67"/>
          <p:cNvCxnSpPr>
            <a:stCxn id="53" idx="2"/>
            <a:endCxn id="56" idx="0"/>
          </p:cNvCxnSpPr>
          <p:nvPr/>
        </p:nvCxnSpPr>
        <p:spPr>
          <a:xfrm flipH="1">
            <a:off x="3096260" y="4602480"/>
            <a:ext cx="50419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69" name="直接箭头连接符 68"/>
          <p:cNvCxnSpPr>
            <a:stCxn id="54" idx="2"/>
            <a:endCxn id="57" idx="0"/>
          </p:cNvCxnSpPr>
          <p:nvPr/>
        </p:nvCxnSpPr>
        <p:spPr>
          <a:xfrm>
            <a:off x="5328920" y="4602480"/>
            <a:ext cx="97155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1" name="直接箭头连接符 70"/>
          <p:cNvCxnSpPr>
            <a:stCxn id="56" idx="2"/>
            <a:endCxn id="58" idx="0"/>
          </p:cNvCxnSpPr>
          <p:nvPr/>
        </p:nvCxnSpPr>
        <p:spPr>
          <a:xfrm>
            <a:off x="3096260" y="5322570"/>
            <a:ext cx="1800860"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4" name="矩形 73"/>
          <p:cNvSpPr/>
          <p:nvPr/>
        </p:nvSpPr>
        <p:spPr>
          <a:xfrm>
            <a:off x="1619885" y="1196975"/>
            <a:ext cx="6397625" cy="2592070"/>
          </a:xfrm>
          <a:prstGeom prst="rect">
            <a:avLst/>
          </a:prstGeom>
          <a:noFill/>
          <a:ln w="28575" cap="flat" cmpd="sng" algn="ctr">
            <a:solidFill>
              <a:srgbClr val="FF0000"/>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5" name="文本框 74"/>
          <p:cNvSpPr txBox="1"/>
          <p:nvPr/>
        </p:nvSpPr>
        <p:spPr>
          <a:xfrm>
            <a:off x="170180" y="2132965"/>
            <a:ext cx="1379855" cy="716915"/>
          </a:xfrm>
          <a:prstGeom prst="rect">
            <a:avLst/>
          </a:prstGeom>
          <a:noFill/>
        </p:spPr>
        <p:txBody>
          <a:bodyPr wrap="square" rtlCol="0">
            <a:noAutofit/>
          </a:bodyPr>
          <a:p>
            <a:r>
              <a:rPr lang="zh-CN" altLang="en-US"/>
              <a:t>拆分：</a:t>
            </a:r>
            <a:r>
              <a:rPr lang="zh-CN" altLang="en-US"/>
              <a:t>递进</a:t>
            </a:r>
            <a:endParaRPr lang="zh-CN" altLang="en-US"/>
          </a:p>
        </p:txBody>
      </p:sp>
      <p:cxnSp>
        <p:nvCxnSpPr>
          <p:cNvPr id="76" name="直接箭头连接符 75"/>
          <p:cNvCxnSpPr>
            <a:stCxn id="55" idx="2"/>
            <a:endCxn id="57" idx="0"/>
          </p:cNvCxnSpPr>
          <p:nvPr/>
        </p:nvCxnSpPr>
        <p:spPr>
          <a:xfrm flipH="1">
            <a:off x="6300470" y="4602480"/>
            <a:ext cx="972185" cy="26670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cxnSp>
        <p:nvCxnSpPr>
          <p:cNvPr id="77" name="直接箭头连接符 76"/>
          <p:cNvCxnSpPr>
            <a:stCxn id="57" idx="2"/>
            <a:endCxn id="58" idx="0"/>
          </p:cNvCxnSpPr>
          <p:nvPr/>
        </p:nvCxnSpPr>
        <p:spPr>
          <a:xfrm flipH="1">
            <a:off x="4897120" y="5250180"/>
            <a:ext cx="1403350" cy="339090"/>
          </a:xfrm>
          <a:prstGeom prst="straightConnector1">
            <a:avLst/>
          </a:prstGeom>
          <a:solidFill>
            <a:schemeClr val="accent1"/>
          </a:solidFill>
          <a:ln w="9525" cap="flat" cmpd="sng" algn="ctr">
            <a:solidFill>
              <a:schemeClr val="tx1"/>
            </a:solidFill>
            <a:prstDash val="solid"/>
            <a:round/>
            <a:headEnd type="none" w="med" len="med"/>
            <a:tailEnd type="arrow" w="med" len="med"/>
          </a:ln>
        </p:spPr>
      </p:cxnSp>
      <p:sp>
        <p:nvSpPr>
          <p:cNvPr id="78" name="矩形 77"/>
          <p:cNvSpPr/>
          <p:nvPr/>
        </p:nvSpPr>
        <p:spPr>
          <a:xfrm>
            <a:off x="1619885" y="4077335"/>
            <a:ext cx="6322060" cy="2155190"/>
          </a:xfrm>
          <a:prstGeom prst="rect">
            <a:avLst/>
          </a:prstGeom>
          <a:noFill/>
          <a:ln w="28575" cap="flat" cmpd="sng" algn="ctr">
            <a:solidFill>
              <a:srgbClr val="0000FF"/>
            </a:solidFill>
            <a:prstDash val="sysDash"/>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9" name="文本框 78"/>
          <p:cNvSpPr txBox="1"/>
          <p:nvPr/>
        </p:nvSpPr>
        <p:spPr>
          <a:xfrm>
            <a:off x="179705" y="4602480"/>
            <a:ext cx="1379855" cy="716915"/>
          </a:xfrm>
          <a:prstGeom prst="rect">
            <a:avLst/>
          </a:prstGeom>
          <a:noFill/>
        </p:spPr>
        <p:txBody>
          <a:bodyPr wrap="square" rtlCol="0">
            <a:noAutofit/>
          </a:bodyPr>
          <a:p>
            <a:r>
              <a:rPr lang="zh-CN" altLang="en-US"/>
              <a:t>合并：</a:t>
            </a:r>
            <a:r>
              <a:rPr lang="zh-CN" altLang="en-US"/>
              <a:t>回归</a:t>
            </a:r>
            <a:endParaRPr lang="zh-CN" altLang="en-US"/>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2"/>
                                        </p:tgtEl>
                                        <p:attrNameLst>
                                          <p:attrName>style.visibility</p:attrName>
                                        </p:attrNameLst>
                                      </p:cBhvr>
                                      <p:to>
                                        <p:strVal val="visible"/>
                                      </p:to>
                                    </p:set>
                                    <p:anim calcmode="lin" valueType="num">
                                      <p:cBhvr additive="base">
                                        <p:cTn id="7" dur="500" fill="hold"/>
                                        <p:tgtEl>
                                          <p:spTgt spid="22"/>
                                        </p:tgtEl>
                                        <p:attrNameLst>
                                          <p:attrName>ppt_x</p:attrName>
                                        </p:attrNameLst>
                                      </p:cBhvr>
                                      <p:tavLst>
                                        <p:tav tm="0">
                                          <p:val>
                                            <p:strVal val="#ppt_x"/>
                                          </p:val>
                                        </p:tav>
                                        <p:tav tm="100000">
                                          <p:val>
                                            <p:strVal val="#ppt_x"/>
                                          </p:val>
                                        </p:tav>
                                      </p:tavLst>
                                    </p:anim>
                                    <p:anim calcmode="lin" valueType="num">
                                      <p:cBhvr additive="base">
                                        <p:cTn id="8" dur="500" fill="hold"/>
                                        <p:tgtEl>
                                          <p:spTgt spid="22"/>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24"/>
                                        </p:tgtEl>
                                        <p:attrNameLst>
                                          <p:attrName>style.visibility</p:attrName>
                                        </p:attrNameLst>
                                      </p:cBhvr>
                                      <p:to>
                                        <p:strVal val="visible"/>
                                      </p:to>
                                    </p:set>
                                    <p:anim calcmode="lin" valueType="num">
                                      <p:cBhvr additive="base">
                                        <p:cTn id="11" dur="500" fill="hold"/>
                                        <p:tgtEl>
                                          <p:spTgt spid="24"/>
                                        </p:tgtEl>
                                        <p:attrNameLst>
                                          <p:attrName>ppt_x</p:attrName>
                                        </p:attrNameLst>
                                      </p:cBhvr>
                                      <p:tavLst>
                                        <p:tav tm="0">
                                          <p:val>
                                            <p:strVal val="#ppt_x"/>
                                          </p:val>
                                        </p:tav>
                                        <p:tav tm="100000">
                                          <p:val>
                                            <p:strVal val="#ppt_x"/>
                                          </p:val>
                                        </p:tav>
                                      </p:tavLst>
                                    </p:anim>
                                    <p:anim calcmode="lin" valueType="num">
                                      <p:cBhvr additive="base">
                                        <p:cTn id="12" dur="500" fill="hold"/>
                                        <p:tgtEl>
                                          <p:spTgt spid="24"/>
                                        </p:tgtEl>
                                        <p:attrNameLst>
                                          <p:attrName>ppt_y</p:attrName>
                                        </p:attrNameLst>
                                      </p:cBhvr>
                                      <p:tavLst>
                                        <p:tav tm="0">
                                          <p:val>
                                            <p:strVal val="1+#ppt_h/2"/>
                                          </p:val>
                                        </p:tav>
                                        <p:tav tm="100000">
                                          <p:val>
                                            <p:strVal val="#ppt_y"/>
                                          </p:val>
                                        </p:tav>
                                      </p:tavLst>
                                    </p:anim>
                                  </p:childTnLst>
                                </p:cTn>
                              </p:par>
                              <p:par>
                                <p:cTn id="13" presetID="2" presetClass="entr" presetSubtype="4" fill="hold" nodeType="withEffect">
                                  <p:stCondLst>
                                    <p:cond delay="0"/>
                                  </p:stCondLst>
                                  <p:childTnLst>
                                    <p:set>
                                      <p:cBhvr>
                                        <p:cTn id="14" dur="1" fill="hold">
                                          <p:stCondLst>
                                            <p:cond delay="0"/>
                                          </p:stCondLst>
                                        </p:cTn>
                                        <p:tgtEl>
                                          <p:spTgt spid="21"/>
                                        </p:tgtEl>
                                        <p:attrNameLst>
                                          <p:attrName>style.visibility</p:attrName>
                                        </p:attrNameLst>
                                      </p:cBhvr>
                                      <p:to>
                                        <p:strVal val="visible"/>
                                      </p:to>
                                    </p:set>
                                    <p:anim calcmode="lin" valueType="num">
                                      <p:cBhvr additive="base">
                                        <p:cTn id="15" dur="500" fill="hold"/>
                                        <p:tgtEl>
                                          <p:spTgt spid="21"/>
                                        </p:tgtEl>
                                        <p:attrNameLst>
                                          <p:attrName>ppt_x</p:attrName>
                                        </p:attrNameLst>
                                      </p:cBhvr>
                                      <p:tavLst>
                                        <p:tav tm="0">
                                          <p:val>
                                            <p:strVal val="#ppt_x"/>
                                          </p:val>
                                        </p:tav>
                                        <p:tav tm="100000">
                                          <p:val>
                                            <p:strVal val="#ppt_x"/>
                                          </p:val>
                                        </p:tav>
                                      </p:tavLst>
                                    </p:anim>
                                    <p:anim calcmode="lin" valueType="num">
                                      <p:cBhvr additive="base">
                                        <p:cTn id="16" dur="500" fill="hold"/>
                                        <p:tgtEl>
                                          <p:spTgt spid="21"/>
                                        </p:tgtEl>
                                        <p:attrNameLst>
                                          <p:attrName>ppt_y</p:attrName>
                                        </p:attrNameLst>
                                      </p:cBhvr>
                                      <p:tavLst>
                                        <p:tav tm="0">
                                          <p:val>
                                            <p:strVal val="1+#ppt_h/2"/>
                                          </p:val>
                                        </p:tav>
                                        <p:tav tm="100000">
                                          <p:val>
                                            <p:strVal val="#ppt_y"/>
                                          </p:val>
                                        </p:tav>
                                      </p:tavLst>
                                    </p:anim>
                                  </p:childTnLst>
                                </p:cTn>
                              </p:par>
                              <p:par>
                                <p:cTn id="17" presetID="2" presetClass="entr" presetSubtype="4" fill="hold" nodeType="withEffect">
                                  <p:stCondLst>
                                    <p:cond delay="0"/>
                                  </p:stCondLst>
                                  <p:childTnLst>
                                    <p:set>
                                      <p:cBhvr>
                                        <p:cTn id="18" dur="1" fill="hold">
                                          <p:stCondLst>
                                            <p:cond delay="0"/>
                                          </p:stCondLst>
                                        </p:cTn>
                                        <p:tgtEl>
                                          <p:spTgt spid="8"/>
                                        </p:tgtEl>
                                        <p:attrNameLst>
                                          <p:attrName>style.visibility</p:attrName>
                                        </p:attrNameLst>
                                      </p:cBhvr>
                                      <p:to>
                                        <p:strVal val="visible"/>
                                      </p:to>
                                    </p:set>
                                    <p:anim calcmode="lin" valueType="num">
                                      <p:cBhvr additive="base">
                                        <p:cTn id="19" dur="500" fill="hold"/>
                                        <p:tgtEl>
                                          <p:spTgt spid="8"/>
                                        </p:tgtEl>
                                        <p:attrNameLst>
                                          <p:attrName>ppt_x</p:attrName>
                                        </p:attrNameLst>
                                      </p:cBhvr>
                                      <p:tavLst>
                                        <p:tav tm="0">
                                          <p:val>
                                            <p:strVal val="#ppt_x"/>
                                          </p:val>
                                        </p:tav>
                                        <p:tav tm="100000">
                                          <p:val>
                                            <p:strVal val="#ppt_x"/>
                                          </p:val>
                                        </p:tav>
                                      </p:tavLst>
                                    </p:anim>
                                    <p:anim calcmode="lin" valueType="num">
                                      <p:cBhvr additive="base">
                                        <p:cTn id="20" dur="500" fill="hold"/>
                                        <p:tgtEl>
                                          <p:spTgt spid="8"/>
                                        </p:tgtEl>
                                        <p:attrNameLst>
                                          <p:attrName>ppt_y</p:attrName>
                                        </p:attrNameLst>
                                      </p:cBhvr>
                                      <p:tavLst>
                                        <p:tav tm="0">
                                          <p:val>
                                            <p:strVal val="1+#ppt_h/2"/>
                                          </p:val>
                                        </p:tav>
                                        <p:tav tm="100000">
                                          <p:val>
                                            <p:strVal val="#ppt_y"/>
                                          </p:val>
                                        </p:tav>
                                      </p:tavLst>
                                    </p:anim>
                                  </p:childTnLst>
                                </p:cTn>
                              </p:par>
                            </p:childTnLst>
                          </p:cTn>
                        </p:par>
                      </p:childTnLst>
                    </p:cTn>
                  </p:par>
                  <p:par>
                    <p:cTn id="21" fill="hold">
                      <p:stCondLst>
                        <p:cond delay="indefinite"/>
                      </p:stCondLst>
                      <p:childTnLst>
                        <p:par>
                          <p:cTn id="22" fill="hold">
                            <p:stCondLst>
                              <p:cond delay="0"/>
                            </p:stCondLst>
                            <p:childTnLst>
                              <p:par>
                                <p:cTn id="23" presetID="2" presetClass="entr" presetSubtype="4" fill="hold" nodeType="clickEffect">
                                  <p:stCondLst>
                                    <p:cond delay="0"/>
                                  </p:stCondLst>
                                  <p:childTnLst>
                                    <p:set>
                                      <p:cBhvr>
                                        <p:cTn id="24" dur="1" fill="hold">
                                          <p:stCondLst>
                                            <p:cond delay="0"/>
                                          </p:stCondLst>
                                        </p:cTn>
                                        <p:tgtEl>
                                          <p:spTgt spid="25"/>
                                        </p:tgtEl>
                                        <p:attrNameLst>
                                          <p:attrName>style.visibility</p:attrName>
                                        </p:attrNameLst>
                                      </p:cBhvr>
                                      <p:to>
                                        <p:strVal val="visible"/>
                                      </p:to>
                                    </p:set>
                                    <p:anim calcmode="lin" valueType="num">
                                      <p:cBhvr additive="base">
                                        <p:cTn id="25" dur="500" fill="hold"/>
                                        <p:tgtEl>
                                          <p:spTgt spid="25"/>
                                        </p:tgtEl>
                                        <p:attrNameLst>
                                          <p:attrName>ppt_x</p:attrName>
                                        </p:attrNameLst>
                                      </p:cBhvr>
                                      <p:tavLst>
                                        <p:tav tm="0">
                                          <p:val>
                                            <p:strVal val="#ppt_x"/>
                                          </p:val>
                                        </p:tav>
                                        <p:tav tm="100000">
                                          <p:val>
                                            <p:strVal val="#ppt_x"/>
                                          </p:val>
                                        </p:tav>
                                      </p:tavLst>
                                    </p:anim>
                                    <p:anim calcmode="lin" valueType="num">
                                      <p:cBhvr additive="base">
                                        <p:cTn id="26" dur="500" fill="hold"/>
                                        <p:tgtEl>
                                          <p:spTgt spid="25"/>
                                        </p:tgtEl>
                                        <p:attrNameLst>
                                          <p:attrName>ppt_y</p:attrName>
                                        </p:attrNameLst>
                                      </p:cBhvr>
                                      <p:tavLst>
                                        <p:tav tm="0">
                                          <p:val>
                                            <p:strVal val="1+#ppt_h/2"/>
                                          </p:val>
                                        </p:tav>
                                        <p:tav tm="100000">
                                          <p:val>
                                            <p:strVal val="#ppt_y"/>
                                          </p:val>
                                        </p:tav>
                                      </p:tavLst>
                                    </p:anim>
                                  </p:childTnLst>
                                </p:cTn>
                              </p:par>
                              <p:par>
                                <p:cTn id="27" presetID="2" presetClass="entr" presetSubtype="4" fill="hold" nodeType="withEffect">
                                  <p:stCondLst>
                                    <p:cond delay="0"/>
                                  </p:stCondLst>
                                  <p:childTnLst>
                                    <p:set>
                                      <p:cBhvr>
                                        <p:cTn id="28" dur="1" fill="hold">
                                          <p:stCondLst>
                                            <p:cond delay="0"/>
                                          </p:stCondLst>
                                        </p:cTn>
                                        <p:tgtEl>
                                          <p:spTgt spid="29"/>
                                        </p:tgtEl>
                                        <p:attrNameLst>
                                          <p:attrName>style.visibility</p:attrName>
                                        </p:attrNameLst>
                                      </p:cBhvr>
                                      <p:to>
                                        <p:strVal val="visible"/>
                                      </p:to>
                                    </p:set>
                                    <p:anim calcmode="lin" valueType="num">
                                      <p:cBhvr additive="base">
                                        <p:cTn id="29" dur="500" fill="hold"/>
                                        <p:tgtEl>
                                          <p:spTgt spid="29"/>
                                        </p:tgtEl>
                                        <p:attrNameLst>
                                          <p:attrName>ppt_x</p:attrName>
                                        </p:attrNameLst>
                                      </p:cBhvr>
                                      <p:tavLst>
                                        <p:tav tm="0">
                                          <p:val>
                                            <p:strVal val="#ppt_x"/>
                                          </p:val>
                                        </p:tav>
                                        <p:tav tm="100000">
                                          <p:val>
                                            <p:strVal val="#ppt_x"/>
                                          </p:val>
                                        </p:tav>
                                      </p:tavLst>
                                    </p:anim>
                                    <p:anim calcmode="lin" valueType="num">
                                      <p:cBhvr additive="base">
                                        <p:cTn id="30" dur="500" fill="hold"/>
                                        <p:tgtEl>
                                          <p:spTgt spid="29"/>
                                        </p:tgtEl>
                                        <p:attrNameLst>
                                          <p:attrName>ppt_y</p:attrName>
                                        </p:attrNameLst>
                                      </p:cBhvr>
                                      <p:tavLst>
                                        <p:tav tm="0">
                                          <p:val>
                                            <p:strVal val="1+#ppt_h/2"/>
                                          </p:val>
                                        </p:tav>
                                        <p:tav tm="100000">
                                          <p:val>
                                            <p:strVal val="#ppt_y"/>
                                          </p:val>
                                        </p:tav>
                                      </p:tavLst>
                                    </p:anim>
                                  </p:childTnLst>
                                </p:cTn>
                              </p:par>
                              <p:par>
                                <p:cTn id="31" presetID="2" presetClass="entr" presetSubtype="4" fill="hold" nodeType="withEffect">
                                  <p:stCondLst>
                                    <p:cond delay="0"/>
                                  </p:stCondLst>
                                  <p:childTnLst>
                                    <p:set>
                                      <p:cBhvr>
                                        <p:cTn id="32" dur="1" fill="hold">
                                          <p:stCondLst>
                                            <p:cond delay="0"/>
                                          </p:stCondLst>
                                        </p:cTn>
                                        <p:tgtEl>
                                          <p:spTgt spid="27"/>
                                        </p:tgtEl>
                                        <p:attrNameLst>
                                          <p:attrName>style.visibility</p:attrName>
                                        </p:attrNameLst>
                                      </p:cBhvr>
                                      <p:to>
                                        <p:strVal val="visible"/>
                                      </p:to>
                                    </p:set>
                                    <p:anim calcmode="lin" valueType="num">
                                      <p:cBhvr additive="base">
                                        <p:cTn id="33" dur="500" fill="hold"/>
                                        <p:tgtEl>
                                          <p:spTgt spid="27"/>
                                        </p:tgtEl>
                                        <p:attrNameLst>
                                          <p:attrName>ppt_x</p:attrName>
                                        </p:attrNameLst>
                                      </p:cBhvr>
                                      <p:tavLst>
                                        <p:tav tm="0">
                                          <p:val>
                                            <p:strVal val="#ppt_x"/>
                                          </p:val>
                                        </p:tav>
                                        <p:tav tm="100000">
                                          <p:val>
                                            <p:strVal val="#ppt_x"/>
                                          </p:val>
                                        </p:tav>
                                      </p:tavLst>
                                    </p:anim>
                                    <p:anim calcmode="lin" valueType="num">
                                      <p:cBhvr additive="base">
                                        <p:cTn id="34" dur="500" fill="hold"/>
                                        <p:tgtEl>
                                          <p:spTgt spid="27"/>
                                        </p:tgtEl>
                                        <p:attrNameLst>
                                          <p:attrName>ppt_y</p:attrName>
                                        </p:attrNameLst>
                                      </p:cBhvr>
                                      <p:tavLst>
                                        <p:tav tm="0">
                                          <p:val>
                                            <p:strVal val="1+#ppt_h/2"/>
                                          </p:val>
                                        </p:tav>
                                        <p:tav tm="100000">
                                          <p:val>
                                            <p:strVal val="#ppt_y"/>
                                          </p:val>
                                        </p:tav>
                                      </p:tavLst>
                                    </p:anim>
                                  </p:childTnLst>
                                </p:cTn>
                              </p:par>
                              <p:par>
                                <p:cTn id="35" presetID="2" presetClass="entr" presetSubtype="4" fill="hold" nodeType="withEffect">
                                  <p:stCondLst>
                                    <p:cond delay="0"/>
                                  </p:stCondLst>
                                  <p:childTnLst>
                                    <p:set>
                                      <p:cBhvr>
                                        <p:cTn id="36" dur="1" fill="hold">
                                          <p:stCondLst>
                                            <p:cond delay="0"/>
                                          </p:stCondLst>
                                        </p:cTn>
                                        <p:tgtEl>
                                          <p:spTgt spid="30"/>
                                        </p:tgtEl>
                                        <p:attrNameLst>
                                          <p:attrName>style.visibility</p:attrName>
                                        </p:attrNameLst>
                                      </p:cBhvr>
                                      <p:to>
                                        <p:strVal val="visible"/>
                                      </p:to>
                                    </p:set>
                                    <p:anim calcmode="lin" valueType="num">
                                      <p:cBhvr additive="base">
                                        <p:cTn id="37" dur="500" fill="hold"/>
                                        <p:tgtEl>
                                          <p:spTgt spid="30"/>
                                        </p:tgtEl>
                                        <p:attrNameLst>
                                          <p:attrName>ppt_x</p:attrName>
                                        </p:attrNameLst>
                                      </p:cBhvr>
                                      <p:tavLst>
                                        <p:tav tm="0">
                                          <p:val>
                                            <p:strVal val="#ppt_x"/>
                                          </p:val>
                                        </p:tav>
                                        <p:tav tm="100000">
                                          <p:val>
                                            <p:strVal val="#ppt_x"/>
                                          </p:val>
                                        </p:tav>
                                      </p:tavLst>
                                    </p:anim>
                                    <p:anim calcmode="lin" valueType="num">
                                      <p:cBhvr additive="base">
                                        <p:cTn id="38" dur="500" fill="hold"/>
                                        <p:tgtEl>
                                          <p:spTgt spid="30"/>
                                        </p:tgtEl>
                                        <p:attrNameLst>
                                          <p:attrName>ppt_y</p:attrName>
                                        </p:attrNameLst>
                                      </p:cBhvr>
                                      <p:tavLst>
                                        <p:tav tm="0">
                                          <p:val>
                                            <p:strVal val="1+#ppt_h/2"/>
                                          </p:val>
                                        </p:tav>
                                        <p:tav tm="100000">
                                          <p:val>
                                            <p:strVal val="#ppt_y"/>
                                          </p:val>
                                        </p:tav>
                                      </p:tavLst>
                                    </p:anim>
                                  </p:childTnLst>
                                </p:cTn>
                              </p:par>
                              <p:par>
                                <p:cTn id="39" presetID="2" presetClass="entr" presetSubtype="4" fill="hold" nodeType="withEffect">
                                  <p:stCondLst>
                                    <p:cond delay="0"/>
                                  </p:stCondLst>
                                  <p:childTnLst>
                                    <p:set>
                                      <p:cBhvr>
                                        <p:cTn id="40" dur="1" fill="hold">
                                          <p:stCondLst>
                                            <p:cond delay="0"/>
                                          </p:stCondLst>
                                        </p:cTn>
                                        <p:tgtEl>
                                          <p:spTgt spid="7"/>
                                        </p:tgtEl>
                                        <p:attrNameLst>
                                          <p:attrName>style.visibility</p:attrName>
                                        </p:attrNameLst>
                                      </p:cBhvr>
                                      <p:to>
                                        <p:strVal val="visible"/>
                                      </p:to>
                                    </p:set>
                                    <p:anim calcmode="lin" valueType="num">
                                      <p:cBhvr additive="base">
                                        <p:cTn id="41" dur="500" fill="hold"/>
                                        <p:tgtEl>
                                          <p:spTgt spid="7"/>
                                        </p:tgtEl>
                                        <p:attrNameLst>
                                          <p:attrName>ppt_x</p:attrName>
                                        </p:attrNameLst>
                                      </p:cBhvr>
                                      <p:tavLst>
                                        <p:tav tm="0">
                                          <p:val>
                                            <p:strVal val="#ppt_x"/>
                                          </p:val>
                                        </p:tav>
                                        <p:tav tm="100000">
                                          <p:val>
                                            <p:strVal val="#ppt_x"/>
                                          </p:val>
                                        </p:tav>
                                      </p:tavLst>
                                    </p:anim>
                                    <p:anim calcmode="lin" valueType="num">
                                      <p:cBhvr additive="base">
                                        <p:cTn id="42" dur="500" fill="hold"/>
                                        <p:tgtEl>
                                          <p:spTgt spid="7"/>
                                        </p:tgtEl>
                                        <p:attrNameLst>
                                          <p:attrName>ppt_y</p:attrName>
                                        </p:attrNameLst>
                                      </p:cBhvr>
                                      <p:tavLst>
                                        <p:tav tm="0">
                                          <p:val>
                                            <p:strVal val="1+#ppt_h/2"/>
                                          </p:val>
                                        </p:tav>
                                        <p:tav tm="100000">
                                          <p:val>
                                            <p:strVal val="#ppt_y"/>
                                          </p:val>
                                        </p:tav>
                                      </p:tavLst>
                                    </p:anim>
                                  </p:childTnLst>
                                </p:cTn>
                              </p:par>
                              <p:par>
                                <p:cTn id="43" presetID="2" presetClass="entr" presetSubtype="4" fill="hold" nodeType="withEffect">
                                  <p:stCondLst>
                                    <p:cond delay="0"/>
                                  </p:stCondLst>
                                  <p:childTnLst>
                                    <p:set>
                                      <p:cBhvr>
                                        <p:cTn id="44" dur="1" fill="hold">
                                          <p:stCondLst>
                                            <p:cond delay="0"/>
                                          </p:stCondLst>
                                        </p:cTn>
                                        <p:tgtEl>
                                          <p:spTgt spid="11"/>
                                        </p:tgtEl>
                                        <p:attrNameLst>
                                          <p:attrName>style.visibility</p:attrName>
                                        </p:attrNameLst>
                                      </p:cBhvr>
                                      <p:to>
                                        <p:strVal val="visible"/>
                                      </p:to>
                                    </p:set>
                                    <p:anim calcmode="lin" valueType="num">
                                      <p:cBhvr additive="base">
                                        <p:cTn id="45" dur="500" fill="hold"/>
                                        <p:tgtEl>
                                          <p:spTgt spid="11"/>
                                        </p:tgtEl>
                                        <p:attrNameLst>
                                          <p:attrName>ppt_x</p:attrName>
                                        </p:attrNameLst>
                                      </p:cBhvr>
                                      <p:tavLst>
                                        <p:tav tm="0">
                                          <p:val>
                                            <p:strVal val="#ppt_x"/>
                                          </p:val>
                                        </p:tav>
                                        <p:tav tm="100000">
                                          <p:val>
                                            <p:strVal val="#ppt_x"/>
                                          </p:val>
                                        </p:tav>
                                      </p:tavLst>
                                    </p:anim>
                                    <p:anim calcmode="lin" valueType="num">
                                      <p:cBhvr additive="base">
                                        <p:cTn id="46" dur="500" fill="hold"/>
                                        <p:tgtEl>
                                          <p:spTgt spid="11"/>
                                        </p:tgtEl>
                                        <p:attrNameLst>
                                          <p:attrName>ppt_y</p:attrName>
                                        </p:attrNameLst>
                                      </p:cBhvr>
                                      <p:tavLst>
                                        <p:tav tm="0">
                                          <p:val>
                                            <p:strVal val="1+#ppt_h/2"/>
                                          </p:val>
                                        </p:tav>
                                        <p:tav tm="100000">
                                          <p:val>
                                            <p:strVal val="#ppt_y"/>
                                          </p:val>
                                        </p:tav>
                                      </p:tavLst>
                                    </p:anim>
                                  </p:childTnLst>
                                </p:cTn>
                              </p:par>
                              <p:par>
                                <p:cTn id="47" presetID="2" presetClass="entr" presetSubtype="4" fill="hold" nodeType="withEffect">
                                  <p:stCondLst>
                                    <p:cond delay="0"/>
                                  </p:stCondLst>
                                  <p:childTnLst>
                                    <p:set>
                                      <p:cBhvr>
                                        <p:cTn id="48" dur="1" fill="hold">
                                          <p:stCondLst>
                                            <p:cond delay="0"/>
                                          </p:stCondLst>
                                        </p:cTn>
                                        <p:tgtEl>
                                          <p:spTgt spid="19"/>
                                        </p:tgtEl>
                                        <p:attrNameLst>
                                          <p:attrName>style.visibility</p:attrName>
                                        </p:attrNameLst>
                                      </p:cBhvr>
                                      <p:to>
                                        <p:strVal val="visible"/>
                                      </p:to>
                                    </p:set>
                                    <p:anim calcmode="lin" valueType="num">
                                      <p:cBhvr additive="base">
                                        <p:cTn id="49" dur="500" fill="hold"/>
                                        <p:tgtEl>
                                          <p:spTgt spid="19"/>
                                        </p:tgtEl>
                                        <p:attrNameLst>
                                          <p:attrName>ppt_x</p:attrName>
                                        </p:attrNameLst>
                                      </p:cBhvr>
                                      <p:tavLst>
                                        <p:tav tm="0">
                                          <p:val>
                                            <p:strVal val="#ppt_x"/>
                                          </p:val>
                                        </p:tav>
                                        <p:tav tm="100000">
                                          <p:val>
                                            <p:strVal val="#ppt_x"/>
                                          </p:val>
                                        </p:tav>
                                      </p:tavLst>
                                    </p:anim>
                                    <p:anim calcmode="lin" valueType="num">
                                      <p:cBhvr additive="base">
                                        <p:cTn id="50" dur="500" fill="hold"/>
                                        <p:tgtEl>
                                          <p:spTgt spid="19"/>
                                        </p:tgtEl>
                                        <p:attrNameLst>
                                          <p:attrName>ppt_y</p:attrName>
                                        </p:attrNameLst>
                                      </p:cBhvr>
                                      <p:tavLst>
                                        <p:tav tm="0">
                                          <p:val>
                                            <p:strVal val="1+#ppt_h/2"/>
                                          </p:val>
                                        </p:tav>
                                        <p:tav tm="100000">
                                          <p:val>
                                            <p:strVal val="#ppt_y"/>
                                          </p:val>
                                        </p:tav>
                                      </p:tavLst>
                                    </p:anim>
                                  </p:childTnLst>
                                </p:cTn>
                              </p:par>
                              <p:par>
                                <p:cTn id="51" presetID="2" presetClass="entr" presetSubtype="4" fill="hold" nodeType="withEffect">
                                  <p:stCondLst>
                                    <p:cond delay="0"/>
                                  </p:stCondLst>
                                  <p:childTnLst>
                                    <p:set>
                                      <p:cBhvr>
                                        <p:cTn id="52" dur="1" fill="hold">
                                          <p:stCondLst>
                                            <p:cond delay="0"/>
                                          </p:stCondLst>
                                        </p:cTn>
                                        <p:tgtEl>
                                          <p:spTgt spid="15"/>
                                        </p:tgtEl>
                                        <p:attrNameLst>
                                          <p:attrName>style.visibility</p:attrName>
                                        </p:attrNameLst>
                                      </p:cBhvr>
                                      <p:to>
                                        <p:strVal val="visible"/>
                                      </p:to>
                                    </p:set>
                                    <p:anim calcmode="lin" valueType="num">
                                      <p:cBhvr additive="base">
                                        <p:cTn id="53" dur="500" fill="hold"/>
                                        <p:tgtEl>
                                          <p:spTgt spid="15"/>
                                        </p:tgtEl>
                                        <p:attrNameLst>
                                          <p:attrName>ppt_x</p:attrName>
                                        </p:attrNameLst>
                                      </p:cBhvr>
                                      <p:tavLst>
                                        <p:tav tm="0">
                                          <p:val>
                                            <p:strVal val="#ppt_x"/>
                                          </p:val>
                                        </p:tav>
                                        <p:tav tm="100000">
                                          <p:val>
                                            <p:strVal val="#ppt_x"/>
                                          </p:val>
                                        </p:tav>
                                      </p:tavLst>
                                    </p:anim>
                                    <p:anim calcmode="lin" valueType="num">
                                      <p:cBhvr additive="base">
                                        <p:cTn id="54" dur="500" fill="hold"/>
                                        <p:tgtEl>
                                          <p:spTgt spid="15"/>
                                        </p:tgtEl>
                                        <p:attrNameLst>
                                          <p:attrName>ppt_y</p:attrName>
                                        </p:attrNameLst>
                                      </p:cBhvr>
                                      <p:tavLst>
                                        <p:tav tm="0">
                                          <p:val>
                                            <p:strVal val="1+#ppt_h/2"/>
                                          </p:val>
                                        </p:tav>
                                        <p:tav tm="100000">
                                          <p:val>
                                            <p:strVal val="#ppt_y"/>
                                          </p:val>
                                        </p:tav>
                                      </p:tavLst>
                                    </p:anim>
                                  </p:childTnLst>
                                </p:cTn>
                              </p:par>
                            </p:childTnLst>
                          </p:cTn>
                        </p:par>
                      </p:childTnLst>
                    </p:cTn>
                  </p:par>
                  <p:par>
                    <p:cTn id="55" fill="hold">
                      <p:stCondLst>
                        <p:cond delay="indefinite"/>
                      </p:stCondLst>
                      <p:childTnLst>
                        <p:par>
                          <p:cTn id="56" fill="hold">
                            <p:stCondLst>
                              <p:cond delay="0"/>
                            </p:stCondLst>
                            <p:childTnLst>
                              <p:par>
                                <p:cTn id="57" presetID="2" presetClass="entr" presetSubtype="4" fill="hold" nodeType="clickEffect">
                                  <p:stCondLst>
                                    <p:cond delay="0"/>
                                  </p:stCondLst>
                                  <p:childTnLst>
                                    <p:set>
                                      <p:cBhvr>
                                        <p:cTn id="58" dur="1" fill="hold">
                                          <p:stCondLst>
                                            <p:cond delay="0"/>
                                          </p:stCondLst>
                                        </p:cTn>
                                        <p:tgtEl>
                                          <p:spTgt spid="43"/>
                                        </p:tgtEl>
                                        <p:attrNameLst>
                                          <p:attrName>style.visibility</p:attrName>
                                        </p:attrNameLst>
                                      </p:cBhvr>
                                      <p:to>
                                        <p:strVal val="visible"/>
                                      </p:to>
                                    </p:set>
                                    <p:anim calcmode="lin" valueType="num">
                                      <p:cBhvr additive="base">
                                        <p:cTn id="59" dur="500" fill="hold"/>
                                        <p:tgtEl>
                                          <p:spTgt spid="43"/>
                                        </p:tgtEl>
                                        <p:attrNameLst>
                                          <p:attrName>ppt_x</p:attrName>
                                        </p:attrNameLst>
                                      </p:cBhvr>
                                      <p:tavLst>
                                        <p:tav tm="0">
                                          <p:val>
                                            <p:strVal val="#ppt_x"/>
                                          </p:val>
                                        </p:tav>
                                        <p:tav tm="100000">
                                          <p:val>
                                            <p:strVal val="#ppt_x"/>
                                          </p:val>
                                        </p:tav>
                                      </p:tavLst>
                                    </p:anim>
                                    <p:anim calcmode="lin" valueType="num">
                                      <p:cBhvr additive="base">
                                        <p:cTn id="60" dur="500" fill="hold"/>
                                        <p:tgtEl>
                                          <p:spTgt spid="43"/>
                                        </p:tgtEl>
                                        <p:attrNameLst>
                                          <p:attrName>ppt_y</p:attrName>
                                        </p:attrNameLst>
                                      </p:cBhvr>
                                      <p:tavLst>
                                        <p:tav tm="0">
                                          <p:val>
                                            <p:strVal val="1+#ppt_h/2"/>
                                          </p:val>
                                        </p:tav>
                                        <p:tav tm="100000">
                                          <p:val>
                                            <p:strVal val="#ppt_y"/>
                                          </p:val>
                                        </p:tav>
                                      </p:tavLst>
                                    </p:anim>
                                  </p:childTnLst>
                                </p:cTn>
                              </p:par>
                              <p:par>
                                <p:cTn id="61" presetID="2" presetClass="entr" presetSubtype="4" fill="hold" nodeType="withEffect">
                                  <p:stCondLst>
                                    <p:cond delay="0"/>
                                  </p:stCondLst>
                                  <p:childTnLst>
                                    <p:set>
                                      <p:cBhvr>
                                        <p:cTn id="62" dur="1" fill="hold">
                                          <p:stCondLst>
                                            <p:cond delay="0"/>
                                          </p:stCondLst>
                                        </p:cTn>
                                        <p:tgtEl>
                                          <p:spTgt spid="42"/>
                                        </p:tgtEl>
                                        <p:attrNameLst>
                                          <p:attrName>style.visibility</p:attrName>
                                        </p:attrNameLst>
                                      </p:cBhvr>
                                      <p:to>
                                        <p:strVal val="visible"/>
                                      </p:to>
                                    </p:set>
                                    <p:anim calcmode="lin" valueType="num">
                                      <p:cBhvr additive="base">
                                        <p:cTn id="63" dur="500" fill="hold"/>
                                        <p:tgtEl>
                                          <p:spTgt spid="42"/>
                                        </p:tgtEl>
                                        <p:attrNameLst>
                                          <p:attrName>ppt_x</p:attrName>
                                        </p:attrNameLst>
                                      </p:cBhvr>
                                      <p:tavLst>
                                        <p:tav tm="0">
                                          <p:val>
                                            <p:strVal val="#ppt_x"/>
                                          </p:val>
                                        </p:tav>
                                        <p:tav tm="100000">
                                          <p:val>
                                            <p:strVal val="#ppt_x"/>
                                          </p:val>
                                        </p:tav>
                                      </p:tavLst>
                                    </p:anim>
                                    <p:anim calcmode="lin" valueType="num">
                                      <p:cBhvr additive="base">
                                        <p:cTn id="64" dur="500" fill="hold"/>
                                        <p:tgtEl>
                                          <p:spTgt spid="42"/>
                                        </p:tgtEl>
                                        <p:attrNameLst>
                                          <p:attrName>ppt_y</p:attrName>
                                        </p:attrNameLst>
                                      </p:cBhvr>
                                      <p:tavLst>
                                        <p:tav tm="0">
                                          <p:val>
                                            <p:strVal val="1+#ppt_h/2"/>
                                          </p:val>
                                        </p:tav>
                                        <p:tav tm="100000">
                                          <p:val>
                                            <p:strVal val="#ppt_y"/>
                                          </p:val>
                                        </p:tav>
                                      </p:tavLst>
                                    </p:anim>
                                  </p:childTnLst>
                                </p:cTn>
                              </p:par>
                              <p:par>
                                <p:cTn id="65" presetID="2" presetClass="entr" presetSubtype="4" fill="hold" nodeType="withEffect">
                                  <p:stCondLst>
                                    <p:cond delay="0"/>
                                  </p:stCondLst>
                                  <p:childTnLst>
                                    <p:set>
                                      <p:cBhvr>
                                        <p:cTn id="66" dur="1" fill="hold">
                                          <p:stCondLst>
                                            <p:cond delay="0"/>
                                          </p:stCondLst>
                                        </p:cTn>
                                        <p:tgtEl>
                                          <p:spTgt spid="44"/>
                                        </p:tgtEl>
                                        <p:attrNameLst>
                                          <p:attrName>style.visibility</p:attrName>
                                        </p:attrNameLst>
                                      </p:cBhvr>
                                      <p:to>
                                        <p:strVal val="visible"/>
                                      </p:to>
                                    </p:set>
                                    <p:anim calcmode="lin" valueType="num">
                                      <p:cBhvr additive="base">
                                        <p:cTn id="67" dur="500" fill="hold"/>
                                        <p:tgtEl>
                                          <p:spTgt spid="44"/>
                                        </p:tgtEl>
                                        <p:attrNameLst>
                                          <p:attrName>ppt_x</p:attrName>
                                        </p:attrNameLst>
                                      </p:cBhvr>
                                      <p:tavLst>
                                        <p:tav tm="0">
                                          <p:val>
                                            <p:strVal val="#ppt_x"/>
                                          </p:val>
                                        </p:tav>
                                        <p:tav tm="100000">
                                          <p:val>
                                            <p:strVal val="#ppt_x"/>
                                          </p:val>
                                        </p:tav>
                                      </p:tavLst>
                                    </p:anim>
                                    <p:anim calcmode="lin" valueType="num">
                                      <p:cBhvr additive="base">
                                        <p:cTn id="68" dur="500" fill="hold"/>
                                        <p:tgtEl>
                                          <p:spTgt spid="44"/>
                                        </p:tgtEl>
                                        <p:attrNameLst>
                                          <p:attrName>ppt_y</p:attrName>
                                        </p:attrNameLst>
                                      </p:cBhvr>
                                      <p:tavLst>
                                        <p:tav tm="0">
                                          <p:val>
                                            <p:strVal val="1+#ppt_h/2"/>
                                          </p:val>
                                        </p:tav>
                                        <p:tav tm="100000">
                                          <p:val>
                                            <p:strVal val="#ppt_y"/>
                                          </p:val>
                                        </p:tav>
                                      </p:tavLst>
                                    </p:anim>
                                  </p:childTnLst>
                                </p:cTn>
                              </p:par>
                              <p:par>
                                <p:cTn id="69" presetID="2" presetClass="entr" presetSubtype="4" fill="hold" nodeType="withEffect">
                                  <p:stCondLst>
                                    <p:cond delay="0"/>
                                  </p:stCondLst>
                                  <p:childTnLst>
                                    <p:set>
                                      <p:cBhvr>
                                        <p:cTn id="70" dur="1" fill="hold">
                                          <p:stCondLst>
                                            <p:cond delay="0"/>
                                          </p:stCondLst>
                                        </p:cTn>
                                        <p:tgtEl>
                                          <p:spTgt spid="45"/>
                                        </p:tgtEl>
                                        <p:attrNameLst>
                                          <p:attrName>style.visibility</p:attrName>
                                        </p:attrNameLst>
                                      </p:cBhvr>
                                      <p:to>
                                        <p:strVal val="visible"/>
                                      </p:to>
                                    </p:set>
                                    <p:anim calcmode="lin" valueType="num">
                                      <p:cBhvr additive="base">
                                        <p:cTn id="71" dur="500" fill="hold"/>
                                        <p:tgtEl>
                                          <p:spTgt spid="45"/>
                                        </p:tgtEl>
                                        <p:attrNameLst>
                                          <p:attrName>ppt_x</p:attrName>
                                        </p:attrNameLst>
                                      </p:cBhvr>
                                      <p:tavLst>
                                        <p:tav tm="0">
                                          <p:val>
                                            <p:strVal val="#ppt_x"/>
                                          </p:val>
                                        </p:tav>
                                        <p:tav tm="100000">
                                          <p:val>
                                            <p:strVal val="#ppt_x"/>
                                          </p:val>
                                        </p:tav>
                                      </p:tavLst>
                                    </p:anim>
                                    <p:anim calcmode="lin" valueType="num">
                                      <p:cBhvr additive="base">
                                        <p:cTn id="72" dur="500" fill="hold"/>
                                        <p:tgtEl>
                                          <p:spTgt spid="45"/>
                                        </p:tgtEl>
                                        <p:attrNameLst>
                                          <p:attrName>ppt_y</p:attrName>
                                        </p:attrNameLst>
                                      </p:cBhvr>
                                      <p:tavLst>
                                        <p:tav tm="0">
                                          <p:val>
                                            <p:strVal val="1+#ppt_h/2"/>
                                          </p:val>
                                        </p:tav>
                                        <p:tav tm="100000">
                                          <p:val>
                                            <p:strVal val="#ppt_y"/>
                                          </p:val>
                                        </p:tav>
                                      </p:tavLst>
                                    </p:anim>
                                  </p:childTnLst>
                                </p:cTn>
                              </p:par>
                              <p:par>
                                <p:cTn id="73" presetID="2" presetClass="entr" presetSubtype="4" fill="hold" nodeType="withEffect">
                                  <p:stCondLst>
                                    <p:cond delay="0"/>
                                  </p:stCondLst>
                                  <p:childTnLst>
                                    <p:set>
                                      <p:cBhvr>
                                        <p:cTn id="74" dur="1" fill="hold">
                                          <p:stCondLst>
                                            <p:cond delay="0"/>
                                          </p:stCondLst>
                                        </p:cTn>
                                        <p:tgtEl>
                                          <p:spTgt spid="46"/>
                                        </p:tgtEl>
                                        <p:attrNameLst>
                                          <p:attrName>style.visibility</p:attrName>
                                        </p:attrNameLst>
                                      </p:cBhvr>
                                      <p:to>
                                        <p:strVal val="visible"/>
                                      </p:to>
                                    </p:set>
                                    <p:anim calcmode="lin" valueType="num">
                                      <p:cBhvr additive="base">
                                        <p:cTn id="75" dur="500" fill="hold"/>
                                        <p:tgtEl>
                                          <p:spTgt spid="46"/>
                                        </p:tgtEl>
                                        <p:attrNameLst>
                                          <p:attrName>ppt_x</p:attrName>
                                        </p:attrNameLst>
                                      </p:cBhvr>
                                      <p:tavLst>
                                        <p:tav tm="0">
                                          <p:val>
                                            <p:strVal val="#ppt_x"/>
                                          </p:val>
                                        </p:tav>
                                        <p:tav tm="100000">
                                          <p:val>
                                            <p:strVal val="#ppt_x"/>
                                          </p:val>
                                        </p:tav>
                                      </p:tavLst>
                                    </p:anim>
                                    <p:anim calcmode="lin" valueType="num">
                                      <p:cBhvr additive="base">
                                        <p:cTn id="76" dur="500" fill="hold"/>
                                        <p:tgtEl>
                                          <p:spTgt spid="46"/>
                                        </p:tgtEl>
                                        <p:attrNameLst>
                                          <p:attrName>ppt_y</p:attrName>
                                        </p:attrNameLst>
                                      </p:cBhvr>
                                      <p:tavLst>
                                        <p:tav tm="0">
                                          <p:val>
                                            <p:strVal val="1+#ppt_h/2"/>
                                          </p:val>
                                        </p:tav>
                                        <p:tav tm="100000">
                                          <p:val>
                                            <p:strVal val="#ppt_y"/>
                                          </p:val>
                                        </p:tav>
                                      </p:tavLst>
                                    </p:anim>
                                  </p:childTnLst>
                                </p:cTn>
                              </p:par>
                              <p:par>
                                <p:cTn id="77" presetID="2" presetClass="entr" presetSubtype="4" fill="hold" nodeType="withEffect">
                                  <p:stCondLst>
                                    <p:cond delay="0"/>
                                  </p:stCondLst>
                                  <p:childTnLst>
                                    <p:set>
                                      <p:cBhvr>
                                        <p:cTn id="78" dur="1" fill="hold">
                                          <p:stCondLst>
                                            <p:cond delay="0"/>
                                          </p:stCondLst>
                                        </p:cTn>
                                        <p:tgtEl>
                                          <p:spTgt spid="47"/>
                                        </p:tgtEl>
                                        <p:attrNameLst>
                                          <p:attrName>style.visibility</p:attrName>
                                        </p:attrNameLst>
                                      </p:cBhvr>
                                      <p:to>
                                        <p:strVal val="visible"/>
                                      </p:to>
                                    </p:set>
                                    <p:anim calcmode="lin" valueType="num">
                                      <p:cBhvr additive="base">
                                        <p:cTn id="79" dur="500" fill="hold"/>
                                        <p:tgtEl>
                                          <p:spTgt spid="47"/>
                                        </p:tgtEl>
                                        <p:attrNameLst>
                                          <p:attrName>ppt_x</p:attrName>
                                        </p:attrNameLst>
                                      </p:cBhvr>
                                      <p:tavLst>
                                        <p:tav tm="0">
                                          <p:val>
                                            <p:strVal val="#ppt_x"/>
                                          </p:val>
                                        </p:tav>
                                        <p:tav tm="100000">
                                          <p:val>
                                            <p:strVal val="#ppt_x"/>
                                          </p:val>
                                        </p:tav>
                                      </p:tavLst>
                                    </p:anim>
                                    <p:anim calcmode="lin" valueType="num">
                                      <p:cBhvr additive="base">
                                        <p:cTn id="80" dur="500" fill="hold"/>
                                        <p:tgtEl>
                                          <p:spTgt spid="47"/>
                                        </p:tgtEl>
                                        <p:attrNameLst>
                                          <p:attrName>ppt_y</p:attrName>
                                        </p:attrNameLst>
                                      </p:cBhvr>
                                      <p:tavLst>
                                        <p:tav tm="0">
                                          <p:val>
                                            <p:strVal val="1+#ppt_h/2"/>
                                          </p:val>
                                        </p:tav>
                                        <p:tav tm="100000">
                                          <p:val>
                                            <p:strVal val="#ppt_y"/>
                                          </p:val>
                                        </p:tav>
                                      </p:tavLst>
                                    </p:anim>
                                  </p:childTnLst>
                                </p:cTn>
                              </p:par>
                              <p:par>
                                <p:cTn id="81" presetID="2" presetClass="entr" presetSubtype="4" fill="hold" nodeType="withEffect">
                                  <p:stCondLst>
                                    <p:cond delay="0"/>
                                  </p:stCondLst>
                                  <p:childTnLst>
                                    <p:set>
                                      <p:cBhvr>
                                        <p:cTn id="82" dur="1" fill="hold">
                                          <p:stCondLst>
                                            <p:cond delay="0"/>
                                          </p:stCondLst>
                                        </p:cTn>
                                        <p:tgtEl>
                                          <p:spTgt spid="48"/>
                                        </p:tgtEl>
                                        <p:attrNameLst>
                                          <p:attrName>style.visibility</p:attrName>
                                        </p:attrNameLst>
                                      </p:cBhvr>
                                      <p:to>
                                        <p:strVal val="visible"/>
                                      </p:to>
                                    </p:set>
                                    <p:anim calcmode="lin" valueType="num">
                                      <p:cBhvr additive="base">
                                        <p:cTn id="83" dur="500" fill="hold"/>
                                        <p:tgtEl>
                                          <p:spTgt spid="48"/>
                                        </p:tgtEl>
                                        <p:attrNameLst>
                                          <p:attrName>ppt_x</p:attrName>
                                        </p:attrNameLst>
                                      </p:cBhvr>
                                      <p:tavLst>
                                        <p:tav tm="0">
                                          <p:val>
                                            <p:strVal val="#ppt_x"/>
                                          </p:val>
                                        </p:tav>
                                        <p:tav tm="100000">
                                          <p:val>
                                            <p:strVal val="#ppt_x"/>
                                          </p:val>
                                        </p:tav>
                                      </p:tavLst>
                                    </p:anim>
                                    <p:anim calcmode="lin" valueType="num">
                                      <p:cBhvr additive="base">
                                        <p:cTn id="84" dur="500" fill="hold"/>
                                        <p:tgtEl>
                                          <p:spTgt spid="48"/>
                                        </p:tgtEl>
                                        <p:attrNameLst>
                                          <p:attrName>ppt_y</p:attrName>
                                        </p:attrNameLst>
                                      </p:cBhvr>
                                      <p:tavLst>
                                        <p:tav tm="0">
                                          <p:val>
                                            <p:strVal val="1+#ppt_h/2"/>
                                          </p:val>
                                        </p:tav>
                                        <p:tav tm="100000">
                                          <p:val>
                                            <p:strVal val="#ppt_y"/>
                                          </p:val>
                                        </p:tav>
                                      </p:tavLst>
                                    </p:anim>
                                  </p:childTnLst>
                                </p:cTn>
                              </p:par>
                              <p:par>
                                <p:cTn id="85" presetID="2" presetClass="entr" presetSubtype="4" fill="hold" nodeType="withEffect">
                                  <p:stCondLst>
                                    <p:cond delay="0"/>
                                  </p:stCondLst>
                                  <p:childTnLst>
                                    <p:set>
                                      <p:cBhvr>
                                        <p:cTn id="86" dur="1" fill="hold">
                                          <p:stCondLst>
                                            <p:cond delay="0"/>
                                          </p:stCondLst>
                                        </p:cTn>
                                        <p:tgtEl>
                                          <p:spTgt spid="50"/>
                                        </p:tgtEl>
                                        <p:attrNameLst>
                                          <p:attrName>style.visibility</p:attrName>
                                        </p:attrNameLst>
                                      </p:cBhvr>
                                      <p:to>
                                        <p:strVal val="visible"/>
                                      </p:to>
                                    </p:set>
                                    <p:anim calcmode="lin" valueType="num">
                                      <p:cBhvr additive="base">
                                        <p:cTn id="87" dur="500" fill="hold"/>
                                        <p:tgtEl>
                                          <p:spTgt spid="50"/>
                                        </p:tgtEl>
                                        <p:attrNameLst>
                                          <p:attrName>ppt_x</p:attrName>
                                        </p:attrNameLst>
                                      </p:cBhvr>
                                      <p:tavLst>
                                        <p:tav tm="0">
                                          <p:val>
                                            <p:strVal val="#ppt_x"/>
                                          </p:val>
                                        </p:tav>
                                        <p:tav tm="100000">
                                          <p:val>
                                            <p:strVal val="#ppt_x"/>
                                          </p:val>
                                        </p:tav>
                                      </p:tavLst>
                                    </p:anim>
                                    <p:anim calcmode="lin" valueType="num">
                                      <p:cBhvr additive="base">
                                        <p:cTn id="88" dur="500" fill="hold"/>
                                        <p:tgtEl>
                                          <p:spTgt spid="50"/>
                                        </p:tgtEl>
                                        <p:attrNameLst>
                                          <p:attrName>ppt_y</p:attrName>
                                        </p:attrNameLst>
                                      </p:cBhvr>
                                      <p:tavLst>
                                        <p:tav tm="0">
                                          <p:val>
                                            <p:strVal val="1+#ppt_h/2"/>
                                          </p:val>
                                        </p:tav>
                                        <p:tav tm="100000">
                                          <p:val>
                                            <p:strVal val="#ppt_y"/>
                                          </p:val>
                                        </p:tav>
                                      </p:tavLst>
                                    </p:anim>
                                  </p:childTnLst>
                                </p:cTn>
                              </p:par>
                              <p:par>
                                <p:cTn id="89" presetID="2" presetClass="entr" presetSubtype="4" fill="hold" nodeType="withEffect">
                                  <p:stCondLst>
                                    <p:cond delay="0"/>
                                  </p:stCondLst>
                                  <p:childTnLst>
                                    <p:set>
                                      <p:cBhvr>
                                        <p:cTn id="90" dur="1" fill="hold">
                                          <p:stCondLst>
                                            <p:cond delay="0"/>
                                          </p:stCondLst>
                                        </p:cTn>
                                        <p:tgtEl>
                                          <p:spTgt spid="31"/>
                                        </p:tgtEl>
                                        <p:attrNameLst>
                                          <p:attrName>style.visibility</p:attrName>
                                        </p:attrNameLst>
                                      </p:cBhvr>
                                      <p:to>
                                        <p:strVal val="visible"/>
                                      </p:to>
                                    </p:set>
                                    <p:anim calcmode="lin" valueType="num">
                                      <p:cBhvr additive="base">
                                        <p:cTn id="91" dur="500" fill="hold"/>
                                        <p:tgtEl>
                                          <p:spTgt spid="31"/>
                                        </p:tgtEl>
                                        <p:attrNameLst>
                                          <p:attrName>ppt_x</p:attrName>
                                        </p:attrNameLst>
                                      </p:cBhvr>
                                      <p:tavLst>
                                        <p:tav tm="0">
                                          <p:val>
                                            <p:strVal val="#ppt_x"/>
                                          </p:val>
                                        </p:tav>
                                        <p:tav tm="100000">
                                          <p:val>
                                            <p:strVal val="#ppt_x"/>
                                          </p:val>
                                        </p:tav>
                                      </p:tavLst>
                                    </p:anim>
                                    <p:anim calcmode="lin" valueType="num">
                                      <p:cBhvr additive="base">
                                        <p:cTn id="92" dur="500" fill="hold"/>
                                        <p:tgtEl>
                                          <p:spTgt spid="31"/>
                                        </p:tgtEl>
                                        <p:attrNameLst>
                                          <p:attrName>ppt_y</p:attrName>
                                        </p:attrNameLst>
                                      </p:cBhvr>
                                      <p:tavLst>
                                        <p:tav tm="0">
                                          <p:val>
                                            <p:strVal val="1+#ppt_h/2"/>
                                          </p:val>
                                        </p:tav>
                                        <p:tav tm="100000">
                                          <p:val>
                                            <p:strVal val="#ppt_y"/>
                                          </p:val>
                                        </p:tav>
                                      </p:tavLst>
                                    </p:anim>
                                  </p:childTnLst>
                                </p:cTn>
                              </p:par>
                              <p:par>
                                <p:cTn id="93" presetID="2" presetClass="entr" presetSubtype="4" fill="hold" nodeType="withEffect">
                                  <p:stCondLst>
                                    <p:cond delay="0"/>
                                  </p:stCondLst>
                                  <p:childTnLst>
                                    <p:set>
                                      <p:cBhvr>
                                        <p:cTn id="94" dur="1" fill="hold">
                                          <p:stCondLst>
                                            <p:cond delay="0"/>
                                          </p:stCondLst>
                                        </p:cTn>
                                        <p:tgtEl>
                                          <p:spTgt spid="33"/>
                                        </p:tgtEl>
                                        <p:attrNameLst>
                                          <p:attrName>style.visibility</p:attrName>
                                        </p:attrNameLst>
                                      </p:cBhvr>
                                      <p:to>
                                        <p:strVal val="visible"/>
                                      </p:to>
                                    </p:set>
                                    <p:anim calcmode="lin" valueType="num">
                                      <p:cBhvr additive="base">
                                        <p:cTn id="95" dur="500" fill="hold"/>
                                        <p:tgtEl>
                                          <p:spTgt spid="33"/>
                                        </p:tgtEl>
                                        <p:attrNameLst>
                                          <p:attrName>ppt_x</p:attrName>
                                        </p:attrNameLst>
                                      </p:cBhvr>
                                      <p:tavLst>
                                        <p:tav tm="0">
                                          <p:val>
                                            <p:strVal val="#ppt_x"/>
                                          </p:val>
                                        </p:tav>
                                        <p:tav tm="100000">
                                          <p:val>
                                            <p:strVal val="#ppt_x"/>
                                          </p:val>
                                        </p:tav>
                                      </p:tavLst>
                                    </p:anim>
                                    <p:anim calcmode="lin" valueType="num">
                                      <p:cBhvr additive="base">
                                        <p:cTn id="96" dur="500" fill="hold"/>
                                        <p:tgtEl>
                                          <p:spTgt spid="33"/>
                                        </p:tgtEl>
                                        <p:attrNameLst>
                                          <p:attrName>ppt_y</p:attrName>
                                        </p:attrNameLst>
                                      </p:cBhvr>
                                      <p:tavLst>
                                        <p:tav tm="0">
                                          <p:val>
                                            <p:strVal val="1+#ppt_h/2"/>
                                          </p:val>
                                        </p:tav>
                                        <p:tav tm="100000">
                                          <p:val>
                                            <p:strVal val="#ppt_y"/>
                                          </p:val>
                                        </p:tav>
                                      </p:tavLst>
                                    </p:anim>
                                  </p:childTnLst>
                                </p:cTn>
                              </p:par>
                              <p:par>
                                <p:cTn id="97" presetID="2" presetClass="entr" presetSubtype="4" fill="hold" nodeType="withEffect">
                                  <p:stCondLst>
                                    <p:cond delay="0"/>
                                  </p:stCondLst>
                                  <p:childTnLst>
                                    <p:set>
                                      <p:cBhvr>
                                        <p:cTn id="98" dur="1" fill="hold">
                                          <p:stCondLst>
                                            <p:cond delay="0"/>
                                          </p:stCondLst>
                                        </p:cTn>
                                        <p:tgtEl>
                                          <p:spTgt spid="40"/>
                                        </p:tgtEl>
                                        <p:attrNameLst>
                                          <p:attrName>style.visibility</p:attrName>
                                        </p:attrNameLst>
                                      </p:cBhvr>
                                      <p:to>
                                        <p:strVal val="visible"/>
                                      </p:to>
                                    </p:set>
                                    <p:anim calcmode="lin" valueType="num">
                                      <p:cBhvr additive="base">
                                        <p:cTn id="99" dur="500" fill="hold"/>
                                        <p:tgtEl>
                                          <p:spTgt spid="40"/>
                                        </p:tgtEl>
                                        <p:attrNameLst>
                                          <p:attrName>ppt_x</p:attrName>
                                        </p:attrNameLst>
                                      </p:cBhvr>
                                      <p:tavLst>
                                        <p:tav tm="0">
                                          <p:val>
                                            <p:strVal val="#ppt_x"/>
                                          </p:val>
                                        </p:tav>
                                        <p:tav tm="100000">
                                          <p:val>
                                            <p:strVal val="#ppt_x"/>
                                          </p:val>
                                        </p:tav>
                                      </p:tavLst>
                                    </p:anim>
                                    <p:anim calcmode="lin" valueType="num">
                                      <p:cBhvr additive="base">
                                        <p:cTn id="100" dur="500" fill="hold"/>
                                        <p:tgtEl>
                                          <p:spTgt spid="40"/>
                                        </p:tgtEl>
                                        <p:attrNameLst>
                                          <p:attrName>ppt_y</p:attrName>
                                        </p:attrNameLst>
                                      </p:cBhvr>
                                      <p:tavLst>
                                        <p:tav tm="0">
                                          <p:val>
                                            <p:strVal val="1+#ppt_h/2"/>
                                          </p:val>
                                        </p:tav>
                                        <p:tav tm="100000">
                                          <p:val>
                                            <p:strVal val="#ppt_y"/>
                                          </p:val>
                                        </p:tav>
                                      </p:tavLst>
                                    </p:anim>
                                  </p:childTnLst>
                                </p:cTn>
                              </p:par>
                              <p:par>
                                <p:cTn id="101" presetID="2" presetClass="entr" presetSubtype="4" fill="hold" nodeType="withEffect">
                                  <p:stCondLst>
                                    <p:cond delay="0"/>
                                  </p:stCondLst>
                                  <p:childTnLst>
                                    <p:set>
                                      <p:cBhvr>
                                        <p:cTn id="102" dur="1" fill="hold">
                                          <p:stCondLst>
                                            <p:cond delay="0"/>
                                          </p:stCondLst>
                                        </p:cTn>
                                        <p:tgtEl>
                                          <p:spTgt spid="41"/>
                                        </p:tgtEl>
                                        <p:attrNameLst>
                                          <p:attrName>style.visibility</p:attrName>
                                        </p:attrNameLst>
                                      </p:cBhvr>
                                      <p:to>
                                        <p:strVal val="visible"/>
                                      </p:to>
                                    </p:set>
                                    <p:anim calcmode="lin" valueType="num">
                                      <p:cBhvr additive="base">
                                        <p:cTn id="103" dur="500" fill="hold"/>
                                        <p:tgtEl>
                                          <p:spTgt spid="41"/>
                                        </p:tgtEl>
                                        <p:attrNameLst>
                                          <p:attrName>ppt_x</p:attrName>
                                        </p:attrNameLst>
                                      </p:cBhvr>
                                      <p:tavLst>
                                        <p:tav tm="0">
                                          <p:val>
                                            <p:strVal val="#ppt_x"/>
                                          </p:val>
                                        </p:tav>
                                        <p:tav tm="100000">
                                          <p:val>
                                            <p:strVal val="#ppt_x"/>
                                          </p:val>
                                        </p:tav>
                                      </p:tavLst>
                                    </p:anim>
                                    <p:anim calcmode="lin" valueType="num">
                                      <p:cBhvr additive="base">
                                        <p:cTn id="104" dur="500" fill="hold"/>
                                        <p:tgtEl>
                                          <p:spTgt spid="41"/>
                                        </p:tgtEl>
                                        <p:attrNameLst>
                                          <p:attrName>ppt_y</p:attrName>
                                        </p:attrNameLst>
                                      </p:cBhvr>
                                      <p:tavLst>
                                        <p:tav tm="0">
                                          <p:val>
                                            <p:strVal val="1+#ppt_h/2"/>
                                          </p:val>
                                        </p:tav>
                                        <p:tav tm="100000">
                                          <p:val>
                                            <p:strVal val="#ppt_y"/>
                                          </p:val>
                                        </p:tav>
                                      </p:tavLst>
                                    </p:anim>
                                  </p:childTnLst>
                                </p:cTn>
                              </p:par>
                              <p:par>
                                <p:cTn id="105" presetID="2" presetClass="entr" presetSubtype="4" fill="hold" nodeType="withEffect">
                                  <p:stCondLst>
                                    <p:cond delay="0"/>
                                  </p:stCondLst>
                                  <p:childTnLst>
                                    <p:set>
                                      <p:cBhvr>
                                        <p:cTn id="106" dur="1" fill="hold">
                                          <p:stCondLst>
                                            <p:cond delay="0"/>
                                          </p:stCondLst>
                                        </p:cTn>
                                        <p:tgtEl>
                                          <p:spTgt spid="39"/>
                                        </p:tgtEl>
                                        <p:attrNameLst>
                                          <p:attrName>style.visibility</p:attrName>
                                        </p:attrNameLst>
                                      </p:cBhvr>
                                      <p:to>
                                        <p:strVal val="visible"/>
                                      </p:to>
                                    </p:set>
                                    <p:anim calcmode="lin" valueType="num">
                                      <p:cBhvr additive="base">
                                        <p:cTn id="107" dur="500" fill="hold"/>
                                        <p:tgtEl>
                                          <p:spTgt spid="39"/>
                                        </p:tgtEl>
                                        <p:attrNameLst>
                                          <p:attrName>ppt_x</p:attrName>
                                        </p:attrNameLst>
                                      </p:cBhvr>
                                      <p:tavLst>
                                        <p:tav tm="0">
                                          <p:val>
                                            <p:strVal val="#ppt_x"/>
                                          </p:val>
                                        </p:tav>
                                        <p:tav tm="100000">
                                          <p:val>
                                            <p:strVal val="#ppt_x"/>
                                          </p:val>
                                        </p:tav>
                                      </p:tavLst>
                                    </p:anim>
                                    <p:anim calcmode="lin" valueType="num">
                                      <p:cBhvr additive="base">
                                        <p:cTn id="108" dur="500" fill="hold"/>
                                        <p:tgtEl>
                                          <p:spTgt spid="39"/>
                                        </p:tgtEl>
                                        <p:attrNameLst>
                                          <p:attrName>ppt_y</p:attrName>
                                        </p:attrNameLst>
                                      </p:cBhvr>
                                      <p:tavLst>
                                        <p:tav tm="0">
                                          <p:val>
                                            <p:strVal val="1+#ppt_h/2"/>
                                          </p:val>
                                        </p:tav>
                                        <p:tav tm="100000">
                                          <p:val>
                                            <p:strVal val="#ppt_y"/>
                                          </p:val>
                                        </p:tav>
                                      </p:tavLst>
                                    </p:anim>
                                  </p:childTnLst>
                                </p:cTn>
                              </p:par>
                              <p:par>
                                <p:cTn id="109" presetID="2" presetClass="entr" presetSubtype="4" fill="hold" nodeType="withEffect">
                                  <p:stCondLst>
                                    <p:cond delay="0"/>
                                  </p:stCondLst>
                                  <p:childTnLst>
                                    <p:set>
                                      <p:cBhvr>
                                        <p:cTn id="110" dur="1" fill="hold">
                                          <p:stCondLst>
                                            <p:cond delay="0"/>
                                          </p:stCondLst>
                                        </p:cTn>
                                        <p:tgtEl>
                                          <p:spTgt spid="38"/>
                                        </p:tgtEl>
                                        <p:attrNameLst>
                                          <p:attrName>style.visibility</p:attrName>
                                        </p:attrNameLst>
                                      </p:cBhvr>
                                      <p:to>
                                        <p:strVal val="visible"/>
                                      </p:to>
                                    </p:set>
                                    <p:anim calcmode="lin" valueType="num">
                                      <p:cBhvr additive="base">
                                        <p:cTn id="111" dur="500" fill="hold"/>
                                        <p:tgtEl>
                                          <p:spTgt spid="38"/>
                                        </p:tgtEl>
                                        <p:attrNameLst>
                                          <p:attrName>ppt_x</p:attrName>
                                        </p:attrNameLst>
                                      </p:cBhvr>
                                      <p:tavLst>
                                        <p:tav tm="0">
                                          <p:val>
                                            <p:strVal val="#ppt_x"/>
                                          </p:val>
                                        </p:tav>
                                        <p:tav tm="100000">
                                          <p:val>
                                            <p:strVal val="#ppt_x"/>
                                          </p:val>
                                        </p:tav>
                                      </p:tavLst>
                                    </p:anim>
                                    <p:anim calcmode="lin" valueType="num">
                                      <p:cBhvr additive="base">
                                        <p:cTn id="112" dur="500" fill="hold"/>
                                        <p:tgtEl>
                                          <p:spTgt spid="38"/>
                                        </p:tgtEl>
                                        <p:attrNameLst>
                                          <p:attrName>ppt_y</p:attrName>
                                        </p:attrNameLst>
                                      </p:cBhvr>
                                      <p:tavLst>
                                        <p:tav tm="0">
                                          <p:val>
                                            <p:strVal val="1+#ppt_h/2"/>
                                          </p:val>
                                        </p:tav>
                                        <p:tav tm="100000">
                                          <p:val>
                                            <p:strVal val="#ppt_y"/>
                                          </p:val>
                                        </p:tav>
                                      </p:tavLst>
                                    </p:anim>
                                  </p:childTnLst>
                                </p:cTn>
                              </p:par>
                              <p:par>
                                <p:cTn id="113" presetID="2" presetClass="entr" presetSubtype="4" fill="hold" nodeType="withEffect">
                                  <p:stCondLst>
                                    <p:cond delay="0"/>
                                  </p:stCondLst>
                                  <p:childTnLst>
                                    <p:set>
                                      <p:cBhvr>
                                        <p:cTn id="114" dur="1" fill="hold">
                                          <p:stCondLst>
                                            <p:cond delay="0"/>
                                          </p:stCondLst>
                                        </p:cTn>
                                        <p:tgtEl>
                                          <p:spTgt spid="37"/>
                                        </p:tgtEl>
                                        <p:attrNameLst>
                                          <p:attrName>style.visibility</p:attrName>
                                        </p:attrNameLst>
                                      </p:cBhvr>
                                      <p:to>
                                        <p:strVal val="visible"/>
                                      </p:to>
                                    </p:set>
                                    <p:anim calcmode="lin" valueType="num">
                                      <p:cBhvr additive="base">
                                        <p:cTn id="115" dur="500" fill="hold"/>
                                        <p:tgtEl>
                                          <p:spTgt spid="37"/>
                                        </p:tgtEl>
                                        <p:attrNameLst>
                                          <p:attrName>ppt_x</p:attrName>
                                        </p:attrNameLst>
                                      </p:cBhvr>
                                      <p:tavLst>
                                        <p:tav tm="0">
                                          <p:val>
                                            <p:strVal val="#ppt_x"/>
                                          </p:val>
                                        </p:tav>
                                        <p:tav tm="100000">
                                          <p:val>
                                            <p:strVal val="#ppt_x"/>
                                          </p:val>
                                        </p:tav>
                                      </p:tavLst>
                                    </p:anim>
                                    <p:anim calcmode="lin" valueType="num">
                                      <p:cBhvr additive="base">
                                        <p:cTn id="116" dur="500" fill="hold"/>
                                        <p:tgtEl>
                                          <p:spTgt spid="37"/>
                                        </p:tgtEl>
                                        <p:attrNameLst>
                                          <p:attrName>ppt_y</p:attrName>
                                        </p:attrNameLst>
                                      </p:cBhvr>
                                      <p:tavLst>
                                        <p:tav tm="0">
                                          <p:val>
                                            <p:strVal val="1+#ppt_h/2"/>
                                          </p:val>
                                        </p:tav>
                                        <p:tav tm="100000">
                                          <p:val>
                                            <p:strVal val="#ppt_y"/>
                                          </p:val>
                                        </p:tav>
                                      </p:tavLst>
                                    </p:anim>
                                  </p:childTnLst>
                                </p:cTn>
                              </p:par>
                              <p:par>
                                <p:cTn id="117" presetID="2" presetClass="entr" presetSubtype="4" fill="hold" nodeType="withEffect">
                                  <p:stCondLst>
                                    <p:cond delay="0"/>
                                  </p:stCondLst>
                                  <p:childTnLst>
                                    <p:set>
                                      <p:cBhvr>
                                        <p:cTn id="118" dur="1" fill="hold">
                                          <p:stCondLst>
                                            <p:cond delay="0"/>
                                          </p:stCondLst>
                                        </p:cTn>
                                        <p:tgtEl>
                                          <p:spTgt spid="36"/>
                                        </p:tgtEl>
                                        <p:attrNameLst>
                                          <p:attrName>style.visibility</p:attrName>
                                        </p:attrNameLst>
                                      </p:cBhvr>
                                      <p:to>
                                        <p:strVal val="visible"/>
                                      </p:to>
                                    </p:set>
                                    <p:anim calcmode="lin" valueType="num">
                                      <p:cBhvr additive="base">
                                        <p:cTn id="119" dur="500" fill="hold"/>
                                        <p:tgtEl>
                                          <p:spTgt spid="36"/>
                                        </p:tgtEl>
                                        <p:attrNameLst>
                                          <p:attrName>ppt_x</p:attrName>
                                        </p:attrNameLst>
                                      </p:cBhvr>
                                      <p:tavLst>
                                        <p:tav tm="0">
                                          <p:val>
                                            <p:strVal val="#ppt_x"/>
                                          </p:val>
                                        </p:tav>
                                        <p:tav tm="100000">
                                          <p:val>
                                            <p:strVal val="#ppt_x"/>
                                          </p:val>
                                        </p:tav>
                                      </p:tavLst>
                                    </p:anim>
                                    <p:anim calcmode="lin" valueType="num">
                                      <p:cBhvr additive="base">
                                        <p:cTn id="120" dur="500" fill="hold"/>
                                        <p:tgtEl>
                                          <p:spTgt spid="36"/>
                                        </p:tgtEl>
                                        <p:attrNameLst>
                                          <p:attrName>ppt_y</p:attrName>
                                        </p:attrNameLst>
                                      </p:cBhvr>
                                      <p:tavLst>
                                        <p:tav tm="0">
                                          <p:val>
                                            <p:strVal val="1+#ppt_h/2"/>
                                          </p:val>
                                        </p:tav>
                                        <p:tav tm="100000">
                                          <p:val>
                                            <p:strVal val="#ppt_y"/>
                                          </p:val>
                                        </p:tav>
                                      </p:tavLst>
                                    </p:anim>
                                  </p:childTnLst>
                                </p:cTn>
                              </p:par>
                            </p:childTnLst>
                          </p:cTn>
                        </p:par>
                      </p:childTnLst>
                    </p:cTn>
                  </p:par>
                  <p:par>
                    <p:cTn id="121" fill="hold">
                      <p:stCondLst>
                        <p:cond delay="indefinite"/>
                      </p:stCondLst>
                      <p:childTnLst>
                        <p:par>
                          <p:cTn id="122" fill="hold">
                            <p:stCondLst>
                              <p:cond delay="0"/>
                            </p:stCondLst>
                            <p:childTnLst>
                              <p:par>
                                <p:cTn id="123" presetID="2" presetClass="entr" presetSubtype="4" fill="hold" grpId="0" nodeType="clickEffect">
                                  <p:stCondLst>
                                    <p:cond delay="0"/>
                                  </p:stCondLst>
                                  <p:childTnLst>
                                    <p:set>
                                      <p:cBhvr>
                                        <p:cTn id="124" dur="1" fill="hold">
                                          <p:stCondLst>
                                            <p:cond delay="0"/>
                                          </p:stCondLst>
                                        </p:cTn>
                                        <p:tgtEl>
                                          <p:spTgt spid="74"/>
                                        </p:tgtEl>
                                        <p:attrNameLst>
                                          <p:attrName>style.visibility</p:attrName>
                                        </p:attrNameLst>
                                      </p:cBhvr>
                                      <p:to>
                                        <p:strVal val="visible"/>
                                      </p:to>
                                    </p:set>
                                    <p:anim calcmode="lin" valueType="num">
                                      <p:cBhvr additive="base">
                                        <p:cTn id="125" dur="500" fill="hold"/>
                                        <p:tgtEl>
                                          <p:spTgt spid="74"/>
                                        </p:tgtEl>
                                        <p:attrNameLst>
                                          <p:attrName>ppt_x</p:attrName>
                                        </p:attrNameLst>
                                      </p:cBhvr>
                                      <p:tavLst>
                                        <p:tav tm="0">
                                          <p:val>
                                            <p:strVal val="#ppt_x"/>
                                          </p:val>
                                        </p:tav>
                                        <p:tav tm="100000">
                                          <p:val>
                                            <p:strVal val="#ppt_x"/>
                                          </p:val>
                                        </p:tav>
                                      </p:tavLst>
                                    </p:anim>
                                    <p:anim calcmode="lin" valueType="num">
                                      <p:cBhvr additive="base">
                                        <p:cTn id="126" dur="500" fill="hold"/>
                                        <p:tgtEl>
                                          <p:spTgt spid="74"/>
                                        </p:tgtEl>
                                        <p:attrNameLst>
                                          <p:attrName>ppt_y</p:attrName>
                                        </p:attrNameLst>
                                      </p:cBhvr>
                                      <p:tavLst>
                                        <p:tav tm="0">
                                          <p:val>
                                            <p:strVal val="1+#ppt_h/2"/>
                                          </p:val>
                                        </p:tav>
                                        <p:tav tm="100000">
                                          <p:val>
                                            <p:strVal val="#ppt_y"/>
                                          </p:val>
                                        </p:tav>
                                      </p:tavLst>
                                    </p:anim>
                                  </p:childTnLst>
                                </p:cTn>
                              </p:par>
                              <p:par>
                                <p:cTn id="127" presetID="2" presetClass="entr" presetSubtype="4" fill="hold" grpId="0" nodeType="withEffect">
                                  <p:stCondLst>
                                    <p:cond delay="0"/>
                                  </p:stCondLst>
                                  <p:childTnLst>
                                    <p:set>
                                      <p:cBhvr>
                                        <p:cTn id="128" dur="1" fill="hold">
                                          <p:stCondLst>
                                            <p:cond delay="0"/>
                                          </p:stCondLst>
                                        </p:cTn>
                                        <p:tgtEl>
                                          <p:spTgt spid="75"/>
                                        </p:tgtEl>
                                        <p:attrNameLst>
                                          <p:attrName>style.visibility</p:attrName>
                                        </p:attrNameLst>
                                      </p:cBhvr>
                                      <p:to>
                                        <p:strVal val="visible"/>
                                      </p:to>
                                    </p:set>
                                    <p:anim calcmode="lin" valueType="num">
                                      <p:cBhvr additive="base">
                                        <p:cTn id="129" dur="500" fill="hold"/>
                                        <p:tgtEl>
                                          <p:spTgt spid="75"/>
                                        </p:tgtEl>
                                        <p:attrNameLst>
                                          <p:attrName>ppt_x</p:attrName>
                                        </p:attrNameLst>
                                      </p:cBhvr>
                                      <p:tavLst>
                                        <p:tav tm="0">
                                          <p:val>
                                            <p:strVal val="#ppt_x"/>
                                          </p:val>
                                        </p:tav>
                                        <p:tav tm="100000">
                                          <p:val>
                                            <p:strVal val="#ppt_x"/>
                                          </p:val>
                                        </p:tav>
                                      </p:tavLst>
                                    </p:anim>
                                    <p:anim calcmode="lin" valueType="num">
                                      <p:cBhvr additive="base">
                                        <p:cTn id="130" dur="500" fill="hold"/>
                                        <p:tgtEl>
                                          <p:spTgt spid="75"/>
                                        </p:tgtEl>
                                        <p:attrNameLst>
                                          <p:attrName>ppt_y</p:attrName>
                                        </p:attrNameLst>
                                      </p:cBhvr>
                                      <p:tavLst>
                                        <p:tav tm="0">
                                          <p:val>
                                            <p:strVal val="1+#ppt_h/2"/>
                                          </p:val>
                                        </p:tav>
                                        <p:tav tm="100000">
                                          <p:val>
                                            <p:strVal val="#ppt_y"/>
                                          </p:val>
                                        </p:tav>
                                      </p:tavLst>
                                    </p:anim>
                                  </p:childTnLst>
                                </p:cTn>
                              </p:par>
                            </p:childTnLst>
                          </p:cTn>
                        </p:par>
                      </p:childTnLst>
                    </p:cTn>
                  </p:par>
                  <p:par>
                    <p:cTn id="131" fill="hold">
                      <p:stCondLst>
                        <p:cond delay="indefinite"/>
                      </p:stCondLst>
                      <p:childTnLst>
                        <p:par>
                          <p:cTn id="132" fill="hold">
                            <p:stCondLst>
                              <p:cond delay="0"/>
                            </p:stCondLst>
                            <p:childTnLst>
                              <p:par>
                                <p:cTn id="133" presetID="2" presetClass="entr" presetSubtype="4" fill="hold" nodeType="clickEffect">
                                  <p:stCondLst>
                                    <p:cond delay="0"/>
                                  </p:stCondLst>
                                  <p:childTnLst>
                                    <p:set>
                                      <p:cBhvr>
                                        <p:cTn id="134" dur="1" fill="hold">
                                          <p:stCondLst>
                                            <p:cond delay="0"/>
                                          </p:stCondLst>
                                        </p:cTn>
                                        <p:tgtEl>
                                          <p:spTgt spid="60"/>
                                        </p:tgtEl>
                                        <p:attrNameLst>
                                          <p:attrName>style.visibility</p:attrName>
                                        </p:attrNameLst>
                                      </p:cBhvr>
                                      <p:to>
                                        <p:strVal val="visible"/>
                                      </p:to>
                                    </p:set>
                                    <p:anim calcmode="lin" valueType="num">
                                      <p:cBhvr additive="base">
                                        <p:cTn id="135" dur="500" fill="hold"/>
                                        <p:tgtEl>
                                          <p:spTgt spid="60"/>
                                        </p:tgtEl>
                                        <p:attrNameLst>
                                          <p:attrName>ppt_x</p:attrName>
                                        </p:attrNameLst>
                                      </p:cBhvr>
                                      <p:tavLst>
                                        <p:tav tm="0">
                                          <p:val>
                                            <p:strVal val="#ppt_x"/>
                                          </p:val>
                                        </p:tav>
                                        <p:tav tm="100000">
                                          <p:val>
                                            <p:strVal val="#ppt_x"/>
                                          </p:val>
                                        </p:tav>
                                      </p:tavLst>
                                    </p:anim>
                                    <p:anim calcmode="lin" valueType="num">
                                      <p:cBhvr additive="base">
                                        <p:cTn id="136" dur="500" fill="hold"/>
                                        <p:tgtEl>
                                          <p:spTgt spid="60"/>
                                        </p:tgtEl>
                                        <p:attrNameLst>
                                          <p:attrName>ppt_y</p:attrName>
                                        </p:attrNameLst>
                                      </p:cBhvr>
                                      <p:tavLst>
                                        <p:tav tm="0">
                                          <p:val>
                                            <p:strVal val="1+#ppt_h/2"/>
                                          </p:val>
                                        </p:tav>
                                        <p:tav tm="100000">
                                          <p:val>
                                            <p:strVal val="#ppt_y"/>
                                          </p:val>
                                        </p:tav>
                                      </p:tavLst>
                                    </p:anim>
                                  </p:childTnLst>
                                </p:cTn>
                              </p:par>
                              <p:par>
                                <p:cTn id="137" presetID="2" presetClass="entr" presetSubtype="4" fill="hold" nodeType="withEffect">
                                  <p:stCondLst>
                                    <p:cond delay="0"/>
                                  </p:stCondLst>
                                  <p:childTnLst>
                                    <p:set>
                                      <p:cBhvr>
                                        <p:cTn id="138" dur="1" fill="hold">
                                          <p:stCondLst>
                                            <p:cond delay="0"/>
                                          </p:stCondLst>
                                        </p:cTn>
                                        <p:tgtEl>
                                          <p:spTgt spid="59"/>
                                        </p:tgtEl>
                                        <p:attrNameLst>
                                          <p:attrName>style.visibility</p:attrName>
                                        </p:attrNameLst>
                                      </p:cBhvr>
                                      <p:to>
                                        <p:strVal val="visible"/>
                                      </p:to>
                                    </p:set>
                                    <p:anim calcmode="lin" valueType="num">
                                      <p:cBhvr additive="base">
                                        <p:cTn id="139" dur="500" fill="hold"/>
                                        <p:tgtEl>
                                          <p:spTgt spid="59"/>
                                        </p:tgtEl>
                                        <p:attrNameLst>
                                          <p:attrName>ppt_x</p:attrName>
                                        </p:attrNameLst>
                                      </p:cBhvr>
                                      <p:tavLst>
                                        <p:tav tm="0">
                                          <p:val>
                                            <p:strVal val="#ppt_x"/>
                                          </p:val>
                                        </p:tav>
                                        <p:tav tm="100000">
                                          <p:val>
                                            <p:strVal val="#ppt_x"/>
                                          </p:val>
                                        </p:tav>
                                      </p:tavLst>
                                    </p:anim>
                                    <p:anim calcmode="lin" valueType="num">
                                      <p:cBhvr additive="base">
                                        <p:cTn id="140" dur="500" fill="hold"/>
                                        <p:tgtEl>
                                          <p:spTgt spid="59"/>
                                        </p:tgtEl>
                                        <p:attrNameLst>
                                          <p:attrName>ppt_y</p:attrName>
                                        </p:attrNameLst>
                                      </p:cBhvr>
                                      <p:tavLst>
                                        <p:tav tm="0">
                                          <p:val>
                                            <p:strVal val="1+#ppt_h/2"/>
                                          </p:val>
                                        </p:tav>
                                        <p:tav tm="100000">
                                          <p:val>
                                            <p:strVal val="#ppt_y"/>
                                          </p:val>
                                        </p:tav>
                                      </p:tavLst>
                                    </p:anim>
                                  </p:childTnLst>
                                </p:cTn>
                              </p:par>
                              <p:par>
                                <p:cTn id="141" presetID="2" presetClass="entr" presetSubtype="4" fill="hold" nodeType="withEffect">
                                  <p:stCondLst>
                                    <p:cond delay="0"/>
                                  </p:stCondLst>
                                  <p:childTnLst>
                                    <p:set>
                                      <p:cBhvr>
                                        <p:cTn id="142" dur="1" fill="hold">
                                          <p:stCondLst>
                                            <p:cond delay="0"/>
                                          </p:stCondLst>
                                        </p:cTn>
                                        <p:tgtEl>
                                          <p:spTgt spid="61"/>
                                        </p:tgtEl>
                                        <p:attrNameLst>
                                          <p:attrName>style.visibility</p:attrName>
                                        </p:attrNameLst>
                                      </p:cBhvr>
                                      <p:to>
                                        <p:strVal val="visible"/>
                                      </p:to>
                                    </p:set>
                                    <p:anim calcmode="lin" valueType="num">
                                      <p:cBhvr additive="base">
                                        <p:cTn id="143" dur="500" fill="hold"/>
                                        <p:tgtEl>
                                          <p:spTgt spid="61"/>
                                        </p:tgtEl>
                                        <p:attrNameLst>
                                          <p:attrName>ppt_x</p:attrName>
                                        </p:attrNameLst>
                                      </p:cBhvr>
                                      <p:tavLst>
                                        <p:tav tm="0">
                                          <p:val>
                                            <p:strVal val="#ppt_x"/>
                                          </p:val>
                                        </p:tav>
                                        <p:tav tm="100000">
                                          <p:val>
                                            <p:strVal val="#ppt_x"/>
                                          </p:val>
                                        </p:tav>
                                      </p:tavLst>
                                    </p:anim>
                                    <p:anim calcmode="lin" valueType="num">
                                      <p:cBhvr additive="base">
                                        <p:cTn id="144" dur="500" fill="hold"/>
                                        <p:tgtEl>
                                          <p:spTgt spid="61"/>
                                        </p:tgtEl>
                                        <p:attrNameLst>
                                          <p:attrName>ppt_y</p:attrName>
                                        </p:attrNameLst>
                                      </p:cBhvr>
                                      <p:tavLst>
                                        <p:tav tm="0">
                                          <p:val>
                                            <p:strVal val="1+#ppt_h/2"/>
                                          </p:val>
                                        </p:tav>
                                        <p:tav tm="100000">
                                          <p:val>
                                            <p:strVal val="#ppt_y"/>
                                          </p:val>
                                        </p:tav>
                                      </p:tavLst>
                                    </p:anim>
                                  </p:childTnLst>
                                </p:cTn>
                              </p:par>
                              <p:par>
                                <p:cTn id="145" presetID="2" presetClass="entr" presetSubtype="4" fill="hold" nodeType="withEffect">
                                  <p:stCondLst>
                                    <p:cond delay="0"/>
                                  </p:stCondLst>
                                  <p:childTnLst>
                                    <p:set>
                                      <p:cBhvr>
                                        <p:cTn id="146" dur="1" fill="hold">
                                          <p:stCondLst>
                                            <p:cond delay="0"/>
                                          </p:stCondLst>
                                        </p:cTn>
                                        <p:tgtEl>
                                          <p:spTgt spid="62"/>
                                        </p:tgtEl>
                                        <p:attrNameLst>
                                          <p:attrName>style.visibility</p:attrName>
                                        </p:attrNameLst>
                                      </p:cBhvr>
                                      <p:to>
                                        <p:strVal val="visible"/>
                                      </p:to>
                                    </p:set>
                                    <p:anim calcmode="lin" valueType="num">
                                      <p:cBhvr additive="base">
                                        <p:cTn id="147" dur="500" fill="hold"/>
                                        <p:tgtEl>
                                          <p:spTgt spid="62"/>
                                        </p:tgtEl>
                                        <p:attrNameLst>
                                          <p:attrName>ppt_x</p:attrName>
                                        </p:attrNameLst>
                                      </p:cBhvr>
                                      <p:tavLst>
                                        <p:tav tm="0">
                                          <p:val>
                                            <p:strVal val="#ppt_x"/>
                                          </p:val>
                                        </p:tav>
                                        <p:tav tm="100000">
                                          <p:val>
                                            <p:strVal val="#ppt_x"/>
                                          </p:val>
                                        </p:tav>
                                      </p:tavLst>
                                    </p:anim>
                                    <p:anim calcmode="lin" valueType="num">
                                      <p:cBhvr additive="base">
                                        <p:cTn id="148" dur="500" fill="hold"/>
                                        <p:tgtEl>
                                          <p:spTgt spid="62"/>
                                        </p:tgtEl>
                                        <p:attrNameLst>
                                          <p:attrName>ppt_y</p:attrName>
                                        </p:attrNameLst>
                                      </p:cBhvr>
                                      <p:tavLst>
                                        <p:tav tm="0">
                                          <p:val>
                                            <p:strVal val="1+#ppt_h/2"/>
                                          </p:val>
                                        </p:tav>
                                        <p:tav tm="100000">
                                          <p:val>
                                            <p:strVal val="#ppt_y"/>
                                          </p:val>
                                        </p:tav>
                                      </p:tavLst>
                                    </p:anim>
                                  </p:childTnLst>
                                </p:cTn>
                              </p:par>
                              <p:par>
                                <p:cTn id="149" presetID="2" presetClass="entr" presetSubtype="4" fill="hold" nodeType="withEffect">
                                  <p:stCondLst>
                                    <p:cond delay="0"/>
                                  </p:stCondLst>
                                  <p:childTnLst>
                                    <p:set>
                                      <p:cBhvr>
                                        <p:cTn id="150" dur="1" fill="hold">
                                          <p:stCondLst>
                                            <p:cond delay="0"/>
                                          </p:stCondLst>
                                        </p:cTn>
                                        <p:tgtEl>
                                          <p:spTgt spid="63"/>
                                        </p:tgtEl>
                                        <p:attrNameLst>
                                          <p:attrName>style.visibility</p:attrName>
                                        </p:attrNameLst>
                                      </p:cBhvr>
                                      <p:to>
                                        <p:strVal val="visible"/>
                                      </p:to>
                                    </p:set>
                                    <p:anim calcmode="lin" valueType="num">
                                      <p:cBhvr additive="base">
                                        <p:cTn id="151" dur="500" fill="hold"/>
                                        <p:tgtEl>
                                          <p:spTgt spid="63"/>
                                        </p:tgtEl>
                                        <p:attrNameLst>
                                          <p:attrName>ppt_x</p:attrName>
                                        </p:attrNameLst>
                                      </p:cBhvr>
                                      <p:tavLst>
                                        <p:tav tm="0">
                                          <p:val>
                                            <p:strVal val="#ppt_x"/>
                                          </p:val>
                                        </p:tav>
                                        <p:tav tm="100000">
                                          <p:val>
                                            <p:strVal val="#ppt_x"/>
                                          </p:val>
                                        </p:tav>
                                      </p:tavLst>
                                    </p:anim>
                                    <p:anim calcmode="lin" valueType="num">
                                      <p:cBhvr additive="base">
                                        <p:cTn id="152" dur="500" fill="hold"/>
                                        <p:tgtEl>
                                          <p:spTgt spid="63"/>
                                        </p:tgtEl>
                                        <p:attrNameLst>
                                          <p:attrName>ppt_y</p:attrName>
                                        </p:attrNameLst>
                                      </p:cBhvr>
                                      <p:tavLst>
                                        <p:tav tm="0">
                                          <p:val>
                                            <p:strVal val="1+#ppt_h/2"/>
                                          </p:val>
                                        </p:tav>
                                        <p:tav tm="100000">
                                          <p:val>
                                            <p:strVal val="#ppt_y"/>
                                          </p:val>
                                        </p:tav>
                                      </p:tavLst>
                                    </p:anim>
                                  </p:childTnLst>
                                </p:cTn>
                              </p:par>
                              <p:par>
                                <p:cTn id="153" presetID="2" presetClass="entr" presetSubtype="4" fill="hold" nodeType="withEffect">
                                  <p:stCondLst>
                                    <p:cond delay="0"/>
                                  </p:stCondLst>
                                  <p:childTnLst>
                                    <p:set>
                                      <p:cBhvr>
                                        <p:cTn id="154" dur="1" fill="hold">
                                          <p:stCondLst>
                                            <p:cond delay="0"/>
                                          </p:stCondLst>
                                        </p:cTn>
                                        <p:tgtEl>
                                          <p:spTgt spid="64"/>
                                        </p:tgtEl>
                                        <p:attrNameLst>
                                          <p:attrName>style.visibility</p:attrName>
                                        </p:attrNameLst>
                                      </p:cBhvr>
                                      <p:to>
                                        <p:strVal val="visible"/>
                                      </p:to>
                                    </p:set>
                                    <p:anim calcmode="lin" valueType="num">
                                      <p:cBhvr additive="base">
                                        <p:cTn id="155" dur="500" fill="hold"/>
                                        <p:tgtEl>
                                          <p:spTgt spid="64"/>
                                        </p:tgtEl>
                                        <p:attrNameLst>
                                          <p:attrName>ppt_x</p:attrName>
                                        </p:attrNameLst>
                                      </p:cBhvr>
                                      <p:tavLst>
                                        <p:tav tm="0">
                                          <p:val>
                                            <p:strVal val="#ppt_x"/>
                                          </p:val>
                                        </p:tav>
                                        <p:tav tm="100000">
                                          <p:val>
                                            <p:strVal val="#ppt_x"/>
                                          </p:val>
                                        </p:tav>
                                      </p:tavLst>
                                    </p:anim>
                                    <p:anim calcmode="lin" valueType="num">
                                      <p:cBhvr additive="base">
                                        <p:cTn id="156" dur="500" fill="hold"/>
                                        <p:tgtEl>
                                          <p:spTgt spid="64"/>
                                        </p:tgtEl>
                                        <p:attrNameLst>
                                          <p:attrName>ppt_y</p:attrName>
                                        </p:attrNameLst>
                                      </p:cBhvr>
                                      <p:tavLst>
                                        <p:tav tm="0">
                                          <p:val>
                                            <p:strVal val="1+#ppt_h/2"/>
                                          </p:val>
                                        </p:tav>
                                        <p:tav tm="100000">
                                          <p:val>
                                            <p:strVal val="#ppt_y"/>
                                          </p:val>
                                        </p:tav>
                                      </p:tavLst>
                                    </p:anim>
                                  </p:childTnLst>
                                </p:cTn>
                              </p:par>
                              <p:par>
                                <p:cTn id="157" presetID="2" presetClass="entr" presetSubtype="4" fill="hold" nodeType="withEffect">
                                  <p:stCondLst>
                                    <p:cond delay="0"/>
                                  </p:stCondLst>
                                  <p:childTnLst>
                                    <p:set>
                                      <p:cBhvr>
                                        <p:cTn id="158" dur="1" fill="hold">
                                          <p:stCondLst>
                                            <p:cond delay="0"/>
                                          </p:stCondLst>
                                        </p:cTn>
                                        <p:tgtEl>
                                          <p:spTgt spid="65"/>
                                        </p:tgtEl>
                                        <p:attrNameLst>
                                          <p:attrName>style.visibility</p:attrName>
                                        </p:attrNameLst>
                                      </p:cBhvr>
                                      <p:to>
                                        <p:strVal val="visible"/>
                                      </p:to>
                                    </p:set>
                                    <p:anim calcmode="lin" valueType="num">
                                      <p:cBhvr additive="base">
                                        <p:cTn id="159" dur="500" fill="hold"/>
                                        <p:tgtEl>
                                          <p:spTgt spid="65"/>
                                        </p:tgtEl>
                                        <p:attrNameLst>
                                          <p:attrName>ppt_x</p:attrName>
                                        </p:attrNameLst>
                                      </p:cBhvr>
                                      <p:tavLst>
                                        <p:tav tm="0">
                                          <p:val>
                                            <p:strVal val="#ppt_x"/>
                                          </p:val>
                                        </p:tav>
                                        <p:tav tm="100000">
                                          <p:val>
                                            <p:strVal val="#ppt_x"/>
                                          </p:val>
                                        </p:tav>
                                      </p:tavLst>
                                    </p:anim>
                                    <p:anim calcmode="lin" valueType="num">
                                      <p:cBhvr additive="base">
                                        <p:cTn id="160" dur="500" fill="hold"/>
                                        <p:tgtEl>
                                          <p:spTgt spid="65"/>
                                        </p:tgtEl>
                                        <p:attrNameLst>
                                          <p:attrName>ppt_y</p:attrName>
                                        </p:attrNameLst>
                                      </p:cBhvr>
                                      <p:tavLst>
                                        <p:tav tm="0">
                                          <p:val>
                                            <p:strVal val="1+#ppt_h/2"/>
                                          </p:val>
                                        </p:tav>
                                        <p:tav tm="100000">
                                          <p:val>
                                            <p:strVal val="#ppt_y"/>
                                          </p:val>
                                        </p:tav>
                                      </p:tavLst>
                                    </p:anim>
                                  </p:childTnLst>
                                </p:cTn>
                              </p:par>
                              <p:par>
                                <p:cTn id="161" presetID="2" presetClass="entr" presetSubtype="4" fill="hold" nodeType="withEffect">
                                  <p:stCondLst>
                                    <p:cond delay="0"/>
                                  </p:stCondLst>
                                  <p:childTnLst>
                                    <p:set>
                                      <p:cBhvr>
                                        <p:cTn id="162" dur="1" fill="hold">
                                          <p:stCondLst>
                                            <p:cond delay="0"/>
                                          </p:stCondLst>
                                        </p:cTn>
                                        <p:tgtEl>
                                          <p:spTgt spid="66"/>
                                        </p:tgtEl>
                                        <p:attrNameLst>
                                          <p:attrName>style.visibility</p:attrName>
                                        </p:attrNameLst>
                                      </p:cBhvr>
                                      <p:to>
                                        <p:strVal val="visible"/>
                                      </p:to>
                                    </p:set>
                                    <p:anim calcmode="lin" valueType="num">
                                      <p:cBhvr additive="base">
                                        <p:cTn id="163" dur="500" fill="hold"/>
                                        <p:tgtEl>
                                          <p:spTgt spid="66"/>
                                        </p:tgtEl>
                                        <p:attrNameLst>
                                          <p:attrName>ppt_x</p:attrName>
                                        </p:attrNameLst>
                                      </p:cBhvr>
                                      <p:tavLst>
                                        <p:tav tm="0">
                                          <p:val>
                                            <p:strVal val="#ppt_x"/>
                                          </p:val>
                                        </p:tav>
                                        <p:tav tm="100000">
                                          <p:val>
                                            <p:strVal val="#ppt_x"/>
                                          </p:val>
                                        </p:tav>
                                      </p:tavLst>
                                    </p:anim>
                                    <p:anim calcmode="lin" valueType="num">
                                      <p:cBhvr additive="base">
                                        <p:cTn id="164" dur="500" fill="hold"/>
                                        <p:tgtEl>
                                          <p:spTgt spid="66"/>
                                        </p:tgtEl>
                                        <p:attrNameLst>
                                          <p:attrName>ppt_y</p:attrName>
                                        </p:attrNameLst>
                                      </p:cBhvr>
                                      <p:tavLst>
                                        <p:tav tm="0">
                                          <p:val>
                                            <p:strVal val="1+#ppt_h/2"/>
                                          </p:val>
                                        </p:tav>
                                        <p:tav tm="100000">
                                          <p:val>
                                            <p:strVal val="#ppt_y"/>
                                          </p:val>
                                        </p:tav>
                                      </p:tavLst>
                                    </p:anim>
                                  </p:childTnLst>
                                </p:cTn>
                              </p:par>
                              <p:par>
                                <p:cTn id="165" presetID="2" presetClass="entr" presetSubtype="4" fill="hold" nodeType="withEffect">
                                  <p:stCondLst>
                                    <p:cond delay="0"/>
                                  </p:stCondLst>
                                  <p:childTnLst>
                                    <p:set>
                                      <p:cBhvr>
                                        <p:cTn id="166" dur="1" fill="hold">
                                          <p:stCondLst>
                                            <p:cond delay="0"/>
                                          </p:stCondLst>
                                        </p:cTn>
                                        <p:tgtEl>
                                          <p:spTgt spid="52"/>
                                        </p:tgtEl>
                                        <p:attrNameLst>
                                          <p:attrName>style.visibility</p:attrName>
                                        </p:attrNameLst>
                                      </p:cBhvr>
                                      <p:to>
                                        <p:strVal val="visible"/>
                                      </p:to>
                                    </p:set>
                                    <p:anim calcmode="lin" valueType="num">
                                      <p:cBhvr additive="base">
                                        <p:cTn id="167" dur="500" fill="hold"/>
                                        <p:tgtEl>
                                          <p:spTgt spid="52"/>
                                        </p:tgtEl>
                                        <p:attrNameLst>
                                          <p:attrName>ppt_x</p:attrName>
                                        </p:attrNameLst>
                                      </p:cBhvr>
                                      <p:tavLst>
                                        <p:tav tm="0">
                                          <p:val>
                                            <p:strVal val="#ppt_x"/>
                                          </p:val>
                                        </p:tav>
                                        <p:tav tm="100000">
                                          <p:val>
                                            <p:strVal val="#ppt_x"/>
                                          </p:val>
                                        </p:tav>
                                      </p:tavLst>
                                    </p:anim>
                                    <p:anim calcmode="lin" valueType="num">
                                      <p:cBhvr additive="base">
                                        <p:cTn id="168" dur="500" fill="hold"/>
                                        <p:tgtEl>
                                          <p:spTgt spid="52"/>
                                        </p:tgtEl>
                                        <p:attrNameLst>
                                          <p:attrName>ppt_y</p:attrName>
                                        </p:attrNameLst>
                                      </p:cBhvr>
                                      <p:tavLst>
                                        <p:tav tm="0">
                                          <p:val>
                                            <p:strVal val="1+#ppt_h/2"/>
                                          </p:val>
                                        </p:tav>
                                        <p:tav tm="100000">
                                          <p:val>
                                            <p:strVal val="#ppt_y"/>
                                          </p:val>
                                        </p:tav>
                                      </p:tavLst>
                                    </p:anim>
                                  </p:childTnLst>
                                </p:cTn>
                              </p:par>
                              <p:par>
                                <p:cTn id="169" presetID="2" presetClass="entr" presetSubtype="4" fill="hold" nodeType="withEffect">
                                  <p:stCondLst>
                                    <p:cond delay="0"/>
                                  </p:stCondLst>
                                  <p:childTnLst>
                                    <p:set>
                                      <p:cBhvr>
                                        <p:cTn id="170" dur="1" fill="hold">
                                          <p:stCondLst>
                                            <p:cond delay="0"/>
                                          </p:stCondLst>
                                        </p:cTn>
                                        <p:tgtEl>
                                          <p:spTgt spid="53"/>
                                        </p:tgtEl>
                                        <p:attrNameLst>
                                          <p:attrName>style.visibility</p:attrName>
                                        </p:attrNameLst>
                                      </p:cBhvr>
                                      <p:to>
                                        <p:strVal val="visible"/>
                                      </p:to>
                                    </p:set>
                                    <p:anim calcmode="lin" valueType="num">
                                      <p:cBhvr additive="base">
                                        <p:cTn id="171" dur="500" fill="hold"/>
                                        <p:tgtEl>
                                          <p:spTgt spid="53"/>
                                        </p:tgtEl>
                                        <p:attrNameLst>
                                          <p:attrName>ppt_x</p:attrName>
                                        </p:attrNameLst>
                                      </p:cBhvr>
                                      <p:tavLst>
                                        <p:tav tm="0">
                                          <p:val>
                                            <p:strVal val="#ppt_x"/>
                                          </p:val>
                                        </p:tav>
                                        <p:tav tm="100000">
                                          <p:val>
                                            <p:strVal val="#ppt_x"/>
                                          </p:val>
                                        </p:tav>
                                      </p:tavLst>
                                    </p:anim>
                                    <p:anim calcmode="lin" valueType="num">
                                      <p:cBhvr additive="base">
                                        <p:cTn id="172" dur="500" fill="hold"/>
                                        <p:tgtEl>
                                          <p:spTgt spid="53"/>
                                        </p:tgtEl>
                                        <p:attrNameLst>
                                          <p:attrName>ppt_y</p:attrName>
                                        </p:attrNameLst>
                                      </p:cBhvr>
                                      <p:tavLst>
                                        <p:tav tm="0">
                                          <p:val>
                                            <p:strVal val="1+#ppt_h/2"/>
                                          </p:val>
                                        </p:tav>
                                        <p:tav tm="100000">
                                          <p:val>
                                            <p:strVal val="#ppt_y"/>
                                          </p:val>
                                        </p:tav>
                                      </p:tavLst>
                                    </p:anim>
                                  </p:childTnLst>
                                </p:cTn>
                              </p:par>
                              <p:par>
                                <p:cTn id="173" presetID="2" presetClass="entr" presetSubtype="4" fill="hold" nodeType="withEffect">
                                  <p:stCondLst>
                                    <p:cond delay="0"/>
                                  </p:stCondLst>
                                  <p:childTnLst>
                                    <p:set>
                                      <p:cBhvr>
                                        <p:cTn id="174" dur="1" fill="hold">
                                          <p:stCondLst>
                                            <p:cond delay="0"/>
                                          </p:stCondLst>
                                        </p:cTn>
                                        <p:tgtEl>
                                          <p:spTgt spid="54"/>
                                        </p:tgtEl>
                                        <p:attrNameLst>
                                          <p:attrName>style.visibility</p:attrName>
                                        </p:attrNameLst>
                                      </p:cBhvr>
                                      <p:to>
                                        <p:strVal val="visible"/>
                                      </p:to>
                                    </p:set>
                                    <p:anim calcmode="lin" valueType="num">
                                      <p:cBhvr additive="base">
                                        <p:cTn id="175" dur="500" fill="hold"/>
                                        <p:tgtEl>
                                          <p:spTgt spid="54"/>
                                        </p:tgtEl>
                                        <p:attrNameLst>
                                          <p:attrName>ppt_x</p:attrName>
                                        </p:attrNameLst>
                                      </p:cBhvr>
                                      <p:tavLst>
                                        <p:tav tm="0">
                                          <p:val>
                                            <p:strVal val="#ppt_x"/>
                                          </p:val>
                                        </p:tav>
                                        <p:tav tm="100000">
                                          <p:val>
                                            <p:strVal val="#ppt_x"/>
                                          </p:val>
                                        </p:tav>
                                      </p:tavLst>
                                    </p:anim>
                                    <p:anim calcmode="lin" valueType="num">
                                      <p:cBhvr additive="base">
                                        <p:cTn id="176" dur="500" fill="hold"/>
                                        <p:tgtEl>
                                          <p:spTgt spid="54"/>
                                        </p:tgtEl>
                                        <p:attrNameLst>
                                          <p:attrName>ppt_y</p:attrName>
                                        </p:attrNameLst>
                                      </p:cBhvr>
                                      <p:tavLst>
                                        <p:tav tm="0">
                                          <p:val>
                                            <p:strVal val="1+#ppt_h/2"/>
                                          </p:val>
                                        </p:tav>
                                        <p:tav tm="100000">
                                          <p:val>
                                            <p:strVal val="#ppt_y"/>
                                          </p:val>
                                        </p:tav>
                                      </p:tavLst>
                                    </p:anim>
                                  </p:childTnLst>
                                </p:cTn>
                              </p:par>
                              <p:par>
                                <p:cTn id="177" presetID="2" presetClass="entr" presetSubtype="4" fill="hold" nodeType="withEffect">
                                  <p:stCondLst>
                                    <p:cond delay="0"/>
                                  </p:stCondLst>
                                  <p:childTnLst>
                                    <p:set>
                                      <p:cBhvr>
                                        <p:cTn id="178" dur="1" fill="hold">
                                          <p:stCondLst>
                                            <p:cond delay="0"/>
                                          </p:stCondLst>
                                        </p:cTn>
                                        <p:tgtEl>
                                          <p:spTgt spid="55"/>
                                        </p:tgtEl>
                                        <p:attrNameLst>
                                          <p:attrName>style.visibility</p:attrName>
                                        </p:attrNameLst>
                                      </p:cBhvr>
                                      <p:to>
                                        <p:strVal val="visible"/>
                                      </p:to>
                                    </p:set>
                                    <p:anim calcmode="lin" valueType="num">
                                      <p:cBhvr additive="base">
                                        <p:cTn id="179" dur="500" fill="hold"/>
                                        <p:tgtEl>
                                          <p:spTgt spid="55"/>
                                        </p:tgtEl>
                                        <p:attrNameLst>
                                          <p:attrName>ppt_x</p:attrName>
                                        </p:attrNameLst>
                                      </p:cBhvr>
                                      <p:tavLst>
                                        <p:tav tm="0">
                                          <p:val>
                                            <p:strVal val="#ppt_x"/>
                                          </p:val>
                                        </p:tav>
                                        <p:tav tm="100000">
                                          <p:val>
                                            <p:strVal val="#ppt_x"/>
                                          </p:val>
                                        </p:tav>
                                      </p:tavLst>
                                    </p:anim>
                                    <p:anim calcmode="lin" valueType="num">
                                      <p:cBhvr additive="base">
                                        <p:cTn id="180" dur="500" fill="hold"/>
                                        <p:tgtEl>
                                          <p:spTgt spid="55"/>
                                        </p:tgtEl>
                                        <p:attrNameLst>
                                          <p:attrName>ppt_y</p:attrName>
                                        </p:attrNameLst>
                                      </p:cBhvr>
                                      <p:tavLst>
                                        <p:tav tm="0">
                                          <p:val>
                                            <p:strVal val="1+#ppt_h/2"/>
                                          </p:val>
                                        </p:tav>
                                        <p:tav tm="100000">
                                          <p:val>
                                            <p:strVal val="#ppt_y"/>
                                          </p:val>
                                        </p:tav>
                                      </p:tavLst>
                                    </p:anim>
                                  </p:childTnLst>
                                </p:cTn>
                              </p:par>
                            </p:childTnLst>
                          </p:cTn>
                        </p:par>
                      </p:childTnLst>
                    </p:cTn>
                  </p:par>
                  <p:par>
                    <p:cTn id="181" fill="hold">
                      <p:stCondLst>
                        <p:cond delay="indefinite"/>
                      </p:stCondLst>
                      <p:childTnLst>
                        <p:par>
                          <p:cTn id="182" fill="hold">
                            <p:stCondLst>
                              <p:cond delay="0"/>
                            </p:stCondLst>
                            <p:childTnLst>
                              <p:par>
                                <p:cTn id="183" presetID="2" presetClass="entr" presetSubtype="4" fill="hold" nodeType="clickEffect">
                                  <p:stCondLst>
                                    <p:cond delay="0"/>
                                  </p:stCondLst>
                                  <p:childTnLst>
                                    <p:set>
                                      <p:cBhvr>
                                        <p:cTn id="184" dur="1" fill="hold">
                                          <p:stCondLst>
                                            <p:cond delay="0"/>
                                          </p:stCondLst>
                                        </p:cTn>
                                        <p:tgtEl>
                                          <p:spTgt spid="68"/>
                                        </p:tgtEl>
                                        <p:attrNameLst>
                                          <p:attrName>style.visibility</p:attrName>
                                        </p:attrNameLst>
                                      </p:cBhvr>
                                      <p:to>
                                        <p:strVal val="visible"/>
                                      </p:to>
                                    </p:set>
                                    <p:anim calcmode="lin" valueType="num">
                                      <p:cBhvr additive="base">
                                        <p:cTn id="185" dur="500" fill="hold"/>
                                        <p:tgtEl>
                                          <p:spTgt spid="68"/>
                                        </p:tgtEl>
                                        <p:attrNameLst>
                                          <p:attrName>ppt_x</p:attrName>
                                        </p:attrNameLst>
                                      </p:cBhvr>
                                      <p:tavLst>
                                        <p:tav tm="0">
                                          <p:val>
                                            <p:strVal val="#ppt_x"/>
                                          </p:val>
                                        </p:tav>
                                        <p:tav tm="100000">
                                          <p:val>
                                            <p:strVal val="#ppt_x"/>
                                          </p:val>
                                        </p:tav>
                                      </p:tavLst>
                                    </p:anim>
                                    <p:anim calcmode="lin" valueType="num">
                                      <p:cBhvr additive="base">
                                        <p:cTn id="186" dur="500" fill="hold"/>
                                        <p:tgtEl>
                                          <p:spTgt spid="68"/>
                                        </p:tgtEl>
                                        <p:attrNameLst>
                                          <p:attrName>ppt_y</p:attrName>
                                        </p:attrNameLst>
                                      </p:cBhvr>
                                      <p:tavLst>
                                        <p:tav tm="0">
                                          <p:val>
                                            <p:strVal val="1+#ppt_h/2"/>
                                          </p:val>
                                        </p:tav>
                                        <p:tav tm="100000">
                                          <p:val>
                                            <p:strVal val="#ppt_y"/>
                                          </p:val>
                                        </p:tav>
                                      </p:tavLst>
                                    </p:anim>
                                  </p:childTnLst>
                                </p:cTn>
                              </p:par>
                              <p:par>
                                <p:cTn id="187" presetID="2" presetClass="entr" presetSubtype="4" fill="hold" nodeType="withEffect">
                                  <p:stCondLst>
                                    <p:cond delay="0"/>
                                  </p:stCondLst>
                                  <p:childTnLst>
                                    <p:set>
                                      <p:cBhvr>
                                        <p:cTn id="188" dur="1" fill="hold">
                                          <p:stCondLst>
                                            <p:cond delay="0"/>
                                          </p:stCondLst>
                                        </p:cTn>
                                        <p:tgtEl>
                                          <p:spTgt spid="67"/>
                                        </p:tgtEl>
                                        <p:attrNameLst>
                                          <p:attrName>style.visibility</p:attrName>
                                        </p:attrNameLst>
                                      </p:cBhvr>
                                      <p:to>
                                        <p:strVal val="visible"/>
                                      </p:to>
                                    </p:set>
                                    <p:anim calcmode="lin" valueType="num">
                                      <p:cBhvr additive="base">
                                        <p:cTn id="189" dur="500" fill="hold"/>
                                        <p:tgtEl>
                                          <p:spTgt spid="67"/>
                                        </p:tgtEl>
                                        <p:attrNameLst>
                                          <p:attrName>ppt_x</p:attrName>
                                        </p:attrNameLst>
                                      </p:cBhvr>
                                      <p:tavLst>
                                        <p:tav tm="0">
                                          <p:val>
                                            <p:strVal val="#ppt_x"/>
                                          </p:val>
                                        </p:tav>
                                        <p:tav tm="100000">
                                          <p:val>
                                            <p:strVal val="#ppt_x"/>
                                          </p:val>
                                        </p:tav>
                                      </p:tavLst>
                                    </p:anim>
                                    <p:anim calcmode="lin" valueType="num">
                                      <p:cBhvr additive="base">
                                        <p:cTn id="190" dur="500" fill="hold"/>
                                        <p:tgtEl>
                                          <p:spTgt spid="67"/>
                                        </p:tgtEl>
                                        <p:attrNameLst>
                                          <p:attrName>ppt_y</p:attrName>
                                        </p:attrNameLst>
                                      </p:cBhvr>
                                      <p:tavLst>
                                        <p:tav tm="0">
                                          <p:val>
                                            <p:strVal val="1+#ppt_h/2"/>
                                          </p:val>
                                        </p:tav>
                                        <p:tav tm="100000">
                                          <p:val>
                                            <p:strVal val="#ppt_y"/>
                                          </p:val>
                                        </p:tav>
                                      </p:tavLst>
                                    </p:anim>
                                  </p:childTnLst>
                                </p:cTn>
                              </p:par>
                              <p:par>
                                <p:cTn id="191" presetID="2" presetClass="entr" presetSubtype="4" fill="hold" nodeType="withEffect">
                                  <p:stCondLst>
                                    <p:cond delay="0"/>
                                  </p:stCondLst>
                                  <p:childTnLst>
                                    <p:set>
                                      <p:cBhvr>
                                        <p:cTn id="192" dur="1" fill="hold">
                                          <p:stCondLst>
                                            <p:cond delay="0"/>
                                          </p:stCondLst>
                                        </p:cTn>
                                        <p:tgtEl>
                                          <p:spTgt spid="69"/>
                                        </p:tgtEl>
                                        <p:attrNameLst>
                                          <p:attrName>style.visibility</p:attrName>
                                        </p:attrNameLst>
                                      </p:cBhvr>
                                      <p:to>
                                        <p:strVal val="visible"/>
                                      </p:to>
                                    </p:set>
                                    <p:anim calcmode="lin" valueType="num">
                                      <p:cBhvr additive="base">
                                        <p:cTn id="193" dur="500" fill="hold"/>
                                        <p:tgtEl>
                                          <p:spTgt spid="69"/>
                                        </p:tgtEl>
                                        <p:attrNameLst>
                                          <p:attrName>ppt_x</p:attrName>
                                        </p:attrNameLst>
                                      </p:cBhvr>
                                      <p:tavLst>
                                        <p:tav tm="0">
                                          <p:val>
                                            <p:strVal val="#ppt_x"/>
                                          </p:val>
                                        </p:tav>
                                        <p:tav tm="100000">
                                          <p:val>
                                            <p:strVal val="#ppt_x"/>
                                          </p:val>
                                        </p:tav>
                                      </p:tavLst>
                                    </p:anim>
                                    <p:anim calcmode="lin" valueType="num">
                                      <p:cBhvr additive="base">
                                        <p:cTn id="194" dur="500" fill="hold"/>
                                        <p:tgtEl>
                                          <p:spTgt spid="69"/>
                                        </p:tgtEl>
                                        <p:attrNameLst>
                                          <p:attrName>ppt_y</p:attrName>
                                        </p:attrNameLst>
                                      </p:cBhvr>
                                      <p:tavLst>
                                        <p:tav tm="0">
                                          <p:val>
                                            <p:strVal val="1+#ppt_h/2"/>
                                          </p:val>
                                        </p:tav>
                                        <p:tav tm="100000">
                                          <p:val>
                                            <p:strVal val="#ppt_y"/>
                                          </p:val>
                                        </p:tav>
                                      </p:tavLst>
                                    </p:anim>
                                  </p:childTnLst>
                                </p:cTn>
                              </p:par>
                              <p:par>
                                <p:cTn id="195" presetID="2" presetClass="entr" presetSubtype="4" fill="hold" nodeType="withEffect">
                                  <p:stCondLst>
                                    <p:cond delay="0"/>
                                  </p:stCondLst>
                                  <p:childTnLst>
                                    <p:set>
                                      <p:cBhvr>
                                        <p:cTn id="196" dur="1" fill="hold">
                                          <p:stCondLst>
                                            <p:cond delay="0"/>
                                          </p:stCondLst>
                                        </p:cTn>
                                        <p:tgtEl>
                                          <p:spTgt spid="57"/>
                                        </p:tgtEl>
                                        <p:attrNameLst>
                                          <p:attrName>style.visibility</p:attrName>
                                        </p:attrNameLst>
                                      </p:cBhvr>
                                      <p:to>
                                        <p:strVal val="visible"/>
                                      </p:to>
                                    </p:set>
                                    <p:anim calcmode="lin" valueType="num">
                                      <p:cBhvr additive="base">
                                        <p:cTn id="197" dur="500" fill="hold"/>
                                        <p:tgtEl>
                                          <p:spTgt spid="57"/>
                                        </p:tgtEl>
                                        <p:attrNameLst>
                                          <p:attrName>ppt_x</p:attrName>
                                        </p:attrNameLst>
                                      </p:cBhvr>
                                      <p:tavLst>
                                        <p:tav tm="0">
                                          <p:val>
                                            <p:strVal val="#ppt_x"/>
                                          </p:val>
                                        </p:tav>
                                        <p:tav tm="100000">
                                          <p:val>
                                            <p:strVal val="#ppt_x"/>
                                          </p:val>
                                        </p:tav>
                                      </p:tavLst>
                                    </p:anim>
                                    <p:anim calcmode="lin" valueType="num">
                                      <p:cBhvr additive="base">
                                        <p:cTn id="198" dur="500" fill="hold"/>
                                        <p:tgtEl>
                                          <p:spTgt spid="57"/>
                                        </p:tgtEl>
                                        <p:attrNameLst>
                                          <p:attrName>ppt_y</p:attrName>
                                        </p:attrNameLst>
                                      </p:cBhvr>
                                      <p:tavLst>
                                        <p:tav tm="0">
                                          <p:val>
                                            <p:strVal val="1+#ppt_h/2"/>
                                          </p:val>
                                        </p:tav>
                                        <p:tav tm="100000">
                                          <p:val>
                                            <p:strVal val="#ppt_y"/>
                                          </p:val>
                                        </p:tav>
                                      </p:tavLst>
                                    </p:anim>
                                  </p:childTnLst>
                                </p:cTn>
                              </p:par>
                              <p:par>
                                <p:cTn id="199" presetID="2" presetClass="entr" presetSubtype="4" fill="hold" nodeType="withEffect">
                                  <p:stCondLst>
                                    <p:cond delay="0"/>
                                  </p:stCondLst>
                                  <p:childTnLst>
                                    <p:set>
                                      <p:cBhvr>
                                        <p:cTn id="200" dur="1" fill="hold">
                                          <p:stCondLst>
                                            <p:cond delay="0"/>
                                          </p:stCondLst>
                                        </p:cTn>
                                        <p:tgtEl>
                                          <p:spTgt spid="76"/>
                                        </p:tgtEl>
                                        <p:attrNameLst>
                                          <p:attrName>style.visibility</p:attrName>
                                        </p:attrNameLst>
                                      </p:cBhvr>
                                      <p:to>
                                        <p:strVal val="visible"/>
                                      </p:to>
                                    </p:set>
                                    <p:anim calcmode="lin" valueType="num">
                                      <p:cBhvr additive="base">
                                        <p:cTn id="201" dur="500" fill="hold"/>
                                        <p:tgtEl>
                                          <p:spTgt spid="76"/>
                                        </p:tgtEl>
                                        <p:attrNameLst>
                                          <p:attrName>ppt_x</p:attrName>
                                        </p:attrNameLst>
                                      </p:cBhvr>
                                      <p:tavLst>
                                        <p:tav tm="0">
                                          <p:val>
                                            <p:strVal val="#ppt_x"/>
                                          </p:val>
                                        </p:tav>
                                        <p:tav tm="100000">
                                          <p:val>
                                            <p:strVal val="#ppt_x"/>
                                          </p:val>
                                        </p:tav>
                                      </p:tavLst>
                                    </p:anim>
                                    <p:anim calcmode="lin" valueType="num">
                                      <p:cBhvr additive="base">
                                        <p:cTn id="202" dur="500" fill="hold"/>
                                        <p:tgtEl>
                                          <p:spTgt spid="76"/>
                                        </p:tgtEl>
                                        <p:attrNameLst>
                                          <p:attrName>ppt_y</p:attrName>
                                        </p:attrNameLst>
                                      </p:cBhvr>
                                      <p:tavLst>
                                        <p:tav tm="0">
                                          <p:val>
                                            <p:strVal val="1+#ppt_h/2"/>
                                          </p:val>
                                        </p:tav>
                                        <p:tav tm="100000">
                                          <p:val>
                                            <p:strVal val="#ppt_y"/>
                                          </p:val>
                                        </p:tav>
                                      </p:tavLst>
                                    </p:anim>
                                  </p:childTnLst>
                                </p:cTn>
                              </p:par>
                              <p:par>
                                <p:cTn id="203" presetID="2" presetClass="entr" presetSubtype="4" fill="hold" nodeType="withEffect">
                                  <p:stCondLst>
                                    <p:cond delay="0"/>
                                  </p:stCondLst>
                                  <p:childTnLst>
                                    <p:set>
                                      <p:cBhvr>
                                        <p:cTn id="204" dur="1" fill="hold">
                                          <p:stCondLst>
                                            <p:cond delay="0"/>
                                          </p:stCondLst>
                                        </p:cTn>
                                        <p:tgtEl>
                                          <p:spTgt spid="56"/>
                                        </p:tgtEl>
                                        <p:attrNameLst>
                                          <p:attrName>style.visibility</p:attrName>
                                        </p:attrNameLst>
                                      </p:cBhvr>
                                      <p:to>
                                        <p:strVal val="visible"/>
                                      </p:to>
                                    </p:set>
                                    <p:anim calcmode="lin" valueType="num">
                                      <p:cBhvr additive="base">
                                        <p:cTn id="205" dur="500" fill="hold"/>
                                        <p:tgtEl>
                                          <p:spTgt spid="56"/>
                                        </p:tgtEl>
                                        <p:attrNameLst>
                                          <p:attrName>ppt_x</p:attrName>
                                        </p:attrNameLst>
                                      </p:cBhvr>
                                      <p:tavLst>
                                        <p:tav tm="0">
                                          <p:val>
                                            <p:strVal val="#ppt_x"/>
                                          </p:val>
                                        </p:tav>
                                        <p:tav tm="100000">
                                          <p:val>
                                            <p:strVal val="#ppt_x"/>
                                          </p:val>
                                        </p:tav>
                                      </p:tavLst>
                                    </p:anim>
                                    <p:anim calcmode="lin" valueType="num">
                                      <p:cBhvr additive="base">
                                        <p:cTn id="206" dur="500" fill="hold"/>
                                        <p:tgtEl>
                                          <p:spTgt spid="56"/>
                                        </p:tgtEl>
                                        <p:attrNameLst>
                                          <p:attrName>ppt_y</p:attrName>
                                        </p:attrNameLst>
                                      </p:cBhvr>
                                      <p:tavLst>
                                        <p:tav tm="0">
                                          <p:val>
                                            <p:strVal val="1+#ppt_h/2"/>
                                          </p:val>
                                        </p:tav>
                                        <p:tav tm="100000">
                                          <p:val>
                                            <p:strVal val="#ppt_y"/>
                                          </p:val>
                                        </p:tav>
                                      </p:tavLst>
                                    </p:anim>
                                  </p:childTnLst>
                                </p:cTn>
                              </p:par>
                            </p:childTnLst>
                          </p:cTn>
                        </p:par>
                      </p:childTnLst>
                    </p:cTn>
                  </p:par>
                  <p:par>
                    <p:cTn id="207" fill="hold">
                      <p:stCondLst>
                        <p:cond delay="indefinite"/>
                      </p:stCondLst>
                      <p:childTnLst>
                        <p:par>
                          <p:cTn id="208" fill="hold">
                            <p:stCondLst>
                              <p:cond delay="0"/>
                            </p:stCondLst>
                            <p:childTnLst>
                              <p:par>
                                <p:cTn id="209" presetID="2" presetClass="entr" presetSubtype="4" fill="hold" nodeType="clickEffect">
                                  <p:stCondLst>
                                    <p:cond delay="0"/>
                                  </p:stCondLst>
                                  <p:childTnLst>
                                    <p:set>
                                      <p:cBhvr>
                                        <p:cTn id="210" dur="1" fill="hold">
                                          <p:stCondLst>
                                            <p:cond delay="0"/>
                                          </p:stCondLst>
                                        </p:cTn>
                                        <p:tgtEl>
                                          <p:spTgt spid="71"/>
                                        </p:tgtEl>
                                        <p:attrNameLst>
                                          <p:attrName>style.visibility</p:attrName>
                                        </p:attrNameLst>
                                      </p:cBhvr>
                                      <p:to>
                                        <p:strVal val="visible"/>
                                      </p:to>
                                    </p:set>
                                    <p:anim calcmode="lin" valueType="num">
                                      <p:cBhvr additive="base">
                                        <p:cTn id="211" dur="500" fill="hold"/>
                                        <p:tgtEl>
                                          <p:spTgt spid="71"/>
                                        </p:tgtEl>
                                        <p:attrNameLst>
                                          <p:attrName>ppt_x</p:attrName>
                                        </p:attrNameLst>
                                      </p:cBhvr>
                                      <p:tavLst>
                                        <p:tav tm="0">
                                          <p:val>
                                            <p:strVal val="#ppt_x"/>
                                          </p:val>
                                        </p:tav>
                                        <p:tav tm="100000">
                                          <p:val>
                                            <p:strVal val="#ppt_x"/>
                                          </p:val>
                                        </p:tav>
                                      </p:tavLst>
                                    </p:anim>
                                    <p:anim calcmode="lin" valueType="num">
                                      <p:cBhvr additive="base">
                                        <p:cTn id="212" dur="500" fill="hold"/>
                                        <p:tgtEl>
                                          <p:spTgt spid="71"/>
                                        </p:tgtEl>
                                        <p:attrNameLst>
                                          <p:attrName>ppt_y</p:attrName>
                                        </p:attrNameLst>
                                      </p:cBhvr>
                                      <p:tavLst>
                                        <p:tav tm="0">
                                          <p:val>
                                            <p:strVal val="1+#ppt_h/2"/>
                                          </p:val>
                                        </p:tav>
                                        <p:tav tm="100000">
                                          <p:val>
                                            <p:strVal val="#ppt_y"/>
                                          </p:val>
                                        </p:tav>
                                      </p:tavLst>
                                    </p:anim>
                                  </p:childTnLst>
                                </p:cTn>
                              </p:par>
                              <p:par>
                                <p:cTn id="213" presetID="2" presetClass="entr" presetSubtype="4" fill="hold" nodeType="withEffect">
                                  <p:stCondLst>
                                    <p:cond delay="0"/>
                                  </p:stCondLst>
                                  <p:childTnLst>
                                    <p:set>
                                      <p:cBhvr>
                                        <p:cTn id="214" dur="1" fill="hold">
                                          <p:stCondLst>
                                            <p:cond delay="0"/>
                                          </p:stCondLst>
                                        </p:cTn>
                                        <p:tgtEl>
                                          <p:spTgt spid="77"/>
                                        </p:tgtEl>
                                        <p:attrNameLst>
                                          <p:attrName>style.visibility</p:attrName>
                                        </p:attrNameLst>
                                      </p:cBhvr>
                                      <p:to>
                                        <p:strVal val="visible"/>
                                      </p:to>
                                    </p:set>
                                    <p:anim calcmode="lin" valueType="num">
                                      <p:cBhvr additive="base">
                                        <p:cTn id="215" dur="500" fill="hold"/>
                                        <p:tgtEl>
                                          <p:spTgt spid="77"/>
                                        </p:tgtEl>
                                        <p:attrNameLst>
                                          <p:attrName>ppt_x</p:attrName>
                                        </p:attrNameLst>
                                      </p:cBhvr>
                                      <p:tavLst>
                                        <p:tav tm="0">
                                          <p:val>
                                            <p:strVal val="#ppt_x"/>
                                          </p:val>
                                        </p:tav>
                                        <p:tav tm="100000">
                                          <p:val>
                                            <p:strVal val="#ppt_x"/>
                                          </p:val>
                                        </p:tav>
                                      </p:tavLst>
                                    </p:anim>
                                    <p:anim calcmode="lin" valueType="num">
                                      <p:cBhvr additive="base">
                                        <p:cTn id="216" dur="500" fill="hold"/>
                                        <p:tgtEl>
                                          <p:spTgt spid="77"/>
                                        </p:tgtEl>
                                        <p:attrNameLst>
                                          <p:attrName>ppt_y</p:attrName>
                                        </p:attrNameLst>
                                      </p:cBhvr>
                                      <p:tavLst>
                                        <p:tav tm="0">
                                          <p:val>
                                            <p:strVal val="1+#ppt_h/2"/>
                                          </p:val>
                                        </p:tav>
                                        <p:tav tm="100000">
                                          <p:val>
                                            <p:strVal val="#ppt_y"/>
                                          </p:val>
                                        </p:tav>
                                      </p:tavLst>
                                    </p:anim>
                                  </p:childTnLst>
                                </p:cTn>
                              </p:par>
                              <p:par>
                                <p:cTn id="217" presetID="2" presetClass="entr" presetSubtype="4" fill="hold" nodeType="withEffect">
                                  <p:stCondLst>
                                    <p:cond delay="0"/>
                                  </p:stCondLst>
                                  <p:childTnLst>
                                    <p:set>
                                      <p:cBhvr>
                                        <p:cTn id="218" dur="1" fill="hold">
                                          <p:stCondLst>
                                            <p:cond delay="0"/>
                                          </p:stCondLst>
                                        </p:cTn>
                                        <p:tgtEl>
                                          <p:spTgt spid="58"/>
                                        </p:tgtEl>
                                        <p:attrNameLst>
                                          <p:attrName>style.visibility</p:attrName>
                                        </p:attrNameLst>
                                      </p:cBhvr>
                                      <p:to>
                                        <p:strVal val="visible"/>
                                      </p:to>
                                    </p:set>
                                    <p:anim calcmode="lin" valueType="num">
                                      <p:cBhvr additive="base">
                                        <p:cTn id="219" dur="500" fill="hold"/>
                                        <p:tgtEl>
                                          <p:spTgt spid="58"/>
                                        </p:tgtEl>
                                        <p:attrNameLst>
                                          <p:attrName>ppt_x</p:attrName>
                                        </p:attrNameLst>
                                      </p:cBhvr>
                                      <p:tavLst>
                                        <p:tav tm="0">
                                          <p:val>
                                            <p:strVal val="#ppt_x"/>
                                          </p:val>
                                        </p:tav>
                                        <p:tav tm="100000">
                                          <p:val>
                                            <p:strVal val="#ppt_x"/>
                                          </p:val>
                                        </p:tav>
                                      </p:tavLst>
                                    </p:anim>
                                    <p:anim calcmode="lin" valueType="num">
                                      <p:cBhvr additive="base">
                                        <p:cTn id="220" dur="500" fill="hold"/>
                                        <p:tgtEl>
                                          <p:spTgt spid="58"/>
                                        </p:tgtEl>
                                        <p:attrNameLst>
                                          <p:attrName>ppt_y</p:attrName>
                                        </p:attrNameLst>
                                      </p:cBhvr>
                                      <p:tavLst>
                                        <p:tav tm="0">
                                          <p:val>
                                            <p:strVal val="1+#ppt_h/2"/>
                                          </p:val>
                                        </p:tav>
                                        <p:tav tm="100000">
                                          <p:val>
                                            <p:strVal val="#ppt_y"/>
                                          </p:val>
                                        </p:tav>
                                      </p:tavLst>
                                    </p:anim>
                                  </p:childTnLst>
                                </p:cTn>
                              </p:par>
                            </p:childTnLst>
                          </p:cTn>
                        </p:par>
                      </p:childTnLst>
                    </p:cTn>
                  </p:par>
                  <p:par>
                    <p:cTn id="221" fill="hold">
                      <p:stCondLst>
                        <p:cond delay="indefinite"/>
                      </p:stCondLst>
                      <p:childTnLst>
                        <p:par>
                          <p:cTn id="222" fill="hold">
                            <p:stCondLst>
                              <p:cond delay="0"/>
                            </p:stCondLst>
                            <p:childTnLst>
                              <p:par>
                                <p:cTn id="223" presetID="2" presetClass="entr" presetSubtype="4" fill="hold" grpId="0" nodeType="clickEffect">
                                  <p:stCondLst>
                                    <p:cond delay="0"/>
                                  </p:stCondLst>
                                  <p:childTnLst>
                                    <p:set>
                                      <p:cBhvr>
                                        <p:cTn id="224" dur="1" fill="hold">
                                          <p:stCondLst>
                                            <p:cond delay="0"/>
                                          </p:stCondLst>
                                        </p:cTn>
                                        <p:tgtEl>
                                          <p:spTgt spid="79"/>
                                        </p:tgtEl>
                                        <p:attrNameLst>
                                          <p:attrName>style.visibility</p:attrName>
                                        </p:attrNameLst>
                                      </p:cBhvr>
                                      <p:to>
                                        <p:strVal val="visible"/>
                                      </p:to>
                                    </p:set>
                                    <p:anim calcmode="lin" valueType="num">
                                      <p:cBhvr additive="base">
                                        <p:cTn id="225" dur="500" fill="hold"/>
                                        <p:tgtEl>
                                          <p:spTgt spid="79"/>
                                        </p:tgtEl>
                                        <p:attrNameLst>
                                          <p:attrName>ppt_x</p:attrName>
                                        </p:attrNameLst>
                                      </p:cBhvr>
                                      <p:tavLst>
                                        <p:tav tm="0">
                                          <p:val>
                                            <p:strVal val="#ppt_x"/>
                                          </p:val>
                                        </p:tav>
                                        <p:tav tm="100000">
                                          <p:val>
                                            <p:strVal val="#ppt_x"/>
                                          </p:val>
                                        </p:tav>
                                      </p:tavLst>
                                    </p:anim>
                                    <p:anim calcmode="lin" valueType="num">
                                      <p:cBhvr additive="base">
                                        <p:cTn id="226" dur="500" fill="hold"/>
                                        <p:tgtEl>
                                          <p:spTgt spid="79"/>
                                        </p:tgtEl>
                                        <p:attrNameLst>
                                          <p:attrName>ppt_y</p:attrName>
                                        </p:attrNameLst>
                                      </p:cBhvr>
                                      <p:tavLst>
                                        <p:tav tm="0">
                                          <p:val>
                                            <p:strVal val="1+#ppt_h/2"/>
                                          </p:val>
                                        </p:tav>
                                        <p:tav tm="100000">
                                          <p:val>
                                            <p:strVal val="#ppt_y"/>
                                          </p:val>
                                        </p:tav>
                                      </p:tavLst>
                                    </p:anim>
                                  </p:childTnLst>
                                </p:cTn>
                              </p:par>
                              <p:par>
                                <p:cTn id="227" presetID="2" presetClass="entr" presetSubtype="4" fill="hold" grpId="0" nodeType="withEffect">
                                  <p:stCondLst>
                                    <p:cond delay="0"/>
                                  </p:stCondLst>
                                  <p:childTnLst>
                                    <p:set>
                                      <p:cBhvr>
                                        <p:cTn id="228" dur="1" fill="hold">
                                          <p:stCondLst>
                                            <p:cond delay="0"/>
                                          </p:stCondLst>
                                        </p:cTn>
                                        <p:tgtEl>
                                          <p:spTgt spid="78"/>
                                        </p:tgtEl>
                                        <p:attrNameLst>
                                          <p:attrName>style.visibility</p:attrName>
                                        </p:attrNameLst>
                                      </p:cBhvr>
                                      <p:to>
                                        <p:strVal val="visible"/>
                                      </p:to>
                                    </p:set>
                                    <p:anim calcmode="lin" valueType="num">
                                      <p:cBhvr additive="base">
                                        <p:cTn id="229" dur="500" fill="hold"/>
                                        <p:tgtEl>
                                          <p:spTgt spid="78"/>
                                        </p:tgtEl>
                                        <p:attrNameLst>
                                          <p:attrName>ppt_x</p:attrName>
                                        </p:attrNameLst>
                                      </p:cBhvr>
                                      <p:tavLst>
                                        <p:tav tm="0">
                                          <p:val>
                                            <p:strVal val="#ppt_x"/>
                                          </p:val>
                                        </p:tav>
                                        <p:tav tm="100000">
                                          <p:val>
                                            <p:strVal val="#ppt_x"/>
                                          </p:val>
                                        </p:tav>
                                      </p:tavLst>
                                    </p:anim>
                                    <p:anim calcmode="lin" valueType="num">
                                      <p:cBhvr additive="base">
                                        <p:cTn id="230" dur="500" fill="hold"/>
                                        <p:tgtEl>
                                          <p:spTgt spid="78"/>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animBg="1"/>
      <p:bldP spid="75" grpId="0"/>
      <p:bldP spid="74" grpId="1" animBg="1"/>
      <p:bldP spid="75" grpId="1"/>
      <p:bldP spid="79" grpId="0"/>
      <p:bldP spid="78" grpId="0" animBg="1"/>
      <p:bldP spid="79" grpId="1"/>
      <p:bldP spid="78" grpId="1" animBg="1"/>
    </p:bld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文本框 1"/>
          <p:cNvSpPr txBox="1"/>
          <p:nvPr/>
        </p:nvSpPr>
        <p:spPr>
          <a:xfrm>
            <a:off x="699770" y="1282700"/>
            <a:ext cx="8589010" cy="1444625"/>
          </a:xfrm>
          <a:prstGeom prst="rect">
            <a:avLst/>
          </a:prstGeom>
          <a:noFill/>
        </p:spPr>
        <p:txBody>
          <a:bodyPr wrap="square" rtlCol="0">
            <a:noAutofit/>
          </a:bodyPr>
          <a:p>
            <a:r>
              <a:rPr lang="zh-CN" altLang="en-US">
                <a:latin typeface="Times New Roman" panose="02020603050405020304" pitchFamily="18" charset="0"/>
              </a:rPr>
              <a:t>二路归并排序的</a:t>
            </a:r>
            <a:r>
              <a:rPr lang="zh-CN" altLang="en-US">
                <a:latin typeface="Times New Roman" panose="02020603050405020304" pitchFamily="18" charset="0"/>
              </a:rPr>
              <a:t>实现：</a:t>
            </a:r>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1</a:t>
            </a:r>
            <a:r>
              <a:rPr lang="zh-CN" altLang="en-US">
                <a:latin typeface="Times New Roman" panose="02020603050405020304" pitchFamily="18" charset="0"/>
              </a:rPr>
              <a:t>）首先是归并排序的递归体，首先是完成数组的拆分，拆分只需要找到数组的中间值索引，根据中间索引值就可以完成</a:t>
            </a:r>
            <a:r>
              <a:rPr lang="en-US" altLang="zh-CN">
                <a:latin typeface="Times New Roman" panose="02020603050405020304" pitchFamily="18" charset="0"/>
              </a:rPr>
              <a:t>;</a:t>
            </a:r>
            <a:r>
              <a:rPr lang="zh-CN" altLang="en-US">
                <a:latin typeface="Times New Roman" panose="02020603050405020304" pitchFamily="18" charset="0"/>
              </a:rPr>
              <a:t>然后递归的差分。</a:t>
            </a:r>
            <a:endParaRPr lang="en-US" altLang="zh-CN">
              <a:latin typeface="Times New Roman" panose="02020603050405020304" pitchFamily="18" charset="0"/>
            </a:endParaRPr>
          </a:p>
          <a:p>
            <a:endParaRPr lang="zh-CN" altLang="en-US">
              <a:latin typeface="Times New Roman" panose="02020603050405020304" pitchFamily="18" charset="0"/>
            </a:endParaRPr>
          </a:p>
          <a:p>
            <a:r>
              <a:rPr lang="zh-CN" altLang="en-US">
                <a:latin typeface="Times New Roman" panose="02020603050405020304" pitchFamily="18" charset="0"/>
              </a:rPr>
              <a:t>（</a:t>
            </a:r>
            <a:r>
              <a:rPr lang="en-US" altLang="zh-CN">
                <a:latin typeface="Times New Roman" panose="02020603050405020304" pitchFamily="18" charset="0"/>
              </a:rPr>
              <a:t>2</a:t>
            </a:r>
            <a:r>
              <a:rPr lang="zh-CN" altLang="en-US">
                <a:latin typeface="Times New Roman" panose="02020603050405020304" pitchFamily="18" charset="0"/>
              </a:rPr>
              <a:t>）拆分完成之后，则需要合并，需要完成合并的函数</a:t>
            </a:r>
            <a:r>
              <a:rPr lang="en-US" altLang="zh-CN">
                <a:latin typeface="Times New Roman" panose="02020603050405020304" pitchFamily="18" charset="0"/>
              </a:rPr>
              <a:t>;</a:t>
            </a:r>
            <a:endParaRPr lang="zh-CN" altLang="en-US">
              <a:latin typeface="Times New Roman" panose="02020603050405020304" pitchFamily="18" charset="0"/>
            </a:endParaRPr>
          </a:p>
        </p:txBody>
      </p:sp>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文本框 3"/>
          <p:cNvSpPr txBox="1"/>
          <p:nvPr/>
        </p:nvSpPr>
        <p:spPr>
          <a:xfrm>
            <a:off x="2195830" y="2997200"/>
            <a:ext cx="4911725" cy="1276985"/>
          </a:xfrm>
          <a:prstGeom prst="rect">
            <a:avLst/>
          </a:prstGeom>
          <a:noFill/>
        </p:spPr>
        <p:txBody>
          <a:bodyPr wrap="square" rtlCol="0" anchor="t">
            <a:noAutofit/>
          </a:bodyPr>
          <a:p>
            <a:r>
              <a:rPr lang="en-US" altLang="zh-CN" sz="2400">
                <a:solidFill>
                  <a:schemeClr val="tx1"/>
                </a:solidFill>
                <a:uFillTx/>
                <a:latin typeface="Times New Roman" panose="02020603050405020304" pitchFamily="18" charset="0"/>
              </a:rPr>
              <a:t>def mergeSort(arr):</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if len(arr) &lt;= 1: #</a:t>
            </a:r>
            <a:r>
              <a:rPr lang="zh-CN" altLang="en-US" sz="2400">
                <a:solidFill>
                  <a:schemeClr val="tx1"/>
                </a:solidFill>
                <a:uFillTx/>
                <a:latin typeface="Times New Roman" panose="02020603050405020304" pitchFamily="18" charset="0"/>
              </a:rPr>
              <a:t>递归出口</a:t>
            </a:r>
            <a:endParaRPr lang="en-US" altLang="zh-CN" sz="2400">
              <a:solidFill>
                <a:schemeClr val="tx1"/>
              </a:solidFill>
              <a:uFillTx/>
              <a:latin typeface="Times New Roman" panose="02020603050405020304" pitchFamily="18" charset="0"/>
            </a:endParaRPr>
          </a:p>
          <a:p>
            <a:r>
              <a:rPr lang="en-US" altLang="zh-CN" sz="2400">
                <a:solidFill>
                  <a:schemeClr val="tx1"/>
                </a:solidFill>
                <a:uFillTx/>
                <a:latin typeface="Times New Roman" panose="02020603050405020304" pitchFamily="18" charset="0"/>
              </a:rPr>
              <a:t>        return arr</a:t>
            </a:r>
            <a:endParaRPr lang="en-US" altLang="zh-CN" sz="2400">
              <a:solidFill>
                <a:schemeClr val="tx1"/>
              </a:solidFill>
              <a:uFillTx/>
              <a:latin typeface="Times New Roman" panose="02020603050405020304" pitchFamily="18" charset="0"/>
            </a:endParaRPr>
          </a:p>
          <a:p>
            <a:endParaRPr lang="en-US" altLang="zh-CN" sz="2400">
              <a:solidFill>
                <a:schemeClr val="tx1"/>
              </a:solidFill>
              <a:uFillTx/>
              <a:latin typeface="Times New Roman" panose="02020603050405020304" pitchFamily="18" charset="0"/>
            </a:endParaRPr>
          </a:p>
        </p:txBody>
      </p:sp>
      <p:sp>
        <p:nvSpPr>
          <p:cNvPr id="5" name="文本框 4"/>
          <p:cNvSpPr txBox="1"/>
          <p:nvPr/>
        </p:nvSpPr>
        <p:spPr>
          <a:xfrm>
            <a:off x="2124075" y="4130675"/>
            <a:ext cx="7071995" cy="1105535"/>
          </a:xfrm>
          <a:prstGeom prst="rect">
            <a:avLst/>
          </a:prstGeom>
          <a:noFill/>
        </p:spPr>
        <p:txBody>
          <a:bodyPr wrap="square" rtlCol="0" anchor="t">
            <a:noAutofit/>
          </a:bodyPr>
          <a:p>
            <a:r>
              <a:rPr lang="en-US" altLang="zh-CN" sz="2400">
                <a:uFillTx/>
                <a:latin typeface="Times New Roman" panose="02020603050405020304" pitchFamily="18" charset="0"/>
                <a:sym typeface="+mn-ea"/>
              </a:rPr>
              <a:t>    low, high = 0, len(arr)-1 # </a:t>
            </a:r>
            <a:r>
              <a:rPr lang="zh-CN" altLang="en-US" sz="2400">
                <a:uFillTx/>
                <a:latin typeface="Times New Roman" panose="02020603050405020304" pitchFamily="18" charset="0"/>
                <a:sym typeface="+mn-ea"/>
              </a:rPr>
              <a:t>切分数组的中间索引</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mid = (low+high)//2</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t>
            </a:r>
            <a:endParaRPr lang="en-US" altLang="zh-CN" sz="2400">
              <a:uFillTx/>
              <a:latin typeface="Times New Roman" panose="02020603050405020304" pitchFamily="18" charset="0"/>
              <a:sym typeface="+mn-ea"/>
            </a:endParaRPr>
          </a:p>
        </p:txBody>
      </p:sp>
      <p:sp>
        <p:nvSpPr>
          <p:cNvPr id="7" name="文本框 6"/>
          <p:cNvSpPr txBox="1"/>
          <p:nvPr/>
        </p:nvSpPr>
        <p:spPr>
          <a:xfrm>
            <a:off x="2142490" y="4941570"/>
            <a:ext cx="4572000" cy="1198880"/>
          </a:xfrm>
          <a:prstGeom prst="rect">
            <a:avLst/>
          </a:prstGeom>
          <a:noFill/>
        </p:spPr>
        <p:txBody>
          <a:bodyPr wrap="square" rtlCol="0" anchor="t">
            <a:spAutoFit/>
          </a:bodyPr>
          <a:p>
            <a:r>
              <a:rPr lang="en-US" altLang="zh-CN" sz="2400">
                <a:uFillTx/>
                <a:latin typeface="Times New Roman" panose="02020603050405020304" pitchFamily="18" charset="0"/>
                <a:sym typeface="+mn-ea"/>
              </a:rPr>
              <a:t>    arr1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arr2 = mergeSort(arr[mid+1:])</a:t>
            </a:r>
            <a:endParaRPr lang="en-US" altLang="zh-CN" sz="2400">
              <a:solidFill>
                <a:schemeClr val="tx1"/>
              </a:solidFill>
              <a:uFillTx/>
              <a:latin typeface="Times New Roman" panose="02020603050405020304" pitchFamily="18" charset="0"/>
            </a:endParaRPr>
          </a:p>
          <a:p>
            <a:r>
              <a:rPr lang="en-US" altLang="zh-CN" sz="2400">
                <a:uFillTx/>
                <a:latin typeface="Times New Roman" panose="02020603050405020304" pitchFamily="18" charset="0"/>
                <a:sym typeface="+mn-ea"/>
              </a:rPr>
              <a:t>    return merge(arr1, arr2)</a:t>
            </a:r>
            <a:endParaRPr lang="en-US" altLang="zh-CN" sz="2400">
              <a:uFillTx/>
              <a:latin typeface="Times New Roman" panose="02020603050405020304" pitchFamily="18" charset="0"/>
              <a:sym typeface="+mn-ea"/>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anim calcmode="lin" valueType="num">
                                      <p:cBhvr additive="base">
                                        <p:cTn id="7" dur="500" fill="hold"/>
                                        <p:tgtEl>
                                          <p:spTgt spid="4"/>
                                        </p:tgtEl>
                                        <p:attrNameLst>
                                          <p:attrName>ppt_x</p:attrName>
                                        </p:attrNameLst>
                                      </p:cBhvr>
                                      <p:tavLst>
                                        <p:tav tm="0">
                                          <p:val>
                                            <p:strVal val="#ppt_x"/>
                                          </p:val>
                                        </p:tav>
                                        <p:tav tm="100000">
                                          <p:val>
                                            <p:strVal val="#ppt_x"/>
                                          </p:val>
                                        </p:tav>
                                      </p:tavLst>
                                    </p:anim>
                                    <p:anim calcmode="lin" valueType="num">
                                      <p:cBhvr additive="base">
                                        <p:cTn id="8" dur="500" fill="hold"/>
                                        <p:tgtEl>
                                          <p:spTgt spid="4"/>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4" fill="hold" grpId="0" nodeType="clickEffect">
                                  <p:stCondLst>
                                    <p:cond delay="0"/>
                                  </p:stCondLst>
                                  <p:childTnLst>
                                    <p:set>
                                      <p:cBhvr>
                                        <p:cTn id="12" dur="1" fill="hold">
                                          <p:stCondLst>
                                            <p:cond delay="0"/>
                                          </p:stCondLst>
                                        </p:cTn>
                                        <p:tgtEl>
                                          <p:spTgt spid="5"/>
                                        </p:tgtEl>
                                        <p:attrNameLst>
                                          <p:attrName>style.visibility</p:attrName>
                                        </p:attrNameLst>
                                      </p:cBhvr>
                                      <p:to>
                                        <p:strVal val="visible"/>
                                      </p:to>
                                    </p:set>
                                    <p:anim calcmode="lin" valueType="num">
                                      <p:cBhvr additive="base">
                                        <p:cTn id="13" dur="500" fill="hold"/>
                                        <p:tgtEl>
                                          <p:spTgt spid="5"/>
                                        </p:tgtEl>
                                        <p:attrNameLst>
                                          <p:attrName>ppt_x</p:attrName>
                                        </p:attrNameLst>
                                      </p:cBhvr>
                                      <p:tavLst>
                                        <p:tav tm="0">
                                          <p:val>
                                            <p:strVal val="#ppt_x"/>
                                          </p:val>
                                        </p:tav>
                                        <p:tav tm="100000">
                                          <p:val>
                                            <p:strVal val="#ppt_x"/>
                                          </p:val>
                                        </p:tav>
                                      </p:tavLst>
                                    </p:anim>
                                    <p:anim calcmode="lin" valueType="num">
                                      <p:cBhvr additive="base">
                                        <p:cTn id="14" dur="500" fill="hold"/>
                                        <p:tgtEl>
                                          <p:spTgt spid="5"/>
                                        </p:tgtEl>
                                        <p:attrNameLst>
                                          <p:attrName>ppt_y</p:attrName>
                                        </p:attrNameLst>
                                      </p:cBhvr>
                                      <p:tavLst>
                                        <p:tav tm="0">
                                          <p:val>
                                            <p:strVal val="1+#ppt_h/2"/>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 presetClass="entr" presetSubtype="4" fill="hold" grpId="0" nodeType="clickEffect">
                                  <p:stCondLst>
                                    <p:cond delay="0"/>
                                  </p:stCondLst>
                                  <p:childTnLst>
                                    <p:set>
                                      <p:cBhvr>
                                        <p:cTn id="18" dur="1" fill="hold">
                                          <p:stCondLst>
                                            <p:cond delay="0"/>
                                          </p:stCondLst>
                                        </p:cTn>
                                        <p:tgtEl>
                                          <p:spTgt spid="7"/>
                                        </p:tgtEl>
                                        <p:attrNameLst>
                                          <p:attrName>style.visibility</p:attrName>
                                        </p:attrNameLst>
                                      </p:cBhvr>
                                      <p:to>
                                        <p:strVal val="visible"/>
                                      </p:to>
                                    </p:set>
                                    <p:anim calcmode="lin" valueType="num">
                                      <p:cBhvr additive="base">
                                        <p:cTn id="19" dur="500" fill="hold"/>
                                        <p:tgtEl>
                                          <p:spTgt spid="7"/>
                                        </p:tgtEl>
                                        <p:attrNameLst>
                                          <p:attrName>ppt_x</p:attrName>
                                        </p:attrNameLst>
                                      </p:cBhvr>
                                      <p:tavLst>
                                        <p:tav tm="0">
                                          <p:val>
                                            <p:strVal val="#ppt_x"/>
                                          </p:val>
                                        </p:tav>
                                        <p:tav tm="100000">
                                          <p:val>
                                            <p:strVal val="#ppt_x"/>
                                          </p:val>
                                        </p:tav>
                                      </p:tavLst>
                                    </p:anim>
                                    <p:anim calcmode="lin" valueType="num">
                                      <p:cBhvr additive="base">
                                        <p:cTn id="20" dur="500" fill="hold"/>
                                        <p:tgtEl>
                                          <p:spTgt spid="7"/>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p:bldP spid="4" grpId="1"/>
      <p:bldP spid="5" grpId="0"/>
      <p:bldP spid="5" grpId="1"/>
      <p:bldP spid="7" grpId="0"/>
      <p:bldP spid="7" grpId="1"/>
    </p:bld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矩形 5"/>
          <p:cNvSpPr/>
          <p:nvPr/>
        </p:nvSpPr>
        <p:spPr>
          <a:xfrm>
            <a:off x="407074" y="764446"/>
            <a:ext cx="2691130" cy="521970"/>
          </a:xfrm>
          <a:prstGeom prst="rect">
            <a:avLst/>
          </a:prstGeom>
        </p:spPr>
        <p:txBody>
          <a:bodyPr wrap="none">
            <a:spAutoFit/>
          </a:bodyPr>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3.2.3 </a:t>
            </a:r>
            <a:r>
              <a:rPr lang="zh-CN" altLang="en-US" sz="2800" b="1" dirty="0">
                <a:solidFill>
                  <a:srgbClr val="0000FF"/>
                </a:solidFill>
                <a:latin typeface="楷体" panose="02010609060101010101" pitchFamily="49" charset="-122"/>
                <a:ea typeface="楷体" panose="02010609060101010101" pitchFamily="49" charset="-122"/>
              </a:rPr>
              <a:t>归并排序</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文本框 2"/>
          <p:cNvSpPr txBox="1"/>
          <p:nvPr/>
        </p:nvSpPr>
        <p:spPr>
          <a:xfrm>
            <a:off x="539750" y="1313180"/>
            <a:ext cx="4572000" cy="368300"/>
          </a:xfrm>
          <a:prstGeom prst="rect">
            <a:avLst/>
          </a:prstGeom>
          <a:noFill/>
        </p:spPr>
        <p:txBody>
          <a:bodyPr wrap="square" rtlCol="0" anchor="t">
            <a:spAutoFit/>
          </a:bodyPr>
          <a:p>
            <a:r>
              <a:rPr lang="zh-CN" altLang="en-US">
                <a:latin typeface="Times New Roman" panose="02020603050405020304" pitchFamily="18" charset="0"/>
                <a:sym typeface="+mn-ea"/>
              </a:rPr>
              <a:t>合并函数的实现</a:t>
            </a:r>
            <a:r>
              <a:rPr lang="en-US" altLang="zh-CN">
                <a:latin typeface="Times New Roman" panose="02020603050405020304" pitchFamily="18" charset="0"/>
                <a:sym typeface="+mn-ea"/>
              </a:rPr>
              <a:t>:</a:t>
            </a:r>
            <a:endParaRPr lang="en-US" altLang="zh-CN">
              <a:latin typeface="Times New Roman" panose="02020603050405020304" pitchFamily="18" charset="0"/>
              <a:sym typeface="+mn-ea"/>
            </a:endParaRPr>
          </a:p>
        </p:txBody>
      </p:sp>
      <p:sp>
        <p:nvSpPr>
          <p:cNvPr id="8" name="文本框 7"/>
          <p:cNvSpPr txBox="1"/>
          <p:nvPr/>
        </p:nvSpPr>
        <p:spPr>
          <a:xfrm>
            <a:off x="2628265" y="1772920"/>
            <a:ext cx="4572000" cy="4799965"/>
          </a:xfrm>
          <a:prstGeom prst="rect">
            <a:avLst/>
          </a:prstGeom>
          <a:noFill/>
        </p:spPr>
        <p:txBody>
          <a:bodyPr wrap="square" rtlCol="0" anchor="t">
            <a:spAutoFit/>
          </a:bodyPr>
          <a:p>
            <a:r>
              <a:rPr lang="en-US" altLang="zh-CN">
                <a:solidFill>
                  <a:schemeClr val="tx1"/>
                </a:solidFill>
                <a:uFillTx/>
                <a:latin typeface="Times New Roman" panose="02020603050405020304" pitchFamily="18" charset="0"/>
              </a:rPr>
              <a:t>def merge(arr1, 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i,j = 0,0</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 =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&lt;len(arr1) and j &lt;len(arr2):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arr1[i] &lt;= 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i &lt; len(arr1):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result.append(arr1[i])</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while j &lt; len(arr2):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result.append(arr2[j])</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j += 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result</a:t>
            </a:r>
            <a:endParaRPr lang="en-US" altLang="zh-CN">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1772816"/>
            <a:ext cx="8948925" cy="304609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二分查找采用的是分治策略：</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1</a:t>
            </a:r>
            <a:r>
              <a:rPr lang="zh-CN" altLang="en-US" sz="2400" dirty="0">
                <a:solidFill>
                  <a:srgbClr val="080808"/>
                </a:solidFill>
                <a:uFillTx/>
                <a:latin typeface="Times New Roman" panose="02020603050405020304" pitchFamily="18" charset="0"/>
                <a:cs typeface="Times New Roman" panose="02020603050405020304" pitchFamily="18" charset="0"/>
              </a:rPr>
              <a:t>）分：将待查找数据序列分成两个长度相等的子序列，取中间元素与</a:t>
            </a:r>
            <a:r>
              <a:rPr lang="en-US" altLang="zh-CN" sz="2400" dirty="0">
                <a:solidFill>
                  <a:srgbClr val="080808"/>
                </a:solidFill>
                <a:uFillTx/>
                <a:latin typeface="Times New Roman" panose="02020603050405020304" pitchFamily="18" charset="0"/>
                <a:cs typeface="Times New Roman" panose="02020603050405020304" pitchFamily="18" charset="0"/>
              </a:rPr>
              <a:t>key</a:t>
            </a:r>
            <a:r>
              <a:rPr lang="zh-CN" altLang="en-US" sz="2400" dirty="0">
                <a:solidFill>
                  <a:srgbClr val="080808"/>
                </a:solidFill>
                <a:uFillTx/>
                <a:latin typeface="Times New Roman" panose="02020603050405020304" pitchFamily="18" charset="0"/>
                <a:cs typeface="Times New Roman" panose="02020603050405020304" pitchFamily="18" charset="0"/>
              </a:rPr>
              <a:t>进行比较；</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2</a:t>
            </a:r>
            <a:r>
              <a:rPr lang="zh-CN" altLang="en-US" sz="2400" dirty="0">
                <a:solidFill>
                  <a:srgbClr val="080808"/>
                </a:solidFill>
                <a:uFillTx/>
                <a:latin typeface="Times New Roman" panose="02020603050405020304" pitchFamily="18" charset="0"/>
                <a:cs typeface="Times New Roman" panose="02020603050405020304" pitchFamily="18" charset="0"/>
              </a:rPr>
              <a:t>）治：如果相等，查找成功，结束查找；如果不相等在子序列中进行递归查找；</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r>
              <a:rPr lang="zh-CN" altLang="en-US" sz="2400" dirty="0">
                <a:solidFill>
                  <a:srgbClr val="080808"/>
                </a:solidFill>
                <a:uFillTx/>
                <a:latin typeface="Times New Roman" panose="02020603050405020304" pitchFamily="18" charset="0"/>
                <a:cs typeface="Times New Roman" panose="02020603050405020304" pitchFamily="18" charset="0"/>
              </a:rPr>
              <a:t>（</a:t>
            </a:r>
            <a:r>
              <a:rPr lang="en-US" altLang="zh-CN" sz="2400" dirty="0">
                <a:solidFill>
                  <a:srgbClr val="080808"/>
                </a:solidFill>
                <a:uFillTx/>
                <a:latin typeface="Times New Roman" panose="02020603050405020304" pitchFamily="18" charset="0"/>
                <a:cs typeface="Times New Roman" panose="02020603050405020304" pitchFamily="18" charset="0"/>
              </a:rPr>
              <a:t>3</a:t>
            </a:r>
            <a:r>
              <a:rPr lang="zh-CN" altLang="en-US" sz="2400" dirty="0">
                <a:solidFill>
                  <a:srgbClr val="080808"/>
                </a:solidFill>
                <a:uFillTx/>
                <a:latin typeface="Times New Roman" panose="02020603050405020304" pitchFamily="18" charset="0"/>
                <a:cs typeface="Times New Roman" panose="02020603050405020304" pitchFamily="18" charset="0"/>
              </a:rPr>
              <a:t>）合：因为实际上并没有把数据序列分开，因此无需进行合并；</a:t>
            </a:r>
            <a:endParaRPr lang="zh-CN" altLang="en-US" sz="2400" dirty="0">
              <a:solidFill>
                <a:srgbClr val="080808"/>
              </a:solidFill>
              <a:uFillTx/>
              <a:latin typeface="Times New Roman" panose="02020603050405020304" pitchFamily="18" charset="0"/>
              <a:cs typeface="Times New Roman" panose="02020603050405020304" pitchFamily="18" charset="0"/>
            </a:endParaRPr>
          </a:p>
          <a:p>
            <a:pPr indent="457200">
              <a:spcBef>
                <a:spcPts val="0"/>
              </a:spcBef>
              <a:buSzTx/>
              <a:buFontTx/>
              <a:buNone/>
            </a:pPr>
            <a:endParaRPr lang="zh-CN" altLang="en-US" sz="2400" dirty="0">
              <a:solidFill>
                <a:srgbClr val="080808"/>
              </a:solidFill>
              <a:uFillTx/>
              <a:latin typeface="Times New Roman" panose="02020603050405020304" pitchFamily="18" charset="0"/>
              <a:cs typeface="Times New Roman" panose="02020603050405020304" pitchFamily="18" charset="0"/>
            </a:endParaRPr>
          </a:p>
        </p:txBody>
      </p:sp>
      <p:sp>
        <p:nvSpPr>
          <p:cNvPr id="3" name="矩形 2"/>
          <p:cNvSpPr/>
          <p:nvPr/>
        </p:nvSpPr>
        <p:spPr>
          <a:xfrm>
            <a:off x="612196" y="1052736"/>
            <a:ext cx="2714205" cy="52322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3.3.4 </a:t>
            </a:r>
            <a:r>
              <a:rPr lang="zh-CN" altLang="en-US" sz="2800" b="1" dirty="0">
                <a:solidFill>
                  <a:srgbClr val="0000FF"/>
                </a:solidFill>
                <a:latin typeface="楷体" panose="02010609060101010101" pitchFamily="49" charset="-122"/>
                <a:ea typeface="楷体" panose="02010609060101010101" pitchFamily="49" charset="-122"/>
              </a:rPr>
              <a:t>二分查找</a:t>
            </a:r>
            <a:endParaRPr lang="zh-CN" altLang="en-US" sz="2800" b="1" dirty="0">
              <a:solidFill>
                <a:srgbClr val="0000FF"/>
              </a:solidFill>
              <a:latin typeface="楷体" panose="02010609060101010101" pitchFamily="49" charset="-122"/>
              <a:ea typeface="楷体" panose="02010609060101010101" pitchFamily="49" charset="-122"/>
            </a:endParaRPr>
          </a:p>
        </p:txBody>
      </p:sp>
    </p:spTree>
  </p:cSld>
  <p:clrMapOvr>
    <a:masterClrMapping/>
  </p:clrMapOvr>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5" name="Text Box 4"/>
          <p:cNvSpPr txBox="1">
            <a:spLocks noChangeArrowheads="1"/>
          </p:cNvSpPr>
          <p:nvPr/>
        </p:nvSpPr>
        <p:spPr bwMode="auto">
          <a:xfrm>
            <a:off x="97537" y="980728"/>
            <a:ext cx="8948926" cy="415417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ts val="0"/>
              </a:spcBef>
              <a:buSzTx/>
              <a:buFontTx/>
              <a:buNone/>
            </a:pPr>
            <a:r>
              <a:rPr lang="en-US" altLang="zh-CN" sz="2400" dirty="0">
                <a:solidFill>
                  <a:srgbClr val="080808"/>
                </a:solidFill>
                <a:uFillTx/>
                <a:latin typeface="Times New Roman" panose="02020603050405020304" pitchFamily="18" charset="0"/>
              </a:rPr>
              <a:t>int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(int a[], int x, int low, int high)</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int 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if(low &gt; high) return -1;	</a:t>
            </a: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a:t>
            </a:r>
            <a:r>
              <a:rPr lang="zh-CN" altLang="en-US" sz="2400" dirty="0">
                <a:solidFill>
                  <a:srgbClr val="080808"/>
                </a:solidFill>
                <a:uFillTx/>
                <a:latin typeface="Times New Roman" panose="02020603050405020304" pitchFamily="18" charset="0"/>
              </a:rPr>
              <a:t>查找不成功 </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mid = (low + high) / 2;</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if(x == a[mid])	</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mid;	              //</a:t>
            </a:r>
            <a:r>
              <a:rPr lang="zh-CN" altLang="en-US" sz="2400" dirty="0">
                <a:solidFill>
                  <a:srgbClr val="080808"/>
                </a:solidFill>
                <a:uFillTx/>
                <a:latin typeface="Times New Roman" panose="02020603050405020304" pitchFamily="18" charset="0"/>
              </a:rPr>
              <a:t>查找成功</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 if(x &lt; a[mid])</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low, mid-1);	//</a:t>
            </a:r>
            <a:r>
              <a:rPr lang="zh-CN" altLang="en-US" sz="2400" dirty="0">
                <a:solidFill>
                  <a:srgbClr val="080808"/>
                </a:solidFill>
                <a:uFillTx/>
                <a:latin typeface="Times New Roman" panose="02020603050405020304" pitchFamily="18" charset="0"/>
              </a:rPr>
              <a:t>在前半区查找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zh-CN" altLang="en-US" sz="2400" dirty="0">
                <a:solidFill>
                  <a:srgbClr val="080808"/>
                </a:solidFill>
                <a:uFillTx/>
                <a:latin typeface="Times New Roman" panose="02020603050405020304" pitchFamily="18" charset="0"/>
              </a:rPr>
              <a:t>	</a:t>
            </a:r>
            <a:r>
              <a:rPr lang="en-US" altLang="zh-CN" sz="2400" dirty="0">
                <a:solidFill>
                  <a:srgbClr val="080808"/>
                </a:solidFill>
                <a:uFillTx/>
                <a:latin typeface="Times New Roman" panose="02020603050405020304" pitchFamily="18" charset="0"/>
              </a:rPr>
              <a:t>else</a:t>
            </a:r>
            <a:endParaRPr lang="en-US" altLang="zh-CN"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	  return </a:t>
            </a:r>
            <a:r>
              <a:rPr lang="en-US" altLang="zh-CN" sz="2400" dirty="0" err="1">
                <a:solidFill>
                  <a:srgbClr val="080808"/>
                </a:solidFill>
                <a:uFillTx/>
                <a:latin typeface="Times New Roman" panose="02020603050405020304" pitchFamily="18" charset="0"/>
              </a:rPr>
              <a:t>BSearch</a:t>
            </a:r>
            <a:r>
              <a:rPr lang="en-US" altLang="zh-CN" sz="2400" dirty="0">
                <a:solidFill>
                  <a:srgbClr val="080808"/>
                </a:solidFill>
                <a:uFillTx/>
                <a:latin typeface="Times New Roman" panose="02020603050405020304" pitchFamily="18" charset="0"/>
              </a:rPr>
              <a:t>(a, x, mid+1, high); //</a:t>
            </a:r>
            <a:r>
              <a:rPr lang="zh-CN" altLang="en-US" sz="2400" dirty="0">
                <a:solidFill>
                  <a:srgbClr val="080808"/>
                </a:solidFill>
                <a:uFillTx/>
                <a:latin typeface="Times New Roman" panose="02020603050405020304" pitchFamily="18" charset="0"/>
              </a:rPr>
              <a:t>在后半区查找</a:t>
            </a:r>
            <a:endParaRPr lang="zh-CN" altLang="en-US" sz="2400" dirty="0">
              <a:solidFill>
                <a:srgbClr val="080808"/>
              </a:solidFill>
              <a:uFillTx/>
              <a:latin typeface="Times New Roman" panose="02020603050405020304" pitchFamily="18" charset="0"/>
            </a:endParaRPr>
          </a:p>
          <a:p>
            <a:pPr>
              <a:spcBef>
                <a:spcPts val="0"/>
              </a:spcBef>
              <a:buSzTx/>
              <a:buFontTx/>
              <a:buNone/>
            </a:pPr>
            <a:r>
              <a:rPr lang="en-US" altLang="zh-CN" sz="2400" dirty="0">
                <a:solidFill>
                  <a:srgbClr val="080808"/>
                </a:solidFill>
                <a:uFillTx/>
                <a:latin typeface="Times New Roman" panose="02020603050405020304" pitchFamily="18" charset="0"/>
              </a:rPr>
              <a:t>}</a:t>
            </a:r>
            <a:endParaRPr lang="en-US" altLang="zh-CN" sz="2400" dirty="0">
              <a:solidFill>
                <a:srgbClr val="080808"/>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ext Box 4"/>
          <p:cNvSpPr txBox="1">
            <a:spLocks noChangeArrowheads="1"/>
          </p:cNvSpPr>
          <p:nvPr/>
        </p:nvSpPr>
        <p:spPr bwMode="auto">
          <a:xfrm>
            <a:off x="269874" y="1844824"/>
            <a:ext cx="8604250" cy="83099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solidFill>
                  <a:srgbClr val="080808"/>
                </a:solidFill>
                <a:latin typeface="楷体" panose="02010609060101010101" pitchFamily="49" charset="-122"/>
                <a:ea typeface="楷体" panose="02010609060101010101" pitchFamily="49" charset="-122"/>
              </a:rPr>
              <a:t>【</a:t>
            </a:r>
            <a:r>
              <a:rPr lang="zh-CN" altLang="en-US" sz="2400" dirty="0">
                <a:solidFill>
                  <a:srgbClr val="080808"/>
                </a:solidFill>
                <a:latin typeface="楷体" panose="02010609060101010101" pitchFamily="49" charset="-122"/>
                <a:ea typeface="楷体" panose="02010609060101010101" pitchFamily="49" charset="-122"/>
              </a:rPr>
              <a:t>例</a:t>
            </a:r>
            <a:r>
              <a:rPr lang="en-US" altLang="zh-CN" sz="2400" dirty="0">
                <a:solidFill>
                  <a:srgbClr val="080808"/>
                </a:solidFill>
                <a:latin typeface="楷体" panose="02010609060101010101" pitchFamily="49" charset="-122"/>
                <a:ea typeface="楷体" panose="02010609060101010101" pitchFamily="49" charset="-122"/>
              </a:rPr>
              <a:t>3.7】</a:t>
            </a:r>
            <a:r>
              <a:rPr lang="zh-CN" altLang="en-US" sz="2400" dirty="0">
                <a:solidFill>
                  <a:srgbClr val="080808"/>
                </a:solidFill>
                <a:latin typeface="楷体" panose="02010609060101010101" pitchFamily="49" charset="-122"/>
                <a:ea typeface="楷体" panose="02010609060101010101" pitchFamily="49" charset="-122"/>
              </a:rPr>
              <a:t>给定若干个整数，要求使用分治算法求出最大值和最小值。</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85020" y="2872456"/>
            <a:ext cx="8604250" cy="2308324"/>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采用分治策略，当数据序列中只有一个元素或者只有两个元素的情况下最大值与最小值是最容易求解的。于是首先将问题分解，首先将数据序列均分为两个数据序列，如果序列中的元素超过两个的情况，继续将数组分解为两个更小的序列，直到数据序列中只有一个元素或者只有两个元素为止。而后递归解决各子问题，最终得到原问题的解。</a:t>
            </a:r>
            <a:endParaRPr lang="zh-CN" altLang="en-US" sz="2400" dirty="0">
              <a:solidFill>
                <a:srgbClr val="080808"/>
              </a:solidFill>
              <a:latin typeface="楷体" panose="02010609060101010101" pitchFamily="49" charset="-122"/>
              <a:ea typeface="楷体" panose="02010609060101010101" pitchFamily="49" charset="-122"/>
            </a:endParaRPr>
          </a:p>
        </p:txBody>
      </p:sp>
      <p:sp>
        <p:nvSpPr>
          <p:cNvPr id="4" name="Text Box 3"/>
          <p:cNvSpPr txBox="1">
            <a:spLocks noChangeArrowheads="1"/>
          </p:cNvSpPr>
          <p:nvPr/>
        </p:nvSpPr>
        <p:spPr bwMode="auto">
          <a:xfrm>
            <a:off x="2083739" y="1065375"/>
            <a:ext cx="4976520" cy="584775"/>
          </a:xfrm>
          <a:prstGeom prst="rect">
            <a:avLst/>
          </a:prstGeom>
          <a:noFill/>
          <a:ln w="9525">
            <a:noFill/>
            <a:miter lim="800000"/>
          </a:ln>
          <a:effectLst/>
        </p:spPr>
        <p:txBody>
          <a:bodyPr wrap="square">
            <a:spAutoFit/>
          </a:bodyPr>
          <a:lstStyle/>
          <a:p>
            <a:pPr algn="ctr">
              <a:spcBef>
                <a:spcPct val="50000"/>
              </a:spcBef>
              <a:defRPr/>
            </a:pPr>
            <a:r>
              <a:rPr lang="en-US" altLang="zh-CN" sz="3200" dirty="0" smtClean="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3.4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分治设计实例</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Tree>
  </p:cSld>
  <p:clrMapOvr>
    <a:masterClrMapping/>
  </p:clrMapOvr>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9" name="Text Box 4"/>
          <p:cNvSpPr txBox="1">
            <a:spLocks noChangeArrowheads="1"/>
          </p:cNvSpPr>
          <p:nvPr/>
        </p:nvSpPr>
        <p:spPr bwMode="auto">
          <a:xfrm>
            <a:off x="323528" y="1052736"/>
            <a:ext cx="8172450" cy="193899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例</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3.8】</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循环赛日程安排。问题描述：设有</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个选手参加循环赛，请设计一个满足以下要求比赛日程表：</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）每个选手都必须与其它</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个选手比赛一次；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a:p>
            <a:pPr>
              <a:spcBef>
                <a:spcPct val="50000"/>
              </a:spcBef>
              <a:buSzTx/>
              <a:buFontTx/>
              <a:buNone/>
            </a:pP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2</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）每个选手一天只能参赛一次。</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
        <p:nvSpPr>
          <p:cNvPr id="6" name="Text Box 4"/>
          <p:cNvSpPr txBox="1">
            <a:spLocks noChangeArrowheads="1"/>
          </p:cNvSpPr>
          <p:nvPr/>
        </p:nvSpPr>
        <p:spPr bwMode="auto">
          <a:xfrm>
            <a:off x="347463" y="3140968"/>
            <a:ext cx="8172450" cy="2677656"/>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a:spcBef>
                <a:spcPct val="50000"/>
              </a:spcBef>
              <a:buSzTx/>
              <a:buFontTx/>
              <a:buNone/>
            </a:pPr>
            <a:r>
              <a:rPr lang="zh-CN" altLang="en-US" sz="2400" dirty="0">
                <a:solidFill>
                  <a:srgbClr val="080808"/>
                </a:solidFill>
                <a:latin typeface="楷体" panose="02010609060101010101" pitchFamily="49" charset="-122"/>
                <a:ea typeface="楷体" panose="02010609060101010101" pitchFamily="49" charset="-122"/>
              </a:rPr>
              <a:t>解题思路：</a:t>
            </a:r>
            <a:r>
              <a:rPr lang="zh-CN" altLang="en-US" sz="2400" dirty="0" smtClean="0">
                <a:latin typeface="Times New Roman" panose="02020603050405020304" pitchFamily="18" charset="0"/>
                <a:ea typeface="楷体" panose="02010609060101010101" pitchFamily="49" charset="-122"/>
                <a:cs typeface="Times New Roman" panose="02020603050405020304" pitchFamily="18" charset="0"/>
              </a:rPr>
              <a:t>按照</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上面的要求，可以将比赛表设计成一个</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n-1</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列的二维表，其中第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行第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列的元素表示和第</a:t>
            </a:r>
            <a:r>
              <a:rPr lang="en-US" altLang="zh-CN" sz="2400" dirty="0" err="1">
                <a:latin typeface="Times New Roman" panose="02020603050405020304" pitchFamily="18" charset="0"/>
                <a:ea typeface="楷体" panose="02010609060101010101" pitchFamily="49" charset="-122"/>
                <a:cs typeface="Times New Roman" panose="02020603050405020304" pitchFamily="18" charset="0"/>
              </a:rPr>
              <a:t>i</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个选手在第</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j</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天比赛的选手号。采用分治策略，可将所有参加比赛的选手分成两部分，</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个选手的比赛日程表就可以通过</a:t>
            </a:r>
            <a:r>
              <a:rPr lang="en-US" altLang="zh-CN" sz="2400" dirty="0">
                <a:latin typeface="Times New Roman" panose="02020603050405020304" pitchFamily="18" charset="0"/>
                <a:ea typeface="楷体" panose="02010609060101010101" pitchFamily="49" charset="-122"/>
                <a:cs typeface="Times New Roman" panose="02020603050405020304" pitchFamily="18" charset="0"/>
              </a:rPr>
              <a:t>n=2</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en-US" altLang="zh-CN" sz="2400" baseline="30000" dirty="0">
                <a:latin typeface="Times New Roman" panose="02020603050405020304" pitchFamily="18" charset="0"/>
                <a:ea typeface="楷体" panose="02010609060101010101" pitchFamily="49" charset="-122"/>
                <a:cs typeface="Times New Roman" panose="02020603050405020304" pitchFamily="18" charset="0"/>
              </a:rPr>
              <a:t>k-1</a:t>
            </a:r>
            <a:r>
              <a:rPr lang="zh-CN" altLang="en-US" sz="2400" baseline="30000" dirty="0">
                <a:latin typeface="Times New Roman" panose="02020603050405020304" pitchFamily="18" charset="0"/>
                <a:ea typeface="楷体" panose="02010609060101010101" pitchFamily="49" charset="-122"/>
                <a:cs typeface="Times New Roman" panose="02020603050405020304" pitchFamily="18" charset="0"/>
              </a:rPr>
              <a:t>）</a:t>
            </a:r>
            <a:r>
              <a:rPr lang="zh-CN" altLang="en-US" sz="2400" dirty="0">
                <a:latin typeface="Times New Roman" panose="02020603050405020304" pitchFamily="18" charset="0"/>
                <a:ea typeface="楷体" panose="02010609060101010101" pitchFamily="49" charset="-122"/>
                <a:cs typeface="Times New Roman" panose="02020603050405020304" pitchFamily="18" charset="0"/>
              </a:rPr>
              <a:t>个选手的的比赛日程表来决定。递归的执行这样的分割，直到只剩下两个选手，比赛日程表的就可以通过这样的分治策略逐步构建。</a:t>
            </a:r>
            <a:endParaRPr lang="zh-CN" altLang="en-US" sz="2400" dirty="0">
              <a:latin typeface="Times New Roman" panose="02020603050405020304" pitchFamily="18" charset="0"/>
              <a:ea typeface="楷体" panose="02010609060101010101" pitchFamily="49" charset="-122"/>
              <a:cs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5" name="Text Box 3"/>
          <p:cNvSpPr txBox="1">
            <a:spLocks noChangeArrowheads="1"/>
          </p:cNvSpPr>
          <p:nvPr/>
        </p:nvSpPr>
        <p:spPr bwMode="auto">
          <a:xfrm>
            <a:off x="2083739" y="1065375"/>
            <a:ext cx="4976520" cy="583565"/>
          </a:xfrm>
          <a:prstGeom prst="rect">
            <a:avLst/>
          </a:prstGeom>
          <a:noFill/>
          <a:ln w="9525">
            <a:noFill/>
            <a:miter lim="800000"/>
          </a:ln>
          <a:effectLst/>
        </p:spPr>
        <p:txBody>
          <a:bodyPr wrap="square">
            <a:spAutoFit/>
          </a:bodyPr>
          <a:lstStyle/>
          <a:p>
            <a:pPr algn="ctr">
              <a:spcBef>
                <a:spcPct val="50000"/>
              </a:spcBef>
              <a:defRPr/>
            </a:pPr>
            <a:r>
              <a:rPr lang="en-US" altLang="zh-CN"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3.1  </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递归</a:t>
            </a:r>
            <a:r>
              <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rPr>
              <a:t>技术</a:t>
            </a:r>
            <a:endParaRPr lang="zh-CN" altLang="en-US" sz="3200" dirty="0">
              <a:ln w="18000">
                <a:solidFill>
                  <a:schemeClr val="accent2">
                    <a:satMod val="140000"/>
                  </a:schemeClr>
                </a:solidFill>
                <a:prstDash val="solid"/>
                <a:miter lim="800000"/>
              </a:ln>
              <a:solidFill>
                <a:srgbClr val="080808"/>
              </a:solidFill>
              <a:effectLst>
                <a:outerShdw blurRad="25500" dist="23000" dir="7020000" algn="tl">
                  <a:srgbClr val="000000">
                    <a:alpha val="50000"/>
                  </a:srgbClr>
                </a:outerShdw>
              </a:effectLst>
              <a:ea typeface="隶书" panose="02010509060101010101" pitchFamily="49" charset="-122"/>
            </a:endParaRPr>
          </a:p>
        </p:txBody>
      </p:sp>
      <p:sp>
        <p:nvSpPr>
          <p:cNvPr id="2" name="矩形 1"/>
          <p:cNvSpPr/>
          <p:nvPr/>
        </p:nvSpPr>
        <p:spPr>
          <a:xfrm>
            <a:off x="225552" y="1557013"/>
            <a:ext cx="5908675" cy="521970"/>
          </a:xfrm>
          <a:prstGeom prst="rect">
            <a:avLst/>
          </a:prstGeom>
        </p:spPr>
        <p:txBody>
          <a:bodyPr wrap="none">
            <a:spAutoFit/>
          </a:bodyPr>
          <a:lstStyle/>
          <a:p>
            <a:pPr algn="just">
              <a:spcBef>
                <a:spcPct val="50000"/>
              </a:spcBef>
              <a:defRPr/>
            </a:pPr>
            <a:r>
              <a:rPr lang="en-US" altLang="zh-CN" sz="2800" b="1" dirty="0">
                <a:solidFill>
                  <a:srgbClr val="0000FF"/>
                </a:solidFill>
                <a:latin typeface="楷体" panose="02010609060101010101" pitchFamily="49" charset="-122"/>
                <a:ea typeface="楷体" panose="02010609060101010101" pitchFamily="49" charset="-122"/>
              </a:rPr>
              <a:t>3.1.1 </a:t>
            </a:r>
            <a:r>
              <a:rPr lang="zh-CN" altLang="en-US" sz="2800" b="1" dirty="0" smtClean="0">
                <a:solidFill>
                  <a:srgbClr val="0000FF"/>
                </a:solidFill>
                <a:latin typeface="楷体" panose="02010609060101010101" pitchFamily="49" charset="-122"/>
                <a:ea typeface="楷体" panose="02010609060101010101" pitchFamily="49" charset="-122"/>
              </a:rPr>
              <a:t>回顾一下现在计算机硬件</a:t>
            </a:r>
            <a:r>
              <a:rPr lang="zh-CN" altLang="en-US" sz="2800" b="1" dirty="0" smtClean="0">
                <a:solidFill>
                  <a:srgbClr val="0000FF"/>
                </a:solidFill>
                <a:latin typeface="楷体" panose="02010609060101010101" pitchFamily="49" charset="-122"/>
                <a:ea typeface="楷体" panose="02010609060101010101" pitchFamily="49" charset="-122"/>
              </a:rPr>
              <a:t>架构</a:t>
            </a:r>
            <a:endParaRPr lang="zh-CN" altLang="en-US" sz="2800" b="1" dirty="0" smtClean="0">
              <a:solidFill>
                <a:srgbClr val="0000FF"/>
              </a:solidFill>
              <a:latin typeface="楷体" panose="02010609060101010101" pitchFamily="49" charset="-122"/>
              <a:ea typeface="楷体" panose="02010609060101010101" pitchFamily="49" charset="-122"/>
            </a:endParaRPr>
          </a:p>
        </p:txBody>
      </p:sp>
      <p:sp>
        <p:nvSpPr>
          <p:cNvPr id="13" name="Text Box 4"/>
          <p:cNvSpPr txBox="1">
            <a:spLocks noChangeArrowheads="1"/>
          </p:cNvSpPr>
          <p:nvPr/>
        </p:nvSpPr>
        <p:spPr bwMode="auto">
          <a:xfrm>
            <a:off x="2844165" y="6196330"/>
            <a:ext cx="3763010" cy="552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2400" dirty="0">
                <a:solidFill>
                  <a:srgbClr val="080808"/>
                </a:solidFill>
                <a:uFillTx/>
                <a:latin typeface="Times New Roman" panose="02020603050405020304" pitchFamily="18" charset="0"/>
              </a:rPr>
              <a:t>当前计算机硬件</a:t>
            </a:r>
            <a:r>
              <a:rPr lang="zh-CN" altLang="en-US" sz="2400" dirty="0">
                <a:solidFill>
                  <a:srgbClr val="080808"/>
                </a:solidFill>
                <a:uFillTx/>
                <a:latin typeface="Times New Roman" panose="02020603050405020304" pitchFamily="18" charset="0"/>
              </a:rPr>
              <a:t>架构</a:t>
            </a:r>
            <a:endParaRPr lang="zh-CN" altLang="en-US" sz="2400" dirty="0">
              <a:solidFill>
                <a:srgbClr val="080808"/>
              </a:solidFill>
              <a:uFillTx/>
              <a:latin typeface="Times New Roman" panose="02020603050405020304" pitchFamily="18" charset="0"/>
            </a:endParaRPr>
          </a:p>
        </p:txBody>
      </p:sp>
      <p:sp>
        <p:nvSpPr>
          <p:cNvPr id="3" name="矩形 2"/>
          <p:cNvSpPr/>
          <p:nvPr/>
        </p:nvSpPr>
        <p:spPr>
          <a:xfrm>
            <a:off x="1359535" y="2946400"/>
            <a:ext cx="857250" cy="175450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 name="文本框 3"/>
          <p:cNvSpPr txBox="1"/>
          <p:nvPr/>
        </p:nvSpPr>
        <p:spPr>
          <a:xfrm>
            <a:off x="1403985" y="3501390"/>
            <a:ext cx="857885" cy="47561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CPU</a:t>
            </a:r>
            <a:endParaRPr lang="en-US" altLang="zh-CN">
              <a:latin typeface="Times New Roman" panose="02020603050405020304" pitchFamily="18" charset="0"/>
              <a:cs typeface="Times New Roman" panose="02020603050405020304" pitchFamily="18" charset="0"/>
            </a:endParaRPr>
          </a:p>
        </p:txBody>
      </p:sp>
      <p:sp>
        <p:nvSpPr>
          <p:cNvPr id="5" name="右箭头 4"/>
          <p:cNvSpPr/>
          <p:nvPr/>
        </p:nvSpPr>
        <p:spPr>
          <a:xfrm>
            <a:off x="2218055" y="3652520"/>
            <a:ext cx="4824000" cy="360000"/>
          </a:xfrm>
          <a:prstGeom prst="right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6" name="左右箭头 5"/>
          <p:cNvSpPr/>
          <p:nvPr/>
        </p:nvSpPr>
        <p:spPr>
          <a:xfrm>
            <a:off x="2213610" y="3025775"/>
            <a:ext cx="4824730" cy="360045"/>
          </a:xfrm>
          <a:prstGeom prst="leftRightArrow">
            <a:avLst/>
          </a:prstGeom>
          <a:solidFill>
            <a:schemeClr val="bg1"/>
          </a:solidFill>
          <a:ln w="12700"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7" name="左右箭头 6"/>
          <p:cNvSpPr/>
          <p:nvPr/>
        </p:nvSpPr>
        <p:spPr>
          <a:xfrm>
            <a:off x="2216150" y="4272915"/>
            <a:ext cx="4824730" cy="360045"/>
          </a:xfrm>
          <a:prstGeom prst="leftRightArrow">
            <a:avLst/>
          </a:prstGeom>
          <a:solidFill>
            <a:schemeClr val="tx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8" name="矩形 7"/>
          <p:cNvSpPr/>
          <p:nvPr/>
        </p:nvSpPr>
        <p:spPr>
          <a:xfrm>
            <a:off x="2788285" y="214376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9" name="文本框 8"/>
          <p:cNvSpPr txBox="1"/>
          <p:nvPr/>
        </p:nvSpPr>
        <p:spPr>
          <a:xfrm>
            <a:off x="2788285" y="2161540"/>
            <a:ext cx="1388745" cy="345440"/>
          </a:xfrm>
          <a:prstGeom prst="rect">
            <a:avLst/>
          </a:prstGeom>
          <a:noFill/>
        </p:spPr>
        <p:txBody>
          <a:bodyPr wrap="square" rtlCol="0">
            <a:noAutofit/>
          </a:bodyPr>
          <a:p>
            <a:r>
              <a:rPr lang="zh-CN" altLang="en-US"/>
              <a:t>随机存储</a:t>
            </a:r>
            <a:r>
              <a:rPr lang="zh-CN" altLang="en-US"/>
              <a:t>器</a:t>
            </a:r>
            <a:endParaRPr lang="zh-CN" altLang="en-US"/>
          </a:p>
        </p:txBody>
      </p:sp>
      <p:sp>
        <p:nvSpPr>
          <p:cNvPr id="10" name="矩形 9"/>
          <p:cNvSpPr/>
          <p:nvPr/>
        </p:nvSpPr>
        <p:spPr>
          <a:xfrm>
            <a:off x="4777740" y="2127250"/>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文本框 10"/>
          <p:cNvSpPr txBox="1"/>
          <p:nvPr/>
        </p:nvSpPr>
        <p:spPr>
          <a:xfrm>
            <a:off x="4777740" y="2145030"/>
            <a:ext cx="1388745" cy="345440"/>
          </a:xfrm>
          <a:prstGeom prst="rect">
            <a:avLst/>
          </a:prstGeom>
          <a:noFill/>
        </p:spPr>
        <p:txBody>
          <a:bodyPr wrap="square" rtlCol="0">
            <a:noAutofit/>
          </a:bodyPr>
          <a:p>
            <a:r>
              <a:rPr lang="zh-CN" altLang="en-US"/>
              <a:t>只读存储</a:t>
            </a:r>
            <a:r>
              <a:rPr lang="zh-CN" altLang="en-US"/>
              <a:t>器</a:t>
            </a:r>
            <a:endParaRPr lang="zh-CN" altLang="en-US"/>
          </a:p>
        </p:txBody>
      </p:sp>
      <p:sp>
        <p:nvSpPr>
          <p:cNvPr id="12" name="矩形 11"/>
          <p:cNvSpPr/>
          <p:nvPr/>
        </p:nvSpPr>
        <p:spPr>
          <a:xfrm>
            <a:off x="2771775" y="4816475"/>
            <a:ext cx="1359535" cy="35750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文本框 13"/>
          <p:cNvSpPr txBox="1"/>
          <p:nvPr/>
        </p:nvSpPr>
        <p:spPr>
          <a:xfrm>
            <a:off x="2844165" y="4832350"/>
            <a:ext cx="1388745" cy="345440"/>
          </a:xfrm>
          <a:prstGeom prst="rect">
            <a:avLst/>
          </a:prstGeom>
          <a:noFill/>
        </p:spPr>
        <p:txBody>
          <a:bodyPr wrap="square" rtlCol="0">
            <a:noAutofit/>
          </a:bodyPr>
          <a:p>
            <a:r>
              <a:rPr lang="zh-CN" altLang="en-US"/>
              <a:t>输入</a:t>
            </a:r>
            <a:r>
              <a:rPr lang="zh-CN" altLang="en-US"/>
              <a:t>接口</a:t>
            </a:r>
            <a:endParaRPr lang="zh-CN" altLang="en-US"/>
          </a:p>
        </p:txBody>
      </p:sp>
      <p:sp>
        <p:nvSpPr>
          <p:cNvPr id="15" name="矩形 14"/>
          <p:cNvSpPr/>
          <p:nvPr/>
        </p:nvSpPr>
        <p:spPr>
          <a:xfrm>
            <a:off x="4761230" y="4799965"/>
            <a:ext cx="1360170" cy="356400"/>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6" name="文本框 15"/>
          <p:cNvSpPr txBox="1"/>
          <p:nvPr/>
        </p:nvSpPr>
        <p:spPr>
          <a:xfrm>
            <a:off x="4860290" y="4805045"/>
            <a:ext cx="1388745" cy="345440"/>
          </a:xfrm>
          <a:prstGeom prst="rect">
            <a:avLst/>
          </a:prstGeom>
          <a:noFill/>
        </p:spPr>
        <p:txBody>
          <a:bodyPr wrap="square" rtlCol="0">
            <a:noAutofit/>
          </a:bodyPr>
          <a:p>
            <a:r>
              <a:rPr lang="zh-CN" altLang="en-US"/>
              <a:t>输出</a:t>
            </a:r>
            <a:r>
              <a:rPr lang="zh-CN" altLang="en-US"/>
              <a:t>接口</a:t>
            </a:r>
            <a:endParaRPr lang="zh-CN" altLang="en-US"/>
          </a:p>
        </p:txBody>
      </p:sp>
      <p:sp>
        <p:nvSpPr>
          <p:cNvPr id="17" name="上下箭头 16"/>
          <p:cNvSpPr/>
          <p:nvPr/>
        </p:nvSpPr>
        <p:spPr>
          <a:xfrm>
            <a:off x="2970530" y="2825750"/>
            <a:ext cx="144145" cy="288290"/>
          </a:xfrm>
          <a:prstGeom prst="upDown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8" name="文本框 17"/>
          <p:cNvSpPr txBox="1"/>
          <p:nvPr/>
        </p:nvSpPr>
        <p:spPr>
          <a:xfrm>
            <a:off x="6985635" y="2989580"/>
            <a:ext cx="1388745" cy="345440"/>
          </a:xfrm>
          <a:prstGeom prst="rect">
            <a:avLst/>
          </a:prstGeom>
          <a:noFill/>
        </p:spPr>
        <p:txBody>
          <a:bodyPr wrap="square" rtlCol="0">
            <a:noAutofit/>
          </a:bodyPr>
          <a:p>
            <a:r>
              <a:rPr lang="zh-CN" altLang="en-US"/>
              <a:t>数据</a:t>
            </a:r>
            <a:r>
              <a:rPr lang="zh-CN" altLang="en-US"/>
              <a:t>总线</a:t>
            </a:r>
            <a:endParaRPr lang="zh-CN" altLang="en-US"/>
          </a:p>
        </p:txBody>
      </p:sp>
      <p:sp>
        <p:nvSpPr>
          <p:cNvPr id="19" name="文本框 18"/>
          <p:cNvSpPr txBox="1"/>
          <p:nvPr/>
        </p:nvSpPr>
        <p:spPr>
          <a:xfrm>
            <a:off x="6985635" y="3641090"/>
            <a:ext cx="1388745" cy="345440"/>
          </a:xfrm>
          <a:prstGeom prst="rect">
            <a:avLst/>
          </a:prstGeom>
          <a:noFill/>
        </p:spPr>
        <p:txBody>
          <a:bodyPr wrap="square" rtlCol="0">
            <a:noAutofit/>
          </a:bodyPr>
          <a:p>
            <a:r>
              <a:rPr lang="zh-CN" altLang="en-US"/>
              <a:t>地址总线</a:t>
            </a:r>
            <a:endParaRPr lang="zh-CN" altLang="en-US"/>
          </a:p>
        </p:txBody>
      </p:sp>
      <p:sp>
        <p:nvSpPr>
          <p:cNvPr id="20" name="文本框 19"/>
          <p:cNvSpPr txBox="1"/>
          <p:nvPr/>
        </p:nvSpPr>
        <p:spPr>
          <a:xfrm>
            <a:off x="6985635" y="4279265"/>
            <a:ext cx="1388745" cy="345440"/>
          </a:xfrm>
          <a:prstGeom prst="rect">
            <a:avLst/>
          </a:prstGeom>
          <a:noFill/>
        </p:spPr>
        <p:txBody>
          <a:bodyPr wrap="square" rtlCol="0">
            <a:noAutofit/>
          </a:bodyPr>
          <a:p>
            <a:r>
              <a:rPr lang="zh-CN" altLang="en-US"/>
              <a:t>控制总线</a:t>
            </a:r>
            <a:endParaRPr lang="zh-CN" altLang="en-US"/>
          </a:p>
        </p:txBody>
      </p:sp>
      <p:sp>
        <p:nvSpPr>
          <p:cNvPr id="21" name="上箭头 20"/>
          <p:cNvSpPr/>
          <p:nvPr/>
        </p:nvSpPr>
        <p:spPr>
          <a:xfrm rot="10800000">
            <a:off x="5076335" y="2825750"/>
            <a:ext cx="144000" cy="287655"/>
          </a:xfrm>
          <a:prstGeom prst="upArrow">
            <a:avLst/>
          </a:prstGeom>
          <a:no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上箭头 21"/>
          <p:cNvSpPr/>
          <p:nvPr/>
        </p:nvSpPr>
        <p:spPr>
          <a:xfrm rot="10800000">
            <a:off x="3275965" y="3924300"/>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上箭头 22"/>
          <p:cNvSpPr/>
          <p:nvPr/>
        </p:nvSpPr>
        <p:spPr>
          <a:xfrm rot="10800000">
            <a:off x="5363845" y="3922395"/>
            <a:ext cx="295910" cy="847090"/>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上箭头 23"/>
          <p:cNvSpPr/>
          <p:nvPr/>
        </p:nvSpPr>
        <p:spPr>
          <a:xfrm>
            <a:off x="3505835" y="2792730"/>
            <a:ext cx="295910" cy="946785"/>
          </a:xfrm>
          <a:prstGeom prst="upArrow">
            <a:avLst/>
          </a:prstGeom>
          <a:solidFill>
            <a:schemeClr val="accent1"/>
          </a:solidFill>
          <a:ln w="9525" cap="flat" cmpd="sng" algn="ctr">
            <a:solidFill>
              <a:srgbClr val="000000">
                <a:alpha val="0"/>
              </a:srgbClr>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上箭头 24"/>
          <p:cNvSpPr/>
          <p:nvPr/>
        </p:nvSpPr>
        <p:spPr>
          <a:xfrm>
            <a:off x="5634355" y="2794000"/>
            <a:ext cx="295910" cy="954405"/>
          </a:xfrm>
          <a:prstGeom prst="upArrow">
            <a:avLst/>
          </a:prstGeom>
          <a:solidFill>
            <a:schemeClr val="accent1"/>
          </a:solidFill>
          <a:ln w="9525" cap="flat" cmpd="sng" algn="ctr">
            <a:no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上箭头 25"/>
          <p:cNvSpPr/>
          <p:nvPr/>
        </p:nvSpPr>
        <p:spPr>
          <a:xfrm>
            <a:off x="2799080" y="3296285"/>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上箭头 26"/>
          <p:cNvSpPr/>
          <p:nvPr/>
        </p:nvSpPr>
        <p:spPr>
          <a:xfrm rot="10800000">
            <a:off x="4892040" y="3295650"/>
            <a:ext cx="295910" cy="1515745"/>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8" name="矩形 27"/>
          <p:cNvSpPr/>
          <p:nvPr/>
        </p:nvSpPr>
        <p:spPr>
          <a:xfrm>
            <a:off x="2752090" y="548322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2752090" y="5501005"/>
            <a:ext cx="1388745" cy="345440"/>
          </a:xfrm>
          <a:prstGeom prst="rect">
            <a:avLst/>
          </a:prstGeom>
          <a:noFill/>
        </p:spPr>
        <p:txBody>
          <a:bodyPr wrap="square" rtlCol="0">
            <a:noAutofit/>
          </a:bodyPr>
          <a:p>
            <a:r>
              <a:rPr lang="zh-CN" altLang="en-US"/>
              <a:t>输入</a:t>
            </a:r>
            <a:r>
              <a:rPr lang="zh-CN" altLang="en-US"/>
              <a:t>设备</a:t>
            </a:r>
            <a:endParaRPr lang="zh-CN" altLang="en-US"/>
          </a:p>
          <a:p>
            <a:endParaRPr lang="zh-CN" altLang="en-US"/>
          </a:p>
        </p:txBody>
      </p:sp>
      <p:sp>
        <p:nvSpPr>
          <p:cNvPr id="31" name="上下箭头 30"/>
          <p:cNvSpPr/>
          <p:nvPr/>
        </p:nvSpPr>
        <p:spPr>
          <a:xfrm>
            <a:off x="380428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2" name="上下箭头 31"/>
          <p:cNvSpPr/>
          <p:nvPr/>
        </p:nvSpPr>
        <p:spPr>
          <a:xfrm>
            <a:off x="3874135" y="2808605"/>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上下箭头 32"/>
          <p:cNvSpPr/>
          <p:nvPr/>
        </p:nvSpPr>
        <p:spPr>
          <a:xfrm>
            <a:off x="5941695" y="2818130"/>
            <a:ext cx="201295" cy="155702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上下箭头 33"/>
          <p:cNvSpPr/>
          <p:nvPr/>
        </p:nvSpPr>
        <p:spPr>
          <a:xfrm>
            <a:off x="5978525" y="452056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5" name="矩形 34"/>
          <p:cNvSpPr/>
          <p:nvPr/>
        </p:nvSpPr>
        <p:spPr>
          <a:xfrm>
            <a:off x="4761230" y="5485765"/>
            <a:ext cx="1343660" cy="666115"/>
          </a:xfrm>
          <a:prstGeom prst="rect">
            <a:avLst/>
          </a:prstGeom>
          <a:noFill/>
          <a:ln w="2857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6" name="文本框 35"/>
          <p:cNvSpPr txBox="1"/>
          <p:nvPr/>
        </p:nvSpPr>
        <p:spPr>
          <a:xfrm>
            <a:off x="4761230" y="5503545"/>
            <a:ext cx="1388745" cy="345440"/>
          </a:xfrm>
          <a:prstGeom prst="rect">
            <a:avLst/>
          </a:prstGeom>
          <a:noFill/>
        </p:spPr>
        <p:txBody>
          <a:bodyPr wrap="square" rtlCol="0">
            <a:noAutofit/>
          </a:bodyPr>
          <a:p>
            <a:r>
              <a:rPr lang="zh-CN" altLang="en-US"/>
              <a:t>输</a:t>
            </a:r>
            <a:r>
              <a:rPr lang="zh-CN" altLang="en-US"/>
              <a:t>出设备</a:t>
            </a:r>
            <a:endParaRPr lang="zh-CN" altLang="en-US"/>
          </a:p>
          <a:p>
            <a:endParaRPr lang="zh-CN" altLang="en-US"/>
          </a:p>
        </p:txBody>
      </p:sp>
      <p:sp>
        <p:nvSpPr>
          <p:cNvPr id="37" name="上箭头 36"/>
          <p:cNvSpPr/>
          <p:nvPr/>
        </p:nvSpPr>
        <p:spPr>
          <a:xfrm>
            <a:off x="2844165" y="5157470"/>
            <a:ext cx="271145" cy="32004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上下箭头 37"/>
          <p:cNvSpPr/>
          <p:nvPr/>
        </p:nvSpPr>
        <p:spPr>
          <a:xfrm>
            <a:off x="3636010" y="518604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9" name="上箭头 38"/>
          <p:cNvSpPr/>
          <p:nvPr/>
        </p:nvSpPr>
        <p:spPr>
          <a:xfrm rot="10800000">
            <a:off x="4892040" y="5174615"/>
            <a:ext cx="257175" cy="311150"/>
          </a:xfrm>
          <a:prstGeom prst="upArrow">
            <a:avLst/>
          </a:prstGeom>
          <a:solidFill>
            <a:schemeClr val="bg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0" name="上下箭头 39"/>
          <p:cNvSpPr/>
          <p:nvPr/>
        </p:nvSpPr>
        <p:spPr>
          <a:xfrm>
            <a:off x="5580380" y="5177155"/>
            <a:ext cx="144145" cy="288290"/>
          </a:xfrm>
          <a:prstGeom prst="upDownArrow">
            <a:avLst/>
          </a:prstGeom>
          <a:solidFill>
            <a:schemeClr val="tx1"/>
          </a:solidFill>
          <a:ln w="9525" cap="flat" cmpd="sng" algn="ctr">
            <a:gradFill>
              <a:gsLst>
                <a:gs pos="50000">
                  <a:schemeClr val="tx1"/>
                </a:gs>
                <a:gs pos="0">
                  <a:schemeClr val="tx1">
                    <a:lumMod val="25000"/>
                    <a:lumOff val="75000"/>
                  </a:schemeClr>
                </a:gs>
                <a:gs pos="100000">
                  <a:schemeClr val="tx1">
                    <a:lumMod val="85000"/>
                  </a:schemeClr>
                </a:gs>
              </a:gsLst>
              <a:lin ang="5400000" scaled="0"/>
            </a:gra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Tree>
  </p:cSld>
  <p:clrMapOvr>
    <a:masterClrMapping/>
  </p:clrMapOvr>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4644390" cy="41148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a:t>
            </a:r>
            <a:endParaRPr lang="zh-CN" altLang="en-US" sz="1800" dirty="0">
              <a:solidFill>
                <a:srgbClr val="080808"/>
              </a:solidFill>
              <a:uFillTx/>
              <a:latin typeface="Times New Roman" panose="02020603050405020304" pitchFamily="18" charset="0"/>
            </a:endParaRPr>
          </a:p>
        </p:txBody>
      </p:sp>
      <p:grpSp>
        <p:nvGrpSpPr>
          <p:cNvPr id="8" name="组合 7"/>
          <p:cNvGrpSpPr/>
          <p:nvPr/>
        </p:nvGrpSpPr>
        <p:grpSpPr>
          <a:xfrm>
            <a:off x="626110" y="2419985"/>
            <a:ext cx="3318510" cy="2883535"/>
            <a:chOff x="1644" y="3811"/>
            <a:chExt cx="5226" cy="4541"/>
          </a:xfrm>
        </p:grpSpPr>
        <p:sp>
          <p:nvSpPr>
            <p:cNvPr id="6" name="矩形 5"/>
            <p:cNvSpPr/>
            <p:nvPr/>
          </p:nvSpPr>
          <p:spPr>
            <a:xfrm>
              <a:off x="1644" y="3812"/>
              <a:ext cx="5227" cy="4540"/>
            </a:xfrm>
            <a:prstGeom prst="rect">
              <a:avLst/>
            </a:prstGeom>
            <a:noFill/>
            <a:ln w="1905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7" name="直接连接符 6"/>
            <p:cNvCxnSpPr/>
            <p:nvPr/>
          </p:nvCxnSpPr>
          <p:spPr>
            <a:xfrm>
              <a:off x="3222" y="3811"/>
              <a:ext cx="9" cy="4537"/>
            </a:xfrm>
            <a:prstGeom prst="line">
              <a:avLst/>
            </a:prstGeom>
            <a:solidFill>
              <a:schemeClr val="accent1"/>
            </a:solidFill>
            <a:ln w="9525" cap="flat" cmpd="sng" algn="ctr">
              <a:solidFill>
                <a:schemeClr val="tx1"/>
              </a:solidFill>
              <a:prstDash val="solid"/>
              <a:round/>
              <a:headEnd type="none" w="med" len="med"/>
              <a:tailEnd type="none" w="med" len="med"/>
            </a:ln>
          </p:spPr>
        </p:cxnSp>
      </p:grpSp>
      <p:sp>
        <p:nvSpPr>
          <p:cNvPr id="9" name="文本框 8"/>
          <p:cNvSpPr txBox="1"/>
          <p:nvPr/>
        </p:nvSpPr>
        <p:spPr>
          <a:xfrm>
            <a:off x="697865" y="270891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AX</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BX</a:t>
            </a:r>
            <a:endParaRPr lang="en-US" altLang="zh-CN" sz="1200">
              <a:latin typeface="Times New Roman" panose="02020603050405020304" pitchFamily="18" charset="0"/>
              <a:cs typeface="Times New Roman" panose="02020603050405020304" pitchFamily="18" charset="0"/>
            </a:endParaRPr>
          </a:p>
        </p:txBody>
      </p:sp>
      <p:sp>
        <p:nvSpPr>
          <p:cNvPr id="10" name="矩形 9"/>
          <p:cNvSpPr/>
          <p:nvPr/>
        </p:nvSpPr>
        <p:spPr>
          <a:xfrm>
            <a:off x="1133475" y="272796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1" name="矩形 10"/>
          <p:cNvSpPr/>
          <p:nvPr/>
        </p:nvSpPr>
        <p:spPr>
          <a:xfrm>
            <a:off x="1133475" y="3098800"/>
            <a:ext cx="360045" cy="2159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2" name="文本框 11"/>
          <p:cNvSpPr txBox="1"/>
          <p:nvPr/>
        </p:nvSpPr>
        <p:spPr>
          <a:xfrm>
            <a:off x="697865" y="3933190"/>
            <a:ext cx="858520" cy="676910"/>
          </a:xfrm>
          <a:prstGeom prst="rect">
            <a:avLst/>
          </a:prstGeom>
          <a:noFill/>
        </p:spPr>
        <p:txBody>
          <a:bodyPr wrap="square" rtlCol="0">
            <a:noAutofit/>
          </a:bodyPr>
          <a:p>
            <a:pPr algn="ctr"/>
            <a:r>
              <a:rPr lang="zh-CN" altLang="en-US" sz="1200"/>
              <a:t>其他寄存器</a:t>
            </a:r>
            <a:endParaRPr lang="zh-CN" altLang="en-US" sz="1200"/>
          </a:p>
        </p:txBody>
      </p:sp>
      <p:sp>
        <p:nvSpPr>
          <p:cNvPr id="13" name="矩形 12"/>
          <p:cNvSpPr/>
          <p:nvPr/>
        </p:nvSpPr>
        <p:spPr>
          <a:xfrm>
            <a:off x="2134870" y="2711450"/>
            <a:ext cx="540385" cy="2343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4" name="矩形 13"/>
          <p:cNvSpPr/>
          <p:nvPr/>
        </p:nvSpPr>
        <p:spPr>
          <a:xfrm>
            <a:off x="2134870" y="3082290"/>
            <a:ext cx="540385" cy="21082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5" name="文本框 14"/>
          <p:cNvSpPr txBox="1"/>
          <p:nvPr/>
        </p:nvSpPr>
        <p:spPr>
          <a:xfrm>
            <a:off x="1774825" y="2689860"/>
            <a:ext cx="542290" cy="645160"/>
          </a:xfrm>
          <a:prstGeom prst="rect">
            <a:avLst/>
          </a:prstGeom>
          <a:noFill/>
        </p:spPr>
        <p:txBody>
          <a:bodyPr wrap="square" rtlCol="0">
            <a:spAutoFit/>
          </a:bodyPr>
          <a:p>
            <a:r>
              <a:rPr lang="en-US" altLang="zh-CN" sz="1200">
                <a:latin typeface="Times New Roman" panose="02020603050405020304" pitchFamily="18" charset="0"/>
                <a:cs typeface="Times New Roman" panose="02020603050405020304" pitchFamily="18" charset="0"/>
              </a:rPr>
              <a:t>CS</a:t>
            </a:r>
            <a:endParaRPr lang="en-US" altLang="zh-CN" sz="1200">
              <a:latin typeface="Times New Roman" panose="02020603050405020304" pitchFamily="18" charset="0"/>
              <a:cs typeface="Times New Roman" panose="02020603050405020304" pitchFamily="18" charset="0"/>
            </a:endParaRPr>
          </a:p>
          <a:p>
            <a:br>
              <a:rPr lang="en-US" altLang="zh-CN" sz="1200">
                <a:latin typeface="Times New Roman" panose="02020603050405020304" pitchFamily="18" charset="0"/>
                <a:cs typeface="Times New Roman" panose="02020603050405020304" pitchFamily="18" charset="0"/>
              </a:rPr>
            </a:br>
            <a:r>
              <a:rPr lang="en-US" altLang="zh-CN" sz="1200">
                <a:latin typeface="Times New Roman" panose="02020603050405020304" pitchFamily="18" charset="0"/>
                <a:cs typeface="Times New Roman" panose="02020603050405020304" pitchFamily="18" charset="0"/>
              </a:rPr>
              <a:t>IP</a:t>
            </a:r>
            <a:endParaRPr lang="en-US" altLang="zh-CN" sz="1200">
              <a:latin typeface="Times New Roman" panose="02020603050405020304" pitchFamily="18" charset="0"/>
              <a:cs typeface="Times New Roman" panose="02020603050405020304" pitchFamily="18" charset="0"/>
            </a:endParaRPr>
          </a:p>
        </p:txBody>
      </p:sp>
      <p:sp>
        <p:nvSpPr>
          <p:cNvPr id="16" name="矩形 15"/>
          <p:cNvSpPr/>
          <p:nvPr/>
        </p:nvSpPr>
        <p:spPr>
          <a:xfrm>
            <a:off x="1922145" y="3831590"/>
            <a:ext cx="795655" cy="30226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7" name="文本框 16"/>
          <p:cNvSpPr txBox="1"/>
          <p:nvPr/>
        </p:nvSpPr>
        <p:spPr>
          <a:xfrm>
            <a:off x="1778000" y="3538855"/>
            <a:ext cx="1052195" cy="327025"/>
          </a:xfrm>
          <a:prstGeom prst="rect">
            <a:avLst/>
          </a:prstGeom>
          <a:noFill/>
        </p:spPr>
        <p:txBody>
          <a:bodyPr wrap="square" rtlCol="0">
            <a:noAutofit/>
          </a:bodyPr>
          <a:p>
            <a:pPr algn="ctr"/>
            <a:r>
              <a:rPr lang="zh-CN" altLang="en-US" sz="1200"/>
              <a:t>指令缓存</a:t>
            </a:r>
            <a:r>
              <a:rPr lang="zh-CN" altLang="en-US" sz="1200"/>
              <a:t>器</a:t>
            </a:r>
            <a:endParaRPr lang="zh-CN" altLang="en-US" sz="1200"/>
          </a:p>
        </p:txBody>
      </p:sp>
      <p:sp>
        <p:nvSpPr>
          <p:cNvPr id="18" name="下箭头 17"/>
          <p:cNvSpPr/>
          <p:nvPr/>
        </p:nvSpPr>
        <p:spPr>
          <a:xfrm>
            <a:off x="2153920" y="4182110"/>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19" name="矩形 18"/>
          <p:cNvSpPr/>
          <p:nvPr/>
        </p:nvSpPr>
        <p:spPr>
          <a:xfrm>
            <a:off x="1993900" y="4630420"/>
            <a:ext cx="652145" cy="39941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0" name="文本框 19"/>
          <p:cNvSpPr txBox="1"/>
          <p:nvPr/>
        </p:nvSpPr>
        <p:spPr>
          <a:xfrm>
            <a:off x="1778000" y="5019675"/>
            <a:ext cx="1052195" cy="327025"/>
          </a:xfrm>
          <a:prstGeom prst="rect">
            <a:avLst/>
          </a:prstGeom>
          <a:noFill/>
        </p:spPr>
        <p:txBody>
          <a:bodyPr wrap="square" rtlCol="0">
            <a:noAutofit/>
          </a:bodyPr>
          <a:p>
            <a:pPr algn="ctr"/>
            <a:r>
              <a:rPr lang="zh-CN" altLang="en-US" sz="1200"/>
              <a:t>执行</a:t>
            </a:r>
            <a:r>
              <a:rPr lang="zh-CN" altLang="en-US" sz="1200"/>
              <a:t>控制器</a:t>
            </a:r>
            <a:endParaRPr lang="zh-CN" altLang="en-US" sz="1200"/>
          </a:p>
        </p:txBody>
      </p:sp>
      <p:sp>
        <p:nvSpPr>
          <p:cNvPr id="21" name="下箭头 20"/>
          <p:cNvSpPr/>
          <p:nvPr/>
        </p:nvSpPr>
        <p:spPr>
          <a:xfrm rot="5400000">
            <a:off x="2803525" y="3779520"/>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2" name="矩形 21"/>
          <p:cNvSpPr/>
          <p:nvPr/>
        </p:nvSpPr>
        <p:spPr>
          <a:xfrm>
            <a:off x="3146425" y="3816985"/>
            <a:ext cx="669925" cy="969645"/>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3" name="矩形 22"/>
          <p:cNvSpPr/>
          <p:nvPr/>
        </p:nvSpPr>
        <p:spPr>
          <a:xfrm>
            <a:off x="3089275" y="2669540"/>
            <a:ext cx="679450" cy="673100"/>
          </a:xfrm>
          <a:prstGeom prst="rect">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4" name="下箭头 23"/>
          <p:cNvSpPr/>
          <p:nvPr/>
        </p:nvSpPr>
        <p:spPr>
          <a:xfrm rot="16200000">
            <a:off x="2760980" y="298132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5" name="下箭头 24"/>
          <p:cNvSpPr/>
          <p:nvPr/>
        </p:nvSpPr>
        <p:spPr>
          <a:xfrm rot="16200000">
            <a:off x="2769870" y="2635885"/>
            <a:ext cx="223520" cy="39560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6" name="下箭头 25"/>
          <p:cNvSpPr/>
          <p:nvPr/>
        </p:nvSpPr>
        <p:spPr>
          <a:xfrm>
            <a:off x="3275965" y="3362325"/>
            <a:ext cx="344170" cy="434975"/>
          </a:xfrm>
          <a:prstGeom prst="downArrow">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7" name="文本框 26"/>
          <p:cNvSpPr txBox="1"/>
          <p:nvPr/>
        </p:nvSpPr>
        <p:spPr>
          <a:xfrm>
            <a:off x="2893060" y="4841240"/>
            <a:ext cx="1052195" cy="327025"/>
          </a:xfrm>
          <a:prstGeom prst="rect">
            <a:avLst/>
          </a:prstGeom>
          <a:noFill/>
        </p:spPr>
        <p:txBody>
          <a:bodyPr wrap="square" rtlCol="0">
            <a:noAutofit/>
          </a:bodyPr>
          <a:p>
            <a:pPr algn="ctr"/>
            <a:r>
              <a:rPr lang="zh-CN" altLang="en-US" sz="1200"/>
              <a:t>输入</a:t>
            </a:r>
            <a:r>
              <a:rPr lang="zh-CN" altLang="en-US" sz="1200"/>
              <a:t>输出控制器</a:t>
            </a:r>
            <a:endParaRPr lang="zh-CN" altLang="en-US" sz="1200"/>
          </a:p>
        </p:txBody>
      </p:sp>
      <p:graphicFrame>
        <p:nvGraphicFramePr>
          <p:cNvPr id="28" name="表格 27"/>
          <p:cNvGraphicFramePr/>
          <p:nvPr>
            <p:custDataLst>
              <p:tags r:id="rId6"/>
            </p:custDataLst>
          </p:nvPr>
        </p:nvGraphicFramePr>
        <p:xfrm>
          <a:off x="5595620" y="2060575"/>
          <a:ext cx="747395" cy="3651250"/>
        </p:xfrm>
        <a:graphic>
          <a:graphicData uri="http://schemas.openxmlformats.org/drawingml/2006/table">
            <a:tbl>
              <a:tblPr firstRow="1" bandRow="1">
                <a:tableStyleId>{5C22544A-7EE6-4342-B048-85BDC9FD1C3A}</a:tableStyleId>
              </a:tblPr>
              <a:tblGrid>
                <a:gridCol w="747395"/>
              </a:tblGrid>
              <a:tr h="365125">
                <a:tc>
                  <a:txBody>
                    <a:bodyPr/>
                    <a:p>
                      <a:pPr algn="ctr">
                        <a:buNone/>
                      </a:pPr>
                      <a:r>
                        <a:rPr lang="en-US" altLang="zh-CN" sz="1400" b="0">
                          <a:solidFill>
                            <a:schemeClr val="tx1"/>
                          </a:solidFill>
                          <a:latin typeface="Times New Roman" panose="02020603050405020304" pitchFamily="18" charset="0"/>
                          <a:cs typeface="Times New Roman" panose="02020603050405020304" pitchFamily="18" charset="0"/>
                        </a:rPr>
                        <a:t>B8</a:t>
                      </a:r>
                      <a:endParaRPr lang="en-US" altLang="zh-CN" sz="1400" b="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23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BB</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03</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00</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89</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01</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r h="365125">
                <a:tc>
                  <a:txBody>
                    <a:bodyPr/>
                    <a:p>
                      <a:pPr algn="ctr">
                        <a:buNone/>
                      </a:pPr>
                      <a:r>
                        <a:rPr lang="en-US" altLang="zh-CN" sz="1400">
                          <a:solidFill>
                            <a:schemeClr val="tx1"/>
                          </a:solidFill>
                          <a:latin typeface="Times New Roman" panose="02020603050405020304" pitchFamily="18" charset="0"/>
                          <a:cs typeface="Times New Roman" panose="02020603050405020304" pitchFamily="18" charset="0"/>
                        </a:rPr>
                        <a:t>D8</a:t>
                      </a:r>
                      <a:endParaRPr lang="en-US" altLang="zh-CN" sz="1400">
                        <a:solidFill>
                          <a:schemeClr val="tx1"/>
                        </a:solidFill>
                        <a:latin typeface="Times New Roman" panose="02020603050405020304" pitchFamily="18" charset="0"/>
                        <a:cs typeface="Times New Roman" panose="02020603050405020304" pitchFamily="18" charset="0"/>
                      </a:endParaRPr>
                    </a:p>
                  </a:txBody>
                  <a:tcPr>
                    <a:lnL w="12700">
                      <a:solidFill>
                        <a:schemeClr val="tx1"/>
                      </a:solidFill>
                      <a:prstDash val="solid"/>
                    </a:lnL>
                    <a:lnR w="12700">
                      <a:solidFill>
                        <a:schemeClr val="tx1"/>
                      </a:solidFill>
                      <a:prstDash val="solid"/>
                    </a:lnR>
                    <a:lnT w="12700">
                      <a:solidFill>
                        <a:schemeClr val="tx1"/>
                      </a:solidFill>
                      <a:prstDash val="solid"/>
                    </a:lnT>
                    <a:lnB w="12700">
                      <a:solidFill>
                        <a:schemeClr val="tx1"/>
                      </a:solidFill>
                      <a:prstDash val="solid"/>
                    </a:lnB>
                    <a:lnTlToBr>
                      <a:noFill/>
                    </a:lnTlToBr>
                    <a:lnBlToTr>
                      <a:noFill/>
                    </a:lnBlToTr>
                    <a:solidFill>
                      <a:srgbClr val="000000">
                        <a:alpha val="0"/>
                      </a:srgbClr>
                    </a:solidFill>
                  </a:tcPr>
                </a:tc>
              </a:tr>
            </a:tbl>
          </a:graphicData>
        </a:graphic>
      </p:graphicFrame>
      <p:sp>
        <p:nvSpPr>
          <p:cNvPr id="32" name="L 形 31"/>
          <p:cNvSpPr/>
          <p:nvPr/>
        </p:nvSpPr>
        <p:spPr>
          <a:xfrm>
            <a:off x="3816350" y="38658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3" name="L 形 32"/>
          <p:cNvSpPr/>
          <p:nvPr/>
        </p:nvSpPr>
        <p:spPr>
          <a:xfrm>
            <a:off x="3819525" y="4335780"/>
            <a:ext cx="1779270" cy="451485"/>
          </a:xfrm>
          <a:prstGeom prst="corner">
            <a:avLst>
              <a:gd name="adj1" fmla="val 69057"/>
              <a:gd name="adj2" fmla="val 0"/>
            </a:avLst>
          </a:prstGeom>
          <a:solidFill>
            <a:schemeClr val="accent1"/>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4" name="文本框 33"/>
          <p:cNvSpPr txBox="1"/>
          <p:nvPr/>
        </p:nvSpPr>
        <p:spPr>
          <a:xfrm>
            <a:off x="3977640" y="3721100"/>
            <a:ext cx="1604010" cy="275590"/>
          </a:xfrm>
          <a:prstGeom prst="rect">
            <a:avLst/>
          </a:prstGeom>
          <a:noFill/>
        </p:spPr>
        <p:txBody>
          <a:bodyPr wrap="square" rtlCol="0">
            <a:spAutoFit/>
          </a:bodyPr>
          <a:p>
            <a:r>
              <a:rPr lang="en-US" altLang="zh-CN" sz="1200">
                <a:solidFill>
                  <a:schemeClr val="tx1"/>
                </a:solidFill>
                <a:uFillTx/>
                <a:latin typeface="Times New Roman" panose="02020603050405020304" pitchFamily="18" charset="0"/>
              </a:rPr>
              <a:t>20</a:t>
            </a:r>
            <a:r>
              <a:rPr lang="zh-CN" altLang="en-US" sz="1200">
                <a:solidFill>
                  <a:schemeClr val="tx1"/>
                </a:solidFill>
                <a:uFillTx/>
                <a:latin typeface="Times New Roman" panose="02020603050405020304" pitchFamily="18" charset="0"/>
              </a:rPr>
              <a:t>位地址总线</a:t>
            </a:r>
            <a:endParaRPr lang="zh-CN" altLang="en-US" sz="1200">
              <a:solidFill>
                <a:schemeClr val="tx1"/>
              </a:solidFill>
              <a:uFillTx/>
              <a:latin typeface="Times New Roman" panose="02020603050405020304" pitchFamily="18" charset="0"/>
            </a:endParaRPr>
          </a:p>
        </p:txBody>
      </p:sp>
      <p:sp>
        <p:nvSpPr>
          <p:cNvPr id="35" name="文本框 34"/>
          <p:cNvSpPr txBox="1"/>
          <p:nvPr/>
        </p:nvSpPr>
        <p:spPr>
          <a:xfrm>
            <a:off x="3971290" y="4791075"/>
            <a:ext cx="1604010" cy="275590"/>
          </a:xfrm>
          <a:prstGeom prst="rect">
            <a:avLst/>
          </a:prstGeom>
          <a:noFill/>
        </p:spPr>
        <p:txBody>
          <a:bodyPr wrap="square" rtlCol="0">
            <a:spAutoFit/>
          </a:bodyPr>
          <a:p>
            <a:r>
              <a:rPr lang="zh-CN" altLang="en-US" sz="1200">
                <a:solidFill>
                  <a:schemeClr val="tx1"/>
                </a:solidFill>
                <a:uFillTx/>
                <a:latin typeface="Times New Roman" panose="02020603050405020304" pitchFamily="18" charset="0"/>
              </a:rPr>
              <a:t>数据</a:t>
            </a:r>
            <a:r>
              <a:rPr lang="zh-CN" altLang="en-US" sz="1200">
                <a:solidFill>
                  <a:schemeClr val="tx1"/>
                </a:solidFill>
                <a:uFillTx/>
                <a:latin typeface="Times New Roman" panose="02020603050405020304" pitchFamily="18" charset="0"/>
              </a:rPr>
              <a:t>总线</a:t>
            </a:r>
            <a:endParaRPr lang="zh-CN" altLang="en-US" sz="1200">
              <a:solidFill>
                <a:schemeClr val="tx1"/>
              </a:solidFill>
              <a:uFillTx/>
              <a:latin typeface="Times New Roman" panose="02020603050405020304" pitchFamily="18" charset="0"/>
            </a:endParaRPr>
          </a:p>
        </p:txBody>
      </p:sp>
      <p:sp>
        <p:nvSpPr>
          <p:cNvPr id="36" name="文本框 35"/>
          <p:cNvSpPr txBox="1"/>
          <p:nvPr/>
        </p:nvSpPr>
        <p:spPr>
          <a:xfrm>
            <a:off x="2924175" y="2418080"/>
            <a:ext cx="1052195" cy="327025"/>
          </a:xfrm>
          <a:prstGeom prst="rect">
            <a:avLst/>
          </a:prstGeom>
          <a:noFill/>
        </p:spPr>
        <p:txBody>
          <a:bodyPr wrap="square" rtlCol="0">
            <a:noAutofit/>
          </a:bodyPr>
          <a:p>
            <a:pPr algn="ctr"/>
            <a:r>
              <a:rPr lang="zh-CN" altLang="en-US" sz="1200"/>
              <a:t>地址</a:t>
            </a:r>
            <a:r>
              <a:rPr lang="zh-CN" altLang="en-US" sz="1200"/>
              <a:t>加法器</a:t>
            </a:r>
            <a:endParaRPr lang="zh-CN" altLang="en-US" sz="1200"/>
          </a:p>
        </p:txBody>
      </p:sp>
      <p:sp>
        <p:nvSpPr>
          <p:cNvPr id="37" name="右大括号 36"/>
          <p:cNvSpPr/>
          <p:nvPr/>
        </p:nvSpPr>
        <p:spPr>
          <a:xfrm>
            <a:off x="7178675" y="22320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38" name="文本框 37"/>
          <p:cNvSpPr txBox="1"/>
          <p:nvPr/>
        </p:nvSpPr>
        <p:spPr>
          <a:xfrm>
            <a:off x="6382385" y="21456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20000</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20001</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20002</a:t>
            </a:r>
            <a:endParaRPr lang="en-US" altLang="zh-CN">
              <a:latin typeface="Times New Roman" panose="02020603050405020304" pitchFamily="18" charset="0"/>
              <a:cs typeface="Times New Roman" panose="02020603050405020304" pitchFamily="18" charset="0"/>
            </a:endParaRPr>
          </a:p>
        </p:txBody>
      </p:sp>
      <p:sp>
        <p:nvSpPr>
          <p:cNvPr id="39" name="文本框 38"/>
          <p:cNvSpPr txBox="1"/>
          <p:nvPr/>
        </p:nvSpPr>
        <p:spPr>
          <a:xfrm>
            <a:off x="6396355" y="17005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地址</a:t>
            </a:r>
            <a:r>
              <a:rPr lang="zh-CN" altLang="en-US" sz="1200">
                <a:solidFill>
                  <a:schemeClr val="tx1"/>
                </a:solidFill>
                <a:uFillTx/>
                <a:latin typeface="Times New Roman" panose="02020603050405020304" pitchFamily="18" charset="0"/>
              </a:rPr>
              <a:t>单元</a:t>
            </a:r>
            <a:endParaRPr lang="zh-CN" altLang="en-US" sz="1200">
              <a:solidFill>
                <a:schemeClr val="tx1"/>
              </a:solidFill>
              <a:uFillTx/>
              <a:latin typeface="Times New Roman" panose="02020603050405020304" pitchFamily="18" charset="0"/>
            </a:endParaRPr>
          </a:p>
        </p:txBody>
      </p:sp>
      <p:sp>
        <p:nvSpPr>
          <p:cNvPr id="40" name="文本框 39"/>
          <p:cNvSpPr txBox="1"/>
          <p:nvPr/>
        </p:nvSpPr>
        <p:spPr>
          <a:xfrm>
            <a:off x="5723255" y="1713230"/>
            <a:ext cx="493395" cy="266065"/>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内存</a:t>
            </a:r>
            <a:endParaRPr lang="zh-CN" altLang="en-US" sz="1200">
              <a:solidFill>
                <a:schemeClr val="tx1"/>
              </a:solidFill>
              <a:uFillTx/>
              <a:latin typeface="Times New Roman" panose="02020603050405020304" pitchFamily="18" charset="0"/>
            </a:endParaRPr>
          </a:p>
        </p:txBody>
      </p:sp>
      <p:sp>
        <p:nvSpPr>
          <p:cNvPr id="41" name="文本框 40"/>
          <p:cNvSpPr txBox="1"/>
          <p:nvPr/>
        </p:nvSpPr>
        <p:spPr>
          <a:xfrm>
            <a:off x="6414135" y="322516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20003</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20004</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20005</a:t>
            </a:r>
            <a:endParaRPr lang="en-US" altLang="zh-CN">
              <a:latin typeface="Times New Roman" panose="02020603050405020304" pitchFamily="18" charset="0"/>
              <a:cs typeface="Times New Roman" panose="02020603050405020304" pitchFamily="18" charset="0"/>
            </a:endParaRPr>
          </a:p>
        </p:txBody>
      </p:sp>
      <p:sp>
        <p:nvSpPr>
          <p:cNvPr id="43" name="右大括号 42"/>
          <p:cNvSpPr/>
          <p:nvPr/>
        </p:nvSpPr>
        <p:spPr>
          <a:xfrm>
            <a:off x="7162800" y="3311525"/>
            <a:ext cx="360045" cy="737870"/>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4" name="文本框 43"/>
          <p:cNvSpPr txBox="1"/>
          <p:nvPr/>
        </p:nvSpPr>
        <p:spPr>
          <a:xfrm>
            <a:off x="6436360" y="4285615"/>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20006</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20007</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5" name="右大括号 44"/>
          <p:cNvSpPr/>
          <p:nvPr/>
        </p:nvSpPr>
        <p:spPr>
          <a:xfrm>
            <a:off x="7185025" y="4400550"/>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7" name="文本框 46"/>
          <p:cNvSpPr txBox="1"/>
          <p:nvPr/>
        </p:nvSpPr>
        <p:spPr>
          <a:xfrm>
            <a:off x="6439535" y="4974590"/>
            <a:ext cx="784225" cy="993140"/>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20008</a:t>
            </a:r>
            <a:endParaRPr lang="en-US" altLang="zh-CN">
              <a:latin typeface="Times New Roman" panose="02020603050405020304" pitchFamily="18" charset="0"/>
              <a:cs typeface="Times New Roman" panose="02020603050405020304" pitchFamily="18" charset="0"/>
            </a:endParaRPr>
          </a:p>
          <a:p>
            <a:r>
              <a:rPr lang="en-US" altLang="zh-CN">
                <a:latin typeface="Times New Roman" panose="02020603050405020304" pitchFamily="18" charset="0"/>
                <a:cs typeface="Times New Roman" panose="02020603050405020304" pitchFamily="18" charset="0"/>
              </a:rPr>
              <a:t>20009</a:t>
            </a:r>
            <a:endParaRPr lang="en-US" altLang="zh-CN">
              <a:latin typeface="Times New Roman" panose="02020603050405020304" pitchFamily="18" charset="0"/>
              <a:cs typeface="Times New Roman" panose="02020603050405020304" pitchFamily="18" charset="0"/>
            </a:endParaRPr>
          </a:p>
          <a:p>
            <a:endParaRPr lang="en-US" altLang="zh-CN">
              <a:latin typeface="Times New Roman" panose="02020603050405020304" pitchFamily="18" charset="0"/>
              <a:cs typeface="Times New Roman" panose="02020603050405020304" pitchFamily="18" charset="0"/>
            </a:endParaRPr>
          </a:p>
        </p:txBody>
      </p:sp>
      <p:sp>
        <p:nvSpPr>
          <p:cNvPr id="48" name="右大括号 47"/>
          <p:cNvSpPr/>
          <p:nvPr/>
        </p:nvSpPr>
        <p:spPr>
          <a:xfrm>
            <a:off x="7188200" y="5089525"/>
            <a:ext cx="360045" cy="412115"/>
          </a:xfrm>
          <a:prstGeom prst="rightBrace">
            <a:avLst/>
          </a:prstGeom>
          <a:solidFill>
            <a:srgbClr val="000000">
              <a:alpha val="0"/>
            </a:srgbClr>
          </a:solidFill>
          <a:ln w="9525" cap="flat" cmpd="sng" algn="ctr">
            <a:solidFill>
              <a:schemeClr val="tx1"/>
            </a:solidFill>
            <a:prstDash val="solid"/>
            <a:round/>
            <a:headEnd type="none" w="med" len="med"/>
            <a:tailEnd type="none" w="med" len="med"/>
          </a:ln>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49" name="文本框 48"/>
          <p:cNvSpPr txBox="1"/>
          <p:nvPr/>
        </p:nvSpPr>
        <p:spPr>
          <a:xfrm>
            <a:off x="7582535" y="237299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ax,0123H</a:t>
            </a:r>
            <a:endParaRPr lang="en-US" altLang="zh-CN">
              <a:latin typeface="Times New Roman" panose="02020603050405020304" pitchFamily="18" charset="0"/>
              <a:cs typeface="Times New Roman" panose="02020603050405020304" pitchFamily="18" charset="0"/>
            </a:endParaRPr>
          </a:p>
        </p:txBody>
      </p:sp>
      <p:sp>
        <p:nvSpPr>
          <p:cNvPr id="50" name="文本框 49"/>
          <p:cNvSpPr txBox="1"/>
          <p:nvPr/>
        </p:nvSpPr>
        <p:spPr>
          <a:xfrm>
            <a:off x="7582535" y="34842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bx,0003H</a:t>
            </a:r>
            <a:endParaRPr lang="en-US" altLang="zh-CN">
              <a:latin typeface="Times New Roman" panose="02020603050405020304" pitchFamily="18" charset="0"/>
              <a:cs typeface="Times New Roman" panose="02020603050405020304" pitchFamily="18" charset="0"/>
            </a:endParaRPr>
          </a:p>
        </p:txBody>
      </p:sp>
      <p:sp>
        <p:nvSpPr>
          <p:cNvPr id="51" name="文本框 50"/>
          <p:cNvSpPr txBox="1"/>
          <p:nvPr/>
        </p:nvSpPr>
        <p:spPr>
          <a:xfrm>
            <a:off x="7614285" y="4401820"/>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mov ax,bx</a:t>
            </a:r>
            <a:endParaRPr lang="en-US" altLang="zh-CN">
              <a:latin typeface="Times New Roman" panose="02020603050405020304" pitchFamily="18" charset="0"/>
              <a:cs typeface="Times New Roman" panose="02020603050405020304" pitchFamily="18" charset="0"/>
            </a:endParaRPr>
          </a:p>
        </p:txBody>
      </p:sp>
      <p:sp>
        <p:nvSpPr>
          <p:cNvPr id="52" name="文本框 51"/>
          <p:cNvSpPr txBox="1"/>
          <p:nvPr/>
        </p:nvSpPr>
        <p:spPr>
          <a:xfrm>
            <a:off x="7655560" y="5109845"/>
            <a:ext cx="1592580" cy="525145"/>
          </a:xfrm>
          <a:prstGeom prst="rect">
            <a:avLst/>
          </a:prstGeom>
          <a:noFill/>
        </p:spPr>
        <p:txBody>
          <a:bodyPr wrap="square" rtlCol="0">
            <a:noAutofit/>
          </a:bodyPr>
          <a:p>
            <a:r>
              <a:rPr lang="en-US" altLang="zh-CN">
                <a:latin typeface="Times New Roman" panose="02020603050405020304" pitchFamily="18" charset="0"/>
                <a:cs typeface="Times New Roman" panose="02020603050405020304" pitchFamily="18" charset="0"/>
              </a:rPr>
              <a:t>add ax,bx</a:t>
            </a:r>
            <a:endParaRPr lang="en-US" altLang="zh-CN">
              <a:latin typeface="Times New Roman" panose="02020603050405020304" pitchFamily="18" charset="0"/>
              <a:cs typeface="Times New Roman" panose="02020603050405020304" pitchFamily="18" charset="0"/>
            </a:endParaRPr>
          </a:p>
        </p:txBody>
      </p:sp>
      <p:sp>
        <p:nvSpPr>
          <p:cNvPr id="53" name="文本框 52"/>
          <p:cNvSpPr txBox="1"/>
          <p:nvPr/>
        </p:nvSpPr>
        <p:spPr>
          <a:xfrm>
            <a:off x="7856855" y="1713230"/>
            <a:ext cx="933450" cy="275590"/>
          </a:xfrm>
          <a:prstGeom prst="rect">
            <a:avLst/>
          </a:prstGeom>
          <a:noFill/>
        </p:spPr>
        <p:txBody>
          <a:bodyPr wrap="square" rtlCol="0">
            <a:noAutofit/>
          </a:bodyPr>
          <a:p>
            <a:r>
              <a:rPr lang="zh-CN" altLang="en-US" sz="1200">
                <a:solidFill>
                  <a:schemeClr val="tx1"/>
                </a:solidFill>
                <a:uFillTx/>
                <a:latin typeface="Times New Roman" panose="02020603050405020304" pitchFamily="18" charset="0"/>
              </a:rPr>
              <a:t>汇编指令</a:t>
            </a:r>
            <a:endParaRPr lang="zh-CN" altLang="en-US" sz="1200">
              <a:solidFill>
                <a:schemeClr val="tx1"/>
              </a:solidFill>
              <a:uFillTx/>
              <a:latin typeface="Times New Roman" panose="02020603050405020304" pitchFamily="18" charset="0"/>
            </a:endParaRPr>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483837" y="1136298"/>
            <a:ext cx="376364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3.1.2 </a:t>
            </a:r>
            <a:r>
              <a:rPr lang="zh-CN" altLang="en-US" sz="2800" b="1" dirty="0">
                <a:solidFill>
                  <a:srgbClr val="0000FF"/>
                </a:solidFill>
                <a:latin typeface="楷体" panose="02010609060101010101" pitchFamily="49" charset="-122"/>
                <a:ea typeface="楷体" panose="02010609060101010101" pitchFamily="49" charset="-122"/>
              </a:rPr>
              <a:t>递归的深层</a:t>
            </a:r>
            <a:r>
              <a:rPr lang="zh-CN" altLang="en-US" sz="2800" b="1" dirty="0">
                <a:solidFill>
                  <a:srgbClr val="0000FF"/>
                </a:solidFill>
                <a:latin typeface="楷体" panose="02010609060101010101" pitchFamily="49" charset="-122"/>
                <a:ea typeface="楷体" panose="02010609060101010101" pitchFamily="49" charset="-122"/>
              </a:rPr>
              <a:t>理解</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3" name="Text Box 4"/>
          <p:cNvSpPr txBox="1">
            <a:spLocks noChangeArrowheads="1"/>
          </p:cNvSpPr>
          <p:nvPr/>
        </p:nvSpPr>
        <p:spPr bwMode="auto">
          <a:xfrm>
            <a:off x="251460" y="1657985"/>
            <a:ext cx="6746240" cy="4794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square">
            <a:noAutofit/>
          </a:bodyPr>
          <a:lstStyle>
            <a:lvl1pPr>
              <a:spcBef>
                <a:spcPct val="20000"/>
              </a:spcBef>
              <a:buSzPct val="90000"/>
              <a:buBlip>
                <a:blip r:embed="rId1"/>
              </a:buBlip>
              <a:defRPr kumimoji="1" sz="3200">
                <a:solidFill>
                  <a:schemeClr val="tx1"/>
                </a:solidFill>
                <a:latin typeface="Tahoma" panose="020B0604030504040204" pitchFamily="34" charset="0"/>
                <a:ea typeface="宋体" panose="02010600030101010101" pitchFamily="2" charset="-122"/>
              </a:defRPr>
            </a:lvl1pPr>
            <a:lvl2pPr marL="742950" indent="-285750">
              <a:spcBef>
                <a:spcPct val="20000"/>
              </a:spcBef>
              <a:buSzPct val="80000"/>
              <a:buBlip>
                <a:blip r:embed="rId2"/>
              </a:buBlip>
              <a:defRPr kumimoji="1" sz="2800">
                <a:solidFill>
                  <a:schemeClr val="tx1"/>
                </a:solidFill>
                <a:latin typeface="Tahoma" panose="020B0604030504040204" pitchFamily="34" charset="0"/>
                <a:ea typeface="宋体" panose="02010600030101010101" pitchFamily="2" charset="-122"/>
              </a:defRPr>
            </a:lvl2pPr>
            <a:lvl3pPr marL="1143000" indent="-228600">
              <a:spcBef>
                <a:spcPct val="20000"/>
              </a:spcBef>
              <a:buSzPct val="70000"/>
              <a:buBlip>
                <a:blip r:embed="rId3"/>
              </a:buBlip>
              <a:defRPr kumimoji="1" sz="2400">
                <a:solidFill>
                  <a:schemeClr val="tx1"/>
                </a:solidFill>
                <a:latin typeface="Tahoma" panose="020B0604030504040204" pitchFamily="34" charset="0"/>
                <a:ea typeface="宋体" panose="02010600030101010101" pitchFamily="2" charset="-122"/>
              </a:defRPr>
            </a:lvl3pPr>
            <a:lvl4pPr marL="1600200" indent="-228600">
              <a:spcBef>
                <a:spcPct val="20000"/>
              </a:spcBef>
              <a:buSzPct val="70000"/>
              <a:buBlip>
                <a:blip r:embed="rId4"/>
              </a:buBlip>
              <a:defRPr kumimoji="1" sz="2000">
                <a:solidFill>
                  <a:schemeClr val="tx1"/>
                </a:solidFill>
                <a:latin typeface="Tahoma" panose="020B0604030504040204" pitchFamily="34" charset="0"/>
                <a:ea typeface="宋体" panose="02010600030101010101" pitchFamily="2" charset="-122"/>
              </a:defRPr>
            </a:lvl4pPr>
            <a:lvl5pPr marL="2057400" indent="-228600">
              <a:spcBef>
                <a:spcPct val="20000"/>
              </a:spcBef>
              <a:buSzPct val="70000"/>
              <a:buBlip>
                <a:blip r:embed="rId5"/>
              </a:buBlip>
              <a:defRPr kumimoji="1" sz="2000">
                <a:solidFill>
                  <a:schemeClr val="tx1"/>
                </a:solidFill>
                <a:latin typeface="Tahoma" panose="020B0604030504040204" pitchFamily="34" charset="0"/>
                <a:ea typeface="宋体" panose="02010600030101010101" pitchFamily="2" charset="-122"/>
              </a:defRPr>
            </a:lvl5pPr>
            <a:lvl6pPr marL="25146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6pPr>
            <a:lvl7pPr marL="29718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7pPr>
            <a:lvl8pPr marL="34290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8pPr>
            <a:lvl9pPr marL="3886200" indent="-228600" eaLnBrk="0" fontAlgn="base" hangingPunct="0">
              <a:spcBef>
                <a:spcPct val="20000"/>
              </a:spcBef>
              <a:spcAft>
                <a:spcPct val="0"/>
              </a:spcAft>
              <a:buSzPct val="70000"/>
              <a:buBlip>
                <a:blip r:embed="rId5"/>
              </a:buBlip>
              <a:defRPr kumimoji="1" sz="2000">
                <a:solidFill>
                  <a:schemeClr val="tx1"/>
                </a:solidFill>
                <a:latin typeface="Tahoma" panose="020B0604030504040204" pitchFamily="34" charset="0"/>
                <a:ea typeface="宋体" panose="02010600030101010101" pitchFamily="2" charset="-122"/>
              </a:defRPr>
            </a:lvl9pPr>
          </a:lstStyle>
          <a:p>
            <a:pPr indent="457200">
              <a:spcBef>
                <a:spcPct val="50000"/>
              </a:spcBef>
              <a:buSzTx/>
              <a:buFontTx/>
              <a:buNone/>
            </a:pPr>
            <a:r>
              <a:rPr lang="zh-CN" altLang="en-US" sz="1800" dirty="0">
                <a:solidFill>
                  <a:srgbClr val="080808"/>
                </a:solidFill>
                <a:uFillTx/>
                <a:latin typeface="Times New Roman" panose="02020603050405020304" pitchFamily="18" charset="0"/>
              </a:rPr>
              <a:t>程序是如何在我们的计算机上运行？例如定义递归</a:t>
            </a:r>
            <a:r>
              <a:rPr lang="zh-CN" altLang="en-US" sz="1800" dirty="0">
                <a:solidFill>
                  <a:srgbClr val="080808"/>
                </a:solidFill>
                <a:uFillTx/>
                <a:latin typeface="Times New Roman" panose="02020603050405020304" pitchFamily="18" charset="0"/>
              </a:rPr>
              <a:t>函数</a:t>
            </a:r>
            <a:endParaRPr lang="zh-CN" altLang="en-US" sz="1800" dirty="0">
              <a:solidFill>
                <a:srgbClr val="080808"/>
              </a:solidFill>
              <a:uFillTx/>
              <a:latin typeface="Times New Roman" panose="02020603050405020304" pitchFamily="18" charset="0"/>
            </a:endParaRPr>
          </a:p>
        </p:txBody>
      </p:sp>
      <p:sp>
        <p:nvSpPr>
          <p:cNvPr id="4" name="矩形 3"/>
          <p:cNvSpPr/>
          <p:nvPr/>
        </p:nvSpPr>
        <p:spPr>
          <a:xfrm>
            <a:off x="6145530" y="2275840"/>
            <a:ext cx="1122045" cy="3456305"/>
          </a:xfrm>
          <a:prstGeom prst="rect">
            <a:avLst/>
          </a:prstGeom>
          <a:noFill/>
          <a:ln w="38100"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2"/>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 name="矩形 4"/>
          <p:cNvSpPr/>
          <p:nvPr/>
        </p:nvSpPr>
        <p:spPr>
          <a:xfrm>
            <a:off x="6226175" y="4753610"/>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29" name="文本框 28"/>
          <p:cNvSpPr txBox="1"/>
          <p:nvPr/>
        </p:nvSpPr>
        <p:spPr>
          <a:xfrm>
            <a:off x="6270625" y="5371465"/>
            <a:ext cx="1122045" cy="382270"/>
          </a:xfrm>
          <a:prstGeom prst="rect">
            <a:avLst/>
          </a:prstGeom>
          <a:noFill/>
        </p:spPr>
        <p:txBody>
          <a:bodyPr wrap="square" rtlCol="0">
            <a:noAutofit/>
          </a:bodyPr>
          <a:p>
            <a:r>
              <a:rPr lang="en-US" altLang="zh-CN" sz="1400">
                <a:solidFill>
                  <a:schemeClr val="tx1"/>
                </a:solidFill>
                <a:uFillTx/>
                <a:latin typeface="Times New Roman" panose="02020603050405020304" pitchFamily="18" charset="0"/>
              </a:rPr>
              <a:t>main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31" name="文本框 30"/>
          <p:cNvSpPr txBox="1"/>
          <p:nvPr/>
        </p:nvSpPr>
        <p:spPr>
          <a:xfrm>
            <a:off x="6252845" y="406717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42" name="文本框 41"/>
          <p:cNvSpPr txBox="1"/>
          <p:nvPr/>
        </p:nvSpPr>
        <p:spPr>
          <a:xfrm>
            <a:off x="395605" y="2421255"/>
            <a:ext cx="3787140" cy="2584450"/>
          </a:xfrm>
          <a:prstGeom prst="rect">
            <a:avLst/>
          </a:prstGeom>
          <a:noFill/>
        </p:spPr>
        <p:txBody>
          <a:bodyPr wrap="square" rtlCol="0">
            <a:spAutoFit/>
          </a:bodyPr>
          <a:p>
            <a:r>
              <a:rPr lang="en-US" altLang="zh-CN">
                <a:solidFill>
                  <a:schemeClr val="tx1"/>
                </a:solidFill>
                <a:uFillTx/>
                <a:latin typeface="Times New Roman" panose="02020603050405020304" pitchFamily="18" charset="0"/>
              </a:rPr>
              <a:t>int recursion(int 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if (n==1)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2;</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}else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printf("</a:t>
            </a:r>
            <a:r>
              <a:rPr lang="zh-CN" altLang="en-US">
                <a:solidFill>
                  <a:schemeClr val="tx1"/>
                </a:solidFill>
                <a:uFillTx/>
                <a:latin typeface="Times New Roman" panose="02020603050405020304" pitchFamily="18" charset="0"/>
              </a:rPr>
              <a:t>此时递归层：</a:t>
            </a:r>
            <a:r>
              <a:rPr lang="en-US" altLang="zh-CN">
                <a:solidFill>
                  <a:schemeClr val="tx1"/>
                </a:solidFill>
                <a:uFillTx/>
                <a:latin typeface="Times New Roman" panose="02020603050405020304" pitchFamily="18" charset="0"/>
              </a:rPr>
              <a:t>%d\n",n);</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return recursion(n-1);</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    }</a:t>
            </a:r>
            <a:endParaRPr lang="en-US" altLang="zh-CN">
              <a:solidFill>
                <a:schemeClr val="tx1"/>
              </a:solidFill>
              <a:uFillTx/>
              <a:latin typeface="Times New Roman" panose="02020603050405020304" pitchFamily="18" charset="0"/>
            </a:endParaRPr>
          </a:p>
          <a:p>
            <a:r>
              <a:rPr lang="en-US" altLang="zh-CN">
                <a:solidFill>
                  <a:schemeClr val="tx1"/>
                </a:solidFill>
                <a:uFillTx/>
                <a:latin typeface="Times New Roman" panose="02020603050405020304" pitchFamily="18" charset="0"/>
              </a:rPr>
              <a:t>}</a:t>
            </a:r>
            <a:endParaRPr lang="en-US" altLang="zh-CN">
              <a:solidFill>
                <a:schemeClr val="tx1"/>
              </a:solidFill>
              <a:uFillTx/>
              <a:latin typeface="Times New Roman" panose="02020603050405020304" pitchFamily="18" charset="0"/>
            </a:endParaRPr>
          </a:p>
        </p:txBody>
      </p:sp>
      <p:sp>
        <p:nvSpPr>
          <p:cNvPr id="46" name="矩形 45"/>
          <p:cNvSpPr/>
          <p:nvPr/>
        </p:nvSpPr>
        <p:spPr>
          <a:xfrm>
            <a:off x="6218555" y="378777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sp>
        <p:nvSpPr>
          <p:cNvPr id="54" name="文本框 53"/>
          <p:cNvSpPr txBox="1"/>
          <p:nvPr/>
        </p:nvSpPr>
        <p:spPr>
          <a:xfrm>
            <a:off x="6263640" y="3081655"/>
            <a:ext cx="885190" cy="487680"/>
          </a:xfrm>
          <a:prstGeom prst="rect">
            <a:avLst/>
          </a:prstGeom>
          <a:noFill/>
        </p:spPr>
        <p:txBody>
          <a:bodyPr wrap="square" rtlCol="0">
            <a:noAutofit/>
          </a:bodyPr>
          <a:p>
            <a:pPr algn="ctr"/>
            <a:r>
              <a:rPr lang="en-US" altLang="zh-CN" sz="1400">
                <a:uFillTx/>
                <a:latin typeface="Times New Roman" panose="02020603050405020304" pitchFamily="18" charset="0"/>
                <a:sym typeface="+mn-ea"/>
              </a:rPr>
              <a:t>recursion</a:t>
            </a:r>
            <a:r>
              <a:rPr lang="zh-CN" altLang="en-US" sz="1400">
                <a:solidFill>
                  <a:schemeClr val="tx1"/>
                </a:solidFill>
                <a:uFillTx/>
                <a:latin typeface="Times New Roman" panose="02020603050405020304" pitchFamily="18" charset="0"/>
              </a:rPr>
              <a:t>函数</a:t>
            </a:r>
            <a:endParaRPr lang="zh-CN" altLang="en-US" sz="1400">
              <a:solidFill>
                <a:schemeClr val="tx1"/>
              </a:solidFill>
              <a:uFillTx/>
              <a:latin typeface="Times New Roman" panose="02020603050405020304" pitchFamily="18" charset="0"/>
            </a:endParaRPr>
          </a:p>
        </p:txBody>
      </p:sp>
      <p:sp>
        <p:nvSpPr>
          <p:cNvPr id="55" name="矩形 54"/>
          <p:cNvSpPr/>
          <p:nvPr/>
        </p:nvSpPr>
        <p:spPr>
          <a:xfrm>
            <a:off x="6229350" y="2802255"/>
            <a:ext cx="955040" cy="914400"/>
          </a:xfrm>
          <a:prstGeom prst="rect">
            <a:avLst/>
          </a:prstGeom>
          <a:noFill/>
          <a:ln w="28575" cap="flat" cmpd="sng" algn="ctr">
            <a:solidFill>
              <a:schemeClr val="tx1"/>
            </a:solidFill>
            <a:prstDash val="solid"/>
            <a:round/>
            <a:headEnd type="none" w="med" len="med"/>
            <a:tailEnd type="none" w="med" len="med"/>
          </a:ln>
          <a:extLst>
            <a:ext uri="{909E8E84-426E-40DD-AFC4-6F175D3DCCD1}">
              <a14:hiddenFill xmlns:a14="http://schemas.microsoft.com/office/drawing/2010/main">
                <a:solidFill>
                  <a:schemeClr val="accent1"/>
                </a:solidFill>
              </a14:hiddenFill>
            </a:ext>
          </a:extLst>
        </p:spPr>
        <p:txBody>
          <a:bodyPr vert="horz" wrap="square" lIns="91440" tIns="45720" rIns="91440" bIns="45720" numCol="1" anchor="t" anchorCtr="0" compatLnSpc="1"/>
          <a:p>
            <a:pPr marL="0" marR="0" indent="0" algn="l" defTabSz="914400" rtl="0" eaLnBrk="1" fontAlgn="base" latinLnBrk="0" hangingPunct="1">
              <a:lnSpc>
                <a:spcPct val="100000"/>
              </a:lnSpc>
              <a:spcBef>
                <a:spcPct val="0"/>
              </a:spcBef>
              <a:spcAft>
                <a:spcPct val="0"/>
              </a:spcAft>
              <a:buClrTx/>
              <a:buSzTx/>
              <a:buFontTx/>
              <a:buNone/>
            </a:pPr>
            <a:endParaRPr kumimoji="0" lang="zh-CN" altLang="en-US"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endParaRPr>
          </a:p>
        </p:txBody>
      </p:sp>
      <p:cxnSp>
        <p:nvCxnSpPr>
          <p:cNvPr id="58" name="直接连接符 57"/>
          <p:cNvCxnSpPr/>
          <p:nvPr/>
        </p:nvCxnSpPr>
        <p:spPr>
          <a:xfrm flipH="1">
            <a:off x="5666740" y="520255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59" name="直接连接符 58"/>
          <p:cNvCxnSpPr/>
          <p:nvPr/>
        </p:nvCxnSpPr>
        <p:spPr>
          <a:xfrm flipH="1" flipV="1">
            <a:off x="5658485" y="4634230"/>
            <a:ext cx="0" cy="5724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0" name="直接箭头连接符 59"/>
          <p:cNvCxnSpPr/>
          <p:nvPr/>
        </p:nvCxnSpPr>
        <p:spPr>
          <a:xfrm>
            <a:off x="5654040" y="4638040"/>
            <a:ext cx="562610"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cxnSp>
        <p:nvCxnSpPr>
          <p:cNvPr id="61" name="直接连接符 60"/>
          <p:cNvCxnSpPr/>
          <p:nvPr/>
        </p:nvCxnSpPr>
        <p:spPr>
          <a:xfrm flipH="1">
            <a:off x="5650230" y="4037965"/>
            <a:ext cx="530860" cy="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2" name="直接连接符 61"/>
          <p:cNvCxnSpPr/>
          <p:nvPr/>
        </p:nvCxnSpPr>
        <p:spPr>
          <a:xfrm flipV="1">
            <a:off x="5650865" y="3636275"/>
            <a:ext cx="0" cy="403200"/>
          </a:xfrm>
          <a:prstGeom prst="line">
            <a:avLst/>
          </a:prstGeom>
          <a:solidFill>
            <a:schemeClr val="accent1"/>
          </a:solidFill>
          <a:ln w="19050" cap="flat" cmpd="sng" algn="ctr">
            <a:solidFill>
              <a:schemeClr val="tx1"/>
            </a:solidFill>
            <a:prstDash val="solid"/>
            <a:round/>
            <a:headEnd type="none" w="med" len="med"/>
            <a:tailEnd type="none" w="med" len="med"/>
          </a:ln>
        </p:spPr>
      </p:cxnSp>
      <p:cxnSp>
        <p:nvCxnSpPr>
          <p:cNvPr id="63" name="直接箭头连接符 62"/>
          <p:cNvCxnSpPr/>
          <p:nvPr/>
        </p:nvCxnSpPr>
        <p:spPr>
          <a:xfrm>
            <a:off x="5652135" y="3644900"/>
            <a:ext cx="577215" cy="0"/>
          </a:xfrm>
          <a:prstGeom prst="straightConnector1">
            <a:avLst/>
          </a:prstGeom>
          <a:solidFill>
            <a:schemeClr val="accent1"/>
          </a:solidFill>
          <a:ln w="19050" cap="flat" cmpd="sng" algn="ctr">
            <a:solidFill>
              <a:schemeClr val="tx1"/>
            </a:solidFill>
            <a:prstDash val="solid"/>
            <a:round/>
            <a:headEnd type="none" w="med" len="med"/>
            <a:tailEnd type="arrow" w="med" len="med"/>
          </a:ln>
        </p:spPr>
      </p:cxnSp>
      <p:sp>
        <p:nvSpPr>
          <p:cNvPr id="64" name="文本框 63"/>
          <p:cNvSpPr txBox="1"/>
          <p:nvPr/>
        </p:nvSpPr>
        <p:spPr>
          <a:xfrm>
            <a:off x="3995420" y="462851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sp>
        <p:nvSpPr>
          <p:cNvPr id="65" name="文本框 64"/>
          <p:cNvSpPr txBox="1"/>
          <p:nvPr/>
        </p:nvSpPr>
        <p:spPr>
          <a:xfrm>
            <a:off x="3978910" y="3607435"/>
            <a:ext cx="1514475" cy="574040"/>
          </a:xfrm>
          <a:prstGeom prst="rect">
            <a:avLst/>
          </a:prstGeom>
          <a:noFill/>
        </p:spPr>
        <p:txBody>
          <a:bodyPr wrap="square" rtlCol="0">
            <a:noAutofit/>
          </a:bodyPr>
          <a:p>
            <a:pPr algn="ctr"/>
            <a:r>
              <a:rPr lang="zh-CN" altLang="en-US" sz="1400"/>
              <a:t>此时记录递归函数的返回地址</a:t>
            </a:r>
            <a:endParaRPr lang="zh-CN" altLang="en-US" sz="1400"/>
          </a:p>
        </p:txBody>
      </p:sp>
      <p:cxnSp>
        <p:nvCxnSpPr>
          <p:cNvPr id="66" name="直接连接符 65"/>
          <p:cNvCxnSpPr/>
          <p:nvPr/>
        </p:nvCxnSpPr>
        <p:spPr>
          <a:xfrm flipH="1">
            <a:off x="7267575" y="2853055"/>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7" name="直接连接符 66"/>
          <p:cNvCxnSpPr/>
          <p:nvPr/>
        </p:nvCxnSpPr>
        <p:spPr>
          <a:xfrm flipH="1" flipV="1">
            <a:off x="7799705" y="2853295"/>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68" name="直接箭头连接符 67"/>
          <p:cNvCxnSpPr/>
          <p:nvPr/>
        </p:nvCxnSpPr>
        <p:spPr>
          <a:xfrm flipH="1">
            <a:off x="7236460" y="4067175"/>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cxnSp>
        <p:nvCxnSpPr>
          <p:cNvPr id="69" name="直接连接符 68"/>
          <p:cNvCxnSpPr/>
          <p:nvPr/>
        </p:nvCxnSpPr>
        <p:spPr>
          <a:xfrm flipH="1">
            <a:off x="7216140" y="3787140"/>
            <a:ext cx="530860" cy="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0" name="直接连接符 69"/>
          <p:cNvCxnSpPr/>
          <p:nvPr/>
        </p:nvCxnSpPr>
        <p:spPr>
          <a:xfrm flipH="1" flipV="1">
            <a:off x="7748270" y="3787380"/>
            <a:ext cx="0" cy="1224280"/>
          </a:xfrm>
          <a:prstGeom prst="line">
            <a:avLst/>
          </a:prstGeom>
          <a:solidFill>
            <a:schemeClr val="accent1"/>
          </a:solidFill>
          <a:ln w="19050" cap="flat" cmpd="sng" algn="ctr">
            <a:solidFill>
              <a:srgbClr val="FF0000"/>
            </a:solidFill>
            <a:prstDash val="solid"/>
            <a:round/>
            <a:headEnd type="none" w="med" len="med"/>
            <a:tailEnd type="none" w="med" len="med"/>
          </a:ln>
        </p:spPr>
      </p:cxnSp>
      <p:cxnSp>
        <p:nvCxnSpPr>
          <p:cNvPr id="71" name="直接箭头连接符 70"/>
          <p:cNvCxnSpPr/>
          <p:nvPr/>
        </p:nvCxnSpPr>
        <p:spPr>
          <a:xfrm flipH="1">
            <a:off x="7185025" y="5001260"/>
            <a:ext cx="555625" cy="0"/>
          </a:xfrm>
          <a:prstGeom prst="straightConnector1">
            <a:avLst/>
          </a:prstGeom>
          <a:solidFill>
            <a:schemeClr val="accent1"/>
          </a:solidFill>
          <a:ln w="19050" cap="flat" cmpd="sng" algn="ctr">
            <a:solidFill>
              <a:srgbClr val="FF0000"/>
            </a:solidFill>
            <a:prstDash val="solid"/>
            <a:round/>
            <a:headEnd type="none" w="med" len="med"/>
            <a:tailEnd type="arrow" w="med" len="med"/>
          </a:ln>
        </p:spPr>
      </p:cxnSp>
      <p:sp>
        <p:nvSpPr>
          <p:cNvPr id="72" name="文本框 71"/>
          <p:cNvSpPr txBox="1"/>
          <p:nvPr/>
        </p:nvSpPr>
        <p:spPr>
          <a:xfrm>
            <a:off x="7707630" y="3217545"/>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
        <p:nvSpPr>
          <p:cNvPr id="73" name="文本框 72"/>
          <p:cNvSpPr txBox="1"/>
          <p:nvPr/>
        </p:nvSpPr>
        <p:spPr>
          <a:xfrm>
            <a:off x="7700010" y="4409440"/>
            <a:ext cx="1537970" cy="292735"/>
          </a:xfrm>
          <a:prstGeom prst="rect">
            <a:avLst/>
          </a:prstGeom>
          <a:noFill/>
        </p:spPr>
        <p:txBody>
          <a:bodyPr wrap="square" rtlCol="0">
            <a:noAutofit/>
          </a:bodyPr>
          <a:p>
            <a:pPr algn="ctr"/>
            <a:r>
              <a:rPr lang="zh-CN" altLang="en-US" sz="1400"/>
              <a:t>返回运行</a:t>
            </a:r>
            <a:r>
              <a:rPr lang="zh-CN" altLang="en-US" sz="1400"/>
              <a:t>地址</a:t>
            </a:r>
            <a:endParaRPr lang="zh-CN" altLang="en-US" sz="1400"/>
          </a:p>
        </p:txBody>
      </p:sp>
    </p:spTree>
  </p:cSld>
  <p:clrMapOvr>
    <a:masterClrMapping/>
  </p:clrMapOvr>
  <p:timing>
    <p:tnLst>
      <p:par>
        <p:cTn id="1" dur="indefinite" restart="never" nodeType="tmRoot"/>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矩形 1"/>
          <p:cNvSpPr/>
          <p:nvPr/>
        </p:nvSpPr>
        <p:spPr>
          <a:xfrm>
            <a:off x="841342" y="1136298"/>
            <a:ext cx="3048635" cy="521970"/>
          </a:xfrm>
          <a:prstGeom prst="rect">
            <a:avLst/>
          </a:prstGeom>
        </p:spPr>
        <p:txBody>
          <a:bodyPr wrap="none">
            <a:spAutoFit/>
          </a:bodyPr>
          <a:lstStyle/>
          <a:p>
            <a:pPr algn="just">
              <a:spcBef>
                <a:spcPct val="50000"/>
              </a:spcBef>
              <a:defRPr/>
            </a:pPr>
            <a:r>
              <a:rPr lang="en-US" altLang="zh-CN" sz="2800" b="1" dirty="0" smtClean="0">
                <a:solidFill>
                  <a:srgbClr val="0000FF"/>
                </a:solidFill>
                <a:latin typeface="楷体" panose="02010609060101010101" pitchFamily="49" charset="-122"/>
                <a:ea typeface="楷体" panose="02010609060101010101" pitchFamily="49" charset="-122"/>
              </a:rPr>
              <a:t>3.1.3 </a:t>
            </a:r>
            <a:r>
              <a:rPr lang="zh-CN" altLang="en-US" sz="2800" b="1" dirty="0">
                <a:solidFill>
                  <a:srgbClr val="0000FF"/>
                </a:solidFill>
                <a:latin typeface="楷体" panose="02010609060101010101" pitchFamily="49" charset="-122"/>
                <a:ea typeface="楷体" panose="02010609060101010101" pitchFamily="49" charset="-122"/>
              </a:rPr>
              <a:t>递归的</a:t>
            </a:r>
            <a:r>
              <a:rPr lang="zh-CN" altLang="en-US" sz="2800" b="1" dirty="0">
                <a:solidFill>
                  <a:srgbClr val="0000FF"/>
                </a:solidFill>
                <a:latin typeface="楷体" panose="02010609060101010101" pitchFamily="49" charset="-122"/>
                <a:ea typeface="楷体" panose="02010609060101010101" pitchFamily="49" charset="-122"/>
              </a:rPr>
              <a:t>示例</a:t>
            </a:r>
            <a:endParaRPr lang="zh-CN" altLang="en-US" sz="2800" b="1" dirty="0">
              <a:solidFill>
                <a:srgbClr val="0000FF"/>
              </a:solidFill>
              <a:latin typeface="楷体" panose="02010609060101010101" pitchFamily="49" charset="-122"/>
              <a:ea typeface="楷体" panose="02010609060101010101" pitchFamily="49" charset="-122"/>
            </a:endParaRPr>
          </a:p>
        </p:txBody>
      </p:sp>
      <p:sp>
        <p:nvSpPr>
          <p:cNvPr id="4" name="Text Box 6"/>
          <p:cNvSpPr txBox="1">
            <a:spLocks noChangeArrowheads="1"/>
          </p:cNvSpPr>
          <p:nvPr/>
        </p:nvSpPr>
        <p:spPr bwMode="auto">
          <a:xfrm>
            <a:off x="395605" y="2348548"/>
            <a:ext cx="8126413" cy="1383665"/>
          </a:xfrm>
          <a:prstGeom prst="rect">
            <a:avLst/>
          </a:prstGeom>
          <a:noFill/>
          <a:ln>
            <a:noFill/>
          </a:ln>
          <a:effectLst/>
          <a:extLst>
            <a:ext uri="{909E8E84-426E-40DD-AFC4-6F175D3DCCD1}">
              <a14:hiddenFill xmlns:a14="http://schemas.microsoft.com/office/drawing/2010/main">
                <a:solidFill>
                  <a:srgbClr val="CCFFFF"/>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意大利著名数学家斐波那契在他的</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算盘全集</a:t>
            </a:r>
            <a:r>
              <a:rPr lang="en-US" altLang="zh-CN" dirty="0">
                <a:solidFill>
                  <a:srgbClr val="080808"/>
                </a:solidFill>
                <a:latin typeface="宋体" panose="02010600030101010101" pitchFamily="2" charset="-122"/>
                <a:cs typeface="宋体" panose="02010600030101010101" pitchFamily="2" charset="-122"/>
              </a:rPr>
              <a:t>》</a:t>
            </a:r>
            <a:r>
              <a:rPr lang="zh-CN" altLang="en-US" dirty="0">
                <a:solidFill>
                  <a:srgbClr val="080808"/>
                </a:solidFill>
                <a:latin typeface="宋体" panose="02010600030101010101" pitchFamily="2" charset="-122"/>
                <a:cs typeface="宋体" panose="02010600030101010101" pitchFamily="2" charset="-122"/>
              </a:rPr>
              <a:t>一书中提出了这样一道有趣的兔子繁殖问题</a:t>
            </a:r>
            <a:r>
              <a:rPr lang="en-US" altLang="zh-CN" dirty="0">
                <a:solidFill>
                  <a:srgbClr val="080808"/>
                </a:solidFill>
                <a:latin typeface="宋体" panose="02010600030101010101" pitchFamily="2" charset="-122"/>
                <a:cs typeface="宋体" panose="02010600030101010101" pitchFamily="2" charset="-122"/>
              </a:rPr>
              <a:t>:</a:t>
            </a:r>
            <a:endParaRPr lang="zh-CN" altLang="en-US" dirty="0">
              <a:solidFill>
                <a:srgbClr val="080808"/>
              </a:solidFill>
              <a:latin typeface="宋体" panose="02010600030101010101" pitchFamily="2" charset="-122"/>
              <a:cs typeface="宋体" panose="02010600030101010101" pitchFamily="2" charset="-122"/>
            </a:endParaRPr>
          </a:p>
          <a:p>
            <a:pPr algn="just" eaLnBrk="1" hangingPunct="1">
              <a:spcBef>
                <a:spcPct val="50000"/>
              </a:spcBef>
            </a:pPr>
            <a:r>
              <a:rPr lang="zh-CN" altLang="en-US" dirty="0">
                <a:solidFill>
                  <a:srgbClr val="080808"/>
                </a:solidFill>
                <a:ea typeface="楷体_GB2312" panose="02010609030101010101" pitchFamily="49" charset="-122"/>
              </a:rPr>
              <a:t>        </a:t>
            </a:r>
            <a:endParaRPr lang="en-US" altLang="zh-CN" dirty="0">
              <a:ea typeface="楷体_GB2312" panose="02010609030101010101" pitchFamily="49" charset="-122"/>
            </a:endParaRPr>
          </a:p>
        </p:txBody>
      </p:sp>
      <p:pic>
        <p:nvPicPr>
          <p:cNvPr id="5" name="Picture 7" descr="http://p2.so.qhimg.com/bdr/_240_/t0101b123876f22ce12.jpg"/>
          <p:cNvPicPr>
            <a:picLocks noChangeAspect="1" noChangeArrowheads="1"/>
          </p:cNvPicPr>
          <p:nvPr/>
        </p:nvPicPr>
        <p:blipFill>
          <a:blip r:embed="rId1">
            <a:extLst>
              <a:ext uri="{28A0092B-C50C-407E-A947-70E740481C1C}">
                <a14:useLocalDpi xmlns:a14="http://schemas.microsoft.com/office/drawing/2010/main" val="0"/>
              </a:ext>
            </a:extLst>
          </a:blip>
          <a:srcRect/>
          <a:stretch>
            <a:fillRect/>
          </a:stretch>
        </p:blipFill>
        <p:spPr bwMode="auto">
          <a:xfrm>
            <a:off x="755650" y="3230563"/>
            <a:ext cx="2927350" cy="2022475"/>
          </a:xfrm>
          <a:prstGeom prst="rect">
            <a:avLst/>
          </a:prstGeom>
          <a:ln>
            <a:noFill/>
          </a:ln>
          <a:effectLst>
            <a:softEdge rad="112500"/>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 name="矩形 1"/>
          <p:cNvSpPr>
            <a:spLocks noChangeArrowheads="1"/>
          </p:cNvSpPr>
          <p:nvPr/>
        </p:nvSpPr>
        <p:spPr bwMode="auto">
          <a:xfrm>
            <a:off x="4267200" y="3087688"/>
            <a:ext cx="4183063" cy="230695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defRPr kumimoji="1" sz="2400">
                <a:solidFill>
                  <a:schemeClr val="tx1"/>
                </a:solidFill>
                <a:latin typeface="Times New Roman" panose="02020603050405020304" pitchFamily="18" charset="0"/>
                <a:ea typeface="宋体" panose="02010600030101010101" pitchFamily="2" charset="-122"/>
              </a:defRPr>
            </a:lvl1pPr>
            <a:lvl2pPr marL="742950" indent="-285750">
              <a:defRPr kumimoji="1" sz="2400">
                <a:solidFill>
                  <a:schemeClr val="tx1"/>
                </a:solidFill>
                <a:latin typeface="Times New Roman" panose="02020603050405020304" pitchFamily="18" charset="0"/>
                <a:ea typeface="宋体" panose="02010600030101010101" pitchFamily="2" charset="-122"/>
              </a:defRPr>
            </a:lvl2pPr>
            <a:lvl3pPr marL="1143000" indent="-228600">
              <a:defRPr kumimoji="1" sz="2400">
                <a:solidFill>
                  <a:schemeClr val="tx1"/>
                </a:solidFill>
                <a:latin typeface="Times New Roman" panose="02020603050405020304" pitchFamily="18" charset="0"/>
                <a:ea typeface="宋体" panose="02010600030101010101" pitchFamily="2" charset="-122"/>
              </a:defRPr>
            </a:lvl3pPr>
            <a:lvl4pPr marL="1600200" indent="-228600">
              <a:defRPr kumimoji="1" sz="2400">
                <a:solidFill>
                  <a:schemeClr val="tx1"/>
                </a:solidFill>
                <a:latin typeface="Times New Roman" panose="02020603050405020304" pitchFamily="18" charset="0"/>
                <a:ea typeface="宋体" panose="02010600030101010101" pitchFamily="2" charset="-122"/>
              </a:defRPr>
            </a:lvl4pPr>
            <a:lvl5pPr marL="2057400" indent="-228600">
              <a:defRPr kumimoji="1" sz="2400">
                <a:solidFill>
                  <a:schemeClr val="tx1"/>
                </a:solidFill>
                <a:latin typeface="Times New Roman" panose="02020603050405020304" pitchFamily="18" charset="0"/>
                <a:ea typeface="宋体" panose="02010600030101010101" pitchFamily="2" charset="-122"/>
              </a:defRPr>
            </a:lvl5pPr>
            <a:lvl6pPr marL="25146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6pPr>
            <a:lvl7pPr marL="29718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7pPr>
            <a:lvl8pPr marL="34290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8pPr>
            <a:lvl9pPr marL="3886200" indent="-228600" eaLnBrk="0" fontAlgn="base" hangingPunct="0">
              <a:spcBef>
                <a:spcPct val="0"/>
              </a:spcBef>
              <a:spcAft>
                <a:spcPct val="0"/>
              </a:spcAft>
              <a:defRPr kumimoji="1" sz="2400">
                <a:solidFill>
                  <a:schemeClr val="tx1"/>
                </a:solidFill>
                <a:latin typeface="Times New Roman" panose="02020603050405020304" pitchFamily="18" charset="0"/>
                <a:ea typeface="宋体" panose="02010600030101010101" pitchFamily="2" charset="-122"/>
              </a:defRPr>
            </a:lvl9pPr>
          </a:lstStyle>
          <a:p>
            <a:pPr algn="just" eaLnBrk="1" hangingPunct="1">
              <a:spcBef>
                <a:spcPct val="50000"/>
              </a:spcBef>
            </a:pPr>
            <a:r>
              <a:rPr lang="zh-CN" altLang="en-US" dirty="0">
                <a:solidFill>
                  <a:srgbClr val="080808"/>
                </a:solidFill>
                <a:latin typeface="宋体" panose="02010600030101010101" pitchFamily="2" charset="-122"/>
                <a:cs typeface="宋体" panose="02010600030101010101" pitchFamily="2" charset="-122"/>
              </a:rPr>
              <a:t>假设一对初生兔子要一个月才到成熟期，而一对成熟期的兔子每个月会生一对小兔子，那么，从一对初生兔子开始，假设所有的兔子都不死，请计算出</a:t>
            </a:r>
            <a:r>
              <a:rPr lang="en-US" altLang="zh-CN" dirty="0">
                <a:solidFill>
                  <a:srgbClr val="080808"/>
                </a:solidFill>
                <a:latin typeface="宋体" panose="02010600030101010101" pitchFamily="2" charset="-122"/>
                <a:cs typeface="宋体" panose="02010600030101010101" pitchFamily="2" charset="-122"/>
              </a:rPr>
              <a:t>n</a:t>
            </a:r>
            <a:r>
              <a:rPr lang="zh-CN" altLang="en-US" dirty="0">
                <a:solidFill>
                  <a:srgbClr val="080808"/>
                </a:solidFill>
                <a:latin typeface="宋体" panose="02010600030101010101" pitchFamily="2" charset="-122"/>
                <a:cs typeface="宋体" panose="02010600030101010101" pitchFamily="2" charset="-122"/>
              </a:rPr>
              <a:t>个月后兔子的对数。</a:t>
            </a:r>
            <a:endParaRPr lang="en-US" altLang="zh-CN" dirty="0">
              <a:latin typeface="宋体" panose="02010600030101010101" pitchFamily="2" charset="-122"/>
              <a:cs typeface="宋体" panose="02010600030101010101" pitchFamily="2" charset="-122"/>
            </a:endParaRPr>
          </a:p>
        </p:txBody>
      </p:sp>
      <p:sp>
        <p:nvSpPr>
          <p:cNvPr id="11" name="文本框 10"/>
          <p:cNvSpPr txBox="1"/>
          <p:nvPr/>
        </p:nvSpPr>
        <p:spPr>
          <a:xfrm>
            <a:off x="419735" y="1756410"/>
            <a:ext cx="4572000" cy="460375"/>
          </a:xfrm>
          <a:prstGeom prst="rect">
            <a:avLst/>
          </a:prstGeom>
          <a:noFill/>
        </p:spPr>
        <p:txBody>
          <a:bodyPr wrap="square" rtlCol="0" anchor="t">
            <a:spAutoFit/>
          </a:bodyPr>
          <a:p>
            <a:r>
              <a:rPr lang="zh-CN" altLang="en-US" sz="2400" dirty="0">
                <a:solidFill>
                  <a:srgbClr val="080808"/>
                </a:solidFill>
                <a:latin typeface="宋体" panose="02010600030101010101" pitchFamily="2" charset="-122"/>
                <a:sym typeface="+mn-ea"/>
              </a:rPr>
              <a:t>斐波那契数列问题：</a:t>
            </a:r>
            <a:endParaRPr lang="zh-CN" altLang="en-US" sz="2400" dirty="0">
              <a:solidFill>
                <a:srgbClr val="080808"/>
              </a:solidFill>
              <a:latin typeface="宋体" panose="02010600030101010101" pitchFamily="2" charset="-122"/>
              <a:sym typeface="+mn-ea"/>
            </a:endParaRPr>
          </a:p>
        </p:txBody>
      </p:sp>
    </p:spTree>
  </p:cSld>
  <p:clrMapOvr>
    <a:masterClrMapping/>
  </p:clrMapOvr>
  <p:timing>
    <p:tnLst>
      <p:par>
        <p:cTn id="1" dur="indefinite" restart="never" nodeType="tmRoot"/>
      </p:par>
    </p:tnLst>
  </p:timing>
</p:sld>
</file>

<file path=ppt/tags/tag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0.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1.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14.xml><?xml version="1.0" encoding="utf-8"?>
<p:tagLst xmlns:p="http://schemas.openxmlformats.org/presentationml/2006/main">
  <p:tag name="TABLE_ENDDRAG_ORIGIN_RECT" val="58*287"/>
  <p:tag name="TABLE_ENDDRAG_RECT" val="483*133*58*287"/>
</p:tagLst>
</file>

<file path=ppt/tags/tag15.xml><?xml version="1.0" encoding="utf-8"?>
<p:tagLst xmlns:p="http://schemas.openxmlformats.org/presentationml/2006/main">
  <p:tag name="TABLE_ENDDRAG_ORIGIN_RECT" val="537*118"/>
  <p:tag name="TABLE_ENDDRAG_RECT" val="93*150*537*118"/>
</p:tagLst>
</file>

<file path=ppt/tags/tag2.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3.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4.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5.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6.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7.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8.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ags/tag9.xml><?xml version="1.0" encoding="utf-8"?>
<p:tagLst xmlns:p="http://schemas.openxmlformats.org/presentationml/2006/main">
  <p:tag name="KSO_WM_DIAGRAM_VIRTUALLY_FRAME" val="{&quot;height&quot;:239.36000000000004,&quot;left&quot;:304.9099212598425,&quot;top&quot;:186.79590551181101,&quot;width&quot;:326.72330708661406}"/>
</p:tagLst>
</file>

<file path=ppt/theme/theme1.xml><?xml version="1.0" encoding="utf-8"?>
<a:theme xmlns:a="http://schemas.openxmlformats.org/drawingml/2006/main" name="第一PPT模板网：www.1ppt.com">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第一PPT：www.1ppt.com">
  <a:themeElements>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fontScheme name="演示设计">
      <a:majorFont>
        <a:latin typeface="Arial"/>
        <a:ea typeface="华文细黑"/>
        <a:cs typeface=""/>
      </a:majorFont>
      <a:minorFont>
        <a:latin typeface="Arial"/>
        <a:ea typeface="华文细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spPr>
      <a:bodyPr vert="horz" wrap="square" lIns="91440" tIns="45720" rIns="91440" bIns="45720" numCol="1" anchor="t" anchorCtr="0" compatLnSpc="1"/>
      <a:lstStyle>
        <a:defPPr marL="0" marR="0" indent="0" algn="l" defTabSz="914400" rtl="0" eaLnBrk="1" fontAlgn="base" latinLnBrk="0" hangingPunct="1">
          <a:lnSpc>
            <a:spcPct val="100000"/>
          </a:lnSpc>
          <a:spcBef>
            <a:spcPct val="0"/>
          </a:spcBef>
          <a:spcAft>
            <a:spcPct val="0"/>
          </a:spcAft>
          <a:buClrTx/>
          <a:buSzTx/>
          <a:buFontTx/>
          <a:buNone/>
          <a:defRPr kumimoji="0" lang="zh-CN" sz="1800" b="0" i="1" u="none" strike="noStrike" cap="none" normalizeH="0" baseline="0" smtClean="0">
            <a:ln>
              <a:noFill/>
            </a:ln>
            <a:solidFill>
              <a:schemeClr val="tx1"/>
            </a:solidFill>
            <a:effectLst/>
            <a:latin typeface="Arial" panose="020B0604020202020204" pitchFamily="34" charset="0"/>
            <a:ea typeface="华文细黑" panose="02010600040101010101" pitchFamily="2" charset="-122"/>
          </a:defRPr>
        </a:defPPr>
      </a:lstStyle>
    </a:lnDef>
  </a:objectDefaults>
  <a:extraClrSchemeLst>
    <a:extraClrScheme>
      <a:clrScheme name="演示设计 1">
        <a:dk1>
          <a:srgbClr val="000000"/>
        </a:dk1>
        <a:lt1>
          <a:srgbClr val="FFFFFF"/>
        </a:lt1>
        <a:dk2>
          <a:srgbClr val="000000"/>
        </a:dk2>
        <a:lt2>
          <a:srgbClr val="808080"/>
        </a:lt2>
        <a:accent1>
          <a:srgbClr val="FFCC00"/>
        </a:accent1>
        <a:accent2>
          <a:srgbClr val="FF9933"/>
        </a:accent2>
        <a:accent3>
          <a:srgbClr val="FFFFFF"/>
        </a:accent3>
        <a:accent4>
          <a:srgbClr val="000000"/>
        </a:accent4>
        <a:accent5>
          <a:srgbClr val="FFE2AA"/>
        </a:accent5>
        <a:accent6>
          <a:srgbClr val="E78A2D"/>
        </a:accent6>
        <a:hlink>
          <a:srgbClr val="463900"/>
        </a:hlink>
        <a:folHlink>
          <a:srgbClr val="FFE67D"/>
        </a:folHlink>
      </a:clrScheme>
      <a:clrMap bg1="lt1" tx1="dk1" bg2="lt2" tx2="dk2" accent1="accent1" accent2="accent2" accent3="accent3" accent4="accent4" accent5="accent5" accent6="accent6" hlink="hlink" folHlink="folHlink"/>
    </a:extraClrScheme>
    <a:extraClrScheme>
      <a:clrScheme name="演示设计 2">
        <a:dk1>
          <a:srgbClr val="000000"/>
        </a:dk1>
        <a:lt1>
          <a:srgbClr val="FFFFFF"/>
        </a:lt1>
        <a:dk2>
          <a:srgbClr val="000000"/>
        </a:dk2>
        <a:lt2>
          <a:srgbClr val="808080"/>
        </a:lt2>
        <a:accent1>
          <a:srgbClr val="FF9021"/>
        </a:accent1>
        <a:accent2>
          <a:srgbClr val="DA5800"/>
        </a:accent2>
        <a:accent3>
          <a:srgbClr val="FFFFFF"/>
        </a:accent3>
        <a:accent4>
          <a:srgbClr val="000000"/>
        </a:accent4>
        <a:accent5>
          <a:srgbClr val="FFC6AB"/>
        </a:accent5>
        <a:accent6>
          <a:srgbClr val="C54F00"/>
        </a:accent6>
        <a:hlink>
          <a:srgbClr val="963D00"/>
        </a:hlink>
        <a:folHlink>
          <a:srgbClr val="FFAD5B"/>
        </a:folHlink>
      </a:clrScheme>
      <a:clrMap bg1="lt1" tx1="dk1" bg2="lt2" tx2="dk2" accent1="accent1" accent2="accent2" accent3="accent3" accent4="accent4" accent5="accent5" accent6="accent6" hlink="hlink" folHlink="folHlink"/>
    </a:extraClrScheme>
    <a:extraClrScheme>
      <a:clrScheme name="演示设计 3">
        <a:dk1>
          <a:srgbClr val="000000"/>
        </a:dk1>
        <a:lt1>
          <a:srgbClr val="FFFFFF"/>
        </a:lt1>
        <a:dk2>
          <a:srgbClr val="000000"/>
        </a:dk2>
        <a:lt2>
          <a:srgbClr val="C0C0C0"/>
        </a:lt2>
        <a:accent1>
          <a:srgbClr val="5B8CC1"/>
        </a:accent1>
        <a:accent2>
          <a:srgbClr val="2A5682"/>
        </a:accent2>
        <a:accent3>
          <a:srgbClr val="FFFFFF"/>
        </a:accent3>
        <a:accent4>
          <a:srgbClr val="000000"/>
        </a:accent4>
        <a:accent5>
          <a:srgbClr val="B5C5DD"/>
        </a:accent5>
        <a:accent6>
          <a:srgbClr val="254D75"/>
        </a:accent6>
        <a:hlink>
          <a:srgbClr val="002850"/>
        </a:hlink>
        <a:folHlink>
          <a:srgbClr val="2A94FE"/>
        </a:folHlink>
      </a:clrScheme>
      <a:clrMap bg1="lt1" tx1="dk1" bg2="lt2" tx2="dk2" accent1="accent1" accent2="accent2" accent3="accent3" accent4="accent4" accent5="accent5" accent6="accent6" hlink="hlink" folHlink="folHlink"/>
    </a:extraClrScheme>
    <a:extraClrScheme>
      <a:clrScheme name="演示设计 4">
        <a:dk1>
          <a:srgbClr val="000000"/>
        </a:dk1>
        <a:lt1>
          <a:srgbClr val="FFFFFF"/>
        </a:lt1>
        <a:dk2>
          <a:srgbClr val="000000"/>
        </a:dk2>
        <a:lt2>
          <a:srgbClr val="C0C0C0"/>
        </a:lt2>
        <a:accent1>
          <a:srgbClr val="B2B2B2"/>
        </a:accent1>
        <a:accent2>
          <a:srgbClr val="5F5F5F"/>
        </a:accent2>
        <a:accent3>
          <a:srgbClr val="FFFFFF"/>
        </a:accent3>
        <a:accent4>
          <a:srgbClr val="000000"/>
        </a:accent4>
        <a:accent5>
          <a:srgbClr val="D5D5D5"/>
        </a:accent5>
        <a:accent6>
          <a:srgbClr val="555555"/>
        </a:accent6>
        <a:hlink>
          <a:srgbClr val="1C1C1C"/>
        </a:hlink>
        <a:folHlink>
          <a:srgbClr val="C0C0C0"/>
        </a:folHlink>
      </a:clrScheme>
      <a:clrMap bg1="lt1" tx1="dk1" bg2="lt2" tx2="dk2" accent1="accent1" accent2="accent2" accent3="accent3" accent4="accent4" accent5="accent5" accent6="accent6" hlink="hlink" folHlink="folHlink"/>
    </a:extraClrScheme>
    <a:extraClrScheme>
      <a:clrScheme name="演示设计 5">
        <a:dk1>
          <a:srgbClr val="000000"/>
        </a:dk1>
        <a:lt1>
          <a:srgbClr val="FFFFFF"/>
        </a:lt1>
        <a:dk2>
          <a:srgbClr val="000000"/>
        </a:dk2>
        <a:lt2>
          <a:srgbClr val="B2B2B2"/>
        </a:lt2>
        <a:accent1>
          <a:srgbClr val="BF59B8"/>
        </a:accent1>
        <a:accent2>
          <a:srgbClr val="884183"/>
        </a:accent2>
        <a:accent3>
          <a:srgbClr val="FFFFFF"/>
        </a:accent3>
        <a:accent4>
          <a:srgbClr val="000000"/>
        </a:accent4>
        <a:accent5>
          <a:srgbClr val="DCB5D8"/>
        </a:accent5>
        <a:accent6>
          <a:srgbClr val="7B3A76"/>
        </a:accent6>
        <a:hlink>
          <a:srgbClr val="371535"/>
        </a:hlink>
        <a:folHlink>
          <a:srgbClr val="C468BD"/>
        </a:folHlink>
      </a:clrScheme>
      <a:clrMap bg1="lt1" tx1="dk1" bg2="lt2" tx2="dk2" accent1="accent1" accent2="accent2" accent3="accent3" accent4="accent4" accent5="accent5" accent6="accent6" hlink="hlink" folHlink="folHlink"/>
    </a:extraClrScheme>
    <a:extraClrScheme>
      <a:clrScheme name="演示设计 6">
        <a:dk1>
          <a:srgbClr val="000000"/>
        </a:dk1>
        <a:lt1>
          <a:srgbClr val="FFFFFF"/>
        </a:lt1>
        <a:dk2>
          <a:srgbClr val="000000"/>
        </a:dk2>
        <a:lt2>
          <a:srgbClr val="B2B2B2"/>
        </a:lt2>
        <a:accent1>
          <a:srgbClr val="FF0517"/>
        </a:accent1>
        <a:accent2>
          <a:srgbClr val="BC000D"/>
        </a:accent2>
        <a:accent3>
          <a:srgbClr val="FFFFFF"/>
        </a:accent3>
        <a:accent4>
          <a:srgbClr val="000000"/>
        </a:accent4>
        <a:accent5>
          <a:srgbClr val="FFAAAB"/>
        </a:accent5>
        <a:accent6>
          <a:srgbClr val="AA000B"/>
        </a:accent6>
        <a:hlink>
          <a:srgbClr val="3A0004"/>
        </a:hlink>
        <a:folHlink>
          <a:srgbClr val="FF3B3B"/>
        </a:folHlink>
      </a:clrScheme>
      <a:clrMap bg1="lt1" tx1="dk1" bg2="lt2" tx2="dk2" accent1="accent1" accent2="accent2" accent3="accent3" accent4="accent4" accent5="accent5" accent6="accent6" hlink="hlink" folHlink="folHlink"/>
    </a:extraClrScheme>
    <a:extraClrScheme>
      <a:clrScheme name="演示设计 7">
        <a:dk1>
          <a:srgbClr val="000000"/>
        </a:dk1>
        <a:lt1>
          <a:srgbClr val="FFFFFF"/>
        </a:lt1>
        <a:dk2>
          <a:srgbClr val="000000"/>
        </a:dk2>
        <a:lt2>
          <a:srgbClr val="C0C0C0"/>
        </a:lt2>
        <a:accent1>
          <a:srgbClr val="DFE0BE"/>
        </a:accent1>
        <a:accent2>
          <a:srgbClr val="D1D46B"/>
        </a:accent2>
        <a:accent3>
          <a:srgbClr val="FFFFFF"/>
        </a:accent3>
        <a:accent4>
          <a:srgbClr val="000000"/>
        </a:accent4>
        <a:accent5>
          <a:srgbClr val="ECEDDB"/>
        </a:accent5>
        <a:accent6>
          <a:srgbClr val="BDC060"/>
        </a:accent6>
        <a:hlink>
          <a:srgbClr val="3A3B11"/>
        </a:hlink>
        <a:folHlink>
          <a:srgbClr val="DDDF91"/>
        </a:folHlink>
      </a:clrScheme>
      <a:clrMap bg1="lt1" tx1="dk1" bg2="lt2" tx2="dk2" accent1="accent1" accent2="accent2" accent3="accent3" accent4="accent4" accent5="accent5" accent6="accent6" hlink="hlink" folHlink="folHlink"/>
    </a:extraClrScheme>
    <a:extraClrScheme>
      <a:clrScheme name="演示设计 8">
        <a:dk1>
          <a:srgbClr val="000000"/>
        </a:dk1>
        <a:lt1>
          <a:srgbClr val="FFFFFF"/>
        </a:lt1>
        <a:dk2>
          <a:srgbClr val="000000"/>
        </a:dk2>
        <a:lt2>
          <a:srgbClr val="C0C0C0"/>
        </a:lt2>
        <a:accent1>
          <a:srgbClr val="6FC01E"/>
        </a:accent1>
        <a:accent2>
          <a:srgbClr val="4F7913"/>
        </a:accent2>
        <a:accent3>
          <a:srgbClr val="FFFFFF"/>
        </a:accent3>
        <a:accent4>
          <a:srgbClr val="000000"/>
        </a:accent4>
        <a:accent5>
          <a:srgbClr val="BBDCAB"/>
        </a:accent5>
        <a:accent6>
          <a:srgbClr val="476D10"/>
        </a:accent6>
        <a:hlink>
          <a:srgbClr val="26420A"/>
        </a:hlink>
        <a:folHlink>
          <a:srgbClr val="7BD520"/>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ppt/theme/theme4.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等线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等线"/>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11565</Words>
  <Application>WPS 演示</Application>
  <PresentationFormat>全屏显示(4:3)</PresentationFormat>
  <Paragraphs>1364</Paragraphs>
  <Slides>58</Slides>
  <Notes>5</Notes>
  <HiddenSlides>0</HiddenSlides>
  <MMClips>0</MMClips>
  <ScaleCrop>false</ScaleCrop>
  <HeadingPairs>
    <vt:vector size="6" baseType="variant">
      <vt:variant>
        <vt:lpstr>已用的字体</vt:lpstr>
      </vt:variant>
      <vt:variant>
        <vt:i4>24</vt:i4>
      </vt:variant>
      <vt:variant>
        <vt:lpstr>主题</vt:lpstr>
      </vt:variant>
      <vt:variant>
        <vt:i4>2</vt:i4>
      </vt:variant>
      <vt:variant>
        <vt:lpstr>幻灯片标题</vt:lpstr>
      </vt:variant>
      <vt:variant>
        <vt:i4>58</vt:i4>
      </vt:variant>
    </vt:vector>
  </HeadingPairs>
  <TitlesOfParts>
    <vt:vector size="84" baseType="lpstr">
      <vt:lpstr>Arial</vt:lpstr>
      <vt:lpstr>宋体</vt:lpstr>
      <vt:lpstr>Wingdings</vt:lpstr>
      <vt:lpstr>Calibri</vt:lpstr>
      <vt:lpstr>华文细黑</vt:lpstr>
      <vt:lpstr>MS UI Gothic</vt:lpstr>
      <vt:lpstr>方正正大黑简体</vt:lpstr>
      <vt:lpstr>黑体</vt:lpstr>
      <vt:lpstr>Verdana</vt:lpstr>
      <vt:lpstr>微软雅黑</vt:lpstr>
      <vt:lpstr>隶书</vt:lpstr>
      <vt:lpstr>Tahoma</vt:lpstr>
      <vt:lpstr>Times New Roman</vt:lpstr>
      <vt:lpstr>楷体</vt:lpstr>
      <vt:lpstr>PingFang SC</vt:lpstr>
      <vt:lpstr>Segoe Print</vt:lpstr>
      <vt:lpstr>楷体_GB2312</vt:lpstr>
      <vt:lpstr>新宋体</vt:lpstr>
      <vt:lpstr>Arial Unicode MS</vt:lpstr>
      <vt:lpstr>Cambria Math</vt:lpstr>
      <vt:lpstr>JetBrains Mono</vt:lpstr>
      <vt:lpstr>Wingdings 3</vt:lpstr>
      <vt:lpstr>方正仿宋_GB2312</vt:lpstr>
      <vt:lpstr>汉仪雅酷黑-85J</vt:lpstr>
      <vt:lpstr>第一PPT模板网：www.1ppt.com</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第一PPT模板网：www.1ppt.com</dc:title>
  <dc:creator>第一PPT模板网：www.1ppt.com</dc:creator>
  <cp:lastModifiedBy>时间矿泉水</cp:lastModifiedBy>
  <cp:revision>539</cp:revision>
  <dcterms:created xsi:type="dcterms:W3CDTF">2010-09-23T08:30:00Z</dcterms:created>
  <dcterms:modified xsi:type="dcterms:W3CDTF">2025-09-29T03:18:46Z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模板">
    <vt:lpwstr>www.1ppt.com</vt:lpwstr>
  </property>
  <property fmtid="{D5CDD505-2E9C-101B-9397-08002B2CF9AE}" pid="3" name="ICV">
    <vt:lpwstr>9230DEA123E042C4A3B1F30922662B0D_12</vt:lpwstr>
  </property>
  <property fmtid="{D5CDD505-2E9C-101B-9397-08002B2CF9AE}" pid="4" name="KSOProductBuildVer">
    <vt:lpwstr>2052-12.1.0.22529</vt:lpwstr>
  </property>
</Properties>
</file>