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7"/>
  </p:handoutMasterIdLst>
  <p:sldIdLst>
    <p:sldId id="258" r:id="rId4"/>
    <p:sldId id="710" r:id="rId6"/>
    <p:sldId id="716" r:id="rId7"/>
    <p:sldId id="718" r:id="rId8"/>
    <p:sldId id="720" r:id="rId9"/>
    <p:sldId id="721" r:id="rId10"/>
    <p:sldId id="722" r:id="rId11"/>
    <p:sldId id="335" r:id="rId12"/>
    <p:sldId id="332" r:id="rId13"/>
    <p:sldId id="334" r:id="rId14"/>
    <p:sldId id="333" r:id="rId15"/>
    <p:sldId id="339" r:id="rId16"/>
    <p:sldId id="365" r:id="rId17"/>
    <p:sldId id="366" r:id="rId18"/>
    <p:sldId id="367" r:id="rId19"/>
    <p:sldId id="676" r:id="rId20"/>
    <p:sldId id="677" r:id="rId21"/>
    <p:sldId id="678" r:id="rId22"/>
    <p:sldId id="679" r:id="rId23"/>
    <p:sldId id="680" r:id="rId24"/>
    <p:sldId id="262" r:id="rId25"/>
    <p:sldId id="263" r:id="rId26"/>
    <p:sldId id="681" r:id="rId27"/>
    <p:sldId id="682" r:id="rId28"/>
    <p:sldId id="683" r:id="rId29"/>
    <p:sldId id="684" r:id="rId30"/>
    <p:sldId id="685" r:id="rId31"/>
    <p:sldId id="686" r:id="rId32"/>
    <p:sldId id="687" r:id="rId33"/>
    <p:sldId id="688" r:id="rId34"/>
    <p:sldId id="689" r:id="rId35"/>
    <p:sldId id="690" r:id="rId36"/>
    <p:sldId id="691" r:id="rId37"/>
    <p:sldId id="271" r:id="rId38"/>
    <p:sldId id="693" r:id="rId39"/>
    <p:sldId id="712" r:id="rId40"/>
    <p:sldId id="713" r:id="rId41"/>
    <p:sldId id="583" r:id="rId42"/>
    <p:sldId id="585" r:id="rId43"/>
    <p:sldId id="696" r:id="rId44"/>
    <p:sldId id="697" r:id="rId45"/>
    <p:sldId id="698" r:id="rId46"/>
    <p:sldId id="694" r:id="rId47"/>
    <p:sldId id="699" r:id="rId48"/>
    <p:sldId id="700" r:id="rId49"/>
    <p:sldId id="701" r:id="rId50"/>
    <p:sldId id="702" r:id="rId51"/>
    <p:sldId id="703" r:id="rId52"/>
    <p:sldId id="704" r:id="rId53"/>
    <p:sldId id="695" r:id="rId54"/>
    <p:sldId id="714" r:id="rId55"/>
    <p:sldId id="715" r:id="rId56"/>
  </p:sldIdLst>
  <p:sldSz cx="9144000" cy="6858000" type="screen4x3"/>
  <p:notesSz cx="6858000" cy="9144000"/>
  <p:custDataLst>
    <p:tags r:id="rId62"/>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4" userDrawn="1">
          <p15:clr>
            <a:srgbClr val="A4A3A4"/>
          </p15:clr>
        </p15:guide>
        <p15:guide id="2" pos="288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2B9871"/>
    <a:srgbClr val="96D8C0"/>
    <a:srgbClr val="1A69DC"/>
    <a:srgbClr val="5996ED"/>
    <a:srgbClr val="F9531A"/>
    <a:srgbClr val="FE9800"/>
    <a:srgbClr val="F9531D"/>
    <a:srgbClr val="FF9901"/>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12" autoAdjust="0"/>
    <p:restoredTop sz="95126" autoAdjust="0"/>
  </p:normalViewPr>
  <p:slideViewPr>
    <p:cSldViewPr showGuides="1">
      <p:cViewPr varScale="1">
        <p:scale>
          <a:sx n="89" d="100"/>
          <a:sy n="89" d="100"/>
        </p:scale>
        <p:origin x="1109" y="-10"/>
      </p:cViewPr>
      <p:guideLst>
        <p:guide orient="horz" pos="2174"/>
        <p:guide pos="28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2" Type="http://schemas.openxmlformats.org/officeDocument/2006/relationships/tags" Target="tags/tag17.xml"/><Relationship Id="rId61" Type="http://schemas.openxmlformats.org/officeDocument/2006/relationships/commentAuthors" Target="commentAuthors.xml"/><Relationship Id="rId60" Type="http://schemas.openxmlformats.org/officeDocument/2006/relationships/tableStyles" Target="tableStyles.xml"/><Relationship Id="rId6" Type="http://schemas.openxmlformats.org/officeDocument/2006/relationships/slide" Target="slides/slide2.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就像现实世界你运用孙子兵法以少胜多一样。让你的兵以一当十。学习算法也是，运用这些策略让你算法在时间空间上能达到极致，让你的程序运行高效</a:t>
            </a:r>
            <a:r>
              <a:rPr lang="zh-CN" altLang="en-US"/>
              <a:t>流畅。</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jpe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7.xml"/><Relationship Id="rId23" Type="http://schemas.openxmlformats.org/officeDocument/2006/relationships/slideLayout" Target="../slideLayouts/slideLayout7.xml"/><Relationship Id="rId22" Type="http://schemas.openxmlformats.org/officeDocument/2006/relationships/image" Target="../media/image9.png"/><Relationship Id="rId21" Type="http://schemas.openxmlformats.org/officeDocument/2006/relationships/tags" Target="../tags/tag16.xml"/><Relationship Id="rId20" Type="http://schemas.openxmlformats.org/officeDocument/2006/relationships/image" Target="../media/image8.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7.png"/><Relationship Id="rId17" Type="http://schemas.openxmlformats.org/officeDocument/2006/relationships/tags" Target="../tags/tag14.xml"/><Relationship Id="rId16" Type="http://schemas.openxmlformats.org/officeDocument/2006/relationships/image" Target="../media/image6.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5.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4.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hyperlink" Target="https://leetcode.cn/problemset/" TargetMode="External"/><Relationship Id="rId2" Type="http://schemas.openxmlformats.org/officeDocument/2006/relationships/image" Target="../media/image13.pn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算法设计基础</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539750" y="1052513"/>
            <a:ext cx="80645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算法实例</a:t>
            </a:r>
            <a:r>
              <a:rPr lang="en-US" altLang="zh-CN" sz="2400">
                <a:solidFill>
                  <a:srgbClr val="080808"/>
                </a:solidFill>
                <a:latin typeface="楷体" panose="02010609060101010101" pitchFamily="49" charset="-122"/>
                <a:ea typeface="楷体" panose="02010609060101010101" pitchFamily="49" charset="-122"/>
              </a:rPr>
              <a:t>1</a:t>
            </a:r>
            <a:r>
              <a:rPr lang="zh-CN" altLang="en-US" sz="2400">
                <a:solidFill>
                  <a:srgbClr val="080808"/>
                </a:solidFill>
                <a:latin typeface="楷体" panose="02010609060101010101" pitchFamily="49" charset="-122"/>
                <a:ea typeface="楷体" panose="02010609060101010101" pitchFamily="49" charset="-122"/>
              </a:rPr>
              <a:t>：</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    狼、羊和卷心菜过河游戏。 在一河岸有狼、羊和卷心菜，农夫要将它们渡过河去，但由于他的船太小，每次只能载一样东西。并且，当农夫不在时，狼会把羊吃掉，而羊又会把卷心菜吃掉。问农夫如何将它们安全渡过河去？</a:t>
            </a:r>
            <a:endParaRPr lang="zh-CN" altLang="en-US" sz="2400">
              <a:solidFill>
                <a:srgbClr val="080808"/>
              </a:solidFill>
              <a:latin typeface="楷体" panose="02010609060101010101" pitchFamily="49" charset="-122"/>
              <a:ea typeface="楷体" panose="02010609060101010101" pitchFamily="49" charset="-122"/>
            </a:endParaRPr>
          </a:p>
        </p:txBody>
      </p:sp>
      <p:sp>
        <p:nvSpPr>
          <p:cNvPr id="15363" name="Rectangle 1"/>
          <p:cNvSpPr>
            <a:spLocks noChangeArrowheads="1"/>
          </p:cNvSpPr>
          <p:nvPr/>
        </p:nvSpPr>
        <p:spPr bwMode="auto">
          <a:xfrm>
            <a:off x="523875" y="3244850"/>
            <a:ext cx="808037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67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0"/>
              </a:spcBef>
              <a:buSzTx/>
              <a:buFontTx/>
              <a:buNone/>
            </a:pPr>
            <a:r>
              <a:rPr lang="zh-CN" altLang="en-US" sz="2400">
                <a:solidFill>
                  <a:srgbClr val="0000FF"/>
                </a:solidFill>
                <a:latin typeface="楷体" panose="02010609060101010101" pitchFamily="49" charset="-122"/>
                <a:ea typeface="楷体" panose="02010609060101010101" pitchFamily="49" charset="-122"/>
              </a:rPr>
              <a:t>游戏规则：</a:t>
            </a:r>
            <a:r>
              <a:rPr lang="zh-CN" altLang="en-US" sz="2400">
                <a:solidFill>
                  <a:srgbClr val="080808"/>
                </a:solidFill>
                <a:latin typeface="楷体" panose="02010609060101010101" pitchFamily="49" charset="-122"/>
                <a:ea typeface="楷体" panose="02010609060101010101" pitchFamily="49" charset="-122"/>
              </a:rPr>
              <a:t>没有农夫看管的时候，狼会吃羊，而羊会吃卷心菜。</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zh-CN" altLang="en-US" sz="2400">
                <a:solidFill>
                  <a:srgbClr val="080808"/>
                </a:solidFill>
                <a:latin typeface="楷体" panose="02010609060101010101" pitchFamily="49" charset="-122"/>
                <a:ea typeface="楷体" panose="02010609060101010101" pitchFamily="49" charset="-122"/>
              </a:rPr>
              <a:t>试着写出你的方案：</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1</a:t>
            </a:r>
            <a:r>
              <a:rPr lang="zh-CN" altLang="en-US" sz="2400">
                <a:solidFill>
                  <a:srgbClr val="080808"/>
                </a:solidFill>
                <a:latin typeface="楷体" panose="02010609060101010101" pitchFamily="49" charset="-122"/>
                <a:ea typeface="楷体" panose="02010609060101010101" pitchFamily="49" charset="-122"/>
              </a:rPr>
              <a:t>、                                     </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2</a:t>
            </a:r>
            <a:r>
              <a:rPr lang="zh-CN" altLang="en-US" sz="2400">
                <a:solidFill>
                  <a:srgbClr val="080808"/>
                </a:solidFill>
                <a:latin typeface="楷体" panose="02010609060101010101" pitchFamily="49" charset="-122"/>
                <a:ea typeface="楷体" panose="02010609060101010101" pitchFamily="49" charset="-122"/>
              </a:rPr>
              <a:t>、                                     </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                                     </a:t>
            </a:r>
            <a:endParaRPr lang="zh-CN" altLang="en-US" sz="2400">
              <a:solidFill>
                <a:srgbClr val="080808"/>
              </a:solidFill>
              <a:latin typeface="楷体" panose="02010609060101010101" pitchFamily="49" charset="-122"/>
              <a:ea typeface="楷体" panose="02010609060101010101" pitchFamily="49" charset="-122"/>
            </a:endParaRPr>
          </a:p>
          <a:p>
            <a:pPr>
              <a:spcBef>
                <a:spcPct val="0"/>
              </a:spcBef>
              <a:buSzTx/>
              <a:buFontTx/>
              <a:buNone/>
            </a:pPr>
            <a:r>
              <a:rPr lang="en-US" altLang="zh-CN" sz="2400">
                <a:solidFill>
                  <a:srgbClr val="080808"/>
                </a:solidFill>
                <a:latin typeface="楷体" panose="02010609060101010101" pitchFamily="49" charset="-122"/>
                <a:ea typeface="楷体" panose="02010609060101010101" pitchFamily="49" charset="-122"/>
              </a:rPr>
              <a:t>……</a:t>
            </a:r>
            <a:endParaRPr lang="en-US" altLang="zh-CN" sz="240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684213" y="1052513"/>
            <a:ext cx="3382962"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000FF"/>
                </a:solidFill>
                <a:latin typeface="楷体" panose="02010609060101010101" pitchFamily="49" charset="-122"/>
                <a:ea typeface="楷体" panose="02010609060101010101" pitchFamily="49" charset="-122"/>
              </a:rPr>
              <a:t>答案</a:t>
            </a:r>
            <a:r>
              <a:rPr lang="en-US" altLang="zh-CN" sz="2400">
                <a:solidFill>
                  <a:srgbClr val="0000FF"/>
                </a:solidFill>
                <a:latin typeface="楷体" panose="02010609060101010101" pitchFamily="49" charset="-122"/>
                <a:ea typeface="楷体" panose="02010609060101010101" pitchFamily="49" charset="-122"/>
              </a:rPr>
              <a:t>1</a:t>
            </a:r>
            <a:r>
              <a:rPr lang="zh-CN" altLang="en-US" sz="2400">
                <a:solidFill>
                  <a:srgbClr val="0000FF"/>
                </a:solidFill>
                <a:latin typeface="楷体" panose="02010609060101010101" pitchFamily="49" charset="-122"/>
                <a:ea typeface="楷体" panose="02010609060101010101" pitchFamily="49" charset="-122"/>
              </a:rPr>
              <a:t>：</a:t>
            </a:r>
            <a:endParaRPr lang="zh-CN" altLang="en-US" sz="2400">
              <a:solidFill>
                <a:srgbClr val="0000FF"/>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农夫带羊过河</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农夫返回</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农夫带狼过河</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农夫带羊返回</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农夫带菜过河</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农夫返回</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农夫带羊过河</a:t>
            </a:r>
            <a:endParaRPr lang="zh-CN" altLang="en-US" sz="240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4427538" y="1108075"/>
            <a:ext cx="3384550" cy="4340225"/>
          </a:xfrm>
          <a:prstGeom prst="rect">
            <a:avLst/>
          </a:prstGeom>
          <a:noFill/>
          <a:ln w="9525">
            <a:noFill/>
            <a:miter lim="800000"/>
          </a:ln>
          <a:effectLst/>
        </p:spPr>
        <p:txBody>
          <a:bodyPr>
            <a:spAutoFit/>
          </a:bodyPr>
          <a:lstStyle/>
          <a:p>
            <a:pPr>
              <a:spcBef>
                <a:spcPct val="50000"/>
              </a:spcBef>
              <a:defRPr/>
            </a:pPr>
            <a:r>
              <a:rPr lang="zh-CN" altLang="en-US" dirty="0">
                <a:solidFill>
                  <a:schemeClr val="tx2">
                    <a:lumMod val="60000"/>
                    <a:lumOff val="40000"/>
                  </a:schemeClr>
                </a:solidFill>
                <a:latin typeface="楷体" panose="02010609060101010101" pitchFamily="49" charset="-122"/>
                <a:ea typeface="楷体" panose="02010609060101010101" pitchFamily="49" charset="-122"/>
              </a:rPr>
              <a:t>答案</a:t>
            </a:r>
            <a:r>
              <a:rPr lang="en-US" altLang="zh-CN" dirty="0">
                <a:solidFill>
                  <a:schemeClr val="tx2">
                    <a:lumMod val="60000"/>
                    <a:lumOff val="40000"/>
                  </a:schemeClr>
                </a:solidFill>
                <a:latin typeface="楷体" panose="02010609060101010101" pitchFamily="49" charset="-122"/>
                <a:ea typeface="楷体" panose="02010609060101010101" pitchFamily="49" charset="-122"/>
              </a:rPr>
              <a:t>2</a:t>
            </a:r>
            <a:r>
              <a:rPr lang="zh-CN" altLang="en-US" dirty="0">
                <a:solidFill>
                  <a:schemeClr val="tx2">
                    <a:lumMod val="60000"/>
                    <a:lumOff val="40000"/>
                  </a:schemeClr>
                </a:solidFill>
                <a:latin typeface="楷体" panose="02010609060101010101" pitchFamily="49" charset="-122"/>
                <a:ea typeface="楷体" panose="02010609060101010101" pitchFamily="49" charset="-122"/>
              </a:rPr>
              <a:t>：</a:t>
            </a:r>
            <a:endParaRPr lang="zh-CN" altLang="en-US" dirty="0">
              <a:solidFill>
                <a:schemeClr val="tx2">
                  <a:lumMod val="60000"/>
                  <a:lumOff val="40000"/>
                </a:schemeClr>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农夫带羊过河</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农夫返回</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农夫带菜过河</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农夫带羊返回</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农夫带狼过河</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农夫返回</a:t>
            </a:r>
            <a:endParaRPr lang="zh-CN" altLang="en-US" dirty="0">
              <a:solidFill>
                <a:srgbClr val="080808"/>
              </a:solidFill>
              <a:latin typeface="楷体" panose="02010609060101010101" pitchFamily="49" charset="-122"/>
              <a:ea typeface="楷体" panose="02010609060101010101" pitchFamily="49" charset="-122"/>
            </a:endParaRPr>
          </a:p>
          <a:p>
            <a:pPr>
              <a:spcBef>
                <a:spcPct val="50000"/>
              </a:spcBef>
              <a:defRPr/>
            </a:pPr>
            <a:r>
              <a:rPr lang="zh-CN" altLang="en-US" dirty="0">
                <a:solidFill>
                  <a:srgbClr val="080808"/>
                </a:solidFill>
                <a:latin typeface="楷体" panose="02010609060101010101" pitchFamily="49" charset="-122"/>
                <a:ea typeface="楷体" panose="02010609060101010101" pitchFamily="49" charset="-122"/>
              </a:rPr>
              <a:t>农夫带羊过河</a:t>
            </a:r>
            <a:endParaRPr lang="zh-CN" altLang="en-US"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539750" y="980728"/>
            <a:ext cx="8064500" cy="544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算法实例</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华罗庚先生曾经举了个泡茶的例子，比如，想泡壶茶喝。当时的情况是：开水没有，茶壶茶杯要洗，火生了，茶叶也有了，怎么办？</a:t>
            </a:r>
            <a:endParaRPr lang="en-US" altLang="zh-CN"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各道工序用时表：烧开水 </a:t>
            </a:r>
            <a:r>
              <a:rPr lang="en-US" altLang="zh-CN" sz="2400" dirty="0">
                <a:solidFill>
                  <a:srgbClr val="080808"/>
                </a:solidFill>
                <a:latin typeface="楷体" panose="02010609060101010101" pitchFamily="49" charset="-122"/>
                <a:ea typeface="楷体" panose="02010609060101010101" pitchFamily="49" charset="-122"/>
              </a:rPr>
              <a:t>15</a:t>
            </a:r>
            <a:r>
              <a:rPr lang="zh-CN" altLang="en-US" sz="2400" dirty="0" smtClean="0">
                <a:solidFill>
                  <a:srgbClr val="080808"/>
                </a:solidFill>
                <a:latin typeface="楷体" panose="02010609060101010101" pitchFamily="49" charset="-122"/>
                <a:ea typeface="楷体" panose="02010609060101010101" pitchFamily="49" charset="-122"/>
              </a:rPr>
              <a:t>分钟，</a:t>
            </a:r>
            <a:r>
              <a:rPr lang="zh-CN" altLang="en-US" sz="2400" dirty="0">
                <a:solidFill>
                  <a:srgbClr val="080808"/>
                </a:solidFill>
                <a:latin typeface="楷体" panose="02010609060101010101" pitchFamily="49" charset="-122"/>
                <a:ea typeface="楷体" panose="02010609060101010101" pitchFamily="49" charset="-122"/>
              </a:rPr>
              <a:t>洗茶壶 </a:t>
            </a:r>
            <a:r>
              <a:rPr lang="en-US" altLang="zh-CN" sz="2400" dirty="0" smtClean="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分钟，洗茶杯 </a:t>
            </a:r>
            <a:r>
              <a:rPr lang="en-US" altLang="zh-CN" sz="2400" dirty="0" smtClean="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分钟，拿茶叶 </a:t>
            </a:r>
            <a:r>
              <a:rPr lang="en-US" altLang="zh-CN" sz="2400" dirty="0" smtClean="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分钟，泡茶 </a:t>
            </a:r>
            <a:r>
              <a:rPr lang="en-US" altLang="zh-CN" sz="2400" dirty="0" smtClean="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分钟</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000FF"/>
                </a:solidFill>
                <a:latin typeface="楷体" panose="02010609060101010101" pitchFamily="49" charset="-122"/>
                <a:ea typeface="楷体" panose="02010609060101010101" pitchFamily="49" charset="-122"/>
              </a:rPr>
              <a:t>甲：</a:t>
            </a:r>
            <a:r>
              <a:rPr lang="zh-CN" altLang="en-US" sz="2400" dirty="0">
                <a:solidFill>
                  <a:srgbClr val="080808"/>
                </a:solidFill>
                <a:latin typeface="楷体" panose="02010609060101010101" pitchFamily="49" charset="-122"/>
                <a:ea typeface="楷体" panose="02010609060101010101" pitchFamily="49" charset="-122"/>
              </a:rPr>
              <a:t>把水壶灌上凉水，放在火上，在等待水开的时间里，洗茶壶、洗茶杯、拿茶叶，等水开了，泡茶喝。</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FF3300"/>
                </a:solidFill>
                <a:latin typeface="楷体" panose="02010609060101010101" pitchFamily="49" charset="-122"/>
                <a:ea typeface="楷体" panose="02010609060101010101" pitchFamily="49" charset="-122"/>
              </a:rPr>
              <a:t>乙：</a:t>
            </a:r>
            <a:r>
              <a:rPr lang="zh-CN" altLang="en-US" sz="2400" dirty="0">
                <a:solidFill>
                  <a:srgbClr val="080808"/>
                </a:solidFill>
                <a:latin typeface="楷体" panose="02010609060101010101" pitchFamily="49" charset="-122"/>
                <a:ea typeface="楷体" panose="02010609060101010101" pitchFamily="49" charset="-122"/>
              </a:rPr>
              <a:t>先做好一些准备工作，洗茶壶茶杯，拿茶叶，一切就绪，灌水烧水，坐待水开了，泡茶喝。</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09900"/>
                </a:solidFill>
                <a:latin typeface="楷体" panose="02010609060101010101" pitchFamily="49" charset="-122"/>
                <a:ea typeface="楷体" panose="02010609060101010101" pitchFamily="49" charset="-122"/>
              </a:rPr>
              <a:t>丙：</a:t>
            </a:r>
            <a:r>
              <a:rPr lang="zh-CN" altLang="en-US" sz="2400" dirty="0">
                <a:solidFill>
                  <a:srgbClr val="080808"/>
                </a:solidFill>
                <a:latin typeface="楷体" panose="02010609060101010101" pitchFamily="49" charset="-122"/>
                <a:ea typeface="楷体" panose="02010609060101010101" pitchFamily="49" charset="-122"/>
              </a:rPr>
              <a:t>把水壶灌上凉水，放在火上，坐待水开，水开了之后，急急忙忙找茶叶，洗茶壶茶杯，泡茶喝。</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bwMode="auto">
          <a:xfrm>
            <a:off x="6012160" y="3789040"/>
            <a:ext cx="2304256" cy="1728192"/>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wrap="none"/>
          <a:lstStyle/>
          <a:p>
            <a:pPr eaLnBrk="1" hangingPunct="1">
              <a:defRPr/>
            </a:pPr>
            <a:r>
              <a:rPr lang="zh-CN" altLang="en-US" dirty="0">
                <a:solidFill>
                  <a:srgbClr val="080808"/>
                </a:solidFill>
                <a:latin typeface="楷体" panose="02010609060101010101" pitchFamily="49" charset="-122"/>
                <a:ea typeface="楷体" panose="02010609060101010101" pitchFamily="49" charset="-122"/>
              </a:rPr>
              <a:t>花的时间不同</a:t>
            </a:r>
            <a:r>
              <a:rPr lang="en-US" altLang="zh-CN" dirty="0">
                <a:solidFill>
                  <a:srgbClr val="080808"/>
                </a:solidFill>
                <a:latin typeface="楷体" panose="02010609060101010101" pitchFamily="49" charset="-122"/>
                <a:ea typeface="楷体" panose="02010609060101010101" pitchFamily="49" charset="-122"/>
              </a:rPr>
              <a:t>:</a:t>
            </a:r>
            <a:endParaRPr lang="zh-CN" altLang="en-US" dirty="0">
              <a:solidFill>
                <a:srgbClr val="080808"/>
              </a:solidFill>
              <a:latin typeface="楷体" panose="02010609060101010101" pitchFamily="49" charset="-122"/>
              <a:ea typeface="楷体" panose="02010609060101010101" pitchFamily="49" charset="-122"/>
            </a:endParaRPr>
          </a:p>
          <a:p>
            <a:pPr eaLnBrk="1" hangingPunct="1">
              <a:defRPr/>
            </a:pPr>
            <a:r>
              <a:rPr lang="zh-CN" altLang="en-US" dirty="0">
                <a:solidFill>
                  <a:srgbClr val="080808"/>
                </a:solidFill>
                <a:latin typeface="楷体" panose="02010609060101010101" pitchFamily="49" charset="-122"/>
                <a:ea typeface="楷体" panose="02010609060101010101" pitchFamily="49" charset="-122"/>
              </a:rPr>
              <a:t>甲： </a:t>
            </a:r>
            <a:r>
              <a:rPr lang="en-US" altLang="zh-CN" dirty="0">
                <a:solidFill>
                  <a:srgbClr val="080808"/>
                </a:solidFill>
                <a:latin typeface="楷体" panose="02010609060101010101" pitchFamily="49" charset="-122"/>
                <a:ea typeface="楷体" panose="02010609060101010101" pitchFamily="49" charset="-122"/>
              </a:rPr>
              <a:t>16 </a:t>
            </a:r>
            <a:r>
              <a:rPr lang="zh-CN" altLang="en-US" dirty="0">
                <a:solidFill>
                  <a:srgbClr val="080808"/>
                </a:solidFill>
                <a:latin typeface="楷体" panose="02010609060101010101" pitchFamily="49" charset="-122"/>
                <a:ea typeface="楷体" panose="02010609060101010101" pitchFamily="49" charset="-122"/>
              </a:rPr>
              <a:t>分钟</a:t>
            </a:r>
            <a:endParaRPr lang="zh-CN" altLang="en-US" dirty="0">
              <a:solidFill>
                <a:srgbClr val="080808"/>
              </a:solidFill>
              <a:latin typeface="楷体" panose="02010609060101010101" pitchFamily="49" charset="-122"/>
              <a:ea typeface="楷体" panose="02010609060101010101" pitchFamily="49" charset="-122"/>
            </a:endParaRPr>
          </a:p>
          <a:p>
            <a:pPr eaLnBrk="1" hangingPunct="1">
              <a:defRPr/>
            </a:pPr>
            <a:r>
              <a:rPr lang="zh-CN" altLang="en-US" dirty="0">
                <a:solidFill>
                  <a:srgbClr val="080808"/>
                </a:solidFill>
                <a:latin typeface="楷体" panose="02010609060101010101" pitchFamily="49" charset="-122"/>
                <a:ea typeface="楷体" panose="02010609060101010101" pitchFamily="49" charset="-122"/>
              </a:rPr>
              <a:t>乙： </a:t>
            </a:r>
            <a:r>
              <a:rPr lang="en-US" altLang="zh-CN" dirty="0">
                <a:solidFill>
                  <a:srgbClr val="080808"/>
                </a:solidFill>
                <a:latin typeface="楷体" panose="02010609060101010101" pitchFamily="49" charset="-122"/>
                <a:ea typeface="楷体" panose="02010609060101010101" pitchFamily="49" charset="-122"/>
              </a:rPr>
              <a:t>20 </a:t>
            </a:r>
            <a:r>
              <a:rPr lang="zh-CN" altLang="en-US" dirty="0">
                <a:solidFill>
                  <a:srgbClr val="080808"/>
                </a:solidFill>
                <a:latin typeface="楷体" panose="02010609060101010101" pitchFamily="49" charset="-122"/>
                <a:ea typeface="楷体" panose="02010609060101010101" pitchFamily="49" charset="-122"/>
              </a:rPr>
              <a:t>分钟</a:t>
            </a:r>
            <a:endParaRPr lang="zh-CN" altLang="en-US" dirty="0">
              <a:solidFill>
                <a:srgbClr val="080808"/>
              </a:solidFill>
              <a:latin typeface="楷体" panose="02010609060101010101" pitchFamily="49" charset="-122"/>
              <a:ea typeface="楷体" panose="02010609060101010101" pitchFamily="49" charset="-122"/>
            </a:endParaRPr>
          </a:p>
          <a:p>
            <a:pPr eaLnBrk="1" hangingPunct="1">
              <a:defRPr/>
            </a:pPr>
            <a:r>
              <a:rPr lang="zh-CN" altLang="en-US" dirty="0">
                <a:solidFill>
                  <a:srgbClr val="080808"/>
                </a:solidFill>
                <a:latin typeface="楷体" panose="02010609060101010101" pitchFamily="49" charset="-122"/>
                <a:ea typeface="楷体" panose="02010609060101010101" pitchFamily="49" charset="-122"/>
              </a:rPr>
              <a:t>丙： </a:t>
            </a:r>
            <a:r>
              <a:rPr lang="en-US" altLang="zh-CN" dirty="0">
                <a:solidFill>
                  <a:srgbClr val="080808"/>
                </a:solidFill>
                <a:latin typeface="楷体" panose="02010609060101010101" pitchFamily="49" charset="-122"/>
                <a:ea typeface="楷体" panose="02010609060101010101" pitchFamily="49" charset="-122"/>
              </a:rPr>
              <a:t>20 </a:t>
            </a:r>
            <a:r>
              <a:rPr lang="zh-CN" altLang="en-US" dirty="0">
                <a:solidFill>
                  <a:srgbClr val="080808"/>
                </a:solidFill>
                <a:latin typeface="楷体" panose="02010609060101010101" pitchFamily="49" charset="-122"/>
                <a:ea typeface="楷体" panose="02010609060101010101" pitchFamily="49" charset="-122"/>
              </a:rPr>
              <a:t>分钟</a:t>
            </a:r>
            <a:endParaRPr lang="zh-CN" altLang="en-US"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539750" y="1052513"/>
            <a:ext cx="8064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算法实例</a:t>
            </a: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    一位商人有</a:t>
            </a:r>
            <a:r>
              <a:rPr lang="en-US" altLang="zh-CN" sz="2400">
                <a:solidFill>
                  <a:srgbClr val="080808"/>
                </a:solidFill>
                <a:latin typeface="楷体" panose="02010609060101010101" pitchFamily="49" charset="-122"/>
                <a:ea typeface="楷体" panose="02010609060101010101" pitchFamily="49" charset="-122"/>
              </a:rPr>
              <a:t>9</a:t>
            </a:r>
            <a:r>
              <a:rPr lang="zh-CN" altLang="en-US" sz="2400">
                <a:solidFill>
                  <a:srgbClr val="080808"/>
                </a:solidFill>
                <a:latin typeface="楷体" panose="02010609060101010101" pitchFamily="49" charset="-122"/>
                <a:ea typeface="楷体" panose="02010609060101010101" pitchFamily="49" charset="-122"/>
              </a:rPr>
              <a:t>枚银元，其中有</a:t>
            </a:r>
            <a:r>
              <a:rPr lang="en-US" altLang="zh-CN" sz="2400">
                <a:solidFill>
                  <a:srgbClr val="080808"/>
                </a:solidFill>
                <a:latin typeface="楷体" panose="02010609060101010101" pitchFamily="49" charset="-122"/>
                <a:ea typeface="楷体" panose="02010609060101010101" pitchFamily="49" charset="-122"/>
              </a:rPr>
              <a:t>1</a:t>
            </a:r>
            <a:r>
              <a:rPr lang="zh-CN" altLang="en-US" sz="2400">
                <a:solidFill>
                  <a:srgbClr val="080808"/>
                </a:solidFill>
                <a:latin typeface="楷体" panose="02010609060101010101" pitchFamily="49" charset="-122"/>
                <a:ea typeface="楷体" panose="02010609060101010101" pitchFamily="49" charset="-122"/>
              </a:rPr>
              <a:t>枚略轻的是假银元．你能用天平（无砝码）将假银元找出来吗？写出解决这一问题的算法．</a:t>
            </a:r>
            <a:endParaRPr lang="zh-CN" altLang="en-US" sz="2400">
              <a:solidFill>
                <a:srgbClr val="080808"/>
              </a:solidFill>
              <a:latin typeface="楷体" panose="02010609060101010101" pitchFamily="49" charset="-122"/>
              <a:ea typeface="楷体" panose="02010609060101010101" pitchFamily="49" charset="-122"/>
            </a:endParaRPr>
          </a:p>
        </p:txBody>
      </p:sp>
      <p:pic>
        <p:nvPicPr>
          <p:cNvPr id="18435" name="图片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9475" y="3246438"/>
            <a:ext cx="2525713" cy="252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269875" y="908050"/>
            <a:ext cx="8604250" cy="471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方法一：</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S1  </a:t>
            </a:r>
            <a:r>
              <a:rPr lang="zh-CN" altLang="en-US" sz="2400">
                <a:solidFill>
                  <a:srgbClr val="080808"/>
                </a:solidFill>
                <a:latin typeface="楷体" panose="02010609060101010101" pitchFamily="49" charset="-122"/>
                <a:ea typeface="楷体" panose="02010609060101010101" pitchFamily="49" charset="-122"/>
              </a:rPr>
              <a:t>任取</a:t>
            </a:r>
            <a:r>
              <a:rPr lang="en-US" altLang="zh-CN" sz="2400">
                <a:solidFill>
                  <a:srgbClr val="080808"/>
                </a:solidFill>
                <a:latin typeface="楷体" panose="02010609060101010101" pitchFamily="49" charset="-122"/>
                <a:ea typeface="楷体" panose="02010609060101010101" pitchFamily="49" charset="-122"/>
              </a:rPr>
              <a:t>2</a:t>
            </a:r>
            <a:r>
              <a:rPr lang="zh-CN" altLang="en-US" sz="2400">
                <a:solidFill>
                  <a:srgbClr val="080808"/>
                </a:solidFill>
                <a:latin typeface="楷体" panose="02010609060101010101" pitchFamily="49" charset="-122"/>
                <a:ea typeface="楷体" panose="02010609060101010101" pitchFamily="49" charset="-122"/>
              </a:rPr>
              <a:t>枚银元分别放在天平的两边，如果天平左右不平衡，则轻的那一边就是假银元；如果天平平衡，则进行</a:t>
            </a:r>
            <a:r>
              <a:rPr lang="en-US" altLang="zh-CN" sz="2400">
                <a:solidFill>
                  <a:srgbClr val="080808"/>
                </a:solidFill>
                <a:latin typeface="楷体" panose="02010609060101010101" pitchFamily="49" charset="-122"/>
                <a:ea typeface="楷体" panose="02010609060101010101" pitchFamily="49" charset="-122"/>
              </a:rPr>
              <a:t>S2</a:t>
            </a:r>
            <a:r>
              <a:rPr lang="zh-CN" altLang="en-US" sz="2400">
                <a:solidFill>
                  <a:srgbClr val="080808"/>
                </a:solidFill>
                <a:latin typeface="楷体" panose="02010609060101010101" pitchFamily="49" charset="-122"/>
                <a:ea typeface="楷体" panose="02010609060101010101" pitchFamily="49" charset="-122"/>
              </a:rPr>
              <a:t>．</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S2  </a:t>
            </a:r>
            <a:r>
              <a:rPr lang="zh-CN" altLang="en-US" sz="2400">
                <a:solidFill>
                  <a:srgbClr val="080808"/>
                </a:solidFill>
                <a:latin typeface="楷体" panose="02010609060101010101" pitchFamily="49" charset="-122"/>
                <a:ea typeface="楷体" panose="02010609060101010101" pitchFamily="49" charset="-122"/>
              </a:rPr>
              <a:t>取下右边的银元，然后把剩下的</a:t>
            </a:r>
            <a:r>
              <a:rPr lang="en-US" altLang="zh-CN" sz="2400">
                <a:solidFill>
                  <a:srgbClr val="080808"/>
                </a:solidFill>
                <a:latin typeface="楷体" panose="02010609060101010101" pitchFamily="49" charset="-122"/>
                <a:ea typeface="楷体" panose="02010609060101010101" pitchFamily="49" charset="-122"/>
              </a:rPr>
              <a:t>7</a:t>
            </a:r>
            <a:r>
              <a:rPr lang="zh-CN" altLang="en-US" sz="2400">
                <a:solidFill>
                  <a:srgbClr val="080808"/>
                </a:solidFill>
                <a:latin typeface="楷体" panose="02010609060101010101" pitchFamily="49" charset="-122"/>
                <a:ea typeface="楷体" panose="02010609060101010101" pitchFamily="49" charset="-122"/>
              </a:rPr>
              <a:t>枚银元依次放在右边进行称量，直到天平不平衡，偏轻的那一边就是假银元．</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方法二：</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S1  </a:t>
            </a:r>
            <a:r>
              <a:rPr lang="zh-CN" altLang="en-US" sz="2400">
                <a:solidFill>
                  <a:srgbClr val="080808"/>
                </a:solidFill>
                <a:latin typeface="楷体" panose="02010609060101010101" pitchFamily="49" charset="-122"/>
                <a:ea typeface="楷体" panose="02010609060101010101" pitchFamily="49" charset="-122"/>
              </a:rPr>
              <a:t>任取两枚银元分别放在天平的两端，如果天平左右不平衡，则轻的那一边是假银元；否则进行</a:t>
            </a:r>
            <a:r>
              <a:rPr lang="en-US" altLang="zh-CN" sz="2400">
                <a:solidFill>
                  <a:srgbClr val="080808"/>
                </a:solidFill>
                <a:latin typeface="楷体" panose="02010609060101010101" pitchFamily="49" charset="-122"/>
                <a:ea typeface="楷体" panose="02010609060101010101" pitchFamily="49" charset="-122"/>
              </a:rPr>
              <a:t>S2</a:t>
            </a:r>
            <a:r>
              <a:rPr lang="zh-CN" altLang="en-US" sz="2400">
                <a:solidFill>
                  <a:srgbClr val="080808"/>
                </a:solidFill>
                <a:latin typeface="楷体" panose="02010609060101010101" pitchFamily="49" charset="-122"/>
                <a:ea typeface="楷体" panose="02010609060101010101" pitchFamily="49" charset="-122"/>
              </a:rPr>
              <a:t>．</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S2  </a:t>
            </a:r>
            <a:r>
              <a:rPr lang="zh-CN" altLang="en-US" sz="2400">
                <a:solidFill>
                  <a:srgbClr val="080808"/>
                </a:solidFill>
                <a:latin typeface="楷体" panose="02010609060101010101" pitchFamily="49" charset="-122"/>
                <a:ea typeface="楷体" panose="02010609060101010101" pitchFamily="49" charset="-122"/>
              </a:rPr>
              <a:t>重复执行</a:t>
            </a:r>
            <a:r>
              <a:rPr lang="en-US" altLang="zh-CN" sz="2400">
                <a:solidFill>
                  <a:srgbClr val="080808"/>
                </a:solidFill>
                <a:latin typeface="楷体" panose="02010609060101010101" pitchFamily="49" charset="-122"/>
                <a:ea typeface="楷体" panose="02010609060101010101" pitchFamily="49" charset="-122"/>
              </a:rPr>
              <a:t>S1</a:t>
            </a:r>
            <a:r>
              <a:rPr lang="zh-CN" altLang="en-US" sz="2400">
                <a:solidFill>
                  <a:srgbClr val="080808"/>
                </a:solidFill>
                <a:latin typeface="楷体" panose="02010609060101010101" pitchFamily="49" charset="-122"/>
                <a:ea typeface="楷体" panose="02010609060101010101" pitchFamily="49" charset="-122"/>
              </a:rPr>
              <a:t>，如果前</a:t>
            </a:r>
            <a:r>
              <a:rPr lang="en-US" altLang="zh-CN" sz="2400">
                <a:solidFill>
                  <a:srgbClr val="080808"/>
                </a:solidFill>
                <a:latin typeface="楷体" panose="02010609060101010101" pitchFamily="49" charset="-122"/>
                <a:ea typeface="楷体" panose="02010609060101010101" pitchFamily="49" charset="-122"/>
              </a:rPr>
              <a:t>4</a:t>
            </a:r>
            <a:r>
              <a:rPr lang="zh-CN" altLang="en-US" sz="2400">
                <a:solidFill>
                  <a:srgbClr val="080808"/>
                </a:solidFill>
                <a:latin typeface="楷体" panose="02010609060101010101" pitchFamily="49" charset="-122"/>
                <a:ea typeface="楷体" panose="02010609060101010101" pitchFamily="49" charset="-122"/>
              </a:rPr>
              <a:t>次天平都平衡，则剩下的那一枚是假银元．</a:t>
            </a:r>
            <a:endParaRPr lang="zh-CN" altLang="en-US" sz="240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908050"/>
            <a:ext cx="8604250" cy="360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solidFill>
                  <a:srgbClr val="080808"/>
                </a:solidFill>
                <a:latin typeface="楷体" panose="02010609060101010101" pitchFamily="49" charset="-122"/>
                <a:ea typeface="楷体" panose="02010609060101010101" pitchFamily="49" charset="-122"/>
              </a:rPr>
              <a:t>方法三：</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S1  </a:t>
            </a:r>
            <a:r>
              <a:rPr lang="zh-CN" altLang="en-US" sz="2400">
                <a:solidFill>
                  <a:srgbClr val="080808"/>
                </a:solidFill>
                <a:latin typeface="楷体" panose="02010609060101010101" pitchFamily="49" charset="-122"/>
                <a:ea typeface="楷体" panose="02010609060101010101" pitchFamily="49" charset="-122"/>
              </a:rPr>
              <a:t>把</a:t>
            </a:r>
            <a:r>
              <a:rPr lang="en-US" altLang="zh-CN" sz="2400">
                <a:solidFill>
                  <a:srgbClr val="080808"/>
                </a:solidFill>
                <a:latin typeface="楷体" panose="02010609060101010101" pitchFamily="49" charset="-122"/>
                <a:ea typeface="楷体" panose="02010609060101010101" pitchFamily="49" charset="-122"/>
              </a:rPr>
              <a:t>9</a:t>
            </a:r>
            <a:r>
              <a:rPr lang="zh-CN" altLang="en-US" sz="2400">
                <a:solidFill>
                  <a:srgbClr val="080808"/>
                </a:solidFill>
                <a:latin typeface="楷体" panose="02010609060101010101" pitchFamily="49" charset="-122"/>
                <a:ea typeface="楷体" panose="02010609060101010101" pitchFamily="49" charset="-122"/>
              </a:rPr>
              <a:t>枚银元平均分成</a:t>
            </a: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组，每组</a:t>
            </a:r>
            <a:r>
              <a:rPr lang="en-US" altLang="zh-CN" sz="2400">
                <a:solidFill>
                  <a:srgbClr val="080808"/>
                </a:solidFill>
                <a:latin typeface="楷体" panose="02010609060101010101" pitchFamily="49" charset="-122"/>
                <a:ea typeface="楷体" panose="02010609060101010101" pitchFamily="49" charset="-122"/>
              </a:rPr>
              <a:t>3</a:t>
            </a:r>
            <a:r>
              <a:rPr lang="zh-CN" altLang="en-US" sz="2400">
                <a:solidFill>
                  <a:srgbClr val="080808"/>
                </a:solidFill>
                <a:latin typeface="楷体" panose="02010609060101010101" pitchFamily="49" charset="-122"/>
                <a:ea typeface="楷体" panose="02010609060101010101" pitchFamily="49" charset="-122"/>
              </a:rPr>
              <a:t>枚．</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S2  </a:t>
            </a:r>
            <a:r>
              <a:rPr lang="zh-CN" altLang="en-US" sz="2400">
                <a:solidFill>
                  <a:srgbClr val="080808"/>
                </a:solidFill>
                <a:latin typeface="楷体" panose="02010609060101010101" pitchFamily="49" charset="-122"/>
                <a:ea typeface="楷体" panose="02010609060101010101" pitchFamily="49" charset="-122"/>
              </a:rPr>
              <a:t>先将其中两组放在天平的两边，如果天平左右不平衡，那么假银元就在轻的那一组；如果天平左右平衡，则假银元就在未称量的那一组内．</a:t>
            </a:r>
            <a:endParaRPr lang="zh-CN" altLang="en-US" sz="240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a:solidFill>
                  <a:srgbClr val="080808"/>
                </a:solidFill>
                <a:latin typeface="楷体" panose="02010609060101010101" pitchFamily="49" charset="-122"/>
                <a:ea typeface="楷体" panose="02010609060101010101" pitchFamily="49" charset="-122"/>
              </a:rPr>
              <a:t>S3  </a:t>
            </a:r>
            <a:r>
              <a:rPr lang="zh-CN" altLang="en-US" sz="2400">
                <a:solidFill>
                  <a:srgbClr val="080808"/>
                </a:solidFill>
                <a:latin typeface="楷体" panose="02010609060101010101" pitchFamily="49" charset="-122"/>
                <a:ea typeface="楷体" panose="02010609060101010101" pitchFamily="49" charset="-122"/>
              </a:rPr>
              <a:t>取出含有假银元的那一组，从中任取</a:t>
            </a:r>
            <a:r>
              <a:rPr lang="en-US" altLang="zh-CN" sz="2400">
                <a:solidFill>
                  <a:srgbClr val="080808"/>
                </a:solidFill>
                <a:latin typeface="楷体" panose="02010609060101010101" pitchFamily="49" charset="-122"/>
                <a:ea typeface="楷体" panose="02010609060101010101" pitchFamily="49" charset="-122"/>
              </a:rPr>
              <a:t>2</a:t>
            </a:r>
            <a:r>
              <a:rPr lang="zh-CN" altLang="en-US" sz="2400">
                <a:solidFill>
                  <a:srgbClr val="080808"/>
                </a:solidFill>
                <a:latin typeface="楷体" panose="02010609060101010101" pitchFamily="49" charset="-122"/>
                <a:ea typeface="楷体" panose="02010609060101010101" pitchFamily="49" charset="-122"/>
              </a:rPr>
              <a:t>枚银元放在天平左右两边进行称量，如果天平左右不平衡，则轻的那一边是假银元；如果天平左右平衡，则未称的那一枚就是假银元．</a:t>
            </a:r>
            <a:endParaRPr lang="zh-CN" altLang="en-US" sz="240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1.1】</a:t>
            </a:r>
            <a:r>
              <a:rPr lang="zh-CN" altLang="en-US" sz="2400" dirty="0">
                <a:solidFill>
                  <a:srgbClr val="080808"/>
                </a:solidFill>
                <a:latin typeface="楷体" panose="02010609060101010101" pitchFamily="49" charset="-122"/>
                <a:ea typeface="楷体" panose="02010609060101010101" pitchFamily="49" charset="-122"/>
              </a:rPr>
              <a:t>假设</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杯中放的是牛奶，</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杯中放的是水，写出交换两个杯子中液体的算法。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5" y="2367171"/>
            <a:ext cx="86042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思路：如果想要交换的话必须借助第三个空杯子</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：将</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杯中的牛奶倒入空杯子</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中；</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：将</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杯中的水倒入</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杯中；</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：将</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杯中的牛奶倒入</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杯中；</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1.2】</a:t>
            </a:r>
            <a:r>
              <a:rPr lang="zh-CN" altLang="en-US" sz="2400" dirty="0">
                <a:solidFill>
                  <a:srgbClr val="080808"/>
                </a:solidFill>
                <a:latin typeface="楷体" panose="02010609060101010101" pitchFamily="49" charset="-122"/>
                <a:ea typeface="楷体" panose="02010609060101010101" pitchFamily="49" charset="-122"/>
              </a:rPr>
              <a:t>写出在有限整数序列中找最大值的算法。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395536" y="2060848"/>
            <a:ext cx="860425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：假设第一个数就是最大值</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：从第二个数开始依次与</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相比较，如果发现有大于</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的数，就让</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等于这个数；</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：重复</a:t>
            </a: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，直到比完最后一个数；</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max</a:t>
            </a:r>
            <a:r>
              <a:rPr lang="zh-CN" altLang="en-US" sz="2400" dirty="0">
                <a:solidFill>
                  <a:srgbClr val="080808"/>
                </a:solidFill>
                <a:latin typeface="楷体" panose="02010609060101010101" pitchFamily="49" charset="-122"/>
                <a:ea typeface="楷体" panose="02010609060101010101" pitchFamily="49" charset="-122"/>
              </a:rPr>
              <a:t>中放的就是最大数。</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1.3】</a:t>
            </a:r>
            <a:r>
              <a:rPr lang="zh-CN" altLang="en-US" sz="2400" dirty="0">
                <a:solidFill>
                  <a:srgbClr val="080808"/>
                </a:solidFill>
                <a:latin typeface="楷体" panose="02010609060101010101" pitchFamily="49" charset="-122"/>
                <a:ea typeface="楷体" panose="02010609060101010101" pitchFamily="49" charset="-122"/>
              </a:rPr>
              <a:t>写出求三个整数中最小数的算法。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395536" y="2060848"/>
            <a:ext cx="8748464"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：假设第一个数</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就是最小值</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：让第二个数</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相比较，如果</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小于与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，令</a:t>
            </a:r>
            <a:r>
              <a:rPr lang="en-US" altLang="zh-CN" sz="2400" dirty="0">
                <a:solidFill>
                  <a:srgbClr val="080808"/>
                </a:solidFill>
                <a:latin typeface="楷体" panose="02010609060101010101" pitchFamily="49" charset="-122"/>
                <a:ea typeface="楷体" panose="02010609060101010101" pitchFamily="49" charset="-122"/>
              </a:rPr>
              <a:t>min=b</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：让第三个数</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相比较，如果</a:t>
            </a:r>
            <a:r>
              <a:rPr lang="en-US" altLang="zh-CN" sz="2400" dirty="0">
                <a:solidFill>
                  <a:srgbClr val="080808"/>
                </a:solidFill>
                <a:latin typeface="楷体" panose="02010609060101010101" pitchFamily="49" charset="-122"/>
                <a:ea typeface="楷体" panose="02010609060101010101" pitchFamily="49" charset="-122"/>
              </a:rPr>
              <a:t>c</a:t>
            </a:r>
            <a:r>
              <a:rPr lang="zh-CN" altLang="en-US" sz="2400" dirty="0">
                <a:solidFill>
                  <a:srgbClr val="080808"/>
                </a:solidFill>
                <a:latin typeface="楷体" panose="02010609060101010101" pitchFamily="49" charset="-122"/>
                <a:ea typeface="楷体" panose="02010609060101010101" pitchFamily="49" charset="-122"/>
              </a:rPr>
              <a:t>小于与</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，令</a:t>
            </a:r>
            <a:r>
              <a:rPr lang="en-US" altLang="zh-CN" sz="2400" dirty="0">
                <a:solidFill>
                  <a:srgbClr val="080808"/>
                </a:solidFill>
                <a:latin typeface="楷体" panose="02010609060101010101" pitchFamily="49" charset="-122"/>
                <a:ea typeface="楷体" panose="02010609060101010101" pitchFamily="49" charset="-122"/>
              </a:rPr>
              <a:t>min=c</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min</a:t>
            </a:r>
            <a:r>
              <a:rPr lang="zh-CN" altLang="en-US" sz="2400" dirty="0">
                <a:solidFill>
                  <a:srgbClr val="080808"/>
                </a:solidFill>
                <a:latin typeface="楷体" panose="02010609060101010101" pitchFamily="49" charset="-122"/>
                <a:ea typeface="楷体" panose="02010609060101010101" pitchFamily="49" charset="-122"/>
              </a:rPr>
              <a:t>中放的就是最小值。</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9606" y="1196752"/>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1.1.2 </a:t>
            </a:r>
            <a:r>
              <a:rPr lang="zh-CN" altLang="en-US" sz="2800" b="1" dirty="0">
                <a:solidFill>
                  <a:srgbClr val="0000FF"/>
                </a:solidFill>
                <a:latin typeface="楷体" panose="02010609060101010101" pitchFamily="49" charset="-122"/>
                <a:ea typeface="楷体" panose="02010609060101010101" pitchFamily="49" charset="-122"/>
              </a:rPr>
              <a:t>算法的作用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292069" y="1916832"/>
            <a:ext cx="884314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在计算机界，算法被称之为程序的灵魂，图灵奖获得者沃斯提出了著名的公式：“算法</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数据结构</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程序”。</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6"/>
          <a:stretch>
            <a:fillRect/>
          </a:stretch>
        </p:blipFill>
        <p:spPr>
          <a:xfrm>
            <a:off x="583715" y="3284984"/>
            <a:ext cx="7976569" cy="223224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1</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概论</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1.1.3 </a:t>
            </a:r>
            <a:r>
              <a:rPr lang="zh-CN" altLang="en-US" sz="2800" b="1" dirty="0">
                <a:solidFill>
                  <a:srgbClr val="0000FF"/>
                </a:solidFill>
                <a:latin typeface="楷体" panose="02010609060101010101" pitchFamily="49" charset="-122"/>
                <a:ea typeface="楷体" panose="02010609060101010101" pitchFamily="49" charset="-122"/>
              </a:rPr>
              <a:t>算法的特性</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301959" y="1700808"/>
            <a:ext cx="8838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）确定性</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算法中的每个步骤都有确定的定义，不允许出现二义性。例如对于同一个输入必须保证每次运行能得到相同的执行结果。</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）可行性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算法中的每个步骤是实际能够进行的，且整个算法是能够在可接受时间内完成的。</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）有限性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算法的执行步骤是有限的，是能够终止的，并且每一步骤都能在有限时间内完成。</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）输入性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算法可以有</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个或多个输入 。大多数算法需要接受外界的数据来完成运算，对于一些比较简单的问题，可以不需要输入数据，例如在屏幕上打印文字。</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）输出性</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算法需要有一个或多个输出。算法的目的是用来求解问题，问题求解的结果应以一定的方式输出。</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p:cNvSpPr txBox="1">
            <a:spLocks noChangeArrowheads="1"/>
          </p:cNvSpPr>
          <p:nvPr/>
        </p:nvSpPr>
        <p:spPr bwMode="auto">
          <a:xfrm>
            <a:off x="323528" y="984885"/>
            <a:ext cx="30638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a:latin typeface="楷体" panose="02010609060101010101" pitchFamily="49" charset="-122"/>
                <a:ea typeface="楷体" panose="02010609060101010101" pitchFamily="49" charset="-122"/>
              </a:rPr>
              <a:t>1.4】</a:t>
            </a:r>
            <a:r>
              <a:rPr lang="zh-CN" altLang="en-US"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
        <p:nvSpPr>
          <p:cNvPr id="203781" name="Text Box 5"/>
          <p:cNvSpPr txBox="1">
            <a:spLocks noChangeArrowheads="1"/>
          </p:cNvSpPr>
          <p:nvPr/>
        </p:nvSpPr>
        <p:spPr bwMode="auto">
          <a:xfrm>
            <a:off x="1079500" y="1815148"/>
            <a:ext cx="2879725" cy="393954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try1()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s=0;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int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while (i%3==0)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s=</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s+i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=i+3;</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printf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("%d\</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n",s</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9701" name="Text Box 7"/>
          <p:cNvSpPr txBox="1">
            <a:spLocks noChangeArrowheads="1"/>
          </p:cNvSpPr>
          <p:nvPr/>
        </p:nvSpPr>
        <p:spPr bwMode="auto">
          <a:xfrm>
            <a:off x="-3854" y="5909552"/>
            <a:ext cx="8280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latin typeface="楷体" panose="02010609060101010101" pitchFamily="49" charset="-122"/>
                <a:ea typeface="楷体" panose="02010609060101010101" pitchFamily="49" charset="-122"/>
              </a:rPr>
              <a:t>　　试问它违反了算法的什么特征？</a:t>
            </a:r>
            <a:endParaRPr lang="zh-CN" altLang="en-US" sz="2400">
              <a:latin typeface="楷体" panose="02010609060101010101" pitchFamily="49" charset="-122"/>
              <a:ea typeface="楷体" panose="02010609060101010101" pitchFamily="49" charset="-122"/>
            </a:endParaRPr>
          </a:p>
        </p:txBody>
      </p:sp>
      <p:sp>
        <p:nvSpPr>
          <p:cNvPr id="8" name="Text Box 2"/>
          <p:cNvSpPr txBox="1">
            <a:spLocks noChangeArrowheads="1"/>
          </p:cNvSpPr>
          <p:nvPr/>
        </p:nvSpPr>
        <p:spPr bwMode="auto">
          <a:xfrm>
            <a:off x="4545286" y="2480137"/>
            <a:ext cx="4170684" cy="26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solidFill>
                  <a:srgbClr val="FF0000"/>
                </a:solidFill>
                <a:latin typeface="楷体" panose="02010609060101010101" pitchFamily="49" charset="-122"/>
                <a:ea typeface="楷体" panose="02010609060101010101" pitchFamily="49" charset="-122"/>
              </a:rPr>
              <a:t>解：</a:t>
            </a:r>
            <a:endParaRPr lang="en-US" altLang="zh-CN" sz="2400" dirty="0">
              <a:solidFill>
                <a:srgbClr val="FF0000"/>
              </a:solidFill>
              <a:latin typeface="楷体" panose="02010609060101010101" pitchFamily="49" charset="-122"/>
              <a:ea typeface="楷体" panose="02010609060101010101" pitchFamily="49" charset="-122"/>
            </a:endParaRPr>
          </a:p>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在这段算法中，变量</a:t>
            </a:r>
            <a:r>
              <a:rPr lang="en-US" altLang="zh-CN" sz="2400" dirty="0" err="1">
                <a:latin typeface="楷体" panose="02010609060101010101" pitchFamily="49" charset="-122"/>
                <a:ea typeface="楷体" panose="02010609060101010101" pitchFamily="49" charset="-122"/>
              </a:rPr>
              <a:t>i</a:t>
            </a:r>
            <a:r>
              <a:rPr lang="zh-CN" altLang="en-US" sz="2400" dirty="0">
                <a:latin typeface="楷体" panose="02010609060101010101" pitchFamily="49" charset="-122"/>
                <a:ea typeface="楷体" panose="02010609060101010101" pitchFamily="49" charset="-122"/>
              </a:rPr>
              <a:t>的值会一直增加，将形成一个死循环，不会终止，因此不符合算法的有限性特性。</a:t>
            </a:r>
            <a:endParaRPr lang="en-US" altLang="zh-CN"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703764" y="2463282"/>
            <a:ext cx="4176464" cy="26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solidFill>
                  <a:srgbClr val="FF0000"/>
                </a:solidFill>
                <a:latin typeface="楷体" panose="02010609060101010101" pitchFamily="49" charset="-122"/>
                <a:ea typeface="楷体" panose="02010609060101010101" pitchFamily="49" charset="-122"/>
              </a:rPr>
              <a:t>解：</a:t>
            </a:r>
            <a:endParaRPr lang="en-US" altLang="zh-CN" sz="2400" dirty="0">
              <a:solidFill>
                <a:srgbClr val="FF0000"/>
              </a:solidFill>
              <a:latin typeface="楷体" panose="02010609060101010101" pitchFamily="49" charset="-122"/>
              <a:ea typeface="楷体" panose="02010609060101010101" pitchFamily="49" charset="-122"/>
            </a:endParaRPr>
          </a:p>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在这段算法中，当计算完成后没有给出任何有效结果，对用户来说显然是不满意的，因此不符合算法的输出性特性。</a:t>
            </a:r>
            <a:endParaRPr lang="zh-CN" altLang="en-US" sz="2400" dirty="0">
              <a:latin typeface="楷体" panose="02010609060101010101" pitchFamily="49" charset="-122"/>
              <a:ea typeface="楷体" panose="02010609060101010101" pitchFamily="49" charset="-122"/>
            </a:endParaRPr>
          </a:p>
        </p:txBody>
      </p:sp>
      <p:sp>
        <p:nvSpPr>
          <p:cNvPr id="3" name="Text Box 6"/>
          <p:cNvSpPr txBox="1">
            <a:spLocks noChangeArrowheads="1"/>
          </p:cNvSpPr>
          <p:nvPr/>
        </p:nvSpPr>
        <p:spPr bwMode="auto">
          <a:xfrm>
            <a:off x="468313" y="1721349"/>
            <a:ext cx="3971925" cy="4093428"/>
          </a:xfrm>
          <a:prstGeom prst="rect">
            <a:avLst/>
          </a:prstGeom>
          <a:solidFill>
            <a:srgbClr val="FFCCFF"/>
          </a:solidFill>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try2()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s=0;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int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=1;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while (i%3==0&amp;&amp;</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&lt;=1000)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s=</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s+i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=i+1;</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30725" name="Text Box 7"/>
          <p:cNvSpPr txBox="1">
            <a:spLocks noChangeArrowheads="1"/>
          </p:cNvSpPr>
          <p:nvPr/>
        </p:nvSpPr>
        <p:spPr bwMode="auto">
          <a:xfrm>
            <a:off x="-324544" y="5963585"/>
            <a:ext cx="8280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latin typeface="楷体" panose="02010609060101010101" pitchFamily="49" charset="-122"/>
                <a:ea typeface="楷体" panose="02010609060101010101" pitchFamily="49" charset="-122"/>
              </a:rPr>
              <a:t>　　试问它违反了算法的什么特征？</a:t>
            </a:r>
            <a:endParaRPr lang="zh-CN" altLang="en-US" sz="2400" dirty="0">
              <a:latin typeface="楷体" panose="02010609060101010101" pitchFamily="49" charset="-122"/>
              <a:ea typeface="楷体" panose="02010609060101010101" pitchFamily="49" charset="-122"/>
            </a:endParaRPr>
          </a:p>
        </p:txBody>
      </p:sp>
      <p:sp>
        <p:nvSpPr>
          <p:cNvPr id="6" name="Text Box 3"/>
          <p:cNvSpPr txBox="1">
            <a:spLocks noChangeArrowheads="1"/>
          </p:cNvSpPr>
          <p:nvPr/>
        </p:nvSpPr>
        <p:spPr bwMode="auto">
          <a:xfrm>
            <a:off x="323528" y="984885"/>
            <a:ext cx="306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smtClean="0">
                <a:latin typeface="楷体" panose="02010609060101010101" pitchFamily="49" charset="-122"/>
                <a:ea typeface="楷体" panose="02010609060101010101" pitchFamily="49" charset="-122"/>
              </a:rPr>
              <a:t>1.5】</a:t>
            </a:r>
            <a:r>
              <a:rPr lang="zh-CN" altLang="en-US"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1" name="Text Box 5"/>
          <p:cNvSpPr txBox="1">
            <a:spLocks noChangeArrowheads="1"/>
          </p:cNvSpPr>
          <p:nvPr/>
        </p:nvSpPr>
        <p:spPr bwMode="auto">
          <a:xfrm>
            <a:off x="550617" y="2112930"/>
            <a:ext cx="3789710" cy="317009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try3()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n=15;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int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=0;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while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n%i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==0)</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printf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("%d\n",</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i</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9701" name="Text Box 7"/>
          <p:cNvSpPr txBox="1">
            <a:spLocks noChangeArrowheads="1"/>
          </p:cNvSpPr>
          <p:nvPr/>
        </p:nvSpPr>
        <p:spPr bwMode="auto">
          <a:xfrm>
            <a:off x="-180528" y="5828505"/>
            <a:ext cx="8280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a:latin typeface="楷体" panose="02010609060101010101" pitchFamily="49" charset="-122"/>
                <a:ea typeface="楷体" panose="02010609060101010101" pitchFamily="49" charset="-122"/>
              </a:rPr>
              <a:t>　　试问它违反了算法的什么特征？</a:t>
            </a:r>
            <a:endParaRPr lang="zh-CN" altLang="en-US" sz="2400">
              <a:latin typeface="楷体" panose="02010609060101010101" pitchFamily="49" charset="-122"/>
              <a:ea typeface="楷体" panose="02010609060101010101" pitchFamily="49" charset="-122"/>
            </a:endParaRPr>
          </a:p>
        </p:txBody>
      </p:sp>
      <p:sp>
        <p:nvSpPr>
          <p:cNvPr id="8" name="Text Box 2"/>
          <p:cNvSpPr txBox="1">
            <a:spLocks noChangeArrowheads="1"/>
          </p:cNvSpPr>
          <p:nvPr/>
        </p:nvSpPr>
        <p:spPr bwMode="auto">
          <a:xfrm>
            <a:off x="4545286" y="2393198"/>
            <a:ext cx="4170684" cy="260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solidFill>
                  <a:srgbClr val="FF0000"/>
                </a:solidFill>
                <a:latin typeface="楷体" panose="02010609060101010101" pitchFamily="49" charset="-122"/>
                <a:ea typeface="楷体" panose="02010609060101010101" pitchFamily="49" charset="-122"/>
              </a:rPr>
              <a:t>解：</a:t>
            </a:r>
            <a:endParaRPr lang="en-US" altLang="zh-CN" sz="2400" dirty="0">
              <a:solidFill>
                <a:srgbClr val="FF0000"/>
              </a:solidFill>
              <a:latin typeface="楷体" panose="02010609060101010101" pitchFamily="49" charset="-122"/>
              <a:ea typeface="楷体" panose="02010609060101010101" pitchFamily="49" charset="-122"/>
            </a:endParaRPr>
          </a:p>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在这段算法中，当进行第一轮循环时</a:t>
            </a:r>
            <a:r>
              <a:rPr lang="en-US" altLang="zh-CN" sz="2400" dirty="0" err="1">
                <a:latin typeface="楷体" panose="02010609060101010101" pitchFamily="49" charset="-122"/>
                <a:ea typeface="楷体" panose="02010609060101010101" pitchFamily="49" charset="-122"/>
              </a:rPr>
              <a:t>i</a:t>
            </a:r>
            <a:r>
              <a:rPr lang="en-US" altLang="zh-CN" sz="2400" dirty="0">
                <a:latin typeface="楷体" panose="02010609060101010101" pitchFamily="49" charset="-122"/>
                <a:ea typeface="楷体" panose="02010609060101010101" pitchFamily="49" charset="-122"/>
              </a:rPr>
              <a:t>=0,i</a:t>
            </a:r>
            <a:r>
              <a:rPr lang="zh-CN" altLang="en-US" sz="2400" dirty="0">
                <a:latin typeface="楷体" panose="02010609060101010101" pitchFamily="49" charset="-122"/>
                <a:ea typeface="楷体" panose="02010609060101010101" pitchFamily="49" charset="-122"/>
              </a:rPr>
              <a:t>又是除数，出现了除数为</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的错误，因此不符合算法的可行性特性。</a:t>
            </a:r>
            <a:endParaRPr lang="en-US" altLang="zh-CN" sz="2400" dirty="0">
              <a:latin typeface="楷体" panose="02010609060101010101" pitchFamily="49" charset="-122"/>
              <a:ea typeface="楷体" panose="02010609060101010101" pitchFamily="49" charset="-122"/>
            </a:endParaRPr>
          </a:p>
        </p:txBody>
      </p:sp>
      <p:sp>
        <p:nvSpPr>
          <p:cNvPr id="6" name="Text Box 3"/>
          <p:cNvSpPr txBox="1">
            <a:spLocks noChangeArrowheads="1"/>
          </p:cNvSpPr>
          <p:nvPr/>
        </p:nvSpPr>
        <p:spPr bwMode="auto">
          <a:xfrm>
            <a:off x="323528" y="984885"/>
            <a:ext cx="306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smtClean="0">
                <a:latin typeface="楷体" panose="02010609060101010101" pitchFamily="49" charset="-122"/>
                <a:ea typeface="楷体" panose="02010609060101010101" pitchFamily="49" charset="-122"/>
              </a:rPr>
              <a:t>1.6】</a:t>
            </a:r>
            <a:r>
              <a:rPr lang="zh-CN" altLang="en-US"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1196752"/>
            <a:ext cx="864096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在设计算法时，还要明确算法的五个设计</a:t>
            </a:r>
            <a:r>
              <a:rPr lang="zh-CN" altLang="en-US" sz="2400" dirty="0" smtClean="0">
                <a:solidFill>
                  <a:srgbClr val="080808"/>
                </a:solidFill>
                <a:latin typeface="楷体" panose="02010609060101010101" pitchFamily="49" charset="-122"/>
                <a:ea typeface="楷体" panose="02010609060101010101" pitchFamily="49" charset="-122"/>
              </a:rPr>
              <a:t>目标：</a:t>
            </a:r>
            <a:endParaRPr lang="en-US" altLang="zh-CN" sz="2400" dirty="0" smtClean="0">
              <a:solidFill>
                <a:srgbClr val="080808"/>
              </a:solidFill>
              <a:latin typeface="楷体" panose="02010609060101010101" pitchFamily="49" charset="-122"/>
              <a:ea typeface="楷体" panose="02010609060101010101" pitchFamily="49" charset="-122"/>
            </a:endParaRPr>
          </a:p>
          <a:p>
            <a:pPr>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正确性</a:t>
            </a:r>
            <a:r>
              <a:rPr lang="zh-CN" altLang="en-US" sz="2000" dirty="0">
                <a:solidFill>
                  <a:srgbClr val="080808"/>
                </a:solidFill>
                <a:latin typeface="楷体" panose="02010609060101010101" pitchFamily="49" charset="-122"/>
                <a:ea typeface="楷体" panose="02010609060101010101" pitchFamily="49" charset="-122"/>
              </a:rPr>
              <a:t>：要求算法能够满足需求，完成规定的功能和性能要求，得出正确的结果。</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可使用性</a:t>
            </a:r>
            <a:r>
              <a:rPr lang="zh-CN" altLang="en-US" sz="2000" dirty="0">
                <a:solidFill>
                  <a:srgbClr val="080808"/>
                </a:solidFill>
                <a:latin typeface="楷体" panose="02010609060101010101" pitchFamily="49" charset="-122"/>
                <a:ea typeface="楷体" panose="02010609060101010101" pitchFamily="49" charset="-122"/>
              </a:rPr>
              <a:t>：要求算法对于用户来说要能够很方便的使用。</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可读性</a:t>
            </a:r>
            <a:r>
              <a:rPr lang="zh-CN" altLang="en-US" sz="2000" dirty="0">
                <a:solidFill>
                  <a:srgbClr val="080808"/>
                </a:solidFill>
                <a:latin typeface="楷体" panose="02010609060101010101" pitchFamily="49" charset="-122"/>
                <a:ea typeface="楷体" panose="02010609060101010101" pitchFamily="49" charset="-122"/>
              </a:rPr>
              <a:t>：算法具有良好的可读性，便于人的理解，增强算法的可交流性。算法的设计要条理清晰、逻辑性强和具有结构化特性。</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4</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健壮性</a:t>
            </a:r>
            <a:r>
              <a:rPr lang="zh-CN" altLang="en-US" sz="2000" dirty="0">
                <a:solidFill>
                  <a:srgbClr val="080808"/>
                </a:solidFill>
                <a:latin typeface="楷体" panose="02010609060101010101" pitchFamily="49" charset="-122"/>
                <a:ea typeface="楷体" panose="02010609060101010101" pitchFamily="49" charset="-122"/>
              </a:rPr>
              <a:t>：算法要拥有应对不符合规范要求的输入情况的处理能力，对于不符合规范要求的输入能够及时进行判断，并提供妥善的处理方式。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5</a:t>
            </a:r>
            <a:r>
              <a:rPr lang="zh-CN" altLang="en-US"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000FF"/>
                </a:solidFill>
                <a:latin typeface="楷体" panose="02010609060101010101" pitchFamily="49" charset="-122"/>
                <a:ea typeface="楷体" panose="02010609060101010101" pitchFamily="49" charset="-122"/>
              </a:rPr>
              <a:t>高效率与低存储量需求</a:t>
            </a:r>
            <a:r>
              <a:rPr lang="zh-CN" altLang="en-US" sz="2000" dirty="0">
                <a:solidFill>
                  <a:srgbClr val="080808"/>
                </a:solidFill>
                <a:latin typeface="楷体" panose="02010609060101010101" pitchFamily="49" charset="-122"/>
                <a:ea typeface="楷体" panose="02010609060101010101" pitchFamily="49" charset="-122"/>
              </a:rPr>
              <a:t>：对于同一个问题来说，求解的算法是不唯一的，这就需要我们找到最优算法。当问题的规模逐渐增大时，需要考虑的问题有两个方面。一是算法的时间效率，执行时间越短效率越高；一是算法执行过程中所需的空间存储量，需要的空间越小越好。</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07504" y="968546"/>
            <a:ext cx="806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例</a:t>
            </a:r>
            <a:r>
              <a:rPr lang="en-US" altLang="zh-CN" sz="2400" dirty="0" smtClean="0">
                <a:latin typeface="楷体" panose="02010609060101010101" pitchFamily="49" charset="-122"/>
                <a:ea typeface="楷体" panose="02010609060101010101" pitchFamily="49" charset="-122"/>
              </a:rPr>
              <a:t>1.7】</a:t>
            </a:r>
            <a:r>
              <a:rPr lang="zh-CN" altLang="en-US" sz="2400" dirty="0">
                <a:latin typeface="楷体" panose="02010609060101010101" pitchFamily="49" charset="-122"/>
                <a:ea typeface="楷体" panose="02010609060101010101" pitchFamily="49" charset="-122"/>
              </a:rPr>
              <a:t>接受用户输入的两个整数，输出它们的</a:t>
            </a:r>
            <a:r>
              <a:rPr lang="zh-CN" altLang="en-US" sz="2400" dirty="0" smtClean="0">
                <a:latin typeface="楷体" panose="02010609060101010101" pitchFamily="49" charset="-122"/>
                <a:ea typeface="楷体" panose="02010609060101010101" pitchFamily="49" charset="-122"/>
              </a:rPr>
              <a:t>商。</a:t>
            </a:r>
            <a:endParaRPr lang="zh-CN" altLang="en-US" sz="2400" dirty="0">
              <a:latin typeface="楷体" panose="02010609060101010101" pitchFamily="49" charset="-122"/>
              <a:ea typeface="楷体" panose="02010609060101010101" pitchFamily="49" charset="-122"/>
            </a:endParaRPr>
          </a:p>
        </p:txBody>
      </p:sp>
      <p:sp>
        <p:nvSpPr>
          <p:cNvPr id="203781" name="Text Box 5"/>
          <p:cNvSpPr txBox="1">
            <a:spLocks noChangeArrowheads="1"/>
          </p:cNvSpPr>
          <p:nvPr/>
        </p:nvSpPr>
        <p:spPr bwMode="auto">
          <a:xfrm>
            <a:off x="107504" y="1823585"/>
            <a:ext cx="3600400" cy="317009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qu() </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a,b,q; </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scanf(“%d,%d”,&amp;a,&amp;b);</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q=a/b;</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fr-FR"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printf("%d\n",q);   </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fr-FR"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8" name="Text Box 2"/>
          <p:cNvSpPr txBox="1">
            <a:spLocks noChangeArrowheads="1"/>
          </p:cNvSpPr>
          <p:nvPr/>
        </p:nvSpPr>
        <p:spPr bwMode="auto">
          <a:xfrm>
            <a:off x="591803" y="5566443"/>
            <a:ext cx="7960394"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nSpc>
                <a:spcPct val="130000"/>
              </a:lnSpc>
              <a:spcBef>
                <a:spcPct val="50000"/>
              </a:spcBef>
              <a:buSzTx/>
              <a:buFontTx/>
              <a:buNone/>
            </a:pPr>
            <a:r>
              <a:rPr lang="zh-CN" altLang="en-US" sz="2400" dirty="0">
                <a:latin typeface="楷体" panose="02010609060101010101" pitchFamily="49" charset="-122"/>
                <a:ea typeface="楷体" panose="02010609060101010101" pitchFamily="49" charset="-122"/>
              </a:rPr>
              <a:t>这个算法是存在问题的，当用户输入</a:t>
            </a:r>
            <a:r>
              <a:rPr lang="en-US" altLang="zh-CN" sz="2400" dirty="0">
                <a:latin typeface="楷体" panose="02010609060101010101" pitchFamily="49" charset="-122"/>
                <a:ea typeface="楷体" panose="02010609060101010101" pitchFamily="49" charset="-122"/>
              </a:rPr>
              <a:t>5</a:t>
            </a:r>
            <a:r>
              <a:rPr lang="zh-CN" altLang="en-US" sz="2400" dirty="0">
                <a:latin typeface="楷体" panose="02010609060101010101" pitchFamily="49" charset="-122"/>
                <a:ea typeface="楷体" panose="02010609060101010101" pitchFamily="49" charset="-122"/>
              </a:rPr>
              <a:t>和</a:t>
            </a:r>
            <a:r>
              <a:rPr lang="en-US" altLang="zh-CN" sz="2400" dirty="0">
                <a:latin typeface="楷体" panose="02010609060101010101" pitchFamily="49" charset="-122"/>
                <a:ea typeface="楷体" panose="02010609060101010101" pitchFamily="49" charset="-122"/>
              </a:rPr>
              <a:t>0</a:t>
            </a:r>
            <a:r>
              <a:rPr lang="zh-CN" altLang="en-US" sz="2400" dirty="0">
                <a:latin typeface="楷体" panose="02010609060101010101" pitchFamily="49" charset="-122"/>
                <a:ea typeface="楷体" panose="02010609060101010101" pitchFamily="49" charset="-122"/>
              </a:rPr>
              <a:t>的时候，算法执行就会出错。所以该算法不满足健壮性的设计目标。</a:t>
            </a:r>
            <a:endParaRPr lang="en-US" altLang="zh-CN" sz="2400" dirty="0">
              <a:latin typeface="楷体" panose="02010609060101010101" pitchFamily="49" charset="-122"/>
              <a:ea typeface="楷体" panose="02010609060101010101" pitchFamily="49" charset="-122"/>
            </a:endParaRPr>
          </a:p>
        </p:txBody>
      </p:sp>
      <p:sp>
        <p:nvSpPr>
          <p:cNvPr id="7" name="Text Box 6"/>
          <p:cNvSpPr txBox="1">
            <a:spLocks noChangeArrowheads="1"/>
          </p:cNvSpPr>
          <p:nvPr/>
        </p:nvSpPr>
        <p:spPr bwMode="auto">
          <a:xfrm>
            <a:off x="3486886" y="1429084"/>
            <a:ext cx="5657114" cy="5016758"/>
          </a:xfrm>
          <a:prstGeom prst="rect">
            <a:avLst/>
          </a:prstGeom>
          <a:solidFill>
            <a:srgbClr val="FFCCFF"/>
          </a:solidFill>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void qu1()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int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a,b,q</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scanf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d,%d”,&amp;a,&amp;b</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if(b==0)</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printf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("The divisor cannot be zero</a:t>
            </a: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else</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q=a/b;</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zh-CN" altLang="en-US"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printf</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("%d\</a:t>
            </a:r>
            <a:r>
              <a:rPr lang="en-US" altLang="zh-CN" sz="2000" b="1" dirty="0" err="1">
                <a:solidFill>
                  <a:srgbClr val="006666"/>
                </a:solidFill>
                <a:latin typeface="楷体" panose="02010609060101010101" pitchFamily="49" charset="-122"/>
                <a:ea typeface="楷体" panose="02010609060101010101" pitchFamily="49" charset="-122"/>
                <a:cs typeface="Times New Roman" panose="02020603050405020304" pitchFamily="18" charset="0"/>
              </a:rPr>
              <a:t>n",q</a:t>
            </a: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a:p>
            <a:pPr>
              <a:spcBef>
                <a:spcPct val="50000"/>
              </a:spcBef>
              <a:defRPr/>
            </a:pPr>
            <a:r>
              <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rPr>
              <a:t>}   </a:t>
            </a:r>
            <a:endParaRPr lang="en-US" altLang="zh-CN" sz="2000" b="1" dirty="0">
              <a:solidFill>
                <a:srgbClr val="006666"/>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980728"/>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1.1.4 </a:t>
            </a:r>
            <a:r>
              <a:rPr lang="zh-CN" altLang="en-US" sz="2800" b="1" dirty="0">
                <a:solidFill>
                  <a:srgbClr val="0000FF"/>
                </a:solidFill>
                <a:latin typeface="楷体" panose="02010609060101010101" pitchFamily="49" charset="-122"/>
                <a:ea typeface="楷体" panose="02010609060101010101" pitchFamily="49" charset="-122"/>
              </a:rPr>
              <a:t>算法的描述</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301959" y="1700808"/>
            <a:ext cx="8838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在算法设计过程中，算法的描述方式主要有四种：自然语言、流程图、伪代码和程序设计语言，如下表所示。</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6"/>
          <a:stretch>
            <a:fillRect/>
          </a:stretch>
        </p:blipFill>
        <p:spPr>
          <a:xfrm>
            <a:off x="486746" y="2994048"/>
            <a:ext cx="8170507" cy="2664296"/>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07504" y="2348880"/>
                <a:ext cx="8928992" cy="3219984"/>
              </a:xfrm>
              <a:prstGeom prst="rect">
                <a:avLst/>
              </a:prstGeom>
            </p:spPr>
            <p:txBody>
              <a:bodyPr wrap="square">
                <a:spAutoFit/>
              </a:bodyPr>
              <a:lstStyle/>
              <a:p>
                <a:pPr indent="266700" algn="just">
                  <a:spcAft>
                    <a:spcPts val="0"/>
                  </a:spcAft>
                </a:pPr>
                <a:r>
                  <a:rPr lang="zh-CN" altLang="zh-CN" sz="2000" dirty="0" smtClean="0">
                    <a:latin typeface="楷体" panose="02010609060101010101" pitchFamily="49" charset="-122"/>
                    <a:ea typeface="楷体" panose="02010609060101010101" pitchFamily="49" charset="-122"/>
                    <a:cs typeface="Times New Roman" panose="02020603050405020304" pitchFamily="18" charset="0"/>
                  </a:rPr>
                  <a:t>解题</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思路：素数是指只能被</a:t>
                </a:r>
                <a:r>
                  <a:rPr lang="en-US" altLang="zh-CN" sz="2000" dirty="0">
                    <a:latin typeface="楷体" panose="02010609060101010101" pitchFamily="49" charset="-122"/>
                    <a:ea typeface="楷体" panose="02010609060101010101" pitchFamily="49" charset="-122"/>
                  </a:rPr>
                  <a:t>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和自身整除的数，在判断一个数是否是素数的时候，通常采用的是这样的方式，假设现在这个数是</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，就从</a:t>
                </a:r>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开始，用</a:t>
                </a:r>
                <a:r>
                  <a:rPr lang="en-US" altLang="zh-CN" sz="2000" dirty="0">
                    <a:latin typeface="楷体" panose="02010609060101010101" pitchFamily="49" charset="-122"/>
                    <a:ea typeface="楷体" panose="02010609060101010101" pitchFamily="49" charset="-122"/>
                  </a:rPr>
                  <a:t>2</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去除</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，如果余数不为零，就接着用</a:t>
                </a:r>
                <a:r>
                  <a:rPr lang="en-US" altLang="zh-CN" sz="2000" dirty="0">
                    <a:latin typeface="楷体" panose="02010609060101010101" pitchFamily="49" charset="-122"/>
                    <a:ea typeface="楷体" panose="02010609060101010101" pitchFamily="49" charset="-122"/>
                  </a:rPr>
                  <a:t>3</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去除</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，……，直到试到</a:t>
                </a:r>
                <a:r>
                  <a:rPr lang="en-US" altLang="zh-CN" sz="2000" dirty="0">
                    <a:latin typeface="楷体" panose="02010609060101010101" pitchFamily="49" charset="-122"/>
                    <a:ea typeface="楷体" panose="02010609060101010101" pitchFamily="49" charset="-122"/>
                  </a:rPr>
                  <a:t>6</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去除</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为止，此时余数依然不为零，因此得出结论</a:t>
                </a:r>
                <a:r>
                  <a:rPr lang="en-US" altLang="zh-CN" sz="2000" dirty="0">
                    <a:latin typeface="楷体" panose="02010609060101010101" pitchFamily="49" charset="-122"/>
                    <a:ea typeface="楷体" panose="02010609060101010101" pitchFamily="49" charset="-122"/>
                  </a:rPr>
                  <a:t>7</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是素数。对于</a:t>
                </a:r>
                <a:r>
                  <a:rPr lang="en-US" altLang="zh-CN" sz="2000" dirty="0">
                    <a:latin typeface="楷体" panose="02010609060101010101" pitchFamily="49" charset="-122"/>
                    <a:ea typeface="楷体" panose="02010609060101010101" pitchFamily="49" charset="-122"/>
                  </a:rPr>
                  <a:t>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来说，需要试的数的范围就是</a:t>
                </a:r>
                <a:r>
                  <a:rPr lang="en-US" altLang="zh-CN" sz="2000" dirty="0">
                    <a:latin typeface="楷体" panose="02010609060101010101" pitchFamily="49" charset="-122"/>
                    <a:ea typeface="楷体" panose="02010609060101010101" pitchFamily="49" charset="-122"/>
                  </a:rPr>
                  <a:t>2~n-1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，其实算法还可以进行优化，不需要到</a:t>
                </a:r>
                <a:r>
                  <a:rPr lang="en-US" altLang="zh-CN" sz="2000" dirty="0">
                    <a:latin typeface="楷体" panose="02010609060101010101" pitchFamily="49" charset="-122"/>
                    <a:ea typeface="楷体" panose="02010609060101010101" pitchFamily="49" charset="-122"/>
                  </a:rPr>
                  <a:t>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，只需要测试到</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zh-CN" altLang="zh-CN" sz="2000" dirty="0">
                    <a:latin typeface="楷体" panose="02010609060101010101" pitchFamily="49" charset="-122"/>
                    <a:ea typeface="楷体" panose="02010609060101010101" pitchFamily="49" charset="-122"/>
                    <a:cs typeface="Times New Roman" panose="02020603050405020304" pitchFamily="18" charset="0"/>
                  </a:rPr>
                  <a:t>即可，原因是</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zh-CN" altLang="zh-CN" sz="2000" dirty="0">
                    <a:latin typeface="楷体" panose="02010609060101010101" pitchFamily="49" charset="-122"/>
                    <a:ea typeface="楷体" panose="02010609060101010101" pitchFamily="49" charset="-122"/>
                    <a:cs typeface="Times New Roman" panose="02020603050405020304" pitchFamily="18" charset="0"/>
                  </a:rPr>
                  <a:t>是一个分界线，如果在</a:t>
                </a:r>
                <a:r>
                  <a:rPr lang="en-US" altLang="zh-CN" sz="2000" dirty="0">
                    <a:latin typeface="楷体" panose="02010609060101010101" pitchFamily="49" charset="-122"/>
                    <a:ea typeface="楷体" panose="02010609060101010101" pitchFamily="49" charset="-122"/>
                  </a:rPr>
                  <a:t>[2,</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区间里有一个数</a:t>
                </a:r>
                <a:r>
                  <a:rPr lang="en-US" altLang="zh-CN" sz="2000" dirty="0">
                    <a:latin typeface="楷体" panose="02010609060101010101" pitchFamily="49" charset="-122"/>
                    <a:ea typeface="楷体" panose="02010609060101010101" pitchFamily="49" charset="-122"/>
                  </a:rPr>
                  <a:t>h</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能够整除</a:t>
                </a:r>
                <a:r>
                  <a:rPr lang="en-US" altLang="zh-CN" sz="2000" dirty="0">
                    <a:latin typeface="楷体" panose="02010609060101010101" pitchFamily="49" charset="-122"/>
                    <a:ea typeface="楷体" panose="02010609060101010101" pitchFamily="49" charset="-122"/>
                  </a:rPr>
                  <a:t>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的话，在</a:t>
                </a:r>
                <a:r>
                  <a:rPr lang="en-US" altLang="zh-CN" sz="2000" dirty="0">
                    <a:latin typeface="楷体" panose="02010609060101010101" pitchFamily="49" charset="-122"/>
                    <a:ea typeface="楷体" panose="02010609060101010101" pitchFamily="49" charset="-122"/>
                  </a:rPr>
                  <a:t>[</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 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区间里必定会有一个数</a:t>
                </a:r>
                <a:r>
                  <a:rPr lang="en-US" altLang="zh-CN" sz="2000" dirty="0">
                    <a:latin typeface="楷体" panose="02010609060101010101" pitchFamily="49" charset="-122"/>
                    <a:ea typeface="楷体" panose="02010609060101010101" pitchFamily="49" charset="-122"/>
                  </a:rPr>
                  <a:t>k</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与之相对应，有</a:t>
                </a:r>
                <a:r>
                  <a:rPr lang="en-US" altLang="zh-CN" sz="2000" dirty="0">
                    <a:latin typeface="楷体" panose="02010609060101010101" pitchFamily="49" charset="-122"/>
                    <a:ea typeface="楷体" panose="02010609060101010101" pitchFamily="49" charset="-122"/>
                  </a:rPr>
                  <a:t>h*k=n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，例如</a:t>
                </a:r>
                <a:r>
                  <a:rPr lang="en-US" altLang="zh-CN" sz="2000" dirty="0">
                    <a:latin typeface="楷体" panose="02010609060101010101" pitchFamily="49" charset="-122"/>
                    <a:ea typeface="楷体" panose="02010609060101010101" pitchFamily="49" charset="-122"/>
                  </a:rPr>
                  <a:t>15</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这个数，我们在</a:t>
                </a:r>
                <a:r>
                  <a:rPr lang="en-US" altLang="zh-CN" sz="2000" dirty="0">
                    <a:latin typeface="楷体" panose="02010609060101010101" pitchFamily="49" charset="-122"/>
                    <a:ea typeface="楷体" panose="02010609060101010101" pitchFamily="49" charset="-122"/>
                  </a:rPr>
                  <a:t>[2,</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rad>
                      <m:radPr>
                        <m:degHide m:val="on"/>
                        <m:ctrlPr>
                          <a:rPr lang="zh-CN" altLang="zh-CN" sz="2000" i="1">
                            <a:effectLst/>
                            <a:latin typeface="Cambria Math" panose="02040503050406030204" pitchFamily="18" charset="0"/>
                            <a:ea typeface="Cambria Math" panose="02040503050406030204" pitchFamily="18" charset="0"/>
                          </a:rPr>
                        </m:ctrlPr>
                      </m:radPr>
                      <m:deg/>
                      <m:e>
                        <m:r>
                          <a:rPr lang="en-US" altLang="zh-CN" sz="2000">
                            <a:latin typeface="Cambria Math" panose="02040503050406030204" pitchFamily="18" charset="0"/>
                            <a:cs typeface="Times New Roman" panose="02020603050405020304" pitchFamily="18" charset="0"/>
                          </a:rPr>
                          <m:t>15</m:t>
                        </m:r>
                      </m:e>
                    </m:rad>
                  </m:oMath>
                </a14:m>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之间找到一个数</a:t>
                </a:r>
                <a:r>
                  <a:rPr lang="en-US" altLang="zh-CN" sz="2000" dirty="0">
                    <a:latin typeface="楷体" panose="02010609060101010101" pitchFamily="49" charset="-122"/>
                    <a:ea typeface="楷体" panose="02010609060101010101" pitchFamily="49" charset="-122"/>
                  </a:rPr>
                  <a:t>3</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能够整除它，在</a:t>
                </a:r>
                <a:r>
                  <a:rPr lang="en-US" altLang="zh-CN" sz="2000" dirty="0">
                    <a:latin typeface="楷体" panose="02010609060101010101" pitchFamily="49" charset="-122"/>
                    <a:ea typeface="楷体" panose="02010609060101010101" pitchFamily="49" charset="-122"/>
                  </a:rPr>
                  <a:t>[</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a:rPr lang="en-US" altLang="zh-CN" sz="2000">
                            <a:latin typeface="Cambria Math" panose="02040503050406030204" pitchFamily="18" charset="0"/>
                            <a:cs typeface="Times New Roman" panose="02020603050405020304" pitchFamily="18" charset="0"/>
                          </a:rPr>
                          <m:t>15</m:t>
                        </m:r>
                      </m:e>
                    </m:rad>
                  </m:oMath>
                </a14:m>
                <a:r>
                  <a:rPr lang="en-US" altLang="zh-CN" sz="2000" dirty="0">
                    <a:latin typeface="楷体" panose="02010609060101010101" pitchFamily="49" charset="-122"/>
                    <a:ea typeface="楷体" panose="02010609060101010101" pitchFamily="49" charset="-122"/>
                  </a:rPr>
                  <a:t>, 14]</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之间就有一个数</a:t>
                </a:r>
                <a:r>
                  <a:rPr lang="en-US" altLang="zh-CN" sz="2000" dirty="0">
                    <a:latin typeface="楷体" panose="02010609060101010101" pitchFamily="49" charset="-122"/>
                    <a:ea typeface="楷体" panose="02010609060101010101" pitchFamily="49" charset="-122"/>
                  </a:rPr>
                  <a:t>5</a:t>
                </a:r>
                <a:r>
                  <a:rPr lang="zh-CN" altLang="zh-CN" sz="2000" dirty="0">
                    <a:latin typeface="楷体" panose="02010609060101010101" pitchFamily="49" charset="-122"/>
                    <a:ea typeface="楷体" panose="02010609060101010101" pitchFamily="49" charset="-122"/>
                    <a:cs typeface="Times New Roman" panose="02020603050405020304" pitchFamily="18" charset="0"/>
                  </a:rPr>
                  <a:t>与之相对应，有</a:t>
                </a:r>
                <a:r>
                  <a:rPr lang="en-US" altLang="zh-CN" sz="2000" dirty="0">
                    <a:latin typeface="楷体" panose="02010609060101010101" pitchFamily="49" charset="-122"/>
                    <a:ea typeface="楷体" panose="02010609060101010101" pitchFamily="49" charset="-122"/>
                  </a:rPr>
                  <a:t>3*5=15</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。相对应的，如果</a:t>
                </a:r>
                <a:r>
                  <a:rPr lang="en-US" altLang="zh-CN" sz="2000" dirty="0">
                    <a:latin typeface="楷体" panose="02010609060101010101" pitchFamily="49" charset="-122"/>
                    <a:ea typeface="楷体" panose="02010609060101010101" pitchFamily="49" charset="-122"/>
                  </a:rPr>
                  <a:t>[2,</a:t>
                </a:r>
                <a14:m>
                  <m:oMath xmlns:m="http://schemas.openxmlformats.org/officeDocument/2006/math">
                    <m:r>
                      <a:rPr lang="en-US" altLang="zh-CN" sz="2000">
                        <a:latin typeface="Cambria Math" panose="02040503050406030204" pitchFamily="18" charset="0"/>
                        <a:cs typeface="Times New Roman" panose="02020603050405020304" pitchFamily="18" charset="0"/>
                      </a:rPr>
                      <m:t> </m:t>
                    </m:r>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a:t>
                </a:r>
                <a:r>
                  <a:rPr lang="zh-CN" altLang="zh-CN" sz="2000" dirty="0">
                    <a:latin typeface="楷体" panose="02010609060101010101" pitchFamily="49" charset="-122"/>
                    <a:ea typeface="楷体" panose="02010609060101010101" pitchFamily="49" charset="-122"/>
                    <a:cs typeface="Times New Roman" panose="02020603050405020304" pitchFamily="18" charset="0"/>
                  </a:rPr>
                  <a:t>区间里找不到能够整除</a:t>
                </a:r>
                <a:r>
                  <a:rPr lang="en-US" altLang="zh-CN" sz="2000" dirty="0">
                    <a:latin typeface="楷体" panose="02010609060101010101" pitchFamily="49" charset="-122"/>
                    <a:ea typeface="楷体" panose="02010609060101010101" pitchFamily="49" charset="-122"/>
                  </a:rPr>
                  <a:t>n</a:t>
                </a:r>
                <a:r>
                  <a:rPr lang="zh-CN" altLang="zh-CN" sz="2000" dirty="0">
                    <a:latin typeface="楷体" panose="02010609060101010101" pitchFamily="49" charset="-122"/>
                    <a:ea typeface="楷体" panose="02010609060101010101" pitchFamily="49" charset="-122"/>
                    <a:cs typeface="Times New Roman" panose="02020603050405020304" pitchFamily="18" charset="0"/>
                  </a:rPr>
                  <a:t>的数，那么在</a:t>
                </a:r>
                <a:r>
                  <a:rPr lang="en-US" altLang="zh-CN" sz="2000" dirty="0">
                    <a:latin typeface="楷体" panose="02010609060101010101" pitchFamily="49" charset="-122"/>
                    <a:ea typeface="楷体" panose="02010609060101010101" pitchFamily="49" charset="-122"/>
                  </a:rPr>
                  <a:t>[</a:t>
                </a:r>
                <a14:m>
                  <m:oMath xmlns:m="http://schemas.openxmlformats.org/officeDocument/2006/math">
                    <m:rad>
                      <m:radPr>
                        <m:degHide m:val="on"/>
                        <m:ctrlPr>
                          <a:rPr lang="zh-CN" altLang="zh-CN" sz="2000" i="1">
                            <a:effectLst/>
                            <a:latin typeface="Cambria Math" panose="02040503050406030204" pitchFamily="18" charset="0"/>
                            <a:ea typeface="Cambria Math" panose="02040503050406030204" pitchFamily="18" charset="0"/>
                          </a:rPr>
                        </m:ctrlPr>
                      </m:radPr>
                      <m:deg/>
                      <m:e>
                        <m:r>
                          <m:rPr>
                            <m:sty m:val="p"/>
                          </m:rPr>
                          <a:rPr lang="en-US" altLang="zh-CN" sz="2000">
                            <a:latin typeface="Cambria Math" panose="02040503050406030204" pitchFamily="18" charset="0"/>
                            <a:cs typeface="Times New Roman" panose="02020603050405020304" pitchFamily="18" charset="0"/>
                          </a:rPr>
                          <m:t>n</m:t>
                        </m:r>
                      </m:e>
                    </m:rad>
                  </m:oMath>
                </a14:m>
                <a:r>
                  <a:rPr lang="en-US" altLang="zh-CN" sz="2000" dirty="0">
                    <a:latin typeface="楷体" panose="02010609060101010101" pitchFamily="49" charset="-122"/>
                    <a:ea typeface="楷体" panose="02010609060101010101" pitchFamily="49" charset="-122"/>
                  </a:rPr>
                  <a:t>, n-1]</a:t>
                </a:r>
                <a:r>
                  <a:rPr lang="zh-CN" altLang="zh-CN" sz="2000" dirty="0">
                    <a:latin typeface="楷体" panose="02010609060101010101" pitchFamily="49" charset="-122"/>
                    <a:ea typeface="楷体" panose="02010609060101010101" pitchFamily="49" charset="-122"/>
                    <a:cs typeface="Times New Roman" panose="02020603050405020304" pitchFamily="18" charset="0"/>
                  </a:rPr>
                  <a:t>这个区间内也肯定没有能整除它的数。</a:t>
                </a:r>
                <a:endParaRPr lang="zh-CN" altLang="en-US" sz="2000" dirty="0">
                  <a:latin typeface="楷体" panose="02010609060101010101" pitchFamily="49" charset="-122"/>
                  <a:ea typeface="楷体" panose="02010609060101010101" pitchFamily="49" charset="-122"/>
                </a:endParaRPr>
              </a:p>
            </p:txBody>
          </p:sp>
        </mc:Choice>
        <mc:Fallback>
          <p:sp>
            <p:nvSpPr>
              <p:cNvPr id="2" name="矩形 1"/>
              <p:cNvSpPr>
                <a:spLocks noRot="1" noChangeAspect="1" noMove="1" noResize="1" noEditPoints="1" noAdjustHandles="1" noChangeArrowheads="1" noChangeShapeType="1" noTextEdit="1"/>
              </p:cNvSpPr>
              <p:nvPr/>
            </p:nvSpPr>
            <p:spPr>
              <a:xfrm>
                <a:off x="107504" y="2348880"/>
                <a:ext cx="8928992" cy="3219984"/>
              </a:xfrm>
              <a:prstGeom prst="rect">
                <a:avLst/>
              </a:prstGeom>
              <a:blipFill rotWithShape="1">
                <a:blip r:embed="rId1"/>
                <a:stretch>
                  <a:fillRect l="-2" r="5" b="17"/>
                </a:stretch>
              </a:blipFill>
            </p:spPr>
            <p:txBody>
              <a:bodyPr/>
              <a:lstStyle/>
              <a:p>
                <a:r>
                  <a:rPr lang="zh-CN" altLang="en-US">
                    <a:noFill/>
                  </a:rPr>
                  <a:t> </a:t>
                </a:r>
              </a:p>
            </p:txBody>
          </p:sp>
        </mc:Fallback>
      </mc:AlternateContent>
      <p:sp>
        <p:nvSpPr>
          <p:cNvPr id="3" name="矩形 2"/>
          <p:cNvSpPr/>
          <p:nvPr/>
        </p:nvSpPr>
        <p:spPr>
          <a:xfrm>
            <a:off x="100471" y="1268760"/>
            <a:ext cx="8928992" cy="1200329"/>
          </a:xfrm>
          <a:prstGeom prst="rect">
            <a:avLst/>
          </a:prstGeom>
        </p:spPr>
        <p:txBody>
          <a:bodyPr wrap="square">
            <a:spAutoFit/>
          </a:bodyPr>
          <a:lstStyle/>
          <a:p>
            <a:pPr indent="266700" algn="just">
              <a:spcAft>
                <a:spcPts val="0"/>
              </a:spcAft>
            </a:pPr>
            <a:r>
              <a:rPr lang="en-US" altLang="zh-CN" sz="2400" kern="100" dirty="0">
                <a:latin typeface="楷体" panose="02010609060101010101" pitchFamily="49" charset="-122"/>
                <a:ea typeface="楷体" panose="02010609060101010101" pitchFamily="49" charset="-122"/>
                <a:cs typeface="Times New Roman" panose="02020603050405020304" pitchFamily="18" charset="0"/>
              </a:rPr>
              <a:t>  </a:t>
            </a:r>
            <a:r>
              <a:rPr lang="zh-CN" altLang="zh-CN" sz="2400" kern="100" dirty="0">
                <a:latin typeface="楷体" panose="02010609060101010101" pitchFamily="49" charset="-122"/>
                <a:ea typeface="楷体" panose="02010609060101010101" pitchFamily="49" charset="-122"/>
                <a:cs typeface="Times New Roman" panose="02020603050405020304" pitchFamily="18" charset="0"/>
              </a:rPr>
              <a:t>下面以判断一个大于</a:t>
            </a:r>
            <a:r>
              <a:rPr lang="en-US" altLang="zh-CN" sz="2400" kern="100" dirty="0">
                <a:latin typeface="楷体" panose="02010609060101010101" pitchFamily="49" charset="-122"/>
                <a:ea typeface="楷体" panose="02010609060101010101" pitchFamily="49" charset="-122"/>
                <a:cs typeface="Times New Roman" panose="02020603050405020304" pitchFamily="18" charset="0"/>
              </a:rPr>
              <a:t>2</a:t>
            </a:r>
            <a:r>
              <a:rPr lang="zh-CN" altLang="zh-CN" sz="2400" kern="100" dirty="0">
                <a:latin typeface="楷体" panose="02010609060101010101" pitchFamily="49" charset="-122"/>
                <a:ea typeface="楷体" panose="02010609060101010101" pitchFamily="49" charset="-122"/>
                <a:cs typeface="Times New Roman" panose="02020603050405020304" pitchFamily="18" charset="0"/>
              </a:rPr>
              <a:t>的正整数是否为素数这一问题为例，分别采用上述四种方式进行描述。</a:t>
            </a:r>
            <a:endParaRPr lang="zh-CN" altLang="zh-CN" sz="2400" kern="100" dirty="0">
              <a:latin typeface="楷体" panose="02010609060101010101" pitchFamily="49" charset="-122"/>
              <a:ea typeface="楷体" panose="02010609060101010101" pitchFamily="49" charset="-122"/>
              <a:cs typeface="Times New Roman" panose="02020603050405020304" pitchFamily="18" charset="0"/>
            </a:endParaRPr>
          </a:p>
          <a:p>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1166842"/>
            <a:ext cx="921702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、自然语言</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用日常生活中使用的语言来描述算法，相对来说易于理解，但书写起来比较烦琐，也有可能因为表述不到位引起歧义，对于较为复杂的问题较难表述准确。对于计算机来说，是不可识别和执行的。</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的正整数是否为素数的算法描述如下：</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：输入</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：定义变量</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，赋初始值为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：判断</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除以</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的余数是否为</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，若余数为</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，转到</a:t>
            </a:r>
            <a:r>
              <a:rPr lang="en-US" altLang="zh-CN" sz="2400" dirty="0">
                <a:solidFill>
                  <a:srgbClr val="080808"/>
                </a:solidFill>
                <a:latin typeface="楷体" panose="02010609060101010101" pitchFamily="49" charset="-122"/>
                <a:ea typeface="楷体" panose="02010609060101010101" pitchFamily="49" charset="-122"/>
              </a:rPr>
              <a:t>Step6</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：变量</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的值自加</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Step5</a:t>
            </a:r>
            <a:r>
              <a:rPr lang="zh-CN" altLang="en-US" sz="2400" dirty="0">
                <a:solidFill>
                  <a:srgbClr val="080808"/>
                </a:solidFill>
                <a:latin typeface="楷体" panose="02010609060101010101" pitchFamily="49" charset="-122"/>
                <a:ea typeface="楷体" panose="02010609060101010101" pitchFamily="49" charset="-122"/>
              </a:rPr>
              <a:t>：判断</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的值是否小于√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，如果是返回</a:t>
            </a: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Step6</a:t>
            </a:r>
            <a:r>
              <a:rPr lang="zh-CN" altLang="en-US" sz="2400" dirty="0">
                <a:solidFill>
                  <a:srgbClr val="080808"/>
                </a:solidFill>
                <a:latin typeface="楷体" panose="02010609060101010101" pitchFamily="49" charset="-122"/>
                <a:ea typeface="楷体" panose="02010609060101010101" pitchFamily="49" charset="-122"/>
              </a:rPr>
              <a:t>：判断</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的值是否大于√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，如果是输出“</a:t>
            </a:r>
            <a:r>
              <a:rPr lang="en-US" altLang="zh-CN" sz="2400" dirty="0">
                <a:solidFill>
                  <a:srgbClr val="080808"/>
                </a:solidFill>
                <a:latin typeface="楷体" panose="02010609060101010101" pitchFamily="49" charset="-122"/>
                <a:ea typeface="楷体" panose="02010609060101010101" pitchFamily="49" charset="-122"/>
              </a:rPr>
              <a:t>This is </a:t>
            </a:r>
            <a:r>
              <a:rPr lang="en-US" altLang="zh-CN" sz="2400" dirty="0" smtClean="0">
                <a:solidFill>
                  <a:srgbClr val="080808"/>
                </a:solidFill>
                <a:latin typeface="楷体" panose="02010609060101010101" pitchFamily="49" charset="-122"/>
                <a:ea typeface="楷体" panose="02010609060101010101" pitchFamily="49" charset="-122"/>
              </a:rPr>
              <a:t>a </a:t>
            </a:r>
            <a:r>
              <a:rPr lang="en-US" altLang="zh-CN" sz="2400" dirty="0">
                <a:solidFill>
                  <a:srgbClr val="080808"/>
                </a:solidFill>
                <a:latin typeface="楷体" panose="02010609060101010101" pitchFamily="49" charset="-122"/>
                <a:ea typeface="楷体" panose="02010609060101010101" pitchFamily="49" charset="-122"/>
              </a:rPr>
              <a:t>prime.”</a:t>
            </a:r>
            <a:r>
              <a:rPr lang="zh-CN" altLang="en-US" sz="2400" dirty="0">
                <a:solidFill>
                  <a:srgbClr val="080808"/>
                </a:solidFill>
                <a:latin typeface="楷体" panose="02010609060101010101" pitchFamily="49" charset="-122"/>
                <a:ea typeface="楷体" panose="02010609060101010101" pitchFamily="49" charset="-122"/>
              </a:rPr>
              <a:t>，否则输出“</a:t>
            </a:r>
            <a:r>
              <a:rPr lang="en-US" altLang="zh-CN" sz="2400" dirty="0">
                <a:solidFill>
                  <a:srgbClr val="080808"/>
                </a:solidFill>
                <a:latin typeface="楷体" panose="02010609060101010101" pitchFamily="49" charset="-122"/>
                <a:ea typeface="楷体" panose="02010609060101010101" pitchFamily="49" charset="-122"/>
              </a:rPr>
              <a:t>This is not a prime.”</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1166842"/>
            <a:ext cx="9036496"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、流程图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流程图是用不同的图框来表示各类操作，图框内部写出步骤，再用箭头连接起来表示其先后顺序，通过图形的方式来描述算法，直观而又形象，判断一个大于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的正整数是否为素数算法的流程图描述形式如下图所示：</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090" y="2420620"/>
            <a:ext cx="3290570" cy="429895"/>
          </a:xfrm>
          <a:prstGeom prst="rect">
            <a:avLst/>
          </a:prstGeom>
          <a:noFill/>
        </p:spPr>
        <p:txBody>
          <a:bodyPr wrap="square" rtlCol="0">
            <a:spAutoFit/>
            <a:scene3d>
              <a:camera prst="orthographicFront"/>
              <a:lightRig rig="threePt" dir="t"/>
            </a:scene3d>
          </a:bodyPr>
          <a:lstStyle/>
          <a:p>
            <a:r>
              <a:rPr lang="en-US" altLang="zh-CN" sz="22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1.1 </a:t>
            </a:r>
            <a:r>
              <a:rPr lang="zh-CN" altLang="en-US" sz="22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课程</a:t>
            </a:r>
            <a:r>
              <a:rPr lang="zh-CN" altLang="en-US" sz="22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概要和资料参考</a:t>
            </a:r>
            <a:endParaRPr lang="zh-CN" altLang="en-US" sz="2200" b="1" dirty="0">
              <a:ln/>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scene3d>
              <a:camera prst="orthographicFront"/>
              <a:lightRig rig="threePt" dir="t"/>
            </a:scene3d>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ln/>
                <a:solidFill>
                  <a:schemeClr val="tx1"/>
                </a:solidFill>
                <a:effectLst>
                  <a:outerShdw blurRad="38100" dist="19050" dir="2700000" algn="tl" rotWithShape="0">
                    <a:schemeClr val="dk1">
                      <a:alpha val="40000"/>
                    </a:schemeClr>
                  </a:outerShdw>
                </a:effectLst>
              </a:rPr>
              <a:t>1.2 </a:t>
            </a:r>
            <a:r>
              <a:rPr lang="zh-CN" altLang="en-US" sz="2200" dirty="0">
                <a:ln/>
                <a:solidFill>
                  <a:schemeClr val="tx1"/>
                </a:solidFill>
                <a:effectLst>
                  <a:outerShdw blurRad="38100" dist="19050" dir="2700000" algn="tl" rotWithShape="0">
                    <a:schemeClr val="dk1">
                      <a:alpha val="40000"/>
                    </a:schemeClr>
                  </a:outerShdw>
                </a:effectLst>
              </a:rPr>
              <a:t>算法基本概念</a:t>
            </a:r>
            <a:endParaRPr lang="zh-CN" altLang="en-US" sz="2200" dirty="0">
              <a:ln/>
              <a:solidFill>
                <a:schemeClr val="tx1"/>
              </a:solidFill>
              <a:effectLst>
                <a:outerShdw blurRad="38100" dist="19050" dir="2700000" algn="tl" rotWithShape="0">
                  <a:schemeClr val="dk1">
                    <a:alpha val="40000"/>
                  </a:schemeClr>
                </a:outerShdw>
              </a:effectLst>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scene3d>
              <a:camera prst="orthographicFront"/>
              <a:lightRig rig="threePt" dir="t"/>
            </a:scene3d>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ln/>
                <a:solidFill>
                  <a:schemeClr val="tx1"/>
                </a:solidFill>
                <a:effectLst>
                  <a:outerShdw blurRad="38100" dist="19050" dir="2700000" algn="tl" rotWithShape="0">
                    <a:schemeClr val="dk1">
                      <a:alpha val="40000"/>
                    </a:schemeClr>
                  </a:outerShdw>
                </a:effectLst>
              </a:rPr>
              <a:t>1.3 </a:t>
            </a:r>
            <a:r>
              <a:rPr lang="zh-CN" altLang="en-US" sz="2200" dirty="0">
                <a:ln/>
                <a:solidFill>
                  <a:schemeClr val="tx1"/>
                </a:solidFill>
                <a:effectLst>
                  <a:outerShdw blurRad="38100" dist="19050" dir="2700000" algn="tl" rotWithShape="0">
                    <a:schemeClr val="dk1">
                      <a:alpha val="40000"/>
                    </a:schemeClr>
                  </a:outerShdw>
                </a:effectLst>
              </a:rPr>
              <a:t>算法分析</a:t>
            </a:r>
            <a:endParaRPr lang="zh-CN" altLang="en-US" sz="2200" dirty="0">
              <a:ln/>
              <a:solidFill>
                <a:schemeClr val="tx1"/>
              </a:solidFill>
              <a:effectLst>
                <a:outerShdw blurRad="38100" dist="19050" dir="2700000" algn="tl" rotWithShape="0">
                  <a:schemeClr val="dk1">
                    <a:alpha val="40000"/>
                  </a:schemeClr>
                </a:outerShdw>
              </a:effectLst>
            </a:endParaRPr>
          </a:p>
        </p:txBody>
      </p:sp>
      <p:sp>
        <p:nvSpPr>
          <p:cNvPr id="18" name="TextBox 50"/>
          <p:cNvSpPr txBox="1"/>
          <p:nvPr>
            <p:custDataLst>
              <p:tags r:id="rId10"/>
            </p:custDataLst>
          </p:nvPr>
        </p:nvSpPr>
        <p:spPr>
          <a:xfrm>
            <a:off x="4784389" y="4927516"/>
            <a:ext cx="2955963" cy="429895"/>
          </a:xfrm>
          <a:prstGeom prst="rect">
            <a:avLst/>
          </a:prstGeom>
          <a:noFill/>
        </p:spPr>
        <p:txBody>
          <a:bodyPr wrap="square" rtlCol="0">
            <a:spAutoFit/>
            <a:scene3d>
              <a:camera prst="orthographicFront"/>
              <a:lightRig rig="threePt" dir="t"/>
            </a:scene3d>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ln/>
                <a:solidFill>
                  <a:schemeClr val="tx1"/>
                </a:solidFill>
                <a:effectLst>
                  <a:outerShdw blurRad="38100" dist="19050" dir="2700000" algn="tl" rotWithShape="0">
                    <a:schemeClr val="dk1">
                      <a:alpha val="40000"/>
                    </a:schemeClr>
                  </a:outerShdw>
                </a:effectLst>
              </a:rPr>
              <a:t>1.4 </a:t>
            </a:r>
            <a:r>
              <a:rPr lang="zh-CN" altLang="en-US" sz="2200" dirty="0">
                <a:ln/>
                <a:solidFill>
                  <a:schemeClr val="tx1"/>
                </a:solidFill>
                <a:effectLst>
                  <a:outerShdw blurRad="38100" dist="19050" dir="2700000" algn="tl" rotWithShape="0">
                    <a:schemeClr val="dk1">
                      <a:alpha val="40000"/>
                    </a:schemeClr>
                  </a:outerShdw>
                </a:effectLst>
              </a:rPr>
              <a:t>算法设计实例</a:t>
            </a:r>
            <a:endParaRPr lang="zh-CN" altLang="en-US" sz="2200" dirty="0">
              <a:ln/>
              <a:solidFill>
                <a:schemeClr val="tx1"/>
              </a:solidFill>
              <a:effectLst>
                <a:outerShdw blurRad="38100" dist="19050" dir="2700000" algn="tl" rotWithShape="0">
                  <a:schemeClr val="dk1">
                    <a:alpha val="40000"/>
                  </a:schemeClr>
                </a:outerShdw>
              </a:effectLst>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pic>
        <p:nvPicPr>
          <p:cNvPr id="3" name="图片 2"/>
          <p:cNvPicPr>
            <a:picLocks noChangeAspect="1"/>
          </p:cNvPicPr>
          <p:nvPr/>
        </p:nvPicPr>
        <p:blipFill>
          <a:blip r:embed="rId1"/>
          <a:stretch>
            <a:fillRect/>
          </a:stretch>
        </p:blipFill>
        <p:spPr>
          <a:xfrm>
            <a:off x="2027766" y="1052735"/>
            <a:ext cx="5424554" cy="548047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1166842"/>
            <a:ext cx="9036496"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、伪代码</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伪代码是一种介于自然语言与计算机语言之间的用来描述算法的语言，参照计算机语言的书写形式来表示算法的各个步骤，相比计算机语言它更加接近自然语言，相对来说容易理解。它旨在用接近自然语言的形式描述程序的执行过程，一般是不能直接执行的。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的正整数是否为素数算法的伪代码描述如下：</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Step1</a:t>
            </a:r>
            <a:r>
              <a:rPr lang="zh-CN" altLang="en-US" sz="2400" dirty="0">
                <a:solidFill>
                  <a:srgbClr val="080808"/>
                </a:solidFill>
                <a:latin typeface="楷体" panose="02010609060101010101" pitchFamily="49" charset="-122"/>
                <a:ea typeface="楷体" panose="02010609060101010101" pitchFamily="49" charset="-122"/>
              </a:rPr>
              <a:t>：输入</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Step3</a:t>
            </a:r>
            <a:r>
              <a:rPr lang="zh-CN" altLang="en-US" sz="2400" dirty="0">
                <a:solidFill>
                  <a:srgbClr val="080808"/>
                </a:solidFill>
                <a:latin typeface="楷体" panose="02010609060101010101" pitchFamily="49" charset="-122"/>
                <a:ea typeface="楷体" panose="02010609060101010101" pitchFamily="49" charset="-122"/>
              </a:rPr>
              <a:t>：循环直到 </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大于根号</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3.1</a:t>
            </a:r>
            <a:r>
              <a:rPr lang="zh-CN" altLang="en-US" sz="2400" dirty="0">
                <a:solidFill>
                  <a:srgbClr val="080808"/>
                </a:solidFill>
                <a:latin typeface="楷体" panose="02010609060101010101" pitchFamily="49" charset="-122"/>
                <a:ea typeface="楷体" panose="02010609060101010101" pitchFamily="49" charset="-122"/>
              </a:rPr>
              <a:t>如果</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break;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3.2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=i+1;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Step4</a:t>
            </a:r>
            <a:r>
              <a:rPr lang="zh-CN" altLang="en-US" sz="2400" dirty="0">
                <a:solidFill>
                  <a:srgbClr val="080808"/>
                </a:solidFill>
                <a:latin typeface="楷体" panose="02010609060101010101" pitchFamily="49" charset="-122"/>
                <a:ea typeface="楷体" panose="02010609060101010101" pitchFamily="49" charset="-122"/>
              </a:rPr>
              <a:t>：如果</a:t>
            </a:r>
            <a:r>
              <a:rPr lang="en-US" altLang="zh-CN" sz="2400" dirty="0" err="1">
                <a:solidFill>
                  <a:srgbClr val="080808"/>
                </a:solidFill>
                <a:latin typeface="楷体" panose="02010609060101010101" pitchFamily="49" charset="-122"/>
                <a:ea typeface="楷体" panose="02010609060101010101" pitchFamily="49" charset="-122"/>
              </a:rPr>
              <a:t>i</a:t>
            </a:r>
            <a:r>
              <a:rPr lang="zh-CN" altLang="en-US" sz="2400" dirty="0">
                <a:solidFill>
                  <a:srgbClr val="080808"/>
                </a:solidFill>
                <a:latin typeface="楷体" panose="02010609060101010101" pitchFamily="49" charset="-122"/>
                <a:ea typeface="楷体" panose="02010609060101010101" pitchFamily="49" charset="-122"/>
              </a:rPr>
              <a:t>大于根号</a:t>
            </a:r>
            <a:r>
              <a:rPr lang="en-US" altLang="zh-CN" sz="2400" dirty="0">
                <a:solidFill>
                  <a:srgbClr val="080808"/>
                </a:solidFill>
                <a:latin typeface="楷体" panose="02010609060101010101" pitchFamily="49" charset="-122"/>
                <a:ea typeface="楷体" panose="02010609060101010101" pitchFamily="49" charset="-122"/>
              </a:rPr>
              <a:t>n, </a:t>
            </a:r>
            <a:r>
              <a:rPr lang="zh-CN" altLang="en-US" sz="2400" dirty="0">
                <a:solidFill>
                  <a:srgbClr val="080808"/>
                </a:solidFill>
                <a:latin typeface="楷体" panose="02010609060101010101" pitchFamily="49" charset="-122"/>
                <a:ea typeface="楷体" panose="02010609060101010101" pitchFamily="49" charset="-122"/>
              </a:rPr>
              <a:t>输出“</a:t>
            </a:r>
            <a:r>
              <a:rPr lang="en-US" altLang="zh-CN" sz="2400" dirty="0">
                <a:solidFill>
                  <a:srgbClr val="080808"/>
                </a:solidFill>
                <a:latin typeface="楷体" panose="02010609060101010101" pitchFamily="49" charset="-122"/>
                <a:ea typeface="楷体" panose="02010609060101010101" pitchFamily="49" charset="-122"/>
              </a:rPr>
              <a:t>This is </a:t>
            </a:r>
            <a:r>
              <a:rPr lang="en-US" altLang="zh-CN" sz="2400" dirty="0" smtClean="0">
                <a:solidFill>
                  <a:srgbClr val="080808"/>
                </a:solidFill>
                <a:latin typeface="楷体" panose="02010609060101010101" pitchFamily="49" charset="-122"/>
                <a:ea typeface="楷体" panose="02010609060101010101" pitchFamily="49" charset="-122"/>
              </a:rPr>
              <a:t>a </a:t>
            </a:r>
            <a:r>
              <a:rPr lang="en-US" altLang="zh-CN" sz="2400" dirty="0">
                <a:solidFill>
                  <a:srgbClr val="080808"/>
                </a:solidFill>
                <a:latin typeface="楷体" panose="02010609060101010101" pitchFamily="49" charset="-122"/>
                <a:ea typeface="楷体" panose="02010609060101010101" pitchFamily="49" charset="-122"/>
              </a:rPr>
              <a:t>prime.”</a:t>
            </a:r>
            <a:r>
              <a:rPr lang="zh-CN" altLang="en-US" sz="2400" dirty="0">
                <a:solidFill>
                  <a:srgbClr val="080808"/>
                </a:solidFill>
                <a:latin typeface="楷体" panose="02010609060101010101" pitchFamily="49" charset="-122"/>
                <a:ea typeface="楷体" panose="02010609060101010101" pitchFamily="49" charset="-122"/>
              </a:rPr>
              <a:t>，否则输出“</a:t>
            </a:r>
            <a:r>
              <a:rPr lang="en-US" altLang="zh-CN" sz="2400" dirty="0">
                <a:solidFill>
                  <a:srgbClr val="080808"/>
                </a:solidFill>
                <a:latin typeface="楷体" panose="02010609060101010101" pitchFamily="49" charset="-122"/>
                <a:ea typeface="楷体" panose="02010609060101010101" pitchFamily="49" charset="-122"/>
              </a:rPr>
              <a:t>This is </a:t>
            </a:r>
            <a:r>
              <a:rPr lang="en-US" altLang="zh-CN" sz="2400" dirty="0" smtClean="0">
                <a:solidFill>
                  <a:srgbClr val="080808"/>
                </a:solidFill>
                <a:latin typeface="楷体" panose="02010609060101010101" pitchFamily="49" charset="-122"/>
                <a:ea typeface="楷体" panose="02010609060101010101" pitchFamily="49" charset="-122"/>
              </a:rPr>
              <a:t>not a </a:t>
            </a:r>
            <a:r>
              <a:rPr lang="en-US" altLang="zh-CN" sz="2400" dirty="0">
                <a:solidFill>
                  <a:srgbClr val="080808"/>
                </a:solidFill>
                <a:latin typeface="楷体" panose="02010609060101010101" pitchFamily="49" charset="-122"/>
                <a:ea typeface="楷体" panose="02010609060101010101" pitchFamily="49" charset="-122"/>
              </a:rPr>
              <a:t>prime.”</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107504" y="856357"/>
            <a:ext cx="9036496"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、程序设计语言</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可以直接运用计算机语言的形式来描述算法，通常是将算法写成子函数，这样的算法是可以直接在计算机上执行的。判断一个大于</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的正整数是否为素数算法的程序设计语言描述如下：</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main()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scanf</a:t>
            </a:r>
            <a:r>
              <a:rPr lang="en-US" altLang="zh-CN" sz="2400" dirty="0">
                <a:solidFill>
                  <a:srgbClr val="080808"/>
                </a:solidFill>
                <a:latin typeface="楷体" panose="02010609060101010101" pitchFamily="49" charset="-122"/>
                <a:ea typeface="楷体" panose="02010609060101010101" pitchFamily="49" charset="-122"/>
              </a:rPr>
              <a:t>("%d", &amp;n);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2;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sqrt(n);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if (</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 == 0)</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break;}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&gt;sqrt(n))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("This is a prime.");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("This is not a prime.");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0;</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817548"/>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1.1.5 </a:t>
            </a:r>
            <a:r>
              <a:rPr lang="zh-CN" altLang="en-US" sz="2800" b="1" dirty="0">
                <a:solidFill>
                  <a:srgbClr val="0000FF"/>
                </a:solidFill>
                <a:latin typeface="楷体" panose="02010609060101010101" pitchFamily="49" charset="-122"/>
                <a:ea typeface="楷体" panose="02010609060101010101" pitchFamily="49" charset="-122"/>
              </a:rPr>
              <a:t>算法设计的步骤</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1"/>
          <a:stretch>
            <a:fillRect/>
          </a:stretch>
        </p:blipFill>
        <p:spPr>
          <a:xfrm>
            <a:off x="1907704" y="1431940"/>
            <a:ext cx="4914963" cy="524621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2843808" y="1124744"/>
            <a:ext cx="2959093" cy="583565"/>
          </a:xfrm>
          <a:prstGeom prst="rect">
            <a:avLst/>
          </a:prstGeom>
          <a:noFill/>
          <a:ln w="9525">
            <a:noFill/>
            <a:miter lim="800000"/>
          </a:ln>
          <a:effectLst/>
        </p:spPr>
        <p:txBody>
          <a:bodyPr>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算法分析</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41987" name="Text Box 3"/>
          <p:cNvSpPr txBox="1">
            <a:spLocks noChangeArrowheads="1"/>
          </p:cNvSpPr>
          <p:nvPr/>
        </p:nvSpPr>
        <p:spPr bwMode="auto">
          <a:xfrm>
            <a:off x="611560" y="2032880"/>
            <a:ext cx="8136904"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算法分析主要是分析算法占用计算机资源的情况，围绕时间和空间两个方面展开，即算法的</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时间复杂度分析</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和算法的</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空间复杂度分析</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，根据分析的情况选择算法或对算法进行改进和优化。评价算法效率的方法有两种：</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事前分析法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和</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事后评估法</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  算法的运行时间主要是和问题的规模</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有关，例如参与运算元素的个数等，</a:t>
            </a:r>
            <a:r>
              <a:rPr lang="zh-CN" altLang="en-US" sz="240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算法</a:t>
            </a:r>
            <a:r>
              <a:rPr lang="zh-CN" altLang="en-US" sz="240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的时间复杂</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度描述的是算法的运行时间与问题规模之间的关系。</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通常情况下用算法中基本语句的运行时间来衡量算法的运行时间。基本语句通常是除去分支结构和循环结构语句之外的，被执行次数最多的语句，一般是指最内层循环中的语句。</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250" y="976955"/>
            <a:ext cx="6143028"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1.2.1 </a:t>
            </a:r>
            <a:r>
              <a:rPr lang="zh-CN" altLang="en-US" sz="2800" b="1" dirty="0">
                <a:solidFill>
                  <a:srgbClr val="0000FF"/>
                </a:solidFill>
                <a:latin typeface="楷体" panose="02010609060101010101" pitchFamily="49" charset="-122"/>
                <a:ea typeface="楷体" panose="02010609060101010101" pitchFamily="49" charset="-122"/>
              </a:rPr>
              <a:t>算法的时间复杂度与大</a:t>
            </a:r>
            <a:r>
              <a:rPr lang="en-US" altLang="zh-CN" sz="2800" b="1" dirty="0">
                <a:solidFill>
                  <a:srgbClr val="0000FF"/>
                </a:solidFill>
                <a:latin typeface="楷体" panose="02010609060101010101" pitchFamily="49" charset="-122"/>
                <a:ea typeface="楷体" panose="02010609060101010101" pitchFamily="49" charset="-122"/>
              </a:rPr>
              <a:t>O</a:t>
            </a:r>
            <a:r>
              <a:rPr lang="zh-CN" altLang="en-US" sz="2800" b="1" dirty="0">
                <a:solidFill>
                  <a:srgbClr val="0000FF"/>
                </a:solidFill>
                <a:latin typeface="楷体" panose="02010609060101010101" pitchFamily="49" charset="-122"/>
                <a:ea typeface="楷体" panose="02010609060101010101" pitchFamily="49" charset="-122"/>
              </a:rPr>
              <a:t>表示法</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301959" y="1700808"/>
            <a:ext cx="8838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算法的时间复杂度通常使用大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符号表示：</a:t>
            </a:r>
            <a:r>
              <a:rPr lang="en-US" altLang="zh-CN" sz="2400" dirty="0">
                <a:solidFill>
                  <a:srgbClr val="080808"/>
                </a:solidFill>
                <a:latin typeface="楷体" panose="02010609060101010101" pitchFamily="49" charset="-122"/>
                <a:ea typeface="楷体" panose="02010609060101010101" pitchFamily="49" charset="-122"/>
              </a:rPr>
              <a:t>T(n)=O(f(n))</a:t>
            </a:r>
            <a:r>
              <a:rPr lang="zh-CN" altLang="en-US" sz="2400" dirty="0">
                <a:solidFill>
                  <a:srgbClr val="080808"/>
                </a:solidFill>
                <a:latin typeface="楷体" panose="02010609060101010101" pitchFamily="49" charset="-122"/>
                <a:ea typeface="楷体" panose="02010609060101010101" pitchFamily="49" charset="-122"/>
              </a:rPr>
              <a:t>，其中</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表示问题的规模。大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表示算法的执行时间与问题规模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之间的一种增长关系。下面通过实例来讲解什么是大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表示法。</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、二分查找</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查找是计算机中的常见操作，下面介绍一种用来解决查找问题的算法：二分查找。二分查找的功能是在一个数据序列中查找数据，如果成功返回这个数的位置，如果失败返回空。</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思考：假设现在我在心里想一个</a:t>
            </a:r>
            <a:r>
              <a:rPr lang="en-US" altLang="zh-CN" sz="2400" dirty="0">
                <a:solidFill>
                  <a:srgbClr val="080808"/>
                </a:solidFill>
                <a:latin typeface="楷体" panose="02010609060101010101" pitchFamily="49" charset="-122"/>
                <a:ea typeface="楷体" panose="02010609060101010101" pitchFamily="49" charset="-122"/>
              </a:rPr>
              <a:t>1-100</a:t>
            </a:r>
            <a:r>
              <a:rPr lang="zh-CN" altLang="en-US" sz="2400" dirty="0">
                <a:solidFill>
                  <a:srgbClr val="080808"/>
                </a:solidFill>
                <a:latin typeface="楷体" panose="02010609060101010101" pitchFamily="49" charset="-122"/>
                <a:ea typeface="楷体" panose="02010609060101010101" pitchFamily="49" charset="-122"/>
              </a:rPr>
              <a:t>之间的整数，请尝试用最少的次数猜出这个数。在你每次猜测之后，会告诉你是否正确，如果错了会提示你大了还是小了。</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95536" y="1484784"/>
            <a:ext cx="842493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400" b="1" dirty="0">
                <a:latin typeface="Times New Roman" panose="02020603050405020304" pitchFamily="18" charset="0"/>
              </a:rPr>
              <a:t>方法</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：假设你采用的是从第一个数开始猜，每次加</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的方法，过程如下：</a:t>
            </a:r>
            <a:endParaRPr lang="en-US" altLang="zh-CN" sz="2400" dirty="0">
              <a:latin typeface="Times New Roman" panose="02020603050405020304" pitchFamily="18" charset="0"/>
            </a:endParaRPr>
          </a:p>
        </p:txBody>
      </p:sp>
      <p:graphicFrame>
        <p:nvGraphicFramePr>
          <p:cNvPr id="2" name="表格 1"/>
          <p:cNvGraphicFramePr>
            <a:graphicFrameLocks noGrp="1"/>
          </p:cNvGraphicFramePr>
          <p:nvPr/>
        </p:nvGraphicFramePr>
        <p:xfrm>
          <a:off x="2438442" y="3522204"/>
          <a:ext cx="4427250" cy="576064"/>
        </p:xfrm>
        <a:graphic>
          <a:graphicData uri="http://schemas.openxmlformats.org/drawingml/2006/table">
            <a:tbl>
              <a:tblPr firstRow="1" firstCol="1" bandRow="1"/>
              <a:tblGrid>
                <a:gridCol w="442725"/>
                <a:gridCol w="442725"/>
                <a:gridCol w="442725"/>
                <a:gridCol w="442725"/>
                <a:gridCol w="442725"/>
                <a:gridCol w="442725"/>
                <a:gridCol w="442725"/>
                <a:gridCol w="442725"/>
                <a:gridCol w="442725"/>
                <a:gridCol w="442725"/>
              </a:tblGrid>
              <a:tr h="288032">
                <a:tc>
                  <a:txBody>
                    <a:bodyPr/>
                    <a:lstStyle/>
                    <a:p>
                      <a:pPr algn="just">
                        <a:lnSpc>
                          <a:spcPts val="1800"/>
                        </a:lnSpc>
                        <a:spcAft>
                          <a:spcPts val="0"/>
                        </a:spcAft>
                      </a:pPr>
                      <a:r>
                        <a:rPr lang="zh-CN" sz="1100" kern="100" dirty="0">
                          <a:effectLst/>
                          <a:latin typeface="Times New Roman" panose="02020603050405020304" pitchFamily="18" charset="0"/>
                          <a:ea typeface="宋体" panose="02010600030101010101" pitchFamily="2" charset="-122"/>
                          <a:cs typeface="Times New Roman" panose="02020603050405020304" pitchFamily="18" charset="0"/>
                        </a:rPr>
                        <a:t>猜测</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1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8032">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结果</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1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1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11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3347864" y="2924944"/>
            <a:ext cx="2608406" cy="369332"/>
          </a:xfrm>
          <a:prstGeom prst="rect">
            <a:avLst/>
          </a:prstGeom>
        </p:spPr>
        <p:txBody>
          <a:bodyPr wrap="none">
            <a:spAutoFit/>
          </a:bodyPr>
          <a:lstStyle/>
          <a:p>
            <a:pPr algn="ctr">
              <a:spcBef>
                <a:spcPts val="600"/>
              </a:spcBef>
              <a:spcAft>
                <a:spcPts val="60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1.2 </a:t>
            </a:r>
            <a:r>
              <a:rPr lang="zh-CN" altLang="zh-CN" kern="100" dirty="0">
                <a:latin typeface="Times New Roman" panose="02020603050405020304" pitchFamily="18" charset="0"/>
                <a:cs typeface="Times New Roman" panose="02020603050405020304" pitchFamily="18" charset="0"/>
              </a:rPr>
              <a:t>简单查找猜数过程</a:t>
            </a:r>
            <a:endParaRPr lang="zh-CN" altLang="zh-CN" kern="1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395536" y="1008018"/>
            <a:ext cx="842493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200" b="1" dirty="0">
                <a:latin typeface="Times New Roman" panose="02020603050405020304" pitchFamily="18" charset="0"/>
              </a:rPr>
              <a:t>方法</a:t>
            </a:r>
            <a:r>
              <a:rPr lang="en-US" altLang="zh-CN" sz="2200" b="1" dirty="0">
                <a:latin typeface="Times New Roman" panose="02020603050405020304" pitchFamily="18" charset="0"/>
              </a:rPr>
              <a:t>2</a:t>
            </a:r>
            <a:r>
              <a:rPr lang="zh-CN" altLang="en-US" sz="2200" b="1" dirty="0">
                <a:latin typeface="Times New Roman" panose="02020603050405020304" pitchFamily="18" charset="0"/>
              </a:rPr>
              <a:t>：从最中间的数开始猜，第一个猜的数是</a:t>
            </a:r>
            <a:r>
              <a:rPr lang="en-US" altLang="zh-CN" sz="2200" b="1" dirty="0">
                <a:latin typeface="Times New Roman" panose="02020603050405020304" pitchFamily="18" charset="0"/>
              </a:rPr>
              <a:t>50</a:t>
            </a:r>
            <a:r>
              <a:rPr lang="zh-CN" altLang="en-US" sz="2200" b="1" dirty="0">
                <a:latin typeface="Times New Roman" panose="02020603050405020304" pitchFamily="18" charset="0"/>
              </a:rPr>
              <a:t>，而</a:t>
            </a:r>
            <a:r>
              <a:rPr lang="en-US" altLang="zh-CN" sz="2200" b="1" dirty="0">
                <a:latin typeface="Times New Roman" panose="02020603050405020304" pitchFamily="18" charset="0"/>
              </a:rPr>
              <a:t>36&lt;50</a:t>
            </a:r>
            <a:r>
              <a:rPr lang="zh-CN" altLang="en-US" sz="2200" b="1" dirty="0">
                <a:latin typeface="Times New Roman" panose="02020603050405020304" pitchFamily="18" charset="0"/>
              </a:rPr>
              <a:t>，会提示你大了，由此你知道了这个数应该是在</a:t>
            </a:r>
            <a:r>
              <a:rPr lang="en-US" altLang="zh-CN" sz="2200" b="1" dirty="0">
                <a:latin typeface="Times New Roman" panose="02020603050405020304" pitchFamily="18" charset="0"/>
              </a:rPr>
              <a:t>50</a:t>
            </a:r>
            <a:r>
              <a:rPr lang="zh-CN" altLang="en-US" sz="2200" b="1" dirty="0">
                <a:latin typeface="Times New Roman" panose="02020603050405020304" pitchFamily="18" charset="0"/>
              </a:rPr>
              <a:t>的前面，下一次查找的范围就是</a:t>
            </a:r>
            <a:r>
              <a:rPr lang="en-US" altLang="zh-CN" sz="2200" b="1" dirty="0">
                <a:latin typeface="Times New Roman" panose="02020603050405020304" pitchFamily="18" charset="0"/>
              </a:rPr>
              <a:t>1-49</a:t>
            </a:r>
            <a:r>
              <a:rPr lang="zh-CN" altLang="en-US" sz="2200" b="1" dirty="0">
                <a:latin typeface="Times New Roman" panose="02020603050405020304" pitchFamily="18" charset="0"/>
              </a:rPr>
              <a:t>之间了，再从中间的数</a:t>
            </a:r>
            <a:r>
              <a:rPr lang="en-US" altLang="zh-CN" sz="2200" b="1" dirty="0">
                <a:latin typeface="Times New Roman" panose="02020603050405020304" pitchFamily="18" charset="0"/>
              </a:rPr>
              <a:t>25</a:t>
            </a:r>
            <a:r>
              <a:rPr lang="zh-CN" altLang="en-US" sz="2200" b="1" dirty="0">
                <a:latin typeface="Times New Roman" panose="02020603050405020304" pitchFamily="18" charset="0"/>
              </a:rPr>
              <a:t>开始猜，而</a:t>
            </a:r>
            <a:r>
              <a:rPr lang="en-US" altLang="zh-CN" sz="2200" b="1" dirty="0">
                <a:latin typeface="Times New Roman" panose="02020603050405020304" pitchFamily="18" charset="0"/>
              </a:rPr>
              <a:t>36&gt;25</a:t>
            </a:r>
            <a:r>
              <a:rPr lang="zh-CN" altLang="en-US" sz="2200" b="1" dirty="0">
                <a:latin typeface="Times New Roman" panose="02020603050405020304" pitchFamily="18" charset="0"/>
              </a:rPr>
              <a:t>，会提示你小了，这个时候你已经知道这个数应当在</a:t>
            </a:r>
            <a:r>
              <a:rPr lang="en-US" altLang="zh-CN" sz="2200" b="1" dirty="0">
                <a:latin typeface="Times New Roman" panose="02020603050405020304" pitchFamily="18" charset="0"/>
              </a:rPr>
              <a:t>26-49</a:t>
            </a:r>
            <a:r>
              <a:rPr lang="zh-CN" altLang="en-US" sz="2200" b="1" dirty="0">
                <a:latin typeface="Times New Roman" panose="02020603050405020304" pitchFamily="18" charset="0"/>
              </a:rPr>
              <a:t>之间，再从中间的数</a:t>
            </a:r>
            <a:r>
              <a:rPr lang="en-US" altLang="zh-CN" sz="2200" b="1" dirty="0">
                <a:latin typeface="Times New Roman" panose="02020603050405020304" pitchFamily="18" charset="0"/>
              </a:rPr>
              <a:t>37</a:t>
            </a:r>
            <a:r>
              <a:rPr lang="zh-CN" altLang="en-US" sz="2200" b="1" dirty="0">
                <a:latin typeface="Times New Roman" panose="02020603050405020304" pitchFamily="18" charset="0"/>
              </a:rPr>
              <a:t>开始猜，如此反复，知道找到</a:t>
            </a:r>
            <a:r>
              <a:rPr lang="en-US" altLang="zh-CN" sz="2200" b="1" dirty="0">
                <a:latin typeface="Times New Roman" panose="02020603050405020304" pitchFamily="18" charset="0"/>
              </a:rPr>
              <a:t>36,</a:t>
            </a:r>
            <a:r>
              <a:rPr lang="zh-CN" altLang="en-US" sz="2200" b="1" dirty="0">
                <a:latin typeface="Times New Roman" panose="02020603050405020304" pitchFamily="18" charset="0"/>
              </a:rPr>
              <a:t>为止。猜数过程如下：</a:t>
            </a:r>
            <a:endParaRPr lang="en-US" altLang="zh-CN" sz="2200" dirty="0">
              <a:latin typeface="Times New Roman" panose="02020603050405020304" pitchFamily="18" charset="0"/>
            </a:endParaRPr>
          </a:p>
        </p:txBody>
      </p:sp>
      <p:graphicFrame>
        <p:nvGraphicFramePr>
          <p:cNvPr id="5" name="表格 4"/>
          <p:cNvGraphicFramePr>
            <a:graphicFrameLocks noGrp="1"/>
          </p:cNvGraphicFramePr>
          <p:nvPr/>
        </p:nvGraphicFramePr>
        <p:xfrm>
          <a:off x="2771800" y="3573016"/>
          <a:ext cx="4031456" cy="664418"/>
        </p:xfrm>
        <a:graphic>
          <a:graphicData uri="http://schemas.openxmlformats.org/drawingml/2006/table">
            <a:tbl>
              <a:tblPr firstRow="1" firstCol="1" bandRow="1"/>
              <a:tblGrid>
                <a:gridCol w="503932"/>
                <a:gridCol w="503932"/>
                <a:gridCol w="503932"/>
                <a:gridCol w="503932"/>
                <a:gridCol w="503932"/>
                <a:gridCol w="503932"/>
                <a:gridCol w="503932"/>
                <a:gridCol w="503932"/>
              </a:tblGrid>
              <a:tr h="332209">
                <a:tc>
                  <a:txBody>
                    <a:bodyPr/>
                    <a:lstStyle/>
                    <a:p>
                      <a:pPr algn="just">
                        <a:lnSpc>
                          <a:spcPts val="1800"/>
                        </a:lnSpc>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猜测</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209">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大了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大了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小了</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zh-CN" sz="1400" kern="100" dirty="0">
                          <a:effectLst/>
                          <a:latin typeface="Times New Roman" panose="02020603050405020304" pitchFamily="18" charset="0"/>
                          <a:ea typeface="宋体" panose="02010600030101010101" pitchFamily="2" charset="-122"/>
                          <a:cs typeface="Times New Roman" panose="02020603050405020304" pitchFamily="18" charset="0"/>
                        </a:rPr>
                        <a:t>正确</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矩形 5"/>
          <p:cNvSpPr/>
          <p:nvPr/>
        </p:nvSpPr>
        <p:spPr>
          <a:xfrm>
            <a:off x="3419872" y="2996952"/>
            <a:ext cx="2608406" cy="369332"/>
          </a:xfrm>
          <a:prstGeom prst="rect">
            <a:avLst/>
          </a:prstGeom>
        </p:spPr>
        <p:txBody>
          <a:bodyPr wrap="none">
            <a:spAutoFit/>
          </a:bodyPr>
          <a:lstStyle/>
          <a:p>
            <a:pPr algn="ctr">
              <a:spcBef>
                <a:spcPts val="600"/>
              </a:spcBef>
              <a:spcAft>
                <a:spcPts val="60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1.3 </a:t>
            </a:r>
            <a:r>
              <a:rPr lang="zh-CN" altLang="zh-CN" kern="100" dirty="0">
                <a:latin typeface="Times New Roman" panose="02020603050405020304" pitchFamily="18" charset="0"/>
                <a:cs typeface="Times New Roman" panose="02020603050405020304" pitchFamily="18" charset="0"/>
              </a:rPr>
              <a:t>二分查找猜数过程</a:t>
            </a:r>
            <a:endParaRPr lang="zh-CN" altLang="zh-CN" kern="100" dirty="0">
              <a:latin typeface="Times New Roman" panose="02020603050405020304" pitchFamily="18" charset="0"/>
              <a:cs typeface="Times New Roman" panose="02020603050405020304" pitchFamily="18" charset="0"/>
            </a:endParaRPr>
          </a:p>
        </p:txBody>
      </p:sp>
      <p:sp>
        <p:nvSpPr>
          <p:cNvPr id="7" name="矩形 6"/>
          <p:cNvSpPr/>
          <p:nvPr/>
        </p:nvSpPr>
        <p:spPr>
          <a:xfrm>
            <a:off x="3415697" y="4647996"/>
            <a:ext cx="3012363" cy="369332"/>
          </a:xfrm>
          <a:prstGeom prst="rect">
            <a:avLst/>
          </a:prstGeom>
        </p:spPr>
        <p:txBody>
          <a:bodyPr wrap="none">
            <a:spAutoFit/>
          </a:bodyPr>
          <a:lstStyle/>
          <a:p>
            <a:pPr algn="ctr">
              <a:spcBef>
                <a:spcPts val="600"/>
              </a:spcBef>
              <a:spcAft>
                <a:spcPts val="600"/>
              </a:spcAft>
            </a:pPr>
            <a:r>
              <a:rPr lang="zh-CN" altLang="zh-CN" kern="100" dirty="0">
                <a:latin typeface="Times New Roman" panose="02020603050405020304" pitchFamily="18" charset="0"/>
                <a:cs typeface="Times New Roman" panose="02020603050405020304" pitchFamily="18" charset="0"/>
              </a:rPr>
              <a:t>表</a:t>
            </a:r>
            <a:r>
              <a:rPr lang="en-US" altLang="zh-CN" kern="100" dirty="0">
                <a:latin typeface="Times New Roman" panose="02020603050405020304" pitchFamily="18" charset="0"/>
                <a:cs typeface="Times New Roman" panose="02020603050405020304" pitchFamily="18" charset="0"/>
              </a:rPr>
              <a:t>1.4  n</a:t>
            </a:r>
            <a:r>
              <a:rPr lang="zh-CN" altLang="zh-CN" kern="100" dirty="0">
                <a:latin typeface="Times New Roman" panose="02020603050405020304" pitchFamily="18" charset="0"/>
                <a:cs typeface="Times New Roman" panose="02020603050405020304" pitchFamily="18" charset="0"/>
              </a:rPr>
              <a:t>个数的二分查找次数</a:t>
            </a:r>
            <a:endParaRPr lang="zh-CN" altLang="zh-CN" kern="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nvGraphicFramePr>
            <p:xfrm>
              <a:off x="1907704" y="5229200"/>
              <a:ext cx="6336704" cy="881430"/>
            </p:xfrm>
            <a:graphic>
              <a:graphicData uri="http://schemas.openxmlformats.org/drawingml/2006/table">
                <a:tbl>
                  <a:tblPr firstRow="1" firstCol="1" bandRow="1"/>
                  <a:tblGrid>
                    <a:gridCol w="926272"/>
                    <a:gridCol w="671730"/>
                    <a:gridCol w="679049"/>
                    <a:gridCol w="682301"/>
                    <a:gridCol w="682301"/>
                    <a:gridCol w="682301"/>
                    <a:gridCol w="682301"/>
                    <a:gridCol w="638388"/>
                    <a:gridCol w="692061"/>
                  </a:tblGrid>
                  <a:tr h="305366">
                    <a:tc>
                      <a:txBody>
                        <a:bodyPr/>
                        <a:lstStyle/>
                        <a:p>
                          <a:pPr algn="ctr">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90">
                    <a:tc>
                      <a:txBody>
                        <a:bodyPr/>
                        <a:lstStyle/>
                        <a:p>
                          <a:pPr algn="ctr">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𝑛</m:t>
                                    </m:r>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0</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1</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3</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4</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5</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6</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14:m>
                            <m:oMathPara xmlns:m="http://schemas.openxmlformats.org/officeDocument/2006/math">
                              <m:oMathParaPr>
                                <m:jc m:val="centerGroup"/>
                              </m:oMathParaPr>
                              <m:oMath xmlns:m="http://schemas.openxmlformats.org/officeDocument/2006/math">
                                <m:func>
                                  <m:func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1400" kern="100">
                                            <a:effectLst/>
                                            <a:latin typeface="Cambria Math" panose="02040503050406030204" pitchFamily="18" charset="0"/>
                                            <a:ea typeface="宋体" panose="02010600030101010101" pitchFamily="2" charset="-122"/>
                                            <a:cs typeface="Times New Roman" panose="02020603050405020304" pitchFamily="18" charset="0"/>
                                          </a:rPr>
                                          <m:t>log</m:t>
                                        </m:r>
                                      </m:e>
                                      <m:sub>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sub>
                                    </m:sSub>
                                  </m:fName>
                                  <m:e>
                                    <m:sSup>
                                      <m:sSupPr>
                                        <m:ctrlPr>
                                          <a:rPr 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2</m:t>
                                        </m:r>
                                      </m:e>
                                      <m:sup>
                                        <m:r>
                                          <a:rPr lang="en-US" sz="1400" i="1" kern="100">
                                            <a:effectLst/>
                                            <a:latin typeface="Cambria Math" panose="02040503050406030204" pitchFamily="18" charset="0"/>
                                            <a:ea typeface="宋体" panose="02010600030101010101" pitchFamily="2" charset="-122"/>
                                            <a:cs typeface="Times New Roman" panose="02020603050405020304" pitchFamily="18" charset="0"/>
                                          </a:rPr>
                                          <m:t>7</m:t>
                                        </m:r>
                                      </m:sup>
                                    </m:sSup>
                                  </m:e>
                                </m:func>
                              </m:oMath>
                            </m:oMathPara>
                          </a14:m>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83274">
                    <a:tc>
                      <a:txBody>
                        <a:bodyPr/>
                        <a:lstStyle/>
                        <a:p>
                          <a:pPr algn="ctr">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查找次数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Choice>
        <mc:Fallback xmlns="">
          <p:graphicFrame>
            <p:nvGraphicFramePr>
              <p:cNvPr id="8" name="表格 7"/>
              <p:cNvGraphicFramePr>
                <a:graphicFrameLocks noGrp="1"/>
              </p:cNvGraphicFramePr>
              <p:nvPr/>
            </p:nvGraphicFramePr>
            <p:xfrm>
              <a:off x="1907704" y="5229200"/>
              <a:ext cx="6336704" cy="881430"/>
            </p:xfrm>
            <a:graphic>
              <a:graphicData uri="http://schemas.openxmlformats.org/drawingml/2006/table">
                <a:tbl>
                  <a:tblPr firstRow="1" firstCol="1" bandRow="1"/>
                  <a:tblGrid>
                    <a:gridCol w="926272"/>
                    <a:gridCol w="671730"/>
                    <a:gridCol w="679049"/>
                    <a:gridCol w="682301"/>
                    <a:gridCol w="682301"/>
                    <a:gridCol w="682301"/>
                    <a:gridCol w="682301"/>
                    <a:gridCol w="638388"/>
                    <a:gridCol w="692061"/>
                  </a:tblGrid>
                  <a:tr h="305366">
                    <a:tc>
                      <a:txBody>
                        <a:bodyPr/>
                        <a:lstStyle/>
                        <a:p>
                          <a:pPr algn="ctr">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735">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c>
                      <a:txBody>
                        <a:bodyPr/>
                        <a:lstStyle/>
                        <a:p>
                          <a:endParaRPr lang="zh-CN"/>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6"/>
                        </a:blipFill>
                      </a:tcPr>
                    </a:tc>
                  </a:tr>
                  <a:tr h="283274">
                    <a:tc>
                      <a:txBody>
                        <a:bodyPr/>
                        <a:lstStyle/>
                        <a:p>
                          <a:pPr algn="ctr">
                            <a:lnSpc>
                              <a:spcPts val="1800"/>
                            </a:lnSpc>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查找次数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800"/>
                            </a:lnSpc>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mc:Fallback>
      </mc:AlternateContent>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ChangeArrowheads="1"/>
          </p:cNvSpPr>
          <p:nvPr/>
        </p:nvSpPr>
        <p:spPr bwMode="auto">
          <a:xfrm>
            <a:off x="359532" y="980728"/>
            <a:ext cx="842493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400" b="1" dirty="0">
                <a:latin typeface="Times New Roman" panose="02020603050405020304" pitchFamily="18" charset="0"/>
              </a:rPr>
              <a:t>简单查找算法实现如下：</a:t>
            </a:r>
            <a:endParaRPr lang="en-US" altLang="zh-CN" sz="2400" b="1" dirty="0">
              <a:latin typeface="Times New Roman" panose="02020603050405020304" pitchFamily="18" charset="0"/>
            </a:endParaRPr>
          </a:p>
          <a:p>
            <a:pPr indent="0" algn="just" eaLnBrk="1" hangingPunct="1">
              <a:spcBef>
                <a:spcPct val="0"/>
              </a:spcBef>
              <a:buSzTx/>
              <a:buFontTx/>
              <a:buNone/>
            </a:pPr>
            <a:endParaRPr lang="zh-CN" altLang="en-US" sz="2400" b="1"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int Search (int a [], int n, int k)</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int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0;</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while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&lt; n &amp;&amp; a[</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a:t>
            </a:r>
            <a:r>
              <a:rPr lang="en-US" altLang="zh-CN" sz="2400" dirty="0" smtClean="0">
                <a:latin typeface="Times New Roman" panose="02020603050405020304" pitchFamily="18" charset="0"/>
              </a:rPr>
              <a:t>k) </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if(a[</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 == k) </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return </a:t>
            </a:r>
            <a:r>
              <a:rPr lang="en-US" altLang="zh-CN" sz="2400" dirty="0" err="1">
                <a:latin typeface="Times New Roman" panose="02020603050405020304" pitchFamily="18" charset="0"/>
              </a:rPr>
              <a:t>i</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else </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return -1;</a:t>
            </a:r>
            <a:endParaRPr lang="en-US" altLang="zh-CN" sz="2400" dirty="0">
              <a:latin typeface="Times New Roman" panose="02020603050405020304" pitchFamily="18" charset="0"/>
            </a:endParaRPr>
          </a:p>
          <a:p>
            <a:pPr algn="just" eaLnBrk="1" hangingPunct="1">
              <a:spcBef>
                <a:spcPct val="0"/>
              </a:spcBef>
              <a:buSzTx/>
              <a:buFontTx/>
              <a:buNone/>
            </a:pPr>
            <a:r>
              <a:rPr lang="en-US" altLang="zh-CN" sz="2400" dirty="0">
                <a:latin typeface="Times New Roman" panose="02020603050405020304" pitchFamily="18" charset="0"/>
              </a:rPr>
              <a:t>    }</a:t>
            </a:r>
            <a:endParaRPr lang="en-US" altLang="zh-CN"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ChangeArrowheads="1"/>
          </p:cNvSpPr>
          <p:nvPr/>
        </p:nvSpPr>
        <p:spPr bwMode="auto">
          <a:xfrm>
            <a:off x="0" y="877181"/>
            <a:ext cx="912676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571500">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0" algn="just" eaLnBrk="1" hangingPunct="1">
              <a:spcBef>
                <a:spcPct val="0"/>
              </a:spcBef>
              <a:buSzTx/>
              <a:buFontTx/>
              <a:buNone/>
            </a:pPr>
            <a:r>
              <a:rPr lang="zh-CN" altLang="en-US" sz="2400" b="1" dirty="0">
                <a:latin typeface="Times New Roman" panose="02020603050405020304" pitchFamily="18" charset="0"/>
              </a:rPr>
              <a:t>  二分查找算法实现如下：</a:t>
            </a:r>
            <a:endParaRPr lang="en-US" altLang="zh-CN" sz="2400" b="1" dirty="0">
              <a:latin typeface="Times New Roman" panose="02020603050405020304" pitchFamily="18" charset="0"/>
            </a:endParaRPr>
          </a:p>
          <a:p>
            <a:pPr indent="457200" algn="just" eaLnBrk="1" hangingPunct="1">
              <a:spcBef>
                <a:spcPct val="0"/>
              </a:spcBef>
              <a:buSzTx/>
              <a:buFontTx/>
              <a:buNone/>
            </a:pPr>
            <a:endParaRPr lang="en-US" altLang="zh-CN" sz="2400" b="1"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int </a:t>
            </a:r>
            <a:r>
              <a:rPr lang="en-US" altLang="zh-CN" sz="2400" dirty="0" err="1">
                <a:latin typeface="Times New Roman" panose="02020603050405020304" pitchFamily="18" charset="0"/>
              </a:rPr>
              <a:t>BiSearch</a:t>
            </a:r>
            <a:r>
              <a:rPr lang="en-US" altLang="zh-CN" sz="2400" dirty="0">
                <a:latin typeface="Times New Roman" panose="02020603050405020304" pitchFamily="18" charset="0"/>
              </a:rPr>
              <a:t> (int a [], int n, int k)</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int low = 0;    // low</a:t>
            </a:r>
            <a:r>
              <a:rPr lang="zh-CN" altLang="en-US" sz="2400" dirty="0">
                <a:latin typeface="Times New Roman" panose="02020603050405020304" pitchFamily="18" charset="0"/>
              </a:rPr>
              <a:t>是当前查找区间的上界，初始值为</a:t>
            </a:r>
            <a:r>
              <a:rPr lang="en-US" altLang="zh-CN" sz="2400" dirty="0">
                <a:latin typeface="Times New Roman" panose="02020603050405020304" pitchFamily="18" charset="0"/>
              </a:rPr>
              <a:t>0</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high = n - 1;   //high</a:t>
            </a:r>
            <a:r>
              <a:rPr lang="zh-CN" altLang="en-US" sz="2400" dirty="0">
                <a:latin typeface="Times New Roman" panose="02020603050405020304" pitchFamily="18" charset="0"/>
              </a:rPr>
              <a:t>是当前查找区间的下界，初始值为</a:t>
            </a:r>
            <a:r>
              <a:rPr lang="en-US" altLang="zh-CN" sz="2400" dirty="0">
                <a:latin typeface="Times New Roman" panose="02020603050405020304" pitchFamily="18" charset="0"/>
              </a:rPr>
              <a:t>n-1</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int mid;</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while (low &lt;= high)</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     mid = (low + high)/2;   //</a:t>
            </a:r>
            <a:r>
              <a:rPr lang="zh-CN" altLang="en-US" sz="2400" dirty="0">
                <a:latin typeface="Times New Roman" panose="02020603050405020304" pitchFamily="18" charset="0"/>
              </a:rPr>
              <a:t>确定查找区间中心下标</a:t>
            </a:r>
            <a:endParaRPr lang="zh-CN" altLang="en-US" sz="2400" dirty="0">
              <a:latin typeface="Times New Roman" panose="02020603050405020304" pitchFamily="18" charset="0"/>
            </a:endParaRPr>
          </a:p>
          <a:p>
            <a:pPr indent="457200" algn="just" eaLnBrk="1" hangingPunct="1">
              <a:spcBef>
                <a:spcPct val="0"/>
              </a:spcBef>
              <a:buSzTx/>
              <a:buFontTx/>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if(k ==a[mid]) </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return mid;	       //</a:t>
            </a:r>
            <a:r>
              <a:rPr lang="zh-CN" altLang="en-US" sz="2400" dirty="0">
                <a:latin typeface="Times New Roman" panose="02020603050405020304" pitchFamily="18" charset="0"/>
              </a:rPr>
              <a:t>查找成功</a:t>
            </a:r>
            <a:r>
              <a:rPr lang="en-US" altLang="zh-CN" sz="2400" dirty="0">
                <a:latin typeface="Times New Roman" panose="02020603050405020304" pitchFamily="18" charset="0"/>
              </a:rPr>
              <a:t>,</a:t>
            </a:r>
            <a:r>
              <a:rPr lang="zh-CN" altLang="en-US" sz="2400" dirty="0">
                <a:latin typeface="Times New Roman" panose="02020603050405020304" pitchFamily="18" charset="0"/>
              </a:rPr>
              <a:t>返回当前元素下标</a:t>
            </a:r>
            <a:endParaRPr lang="zh-CN" altLang="en-US" sz="2400" dirty="0">
              <a:latin typeface="Times New Roman" panose="02020603050405020304" pitchFamily="18" charset="0"/>
            </a:endParaRPr>
          </a:p>
          <a:p>
            <a:pPr indent="457200" algn="just" eaLnBrk="1" hangingPunct="1">
              <a:spcBef>
                <a:spcPct val="0"/>
              </a:spcBef>
              <a:buSzTx/>
              <a:buFontTx/>
              <a:buNone/>
            </a:pPr>
            <a:r>
              <a:rPr lang="zh-CN" altLang="en-US" sz="2400" dirty="0">
                <a:latin typeface="Times New Roman" panose="02020603050405020304" pitchFamily="18" charset="0"/>
              </a:rPr>
              <a:t>	           </a:t>
            </a:r>
            <a:r>
              <a:rPr lang="en-US" altLang="zh-CN" sz="2400" dirty="0">
                <a:latin typeface="Times New Roman" panose="02020603050405020304" pitchFamily="18" charset="0"/>
              </a:rPr>
              <a:t>else if(k&lt;a[mid]) </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high = mid - 1; </a:t>
            </a:r>
            <a:r>
              <a:rPr lang="zh-CN" altLang="en-US" sz="2400" dirty="0">
                <a:latin typeface="Times New Roman" panose="02020603050405020304" pitchFamily="18" charset="0"/>
              </a:rPr>
              <a:t>	           </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else low = mid + 1</a:t>
            </a:r>
            <a:r>
              <a:rPr lang="zh-CN" altLang="en-US" sz="2400" dirty="0">
                <a:latin typeface="Times New Roman" panose="02020603050405020304" pitchFamily="18" charset="0"/>
              </a:rPr>
              <a:t>	     </a:t>
            </a:r>
            <a:r>
              <a:rPr lang="en-US" altLang="zh-CN" sz="2400" dirty="0">
                <a:latin typeface="Times New Roman" panose="02020603050405020304" pitchFamily="18" charset="0"/>
              </a:rPr>
              <a:t>}</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return -1;   //</a:t>
            </a:r>
            <a:r>
              <a:rPr lang="zh-CN" altLang="en-US" sz="2400" dirty="0">
                <a:latin typeface="Times New Roman" panose="02020603050405020304" pitchFamily="18" charset="0"/>
              </a:rPr>
              <a:t>查找失败，返回</a:t>
            </a:r>
            <a:r>
              <a:rPr lang="en-US" altLang="zh-CN" sz="2400" dirty="0">
                <a:latin typeface="Times New Roman" panose="02020603050405020304" pitchFamily="18" charset="0"/>
              </a:rPr>
              <a:t>-1</a:t>
            </a:r>
            <a:endParaRPr lang="en-US" altLang="zh-CN" sz="2400" dirty="0">
              <a:latin typeface="Times New Roman" panose="02020603050405020304" pitchFamily="18" charset="0"/>
            </a:endParaRPr>
          </a:p>
          <a:p>
            <a:pPr indent="457200" algn="just" eaLnBrk="1" hangingPunct="1">
              <a:spcBef>
                <a:spcPct val="0"/>
              </a:spcBef>
              <a:buSzTx/>
              <a:buFontTx/>
              <a:buNone/>
            </a:pPr>
            <a:r>
              <a:rPr lang="en-US" altLang="zh-CN" sz="2400" dirty="0">
                <a:latin typeface="Times New Roman" panose="02020603050405020304" pitchFamily="18" charset="0"/>
              </a:rPr>
              <a:t>    } 		</a:t>
            </a:r>
            <a:endParaRPr lang="en-US" altLang="zh-CN" sz="24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课程</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概要和参考</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资料</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91143" y="1420617"/>
            <a:ext cx="340614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1.1.1 </a:t>
            </a:r>
            <a:r>
              <a:rPr lang="zh-CN" altLang="en-US" sz="2800" b="1" dirty="0">
                <a:solidFill>
                  <a:srgbClr val="0000FF"/>
                </a:solidFill>
                <a:latin typeface="楷体" panose="02010609060101010101" pitchFamily="49" charset="-122"/>
                <a:ea typeface="楷体" panose="02010609060101010101" pitchFamily="49" charset="-122"/>
              </a:rPr>
              <a:t>算法的</a:t>
            </a:r>
            <a:r>
              <a:rPr lang="zh-CN" altLang="en-US" sz="2800" b="1" dirty="0">
                <a:solidFill>
                  <a:srgbClr val="0000FF"/>
                </a:solidFill>
                <a:latin typeface="楷体" panose="02010609060101010101" pitchFamily="49" charset="-122"/>
                <a:ea typeface="楷体" panose="02010609060101010101" pitchFamily="49" charset="-122"/>
              </a:rPr>
              <a:t>重要性</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17" name="图片 16" descr="图片1"/>
          <p:cNvPicPr>
            <a:picLocks noChangeAspect="1"/>
          </p:cNvPicPr>
          <p:nvPr/>
        </p:nvPicPr>
        <p:blipFill>
          <a:blip r:embed="rId1"/>
          <a:stretch>
            <a:fillRect/>
          </a:stretch>
        </p:blipFill>
        <p:spPr>
          <a:xfrm>
            <a:off x="1259840" y="2132965"/>
            <a:ext cx="1233805" cy="3348990"/>
          </a:xfrm>
          <a:prstGeom prst="rect">
            <a:avLst/>
          </a:prstGeom>
        </p:spPr>
      </p:pic>
      <p:grpSp>
        <p:nvGrpSpPr>
          <p:cNvPr id="56" name="组合 55"/>
          <p:cNvGrpSpPr/>
          <p:nvPr/>
        </p:nvGrpSpPr>
        <p:grpSpPr>
          <a:xfrm>
            <a:off x="5002530" y="1964690"/>
            <a:ext cx="3398520" cy="3482340"/>
            <a:chOff x="6318" y="3018"/>
            <a:chExt cx="5352" cy="5484"/>
          </a:xfrm>
        </p:grpSpPr>
        <p:grpSp>
          <p:nvGrpSpPr>
            <p:cNvPr id="55" name="组合 54"/>
            <p:cNvGrpSpPr/>
            <p:nvPr/>
          </p:nvGrpSpPr>
          <p:grpSpPr>
            <a:xfrm>
              <a:off x="6318" y="3018"/>
              <a:ext cx="5353" cy="5484"/>
              <a:chOff x="6318" y="3018"/>
              <a:chExt cx="5353" cy="5484"/>
            </a:xfrm>
          </p:grpSpPr>
          <p:sp>
            <p:nvSpPr>
              <p:cNvPr id="51" name="任意多边形 50"/>
              <p:cNvSpPr/>
              <p:nvPr/>
            </p:nvSpPr>
            <p:spPr>
              <a:xfrm>
                <a:off x="7745" y="4543"/>
                <a:ext cx="2510" cy="1149"/>
              </a:xfrm>
              <a:custGeom>
                <a:avLst/>
                <a:gdLst>
                  <a:gd name="connsiteX0" fmla="*/ 0 w 2510"/>
                  <a:gd name="connsiteY0" fmla="*/ 602 h 1149"/>
                  <a:gd name="connsiteX1" fmla="*/ 1276 w 2510"/>
                  <a:gd name="connsiteY1" fmla="*/ 1149 h 1149"/>
                  <a:gd name="connsiteX2" fmla="*/ 2510 w 2510"/>
                  <a:gd name="connsiteY2" fmla="*/ 588 h 1149"/>
                  <a:gd name="connsiteX3" fmla="*/ 1276 w 2510"/>
                  <a:gd name="connsiteY3" fmla="*/ 0 h 1149"/>
                  <a:gd name="connsiteX4" fmla="*/ 0 w 2510"/>
                  <a:gd name="connsiteY4" fmla="*/ 602 h 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0" h="1149">
                    <a:moveTo>
                      <a:pt x="0" y="602"/>
                    </a:moveTo>
                    <a:lnTo>
                      <a:pt x="1276" y="1149"/>
                    </a:lnTo>
                    <a:lnTo>
                      <a:pt x="2510" y="588"/>
                    </a:lnTo>
                    <a:lnTo>
                      <a:pt x="1276" y="0"/>
                    </a:lnTo>
                    <a:lnTo>
                      <a:pt x="0" y="602"/>
                    </a:lnTo>
                    <a:close/>
                  </a:path>
                </a:pathLst>
              </a:custGeom>
              <a:solidFill>
                <a:srgbClr val="DBDBDB"/>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任意多边形 48"/>
              <p:cNvSpPr/>
              <p:nvPr/>
            </p:nvSpPr>
            <p:spPr>
              <a:xfrm>
                <a:off x="6956" y="5647"/>
                <a:ext cx="4145" cy="1738"/>
              </a:xfrm>
              <a:custGeom>
                <a:avLst/>
                <a:gdLst>
                  <a:gd name="connsiteX0" fmla="*/ 0 w 4145"/>
                  <a:gd name="connsiteY0" fmla="*/ 846 h 1738"/>
                  <a:gd name="connsiteX1" fmla="*/ 2065 w 4145"/>
                  <a:gd name="connsiteY1" fmla="*/ 1738 h 1738"/>
                  <a:gd name="connsiteX2" fmla="*/ 4145 w 4145"/>
                  <a:gd name="connsiteY2" fmla="*/ 803 h 1738"/>
                  <a:gd name="connsiteX3" fmla="*/ 1993 w 4145"/>
                  <a:gd name="connsiteY3" fmla="*/ 0 h 1738"/>
                  <a:gd name="connsiteX4" fmla="*/ 0 w 4145"/>
                  <a:gd name="connsiteY4" fmla="*/ 846 h 1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 h="1738">
                    <a:moveTo>
                      <a:pt x="0" y="846"/>
                    </a:moveTo>
                    <a:lnTo>
                      <a:pt x="2065" y="1738"/>
                    </a:lnTo>
                    <a:lnTo>
                      <a:pt x="4145" y="803"/>
                    </a:lnTo>
                    <a:lnTo>
                      <a:pt x="1993" y="0"/>
                    </a:lnTo>
                    <a:lnTo>
                      <a:pt x="0" y="846"/>
                    </a:lnTo>
                    <a:close/>
                  </a:path>
                </a:pathLst>
              </a:custGeom>
              <a:solidFill>
                <a:srgbClr val="DBDBDB"/>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3" name="任意多边形 42"/>
              <p:cNvSpPr/>
              <p:nvPr/>
            </p:nvSpPr>
            <p:spPr>
              <a:xfrm>
                <a:off x="7883" y="3018"/>
                <a:ext cx="1132" cy="2321"/>
              </a:xfrm>
              <a:custGeom>
                <a:avLst/>
                <a:gdLst/>
                <a:ahLst/>
                <a:cxnLst>
                  <a:cxn ang="3">
                    <a:pos x="hc" y="t"/>
                  </a:cxn>
                  <a:cxn ang="cd2">
                    <a:pos x="l" y="vc"/>
                  </a:cxn>
                  <a:cxn ang="cd4">
                    <a:pos x="hc" y="b"/>
                  </a:cxn>
                  <a:cxn ang="0">
                    <a:pos x="r" y="vc"/>
                  </a:cxn>
                </a:cxnLst>
                <a:rect l="l" t="t" r="r" b="b"/>
                <a:pathLst>
                  <a:path w="1132" h="2321">
                    <a:moveTo>
                      <a:pt x="1111" y="0"/>
                    </a:moveTo>
                    <a:lnTo>
                      <a:pt x="1129" y="30"/>
                    </a:lnTo>
                    <a:lnTo>
                      <a:pt x="1132" y="35"/>
                    </a:lnTo>
                    <a:lnTo>
                      <a:pt x="1132" y="2312"/>
                    </a:lnTo>
                    <a:lnTo>
                      <a:pt x="1129" y="2313"/>
                    </a:lnTo>
                    <a:lnTo>
                      <a:pt x="1111" y="2321"/>
                    </a:lnTo>
                    <a:lnTo>
                      <a:pt x="0" y="1836"/>
                    </a:lnTo>
                    <a:lnTo>
                      <a:pt x="1111" y="0"/>
                    </a:lnTo>
                    <a:close/>
                  </a:path>
                </a:pathLst>
              </a:custGeom>
              <a:solidFill>
                <a:srgbClr val="FE9800"/>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任意多边形 43"/>
              <p:cNvSpPr/>
              <p:nvPr/>
            </p:nvSpPr>
            <p:spPr>
              <a:xfrm>
                <a:off x="7149" y="5129"/>
                <a:ext cx="1866" cy="1745"/>
              </a:xfrm>
              <a:custGeom>
                <a:avLst/>
                <a:gdLst/>
                <a:ahLst/>
                <a:cxnLst>
                  <a:cxn ang="3">
                    <a:pos x="hc" y="t"/>
                  </a:cxn>
                  <a:cxn ang="cd2">
                    <a:pos x="l" y="vc"/>
                  </a:cxn>
                  <a:cxn ang="cd4">
                    <a:pos x="hc" y="b"/>
                  </a:cxn>
                  <a:cxn ang="0">
                    <a:pos x="r" y="vc"/>
                  </a:cxn>
                </a:cxnLst>
                <a:rect l="l" t="t" r="r" b="b"/>
                <a:pathLst>
                  <a:path w="1866" h="1745">
                    <a:moveTo>
                      <a:pt x="568" y="0"/>
                    </a:moveTo>
                    <a:lnTo>
                      <a:pt x="1846" y="558"/>
                    </a:lnTo>
                    <a:lnTo>
                      <a:pt x="1863" y="550"/>
                    </a:lnTo>
                    <a:lnTo>
                      <a:pt x="1866" y="549"/>
                    </a:lnTo>
                    <a:lnTo>
                      <a:pt x="1866" y="1736"/>
                    </a:lnTo>
                    <a:lnTo>
                      <a:pt x="1863" y="1738"/>
                    </a:lnTo>
                    <a:lnTo>
                      <a:pt x="1846" y="1745"/>
                    </a:lnTo>
                    <a:lnTo>
                      <a:pt x="0" y="939"/>
                    </a:lnTo>
                    <a:lnTo>
                      <a:pt x="568" y="0"/>
                    </a:lnTo>
                    <a:close/>
                  </a:path>
                </a:pathLst>
              </a:custGeom>
              <a:solidFill>
                <a:srgbClr val="5996ED"/>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任意多边形 44"/>
              <p:cNvSpPr/>
              <p:nvPr/>
            </p:nvSpPr>
            <p:spPr>
              <a:xfrm>
                <a:off x="6318" y="6472"/>
                <a:ext cx="2697" cy="2030"/>
              </a:xfrm>
              <a:custGeom>
                <a:avLst/>
                <a:gdLst/>
                <a:ahLst/>
                <a:cxnLst>
                  <a:cxn ang="3">
                    <a:pos x="hc" y="t"/>
                  </a:cxn>
                  <a:cxn ang="cd2">
                    <a:pos x="l" y="vc"/>
                  </a:cxn>
                  <a:cxn ang="cd4">
                    <a:pos x="hc" y="b"/>
                  </a:cxn>
                  <a:cxn ang="0">
                    <a:pos x="r" y="vc"/>
                  </a:cxn>
                </a:cxnLst>
                <a:rect l="l" t="t" r="r" b="b"/>
                <a:pathLst>
                  <a:path w="2697" h="2030">
                    <a:moveTo>
                      <a:pt x="587" y="0"/>
                    </a:moveTo>
                    <a:lnTo>
                      <a:pt x="2677" y="912"/>
                    </a:lnTo>
                    <a:lnTo>
                      <a:pt x="2694" y="905"/>
                    </a:lnTo>
                    <a:lnTo>
                      <a:pt x="2697" y="903"/>
                    </a:lnTo>
                    <a:lnTo>
                      <a:pt x="2697" y="2022"/>
                    </a:lnTo>
                    <a:lnTo>
                      <a:pt x="2694" y="2024"/>
                    </a:lnTo>
                    <a:lnTo>
                      <a:pt x="2677" y="2030"/>
                    </a:lnTo>
                    <a:lnTo>
                      <a:pt x="1" y="970"/>
                    </a:lnTo>
                    <a:lnTo>
                      <a:pt x="0" y="970"/>
                    </a:lnTo>
                    <a:lnTo>
                      <a:pt x="587" y="0"/>
                    </a:lnTo>
                    <a:close/>
                  </a:path>
                </a:pathLst>
              </a:custGeom>
              <a:solidFill>
                <a:srgbClr val="96D8C0"/>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任意多边形 45"/>
              <p:cNvSpPr/>
              <p:nvPr/>
            </p:nvSpPr>
            <p:spPr>
              <a:xfrm>
                <a:off x="9015" y="3053"/>
                <a:ext cx="1090" cy="2277"/>
              </a:xfrm>
              <a:custGeom>
                <a:avLst/>
                <a:gdLst/>
                <a:ahLst/>
                <a:cxnLst>
                  <a:cxn ang="3">
                    <a:pos x="hc" y="t"/>
                  </a:cxn>
                  <a:cxn ang="cd2">
                    <a:pos x="l" y="vc"/>
                  </a:cxn>
                  <a:cxn ang="cd4">
                    <a:pos x="hc" y="b"/>
                  </a:cxn>
                  <a:cxn ang="0">
                    <a:pos x="r" y="vc"/>
                  </a:cxn>
                </a:cxnLst>
                <a:rect l="l" t="t" r="r" b="b"/>
                <a:pathLst>
                  <a:path w="1090" h="2277">
                    <a:moveTo>
                      <a:pt x="0" y="0"/>
                    </a:moveTo>
                    <a:lnTo>
                      <a:pt x="1090" y="1802"/>
                    </a:lnTo>
                    <a:lnTo>
                      <a:pt x="0" y="2277"/>
                    </a:lnTo>
                    <a:lnTo>
                      <a:pt x="0" y="0"/>
                    </a:lnTo>
                    <a:close/>
                  </a:path>
                </a:pathLst>
              </a:custGeom>
              <a:solidFill>
                <a:srgbClr val="F9531A"/>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任意多边形 46"/>
              <p:cNvSpPr/>
              <p:nvPr/>
            </p:nvSpPr>
            <p:spPr>
              <a:xfrm>
                <a:off x="9015" y="5130"/>
                <a:ext cx="1824" cy="1736"/>
              </a:xfrm>
              <a:custGeom>
                <a:avLst/>
                <a:gdLst/>
                <a:ahLst/>
                <a:cxnLst>
                  <a:cxn ang="3">
                    <a:pos x="hc" y="t"/>
                  </a:cxn>
                  <a:cxn ang="cd2">
                    <a:pos x="l" y="vc"/>
                  </a:cxn>
                  <a:cxn ang="cd4">
                    <a:pos x="hc" y="b"/>
                  </a:cxn>
                  <a:cxn ang="0">
                    <a:pos x="r" y="vc"/>
                  </a:cxn>
                </a:cxnLst>
                <a:rect l="l" t="t" r="r" b="b"/>
                <a:pathLst>
                  <a:path w="1824" h="1736">
                    <a:moveTo>
                      <a:pt x="1256" y="0"/>
                    </a:moveTo>
                    <a:lnTo>
                      <a:pt x="1824" y="939"/>
                    </a:lnTo>
                    <a:lnTo>
                      <a:pt x="0" y="1736"/>
                    </a:lnTo>
                    <a:lnTo>
                      <a:pt x="0" y="548"/>
                    </a:lnTo>
                    <a:lnTo>
                      <a:pt x="1256" y="0"/>
                    </a:lnTo>
                    <a:close/>
                  </a:path>
                </a:pathLst>
              </a:custGeom>
              <a:solidFill>
                <a:srgbClr val="1A69DC"/>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8" name="任意多边形 47"/>
              <p:cNvSpPr/>
              <p:nvPr/>
            </p:nvSpPr>
            <p:spPr>
              <a:xfrm>
                <a:off x="9015" y="6472"/>
                <a:ext cx="2656" cy="2022"/>
              </a:xfrm>
              <a:custGeom>
                <a:avLst/>
                <a:gdLst/>
                <a:ahLst/>
                <a:cxnLst>
                  <a:cxn ang="3">
                    <a:pos x="hc" y="t"/>
                  </a:cxn>
                  <a:cxn ang="cd2">
                    <a:pos x="l" y="vc"/>
                  </a:cxn>
                  <a:cxn ang="cd4">
                    <a:pos x="hc" y="b"/>
                  </a:cxn>
                  <a:cxn ang="0">
                    <a:pos x="r" y="vc"/>
                  </a:cxn>
                </a:cxnLst>
                <a:rect l="l" t="t" r="r" b="b"/>
                <a:pathLst>
                  <a:path w="2656" h="2022">
                    <a:moveTo>
                      <a:pt x="2068" y="0"/>
                    </a:moveTo>
                    <a:lnTo>
                      <a:pt x="2655" y="970"/>
                    </a:lnTo>
                    <a:lnTo>
                      <a:pt x="2656" y="970"/>
                    </a:lnTo>
                    <a:lnTo>
                      <a:pt x="0" y="2022"/>
                    </a:lnTo>
                    <a:lnTo>
                      <a:pt x="0" y="903"/>
                    </a:lnTo>
                    <a:lnTo>
                      <a:pt x="2068" y="0"/>
                    </a:lnTo>
                    <a:close/>
                  </a:path>
                </a:pathLst>
              </a:custGeom>
              <a:solidFill>
                <a:srgbClr val="2B9871"/>
              </a:solidFill>
              <a:ln w="9525" cap="flat" cmpd="sng" algn="ctr">
                <a:noFill/>
                <a:prstDash val="solid"/>
                <a:round/>
                <a:headEnd type="none" w="med" len="med"/>
                <a:tailEnd type="none" w="med" len="med"/>
              </a:ln>
            </p:spPr>
            <p:txBody>
              <a:bodyPr vert="horz" wrap="square" lIns="91440" tIns="45720" rIns="91440" bIns="45720" numCol="1" anchor="t" anchorCtr="0" compatLnSpc="1">
                <a:no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2" name="文本框 51"/>
              <p:cNvSpPr txBox="1"/>
              <p:nvPr/>
            </p:nvSpPr>
            <p:spPr>
              <a:xfrm>
                <a:off x="8107" y="7385"/>
                <a:ext cx="2563" cy="580"/>
              </a:xfrm>
              <a:prstGeom prst="rect">
                <a:avLst/>
              </a:prstGeom>
              <a:noFill/>
            </p:spPr>
            <p:txBody>
              <a:bodyPr wrap="square" rtlCol="0" anchor="t">
                <a:spAutoFit/>
              </a:bodyPr>
              <a:p>
                <a:pPr lvl="0">
                  <a:lnSpc>
                    <a:spcPct val="100000"/>
                  </a:lnSpc>
                  <a:spcBef>
                    <a:spcPct val="0"/>
                  </a:spcBef>
                  <a:spcAft>
                    <a:spcPct val="35000"/>
                  </a:spcAft>
                </a:pPr>
                <a:r>
                  <a:rPr lang="zh-CN" altLang="en-US">
                    <a:sym typeface="+mn-ea"/>
                  </a:rPr>
                  <a:t>算</a:t>
                </a:r>
                <a:r>
                  <a:rPr lang="en-US" altLang="zh-CN">
                    <a:sym typeface="+mn-ea"/>
                  </a:rPr>
                  <a:t>           </a:t>
                </a:r>
                <a:r>
                  <a:rPr lang="zh-CN" altLang="en-US">
                    <a:sym typeface="+mn-ea"/>
                  </a:rPr>
                  <a:t>法</a:t>
                </a:r>
                <a:endParaRPr lang="zh-CN" altLang="en-US">
                  <a:sym typeface="+mn-ea"/>
                </a:endParaRPr>
              </a:p>
            </p:txBody>
          </p:sp>
        </p:grpSp>
        <p:sp>
          <p:nvSpPr>
            <p:cNvPr id="53" name="文本框 52"/>
            <p:cNvSpPr txBox="1"/>
            <p:nvPr/>
          </p:nvSpPr>
          <p:spPr>
            <a:xfrm>
              <a:off x="7654" y="5692"/>
              <a:ext cx="3754" cy="580"/>
            </a:xfrm>
            <a:prstGeom prst="rect">
              <a:avLst/>
            </a:prstGeom>
            <a:noFill/>
          </p:spPr>
          <p:txBody>
            <a:bodyPr wrap="square" rtlCol="0" anchor="t">
              <a:spAutoFit/>
            </a:bodyPr>
            <a:p>
              <a:pPr lvl="0">
                <a:lnSpc>
                  <a:spcPct val="100000"/>
                </a:lnSpc>
                <a:spcBef>
                  <a:spcPct val="0"/>
                </a:spcBef>
                <a:spcAft>
                  <a:spcPct val="35000"/>
                </a:spcAft>
              </a:pPr>
              <a:r>
                <a:rPr lang="zh-CN" altLang="en-US">
                  <a:sym typeface="+mn-ea"/>
                </a:rPr>
                <a:t>互联网</a:t>
              </a:r>
              <a:r>
                <a:rPr lang="en-US" altLang="zh-CN">
                  <a:sym typeface="+mn-ea"/>
                </a:rPr>
                <a:t>   </a:t>
              </a:r>
              <a:r>
                <a:rPr lang="zh-CN" altLang="en-US">
                  <a:sym typeface="+mn-ea"/>
                </a:rPr>
                <a:t>社交媒体</a:t>
              </a:r>
              <a:endParaRPr lang="zh-CN" altLang="en-US">
                <a:sym typeface="+mn-ea"/>
              </a:endParaRPr>
            </a:p>
          </p:txBody>
        </p:sp>
        <p:sp>
          <p:nvSpPr>
            <p:cNvPr id="54" name="文本框 53"/>
            <p:cNvSpPr txBox="1"/>
            <p:nvPr/>
          </p:nvSpPr>
          <p:spPr>
            <a:xfrm>
              <a:off x="7314" y="4031"/>
              <a:ext cx="3644" cy="580"/>
            </a:xfrm>
            <a:prstGeom prst="rect">
              <a:avLst/>
            </a:prstGeom>
            <a:noFill/>
          </p:spPr>
          <p:txBody>
            <a:bodyPr wrap="square" rtlCol="0" anchor="t">
              <a:spAutoFit/>
            </a:bodyPr>
            <a:p>
              <a:pPr lvl="0">
                <a:lnSpc>
                  <a:spcPct val="100000"/>
                </a:lnSpc>
                <a:spcBef>
                  <a:spcPct val="0"/>
                </a:spcBef>
                <a:spcAft>
                  <a:spcPct val="35000"/>
                </a:spcAft>
              </a:pPr>
              <a:r>
                <a:rPr lang="zh-CN" altLang="en-US">
                  <a:sym typeface="+mn-ea"/>
                </a:rPr>
                <a:t>人工智能</a:t>
              </a:r>
              <a:r>
                <a:rPr lang="en-US" altLang="zh-CN">
                  <a:sym typeface="+mn-ea"/>
                </a:rPr>
                <a:t>  </a:t>
              </a:r>
              <a:r>
                <a:rPr lang="zh-CN" altLang="en-US">
                  <a:sym typeface="+mn-ea"/>
                </a:rPr>
                <a:t>机器学习</a:t>
              </a:r>
              <a:endParaRPr lang="zh-CN" altLang="en-US">
                <a:sym typeface="+mn-ea"/>
              </a:endParaRPr>
            </a:p>
          </p:txBody>
        </p:sp>
      </p:grpSp>
      <p:sp>
        <p:nvSpPr>
          <p:cNvPr id="3" name="文本框 2"/>
          <p:cNvSpPr txBox="1"/>
          <p:nvPr/>
        </p:nvSpPr>
        <p:spPr>
          <a:xfrm>
            <a:off x="827405" y="5805170"/>
            <a:ext cx="2313940" cy="645160"/>
          </a:xfrm>
          <a:prstGeom prst="rect">
            <a:avLst/>
          </a:prstGeom>
          <a:noFill/>
        </p:spPr>
        <p:txBody>
          <a:bodyPr wrap="square" rtlCol="0" anchor="t">
            <a:spAutoFit/>
          </a:bodyPr>
          <a:p>
            <a:pPr lvl="0" algn="ctr">
              <a:lnSpc>
                <a:spcPct val="100000"/>
              </a:lnSpc>
              <a:spcBef>
                <a:spcPct val="0"/>
              </a:spcBef>
              <a:spcAft>
                <a:spcPct val="35000"/>
              </a:spcAft>
            </a:pPr>
            <a:r>
              <a:rPr lang="zh-CN" altLang="en-US">
                <a:sym typeface="+mn-ea"/>
              </a:rPr>
              <a:t>算法是我们解决问题采用方法和</a:t>
            </a:r>
            <a:r>
              <a:rPr lang="zh-CN" altLang="en-US">
                <a:sym typeface="+mn-ea"/>
              </a:rPr>
              <a:t>步骤！</a:t>
            </a:r>
            <a:endParaRPr lang="zh-CN" altLang="en-US">
              <a:sym typeface="+mn-ea"/>
            </a:endParaRPr>
          </a:p>
        </p:txBody>
      </p:sp>
      <p:sp>
        <p:nvSpPr>
          <p:cNvPr id="4" name="文本框 3"/>
          <p:cNvSpPr txBox="1"/>
          <p:nvPr/>
        </p:nvSpPr>
        <p:spPr>
          <a:xfrm>
            <a:off x="5652135" y="5666740"/>
            <a:ext cx="2313940" cy="922020"/>
          </a:xfrm>
          <a:prstGeom prst="rect">
            <a:avLst/>
          </a:prstGeom>
          <a:noFill/>
        </p:spPr>
        <p:txBody>
          <a:bodyPr wrap="square" rtlCol="0" anchor="t">
            <a:spAutoFit/>
          </a:bodyPr>
          <a:p>
            <a:pPr lvl="0" algn="ctr">
              <a:lnSpc>
                <a:spcPct val="100000"/>
              </a:lnSpc>
              <a:spcBef>
                <a:spcPct val="0"/>
              </a:spcBef>
              <a:spcAft>
                <a:spcPct val="35000"/>
              </a:spcAft>
            </a:pPr>
            <a:r>
              <a:rPr lang="zh-CN" altLang="en-US">
                <a:sym typeface="+mn-ea"/>
              </a:rPr>
              <a:t>算法是当前程序世界的灵魂</a:t>
            </a:r>
            <a:r>
              <a:rPr lang="zh-CN" altLang="en-US">
                <a:sym typeface="+mn-ea"/>
              </a:rPr>
              <a:t>和血肉！重要性</a:t>
            </a:r>
            <a:r>
              <a:rPr lang="zh-CN" altLang="en-US">
                <a:sym typeface="+mn-ea"/>
              </a:rPr>
              <a:t>不言而喻。</a:t>
            </a:r>
            <a:endParaRPr lang="zh-CN" altLang="en-US">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52906" y="836712"/>
            <a:ext cx="8838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楷体" panose="02010609060101010101" pitchFamily="49" charset="-122"/>
                <a:ea typeface="楷体" panose="02010609060101010101" pitchFamily="49" charset="-122"/>
              </a:rPr>
              <a:t>2</a:t>
            </a:r>
            <a:r>
              <a:rPr lang="zh-CN" altLang="en-US" sz="2400" b="1" dirty="0">
                <a:solidFill>
                  <a:srgbClr val="080808"/>
                </a:solidFill>
                <a:latin typeface="楷体" panose="02010609060101010101" pitchFamily="49" charset="-122"/>
                <a:ea typeface="楷体" panose="02010609060101010101" pitchFamily="49" charset="-122"/>
              </a:rPr>
              <a:t>、大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b="1" dirty="0">
                <a:solidFill>
                  <a:srgbClr val="080808"/>
                </a:solidFill>
                <a:latin typeface="楷体" panose="02010609060101010101" pitchFamily="49" charset="-122"/>
                <a:ea typeface="楷体" panose="02010609060101010101" pitchFamily="49" charset="-122"/>
              </a:rPr>
              <a:t>表示法的定义</a:t>
            </a:r>
            <a:endParaRPr lang="en-US" altLang="zh-CN" sz="2400" b="1"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下面从算法执行时间的角度分析简单查找与二分查找两种查找方法。相对于简单查找来说，二分查找究竟节省了多少时间呢？如下表所示，当</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的规模越来越大时，简单查找需要的次数增加的是非常快的，当</a:t>
            </a:r>
            <a:r>
              <a:rPr lang="en-US" altLang="zh-CN" sz="2400" dirty="0">
                <a:solidFill>
                  <a:srgbClr val="080808"/>
                </a:solidFill>
                <a:latin typeface="楷体" panose="02010609060101010101" pitchFamily="49" charset="-122"/>
                <a:ea typeface="楷体" panose="02010609060101010101" pitchFamily="49" charset="-122"/>
              </a:rPr>
              <a:t>n= 100000000</a:t>
            </a:r>
            <a:r>
              <a:rPr lang="zh-CN" altLang="en-US" sz="2400" dirty="0">
                <a:solidFill>
                  <a:srgbClr val="080808"/>
                </a:solidFill>
                <a:latin typeface="楷体" panose="02010609060101010101" pitchFamily="49" charset="-122"/>
                <a:ea typeface="楷体" panose="02010609060101010101" pitchFamily="49" charset="-122"/>
              </a:rPr>
              <a:t>时，二分查找只需要</a:t>
            </a:r>
            <a:r>
              <a:rPr lang="en-US" altLang="zh-CN" sz="2400" dirty="0">
                <a:solidFill>
                  <a:srgbClr val="080808"/>
                </a:solidFill>
                <a:latin typeface="楷体" panose="02010609060101010101" pitchFamily="49" charset="-122"/>
                <a:ea typeface="楷体" panose="02010609060101010101" pitchFamily="49" charset="-122"/>
              </a:rPr>
              <a:t>27</a:t>
            </a:r>
            <a:r>
              <a:rPr lang="zh-CN" altLang="en-US" sz="2400" dirty="0">
                <a:solidFill>
                  <a:srgbClr val="080808"/>
                </a:solidFill>
                <a:latin typeface="楷体" panose="02010609060101010101" pitchFamily="49" charset="-122"/>
                <a:ea typeface="楷体" panose="02010609060101010101" pitchFamily="49" charset="-122"/>
              </a:rPr>
              <a:t>次，执行时间远远短于简单查找法，这是为什么呢？原因是二分查找和简单查找的运行时间的增速不同。随着问题规模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的增加，二分查找增加的时间并不多，而简单查找增加的时间却很多。因此，随着问题规模不断增大，二分查找的速度比简单查找快得多。算法分析就是要找出运行时间如何随问题规模的增加而增加，这也正是大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表示法的用武之地。</a:t>
            </a:r>
            <a:endParaRPr lang="zh-CN" altLang="en-US" sz="2400" dirty="0">
              <a:solidFill>
                <a:srgbClr val="080808"/>
              </a:solidFill>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nvGraphicFramePr>
        <p:xfrm>
          <a:off x="539552" y="5301208"/>
          <a:ext cx="8064896" cy="1211334"/>
        </p:xfrm>
        <a:graphic>
          <a:graphicData uri="http://schemas.openxmlformats.org/drawingml/2006/table">
            <a:tbl>
              <a:tblPr firstRow="1" firstCol="1" bandRow="1">
                <a:tableStyleId>{5C22544A-7EE6-4342-B048-85BDC9FD1C3A}</a:tableStyleId>
              </a:tblPr>
              <a:tblGrid>
                <a:gridCol w="1724636"/>
                <a:gridCol w="1268052"/>
                <a:gridCol w="1268052"/>
                <a:gridCol w="1268052"/>
                <a:gridCol w="1268052"/>
                <a:gridCol w="1268052"/>
              </a:tblGrid>
              <a:tr h="403778">
                <a:tc>
                  <a:txBody>
                    <a:bodyPr/>
                    <a:lstStyle/>
                    <a:p>
                      <a:pPr algn="ctr">
                        <a:lnSpc>
                          <a:spcPts val="1800"/>
                        </a:lnSpc>
                        <a:spcAft>
                          <a:spcPts val="0"/>
                        </a:spcAft>
                      </a:pPr>
                      <a:r>
                        <a:rPr lang="en-US" sz="1600" b="1" kern="100">
                          <a:effectLst/>
                        </a:rPr>
                        <a:t>n</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03778">
                <a:tc>
                  <a:txBody>
                    <a:bodyPr/>
                    <a:lstStyle/>
                    <a:p>
                      <a:pPr algn="ctr">
                        <a:lnSpc>
                          <a:spcPts val="1800"/>
                        </a:lnSpc>
                        <a:spcAft>
                          <a:spcPts val="0"/>
                        </a:spcAft>
                      </a:pPr>
                      <a:r>
                        <a:rPr lang="zh-CN" sz="1600" b="1" kern="100">
                          <a:effectLst/>
                        </a:rPr>
                        <a:t>简单查找次数</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100000000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403778">
                <a:tc>
                  <a:txBody>
                    <a:bodyPr/>
                    <a:lstStyle/>
                    <a:p>
                      <a:pPr algn="ctr">
                        <a:lnSpc>
                          <a:spcPts val="1800"/>
                        </a:lnSpc>
                        <a:spcAft>
                          <a:spcPts val="0"/>
                        </a:spcAft>
                      </a:pPr>
                      <a:r>
                        <a:rPr lang="zh-CN" sz="1600" b="1" kern="100">
                          <a:effectLst/>
                        </a:rPr>
                        <a:t>二分查找次数</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7</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14</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a:effectLst/>
                        </a:rPr>
                        <a:t>20</a:t>
                      </a:r>
                      <a:endParaRPr lang="zh-CN" sz="1600" b="1"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just">
                        <a:lnSpc>
                          <a:spcPts val="1800"/>
                        </a:lnSpc>
                        <a:spcAft>
                          <a:spcPts val="0"/>
                        </a:spcAft>
                      </a:pPr>
                      <a:r>
                        <a:rPr lang="en-US" sz="1600" b="1" kern="100" dirty="0">
                          <a:effectLst/>
                        </a:rPr>
                        <a:t>27</a:t>
                      </a:r>
                      <a:endParaRPr lang="zh-CN" sz="16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 Box 4"/>
              <p:cNvSpPr txBox="1">
                <a:spLocks noChangeArrowheads="1"/>
              </p:cNvSpPr>
              <p:nvPr/>
            </p:nvSpPr>
            <p:spPr bwMode="auto">
              <a:xfrm>
                <a:off x="152906" y="1628800"/>
                <a:ext cx="883818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a:t>
                </a:r>
                <a:r>
                  <a:rPr lang="en-US" altLang="zh-CN" sz="2400" dirty="0">
                    <a:solidFill>
                      <a:srgbClr val="080808"/>
                    </a:solidFill>
                    <a:latin typeface="楷体" panose="02010609060101010101" pitchFamily="49" charset="-122"/>
                    <a:ea typeface="楷体" panose="02010609060101010101" pitchFamily="49" charset="-122"/>
                  </a:rPr>
                  <a:t>T(n)=</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O</a:t>
                </a:r>
                <a:r>
                  <a:rPr lang="en-US" altLang="zh-CN" sz="2400" dirty="0">
                    <a:solidFill>
                      <a:srgbClr val="080808"/>
                    </a:solidFill>
                    <a:latin typeface="楷体" panose="02010609060101010101" pitchFamily="49" charset="-122"/>
                    <a:ea typeface="楷体" panose="02010609060101010101" pitchFamily="49" charset="-122"/>
                  </a:rPr>
                  <a:t>(f(n))</a:t>
                </a:r>
                <a:r>
                  <a:rPr lang="zh-CN" altLang="en-US" sz="2400" dirty="0">
                    <a:solidFill>
                      <a:srgbClr val="080808"/>
                    </a:solidFill>
                    <a:latin typeface="楷体" panose="02010609060101010101" pitchFamily="49" charset="-122"/>
                    <a:ea typeface="楷体" panose="02010609060101010101" pitchFamily="49" charset="-122"/>
                  </a:rPr>
                  <a:t>，其中</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表示问题的规模。用大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表示法来表示简单查找的运行时间就是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，二分查找的运行时间就是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a:t>
                </a:r>
                <a14:m>
                  <m:oMath xmlns:m="http://schemas.openxmlformats.org/officeDocument/2006/math">
                    <m:func>
                      <m:funcPr>
                        <m:ctrlPr>
                          <a:rPr lang="zh-CN" altLang="zh-CN" sz="2400" i="1">
                            <a:solidFill>
                              <a:srgbClr val="080808"/>
                            </a:solidFill>
                            <a:latin typeface="Cambria Math" panose="02040503050406030204" pitchFamily="18" charset="0"/>
                            <a:ea typeface="楷体" panose="02010609060101010101" pitchFamily="49" charset="-122"/>
                          </a:rPr>
                        </m:ctrlPr>
                      </m:funcPr>
                      <m:fName>
                        <m:sSub>
                          <m:sSubPr>
                            <m:ctrlPr>
                              <a:rPr lang="zh-CN" altLang="zh-CN" sz="2400" i="1">
                                <a:solidFill>
                                  <a:srgbClr val="080808"/>
                                </a:solidFill>
                                <a:latin typeface="Cambria Math" panose="02040503050406030204" pitchFamily="18" charset="0"/>
                                <a:ea typeface="楷体" panose="02010609060101010101" pitchFamily="49" charset="-122"/>
                              </a:rPr>
                            </m:ctrlPr>
                          </m:sSubPr>
                          <m:e>
                            <m:r>
                              <m:rPr>
                                <m:sty m:val="p"/>
                              </m:rPr>
                              <a:rPr lang="en-US" altLang="zh-CN" sz="2400">
                                <a:solidFill>
                                  <a:srgbClr val="080808"/>
                                </a:solidFill>
                                <a:latin typeface="Cambria Math" panose="02040503050406030204" pitchFamily="18" charset="0"/>
                                <a:ea typeface="楷体" panose="02010609060101010101" pitchFamily="49" charset="-122"/>
                              </a:rPr>
                              <m:t>log</m:t>
                            </m:r>
                          </m:e>
                          <m:sub>
                            <m:r>
                              <a:rPr lang="en-US" altLang="zh-CN" sz="2400">
                                <a:solidFill>
                                  <a:srgbClr val="080808"/>
                                </a:solidFill>
                                <a:latin typeface="Cambria Math" panose="02040503050406030204" pitchFamily="18" charset="0"/>
                                <a:ea typeface="楷体" panose="02010609060101010101" pitchFamily="49" charset="-122"/>
                              </a:rPr>
                              <m:t>2</m:t>
                            </m:r>
                          </m:sub>
                        </m:sSub>
                      </m:fName>
                      <m:e>
                        <m:r>
                          <a:rPr lang="en-US" altLang="zh-CN" sz="2400">
                            <a:solidFill>
                              <a:srgbClr val="080808"/>
                            </a:solidFill>
                            <a:latin typeface="Cambria Math" panose="02040503050406030204" pitchFamily="18" charset="0"/>
                            <a:ea typeface="楷体" panose="02010609060101010101" pitchFamily="49" charset="-122"/>
                          </a:rPr>
                          <m:t>𝑛</m:t>
                        </m:r>
                      </m:e>
                    </m:func>
                  </m:oMath>
                </a14:m>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。综上所述，我们得出结论，算法的时间复杂度不是指算法的运行一次需要多长时间，而是指随着问题规模的增加，其运行时间将以什么样的速度增加。</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O</a:t>
                </a:r>
                <a:r>
                  <a:rPr lang="en-US" altLang="zh-CN" sz="2400" dirty="0">
                    <a:solidFill>
                      <a:srgbClr val="080808"/>
                    </a:solidFill>
                    <a:latin typeface="楷体" panose="02010609060101010101" pitchFamily="49" charset="-122"/>
                    <a:ea typeface="楷体" panose="02010609060101010101" pitchFamily="49" charset="-122"/>
                  </a:rPr>
                  <a:t>(</a:t>
                </a:r>
                <a14:m>
                  <m:oMath xmlns:m="http://schemas.openxmlformats.org/officeDocument/2006/math">
                    <m:func>
                      <m:funcPr>
                        <m:ctrlPr>
                          <a:rPr lang="zh-CN" altLang="zh-CN" sz="2400" i="1">
                            <a:solidFill>
                              <a:srgbClr val="080808"/>
                            </a:solidFill>
                            <a:latin typeface="Cambria Math" panose="02040503050406030204" pitchFamily="18" charset="0"/>
                            <a:ea typeface="楷体" panose="02010609060101010101" pitchFamily="49" charset="-122"/>
                          </a:rPr>
                        </m:ctrlPr>
                      </m:funcPr>
                      <m:fName>
                        <m:sSub>
                          <m:sSubPr>
                            <m:ctrlPr>
                              <a:rPr lang="zh-CN" altLang="zh-CN" sz="2400" i="1">
                                <a:solidFill>
                                  <a:srgbClr val="080808"/>
                                </a:solidFill>
                                <a:latin typeface="Cambria Math" panose="02040503050406030204" pitchFamily="18" charset="0"/>
                                <a:ea typeface="楷体" panose="02010609060101010101" pitchFamily="49" charset="-122"/>
                              </a:rPr>
                            </m:ctrlPr>
                          </m:sSubPr>
                          <m:e>
                            <m:r>
                              <m:rPr>
                                <m:sty m:val="p"/>
                              </m:rPr>
                              <a:rPr lang="en-US" altLang="zh-CN" sz="2400">
                                <a:solidFill>
                                  <a:srgbClr val="080808"/>
                                </a:solidFill>
                                <a:latin typeface="Cambria Math" panose="02040503050406030204" pitchFamily="18" charset="0"/>
                                <a:ea typeface="楷体" panose="02010609060101010101" pitchFamily="49" charset="-122"/>
                              </a:rPr>
                              <m:t>log</m:t>
                            </m:r>
                          </m:e>
                          <m:sub>
                            <m:r>
                              <a:rPr lang="en-US" altLang="zh-CN" sz="2400">
                                <a:solidFill>
                                  <a:srgbClr val="080808"/>
                                </a:solidFill>
                                <a:latin typeface="Cambria Math" panose="02040503050406030204" pitchFamily="18" charset="0"/>
                                <a:ea typeface="楷体" panose="02010609060101010101" pitchFamily="49" charset="-122"/>
                              </a:rPr>
                              <m:t>2</m:t>
                            </m:r>
                          </m:sub>
                        </m:sSub>
                      </m:fName>
                      <m:e>
                        <m:r>
                          <a:rPr lang="en-US" altLang="zh-CN" sz="2400">
                            <a:solidFill>
                              <a:srgbClr val="080808"/>
                            </a:solidFill>
                            <a:latin typeface="Cambria Math" panose="02040503050406030204" pitchFamily="18" charset="0"/>
                            <a:ea typeface="楷体" panose="02010609060101010101" pitchFamily="49" charset="-122"/>
                          </a:rPr>
                          <m:t>𝑛</m:t>
                        </m:r>
                      </m:e>
                    </m:func>
                  </m:oMath>
                </a14:m>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比</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快，当需要查找的元素区间越多时，前者比后者快得越多。</a:t>
                </a:r>
                <a:endParaRPr lang="zh-CN" altLang="en-US" sz="2400" dirty="0">
                  <a:solidFill>
                    <a:srgbClr val="080808"/>
                  </a:solidFill>
                  <a:latin typeface="楷体" panose="02010609060101010101" pitchFamily="49" charset="-122"/>
                  <a:ea typeface="楷体" panose="02010609060101010101" pitchFamily="49" charset="-122"/>
                </a:endParaRPr>
              </a:p>
            </p:txBody>
          </p:sp>
        </mc:Choice>
        <mc:Fallback>
          <p:sp>
            <p:nvSpPr>
              <p:cNvPr id="5" name="Text Box 4"/>
              <p:cNvSpPr txBox="1">
                <a:spLocks noRot="1" noChangeAspect="1" noMove="1" noResize="1" noEditPoints="1" noAdjustHandles="1" noChangeArrowheads="1" noChangeShapeType="1" noTextEdit="1"/>
              </p:cNvSpPr>
              <p:nvPr/>
            </p:nvSpPr>
            <p:spPr bwMode="auto">
              <a:xfrm>
                <a:off x="152906" y="1628800"/>
                <a:ext cx="8838187" cy="2308324"/>
              </a:xfrm>
              <a:prstGeom prst="rect">
                <a:avLst/>
              </a:prstGeom>
              <a:blipFill rotWithShape="1">
                <a:blip r:embed="rId6"/>
                <a:stretch>
                  <a:fillRect l="-6" t="-1" r="1"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0" y="836712"/>
            <a:ext cx="92436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楷体" panose="02010609060101010101" pitchFamily="49" charset="-122"/>
                <a:ea typeface="楷体" panose="02010609060101010101" pitchFamily="49" charset="-122"/>
              </a:rPr>
              <a:t>3</a:t>
            </a:r>
            <a:r>
              <a:rPr lang="zh-CN" altLang="en-US" sz="2400" b="1" dirty="0">
                <a:solidFill>
                  <a:srgbClr val="080808"/>
                </a:solidFill>
                <a:latin typeface="楷体" panose="02010609060101010101" pitchFamily="49" charset="-122"/>
                <a:ea typeface="楷体" panose="02010609060101010101" pitchFamily="49" charset="-122"/>
              </a:rPr>
              <a:t>、推导大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b="1" dirty="0">
                <a:solidFill>
                  <a:srgbClr val="080808"/>
                </a:solidFill>
                <a:latin typeface="楷体" panose="02010609060101010101" pitchFamily="49" charset="-122"/>
                <a:ea typeface="楷体" panose="02010609060101010101" pitchFamily="49" charset="-122"/>
              </a:rPr>
              <a:t>阶</a:t>
            </a:r>
            <a:endParaRPr lang="en-US" altLang="zh-CN" sz="2400" b="1"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在算法分析中，我们将语句总的执行次数记为</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，进而分析</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随</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的变化情况从而确定出确认</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的数量级，即推导大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阶，具体分为以下四个步骤：</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）分析问题的规模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，找出算法中的基本语句，计算出</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）用常数</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取代</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中的加法常数项。</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）在</a:t>
            </a:r>
            <a:r>
              <a:rPr lang="en-US" altLang="zh-CN" sz="2400" dirty="0">
                <a:solidFill>
                  <a:srgbClr val="080808"/>
                </a:solidFill>
                <a:latin typeface="楷体" panose="02010609060101010101" pitchFamily="49" charset="-122"/>
                <a:ea typeface="楷体" panose="02010609060101010101" pitchFamily="49" charset="-122"/>
              </a:rPr>
              <a:t>T(n)</a:t>
            </a:r>
            <a:r>
              <a:rPr lang="zh-CN" altLang="en-US" sz="2400" dirty="0">
                <a:solidFill>
                  <a:srgbClr val="080808"/>
                </a:solidFill>
                <a:latin typeface="楷体" panose="02010609060101010101" pitchFamily="49" charset="-122"/>
                <a:ea typeface="楷体" panose="02010609060101010101" pitchFamily="49" charset="-122"/>
              </a:rPr>
              <a:t>中，只保留其中的最高阶项。</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）如果最高阶项存在且不是</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，就去掉它的系数，所得结果即是大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阶。</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3" name="图片 2"/>
          <p:cNvPicPr>
            <a:picLocks noChangeAspect="1"/>
          </p:cNvPicPr>
          <p:nvPr/>
        </p:nvPicPr>
        <p:blipFill>
          <a:blip r:embed="rId6"/>
          <a:stretch>
            <a:fillRect/>
          </a:stretch>
        </p:blipFill>
        <p:spPr>
          <a:xfrm>
            <a:off x="708869" y="4253032"/>
            <a:ext cx="7825892" cy="234432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976955"/>
            <a:ext cx="4878259"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1.2.2 </a:t>
            </a:r>
            <a:r>
              <a:rPr lang="zh-CN" altLang="en-US" sz="2800" b="1" dirty="0">
                <a:solidFill>
                  <a:srgbClr val="0000FF"/>
                </a:solidFill>
                <a:latin typeface="楷体" panose="02010609060101010101" pitchFamily="49" charset="-122"/>
                <a:ea typeface="楷体" panose="02010609060101010101" pitchFamily="49" charset="-122"/>
              </a:rPr>
              <a:t>算法的时间复杂度分析</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Text Box 4"/>
          <p:cNvSpPr txBox="1">
            <a:spLocks noChangeArrowheads="1"/>
          </p:cNvSpPr>
          <p:nvPr/>
        </p:nvSpPr>
        <p:spPr bwMode="auto">
          <a:xfrm>
            <a:off x="133062" y="1628800"/>
            <a:ext cx="883818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O(1)</a:t>
            </a: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pt</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(int 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int m = 0;                        /*</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d",m</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4941168"/>
            <a:ext cx="883818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这个算法是由顺序结构的语句构成的，算法的运行次数函数</a:t>
            </a:r>
            <a:r>
              <a:rPr lang="en-US" altLang="zh-CN" sz="2400" dirty="0">
                <a:solidFill>
                  <a:srgbClr val="080808"/>
                </a:solidFill>
                <a:latin typeface="楷体" panose="02010609060101010101" pitchFamily="49" charset="-122"/>
                <a:ea typeface="楷体" panose="02010609060101010101" pitchFamily="49" charset="-122"/>
              </a:rPr>
              <a:t>T</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。根据推导大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阶的方法步骤，把常数项</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改为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。因此求出该算法的时间复杂度为</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24544" y="476672"/>
            <a:ext cx="898220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假设现在修改算法，执行</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遍</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m=2*</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/5+6</a:t>
            </a: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语句，算法如下：</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n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m=2*</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/5+6;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d",m</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4797152"/>
            <a:ext cx="8838187"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这个算法的运行次数函数</a:t>
            </a:r>
            <a:r>
              <a:rPr lang="en-US" altLang="zh-CN" sz="2400" dirty="0">
                <a:solidFill>
                  <a:srgbClr val="080808"/>
                </a:solidFill>
                <a:latin typeface="楷体" panose="02010609060101010101" pitchFamily="49" charset="-122"/>
                <a:ea typeface="楷体" panose="02010609060101010101" pitchFamily="49" charset="-122"/>
              </a:rPr>
              <a:t>T(n)=7</a:t>
            </a:r>
            <a:r>
              <a:rPr lang="zh-CN" altLang="en-US" sz="2400" dirty="0">
                <a:solidFill>
                  <a:srgbClr val="080808"/>
                </a:solidFill>
                <a:latin typeface="楷体" panose="02010609060101010101" pitchFamily="49" charset="-122"/>
                <a:ea typeface="楷体" panose="02010609060101010101" pitchFamily="49" charset="-122"/>
              </a:rPr>
              <a:t>。根据推导大</a:t>
            </a:r>
            <a:r>
              <a:rPr lang="en-US" altLang="zh-CN" sz="2400" dirty="0">
                <a:solidFill>
                  <a:srgbClr val="080808"/>
                </a:solidFill>
                <a:latin typeface="楷体" panose="02010609060101010101" pitchFamily="49" charset="-122"/>
                <a:ea typeface="楷体" panose="02010609060101010101" pitchFamily="49" charset="-122"/>
              </a:rPr>
              <a:t>O</a:t>
            </a:r>
            <a:r>
              <a:rPr lang="zh-CN" altLang="en-US" sz="2400" dirty="0">
                <a:solidFill>
                  <a:srgbClr val="080808"/>
                </a:solidFill>
                <a:latin typeface="楷体" panose="02010609060101010101" pitchFamily="49" charset="-122"/>
                <a:ea typeface="楷体" panose="02010609060101010101" pitchFamily="49" charset="-122"/>
              </a:rPr>
              <a:t>阶的方法步骤，把常数项</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改为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。因此求出该算法的时间复杂度也是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由上面两个例子可以看出，不管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的值是多少，第一个算法和第二个算法执行的次数始终都是</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次和</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次，这类算法执行次数与问题规模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没有关系的算法，称它的算法复杂度为</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26167" y="980728"/>
            <a:ext cx="88381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O(n)</a:t>
            </a: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 (int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5013176"/>
            <a:ext cx="883818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这个算法的运行次数函数</a:t>
            </a:r>
            <a:r>
              <a:rPr lang="en-US" altLang="zh-CN" sz="2400" dirty="0">
                <a:solidFill>
                  <a:srgbClr val="080808"/>
                </a:solidFill>
                <a:latin typeface="楷体" panose="02010609060101010101" pitchFamily="49" charset="-122"/>
                <a:ea typeface="楷体" panose="02010609060101010101" pitchFamily="49" charset="-122"/>
              </a:rPr>
              <a:t>T(n)=n+3</a:t>
            </a:r>
            <a:r>
              <a:rPr lang="zh-CN" altLang="en-US" sz="2400" dirty="0">
                <a:solidFill>
                  <a:srgbClr val="080808"/>
                </a:solidFill>
                <a:latin typeface="楷体" panose="02010609060101010101" pitchFamily="49" charset="-122"/>
                <a:ea typeface="楷体" panose="02010609060101010101" pitchFamily="49" charset="-122"/>
              </a:rPr>
              <a:t>。根据推导大</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阶的方法步骤，求出该算法的时间复杂度是</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。此时算法执行次数随问题规模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的增加而增加，两者是线性关系，因此称这类算法的时间复杂度为线性阶。</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 Box 4"/>
              <p:cNvSpPr txBox="1">
                <a:spLocks noChangeArrowheads="1"/>
              </p:cNvSpPr>
              <p:nvPr/>
            </p:nvSpPr>
            <p:spPr bwMode="auto">
              <a:xfrm>
                <a:off x="395536" y="836712"/>
                <a:ext cx="883818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14:m>
                  <m:oMath xmlns:m="http://schemas.openxmlformats.org/officeDocument/2006/math">
                    <m:func>
                      <m:funcPr>
                        <m:ctrlPr>
                          <a:rPr lang="zh-CN" altLang="zh-CN" sz="2400" b="1" i="1">
                            <a:solidFill>
                              <a:srgbClr val="080808"/>
                            </a:solidFill>
                            <a:latin typeface="Cambria Math" panose="02040503050406030204" pitchFamily="18" charset="0"/>
                            <a:ea typeface="楷体" panose="02010609060101010101" pitchFamily="49" charset="-122"/>
                            <a:cs typeface="Times New Roman" panose="02020603050405020304" pitchFamily="18" charset="0"/>
                          </a:rPr>
                        </m:ctrlPr>
                      </m:funcPr>
                      <m:fName>
                        <m:sSub>
                          <m:sSubPr>
                            <m:ctrlPr>
                              <a:rPr lang="zh-CN" altLang="zh-CN" sz="2400" b="1" i="1">
                                <a:solidFill>
                                  <a:srgbClr val="080808"/>
                                </a:solidFill>
                                <a:latin typeface="Cambria Math" panose="02040503050406030204" pitchFamily="18" charset="0"/>
                                <a:ea typeface="楷体" panose="02010609060101010101" pitchFamily="49" charset="-122"/>
                                <a:cs typeface="Times New Roman" panose="02020603050405020304" pitchFamily="18" charset="0"/>
                              </a:rPr>
                            </m:ctrlPr>
                          </m:sSubPr>
                          <m:e>
                            <m:r>
                              <m:rPr>
                                <m:sty m:val="p"/>
                              </m:rPr>
                              <a:rPr lang="en-US" altLang="zh-CN" sz="2400" b="1">
                                <a:solidFill>
                                  <a:srgbClr val="080808"/>
                                </a:solidFill>
                                <a:latin typeface="Cambria Math" panose="02040503050406030204" pitchFamily="18" charset="0"/>
                                <a:ea typeface="楷体" panose="02010609060101010101" pitchFamily="49" charset="-122"/>
                                <a:cs typeface="Times New Roman" panose="02020603050405020304" pitchFamily="18" charset="0"/>
                              </a:rPr>
                              <m:t>log</m:t>
                            </m:r>
                          </m:e>
                          <m:sub>
                            <m:r>
                              <a:rPr lang="en-US" altLang="zh-CN" sz="2400" b="1">
                                <a:solidFill>
                                  <a:srgbClr val="080808"/>
                                </a:solidFill>
                                <a:latin typeface="Cambria Math" panose="02040503050406030204" pitchFamily="18" charset="0"/>
                                <a:ea typeface="楷体" panose="02010609060101010101" pitchFamily="49" charset="-122"/>
                                <a:cs typeface="Times New Roman" panose="02020603050405020304" pitchFamily="18" charset="0"/>
                              </a:rPr>
                              <m:t>2</m:t>
                            </m:r>
                          </m:sub>
                        </m:sSub>
                      </m:fName>
                      <m:e>
                        <m:r>
                          <a:rPr lang="en-US" altLang="zh-CN" sz="2400" b="1">
                            <a:solidFill>
                              <a:srgbClr val="080808"/>
                            </a:solidFill>
                            <a:latin typeface="Cambria Math" panose="02040503050406030204" pitchFamily="18" charset="0"/>
                            <a:ea typeface="楷体" panose="02010609060101010101" pitchFamily="49" charset="-122"/>
                            <a:cs typeface="Times New Roman" panose="02020603050405020304" pitchFamily="18" charset="0"/>
                          </a:rPr>
                          <m:t>𝑛</m:t>
                        </m:r>
                      </m:e>
                    </m:func>
                  </m:oMath>
                </a14:m>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powersum (int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i=1;                                  </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while</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14:m>
                  <m:oMath xmlns:m="http://schemas.openxmlformats.org/officeDocument/2006/math">
                    <m:func>
                      <m:funcPr>
                        <m:ctrlPr>
                          <a:rPr lang="zh-CN" altLang="zh-CN" sz="2400" i="1">
                            <a:solidFill>
                              <a:srgbClr val="0000FF"/>
                            </a:solidFill>
                            <a:latin typeface="Cambria Math" panose="02040503050406030204" pitchFamily="18" charset="0"/>
                          </a:rPr>
                        </m:ctrlPr>
                      </m:funcPr>
                      <m:fName>
                        <m:sSub>
                          <m:sSubPr>
                            <m:ctrlPr>
                              <a:rPr lang="zh-CN" altLang="zh-CN" sz="2400" i="1">
                                <a:solidFill>
                                  <a:srgbClr val="0000FF"/>
                                </a:solidFill>
                                <a:latin typeface="Cambria Math" panose="02040503050406030204" pitchFamily="18" charset="0"/>
                              </a:rPr>
                            </m:ctrlPr>
                          </m:sSubPr>
                          <m:e>
                            <m:r>
                              <m:rPr>
                                <m:sty m:val="p"/>
                              </m:rPr>
                              <a:rPr lang="en-US" altLang="zh-CN" sz="2400">
                                <a:solidFill>
                                  <a:srgbClr val="0000FF"/>
                                </a:solidFill>
                                <a:latin typeface="Cambria Math" panose="02040503050406030204" pitchFamily="18" charset="0"/>
                              </a:rPr>
                              <m:t>log</m:t>
                            </m:r>
                          </m:e>
                          <m:sub>
                            <m:r>
                              <a:rPr lang="en-US" altLang="zh-CN" sz="2400">
                                <a:solidFill>
                                  <a:srgbClr val="0000FF"/>
                                </a:solidFill>
                                <a:latin typeface="Cambria Math" panose="02040503050406030204" pitchFamily="18" charset="0"/>
                              </a:rPr>
                              <m:t>2</m:t>
                            </m:r>
                          </m:sub>
                        </m:sSub>
                      </m:fName>
                      <m:e>
                        <m:r>
                          <a:rPr lang="en-US" altLang="zh-CN" sz="2400">
                            <a:solidFill>
                              <a:srgbClr val="0000FF"/>
                            </a:solidFill>
                            <a:latin typeface="Cambria Math" panose="02040503050406030204" pitchFamily="18" charset="0"/>
                          </a:rPr>
                          <m:t>𝑛</m:t>
                        </m:r>
                      </m:e>
                    </m:func>
                  </m:oMath>
                </a14:m>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                          /*</a:t>
                </a:r>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14:m>
                  <m:oMath xmlns:m="http://schemas.openxmlformats.org/officeDocument/2006/math">
                    <m:func>
                      <m:funcPr>
                        <m:ctrlPr>
                          <a:rPr lang="zh-CN" altLang="zh-CN" sz="2400" i="1">
                            <a:solidFill>
                              <a:srgbClr val="0000FF"/>
                            </a:solidFill>
                            <a:latin typeface="Cambria Math" panose="02040503050406030204" pitchFamily="18" charset="0"/>
                          </a:rPr>
                        </m:ctrlPr>
                      </m:funcPr>
                      <m:fName>
                        <m:sSub>
                          <m:sSubPr>
                            <m:ctrlPr>
                              <a:rPr lang="zh-CN" altLang="zh-CN" sz="2400" i="1">
                                <a:solidFill>
                                  <a:srgbClr val="0000FF"/>
                                </a:solidFill>
                                <a:latin typeface="Cambria Math" panose="02040503050406030204" pitchFamily="18" charset="0"/>
                              </a:rPr>
                            </m:ctrlPr>
                          </m:sSubPr>
                          <m:e>
                            <m:r>
                              <m:rPr>
                                <m:sty m:val="p"/>
                              </m:rPr>
                              <a:rPr lang="en-US" altLang="zh-CN" sz="2400">
                                <a:solidFill>
                                  <a:srgbClr val="0000FF"/>
                                </a:solidFill>
                                <a:latin typeface="Cambria Math" panose="02040503050406030204" pitchFamily="18" charset="0"/>
                              </a:rPr>
                              <m:t>log</m:t>
                            </m:r>
                          </m:e>
                          <m:sub>
                            <m:r>
                              <a:rPr lang="en-US" altLang="zh-CN" sz="2400">
                                <a:solidFill>
                                  <a:srgbClr val="0000FF"/>
                                </a:solidFill>
                                <a:latin typeface="Cambria Math" panose="02040503050406030204" pitchFamily="18" charset="0"/>
                              </a:rPr>
                              <m:t>2</m:t>
                            </m:r>
                          </m:sub>
                        </m:sSub>
                      </m:fName>
                      <m:e>
                        <m:r>
                          <a:rPr lang="en-US" altLang="zh-CN" sz="2400">
                            <a:solidFill>
                              <a:srgbClr val="0000FF"/>
                            </a:solidFill>
                            <a:latin typeface="Cambria Math" panose="02040503050406030204" pitchFamily="18" charset="0"/>
                          </a:rPr>
                          <m:t>𝑛</m:t>
                        </m:r>
                      </m:e>
                    </m:func>
                  </m:oMath>
                </a14:m>
                <a:r>
                  <a:rPr lang="zh-CN"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5" name="Text Box 4"/>
              <p:cNvSpPr txBox="1">
                <a:spLocks noRot="1" noChangeAspect="1" noMove="1" noResize="1" noEditPoints="1" noAdjustHandles="1" noChangeArrowheads="1" noChangeShapeType="1" noTextEdit="1"/>
              </p:cNvSpPr>
              <p:nvPr/>
            </p:nvSpPr>
            <p:spPr bwMode="auto">
              <a:xfrm>
                <a:off x="395536" y="836712"/>
                <a:ext cx="8838187" cy="4154984"/>
              </a:xfrm>
              <a:prstGeom prst="rect">
                <a:avLst/>
              </a:prstGeom>
              <a:blipFill rotWithShape="1">
                <a:blip r:embed="rId6"/>
                <a:stretch>
                  <a:fillRect l="-6" t="-10" r="2" b="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Text Box 4"/>
              <p:cNvSpPr txBox="1">
                <a:spLocks noChangeArrowheads="1"/>
              </p:cNvSpPr>
              <p:nvPr/>
            </p:nvSpPr>
            <p:spPr bwMode="auto">
              <a:xfrm>
                <a:off x="288370" y="5013827"/>
                <a:ext cx="8838187"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这个算法关键在于分析循环体内的基本语句的执行次数，即计算循环执行的次数，循环变量</a:t>
                </a:r>
                <a:r>
                  <a:rPr lang="en-US" altLang="zh-CN" sz="2000" dirty="0" err="1">
                    <a:solidFill>
                      <a:srgbClr val="080808"/>
                    </a:solidFill>
                    <a:latin typeface="楷体" panose="02010609060101010101" pitchFamily="49" charset="-122"/>
                    <a:ea typeface="楷体" panose="02010609060101010101" pitchFamily="49" charset="-122"/>
                  </a:rPr>
                  <a:t>i</a:t>
                </a:r>
                <a:r>
                  <a:rPr lang="zh-CN" altLang="en-US" sz="2000" dirty="0">
                    <a:solidFill>
                      <a:srgbClr val="080808"/>
                    </a:solidFill>
                    <a:latin typeface="楷体" panose="02010609060101010101" pitchFamily="49" charset="-122"/>
                    <a:ea typeface="楷体" panose="02010609060101010101" pitchFamily="49" charset="-122"/>
                  </a:rPr>
                  <a:t>的初始值为</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，每次循环让</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，循环条件其实也就转化为判断多少个</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相乘后大于</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，如果满足条件即结束循环。假设循环次数为</a:t>
                </a:r>
                <a:r>
                  <a:rPr lang="en-US" altLang="zh-CN" sz="2000" dirty="0">
                    <a:solidFill>
                      <a:srgbClr val="080808"/>
                    </a:solidFill>
                    <a:latin typeface="楷体" panose="02010609060101010101" pitchFamily="49" charset="-122"/>
                    <a:ea typeface="楷体" panose="02010609060101010101" pitchFamily="49" charset="-122"/>
                  </a:rPr>
                  <a:t>c</a:t>
                </a:r>
                <a:r>
                  <a:rPr lang="zh-CN" altLang="en-US" sz="2000" dirty="0">
                    <a:solidFill>
                      <a:srgbClr val="080808"/>
                    </a:solidFill>
                    <a:latin typeface="楷体" panose="02010609060101010101" pitchFamily="49" charset="-122"/>
                    <a:ea typeface="楷体" panose="02010609060101010101" pitchFamily="49" charset="-122"/>
                  </a:rPr>
                  <a:t>，有</a:t>
                </a:r>
                <a:r>
                  <a:rPr lang="en-US" altLang="zh-CN" sz="2000" dirty="0">
                    <a:solidFill>
                      <a:srgbClr val="080808"/>
                    </a:solidFill>
                    <a:latin typeface="楷体" panose="02010609060101010101" pitchFamily="49" charset="-122"/>
                    <a:ea typeface="楷体" panose="02010609060101010101" pitchFamily="49" charset="-122"/>
                  </a:rPr>
                  <a:t>2*c=n</a:t>
                </a:r>
                <a:r>
                  <a:rPr lang="zh-CN" altLang="en-US" sz="2000" dirty="0">
                    <a:solidFill>
                      <a:srgbClr val="080808"/>
                    </a:solidFill>
                    <a:latin typeface="楷体" panose="02010609060101010101" pitchFamily="49" charset="-122"/>
                    <a:ea typeface="楷体" panose="02010609060101010101" pitchFamily="49" charset="-122"/>
                  </a:rPr>
                  <a:t>，算出</a:t>
                </a:r>
                <a:r>
                  <a:rPr lang="en-US" altLang="zh-CN" sz="2000" dirty="0">
                    <a:solidFill>
                      <a:srgbClr val="080808"/>
                    </a:solidFill>
                    <a:latin typeface="楷体" panose="02010609060101010101" pitchFamily="49" charset="-122"/>
                    <a:ea typeface="楷体" panose="02010609060101010101" pitchFamily="49" charset="-122"/>
                  </a:rPr>
                  <a:t>c=</a:t>
                </a:r>
                <a14:m>
                  <m:oMath xmlns:m="http://schemas.openxmlformats.org/officeDocument/2006/math">
                    <m:func>
                      <m:funcPr>
                        <m:ctrlPr>
                          <a:rPr lang="zh-CN" altLang="zh-CN" sz="2000" i="1">
                            <a:solidFill>
                              <a:srgbClr val="080808"/>
                            </a:solidFill>
                            <a:latin typeface="Cambria Math" panose="02040503050406030204" pitchFamily="18" charset="0"/>
                            <a:ea typeface="楷体" panose="02010609060101010101" pitchFamily="49" charset="-122"/>
                          </a:rPr>
                        </m:ctrlPr>
                      </m:funcPr>
                      <m:fName>
                        <m:sSub>
                          <m:sSubPr>
                            <m:ctrlPr>
                              <a:rPr lang="zh-CN" altLang="zh-CN" sz="2000" i="1">
                                <a:solidFill>
                                  <a:srgbClr val="080808"/>
                                </a:solidFill>
                                <a:latin typeface="Cambria Math" panose="02040503050406030204" pitchFamily="18" charset="0"/>
                                <a:ea typeface="楷体" panose="02010609060101010101" pitchFamily="49" charset="-122"/>
                              </a:rPr>
                            </m:ctrlPr>
                          </m:sSubPr>
                          <m:e>
                            <m:r>
                              <m:rPr>
                                <m:sty m:val="p"/>
                              </m:rPr>
                              <a:rPr lang="en-US" altLang="zh-CN" sz="2000">
                                <a:solidFill>
                                  <a:srgbClr val="080808"/>
                                </a:solidFill>
                                <a:latin typeface="Cambria Math" panose="02040503050406030204" pitchFamily="18" charset="0"/>
                                <a:ea typeface="楷体" panose="02010609060101010101" pitchFamily="49" charset="-122"/>
                              </a:rPr>
                              <m:t>log</m:t>
                            </m:r>
                          </m:e>
                          <m:sub>
                            <m:r>
                              <a:rPr lang="en-US" altLang="zh-CN" sz="2000">
                                <a:solidFill>
                                  <a:srgbClr val="080808"/>
                                </a:solidFill>
                                <a:latin typeface="Cambria Math" panose="02040503050406030204" pitchFamily="18" charset="0"/>
                                <a:ea typeface="楷体" panose="02010609060101010101" pitchFamily="49" charset="-122"/>
                              </a:rPr>
                              <m:t>2</m:t>
                            </m:r>
                          </m:sub>
                        </m:sSub>
                      </m:fName>
                      <m:e>
                        <m:r>
                          <a:rPr lang="en-US" altLang="zh-CN" sz="2000">
                            <a:solidFill>
                              <a:srgbClr val="080808"/>
                            </a:solidFill>
                            <a:latin typeface="Cambria Math" panose="02040503050406030204" pitchFamily="18" charset="0"/>
                            <a:ea typeface="楷体" panose="02010609060101010101" pitchFamily="49" charset="-122"/>
                          </a:rPr>
                          <m:t>𝑛</m:t>
                        </m:r>
                      </m:e>
                    </m:func>
                  </m:oMath>
                </a14:m>
                <a:r>
                  <a:rPr lang="zh-CN" altLang="en-US" sz="2000" dirty="0">
                    <a:solidFill>
                      <a:srgbClr val="080808"/>
                    </a:solidFill>
                    <a:latin typeface="楷体" panose="02010609060101010101" pitchFamily="49" charset="-122"/>
                    <a:ea typeface="楷体" panose="02010609060101010101" pitchFamily="49" charset="-122"/>
                  </a:rPr>
                  <a:t>。由此算出该算法的运行次数函数</a:t>
                </a:r>
                <a:r>
                  <a:rPr lang="en-US" altLang="zh-CN" sz="2000" dirty="0">
                    <a:solidFill>
                      <a:srgbClr val="080808"/>
                    </a:solidFill>
                    <a:latin typeface="楷体" panose="02010609060101010101" pitchFamily="49" charset="-122"/>
                    <a:ea typeface="楷体" panose="02010609060101010101" pitchFamily="49" charset="-122"/>
                  </a:rPr>
                  <a:t>T(n)=</a:t>
                </a:r>
                <a14:m>
                  <m:oMath xmlns:m="http://schemas.openxmlformats.org/officeDocument/2006/math">
                    <m:r>
                      <a:rPr lang="en-US" altLang="zh-CN" sz="2000">
                        <a:solidFill>
                          <a:srgbClr val="080808"/>
                        </a:solidFill>
                        <a:latin typeface="Cambria Math" panose="02040503050406030204" pitchFamily="18" charset="0"/>
                        <a:ea typeface="楷体" panose="02010609060101010101" pitchFamily="49" charset="-122"/>
                      </a:rPr>
                      <m:t>2</m:t>
                    </m:r>
                    <m:r>
                      <a:rPr lang="zh-CN" altLang="en-US" sz="2000">
                        <a:solidFill>
                          <a:srgbClr val="080808"/>
                        </a:solidFill>
                        <a:latin typeface="Cambria Math" panose="02040503050406030204" pitchFamily="18" charset="0"/>
                        <a:ea typeface="楷体" panose="02010609060101010101" pitchFamily="49" charset="-122"/>
                      </a:rPr>
                      <m:t>∗</m:t>
                    </m:r>
                    <m:func>
                      <m:funcPr>
                        <m:ctrlPr>
                          <a:rPr lang="zh-CN" altLang="zh-CN" sz="2000" i="1">
                            <a:solidFill>
                              <a:srgbClr val="080808"/>
                            </a:solidFill>
                            <a:latin typeface="Cambria Math" panose="02040503050406030204" pitchFamily="18" charset="0"/>
                            <a:ea typeface="楷体" panose="02010609060101010101" pitchFamily="49" charset="-122"/>
                          </a:rPr>
                        </m:ctrlPr>
                      </m:funcPr>
                      <m:fName>
                        <m:sSub>
                          <m:sSubPr>
                            <m:ctrlPr>
                              <a:rPr lang="zh-CN" altLang="zh-CN" sz="2000" i="1">
                                <a:solidFill>
                                  <a:srgbClr val="080808"/>
                                </a:solidFill>
                                <a:latin typeface="Cambria Math" panose="02040503050406030204" pitchFamily="18" charset="0"/>
                                <a:ea typeface="楷体" panose="02010609060101010101" pitchFamily="49" charset="-122"/>
                              </a:rPr>
                            </m:ctrlPr>
                          </m:sSubPr>
                          <m:e>
                            <m:r>
                              <m:rPr>
                                <m:sty m:val="p"/>
                              </m:rPr>
                              <a:rPr lang="en-US" altLang="zh-CN" sz="2000">
                                <a:solidFill>
                                  <a:srgbClr val="080808"/>
                                </a:solidFill>
                                <a:latin typeface="Cambria Math" panose="02040503050406030204" pitchFamily="18" charset="0"/>
                                <a:ea typeface="楷体" panose="02010609060101010101" pitchFamily="49" charset="-122"/>
                              </a:rPr>
                              <m:t>log</m:t>
                            </m:r>
                          </m:e>
                          <m:sub>
                            <m:r>
                              <a:rPr lang="en-US" altLang="zh-CN" sz="2000">
                                <a:solidFill>
                                  <a:srgbClr val="080808"/>
                                </a:solidFill>
                                <a:latin typeface="Cambria Math" panose="02040503050406030204" pitchFamily="18" charset="0"/>
                                <a:ea typeface="楷体" panose="02010609060101010101" pitchFamily="49" charset="-122"/>
                              </a:rPr>
                              <m:t>2</m:t>
                            </m:r>
                          </m:sub>
                        </m:sSub>
                      </m:fName>
                      <m:e>
                        <m:r>
                          <a:rPr lang="en-US" altLang="zh-CN" sz="2000">
                            <a:solidFill>
                              <a:srgbClr val="080808"/>
                            </a:solidFill>
                            <a:latin typeface="Cambria Math" panose="02040503050406030204" pitchFamily="18" charset="0"/>
                            <a:ea typeface="楷体" panose="02010609060101010101" pitchFamily="49" charset="-122"/>
                          </a:rPr>
                          <m:t>𝑛</m:t>
                        </m:r>
                      </m:e>
                    </m:func>
                  </m:oMath>
                </a14:m>
                <a:r>
                  <a:rPr lang="en-US" altLang="zh-CN" sz="2000" dirty="0">
                    <a:solidFill>
                      <a:srgbClr val="080808"/>
                    </a:solidFill>
                    <a:latin typeface="楷体" panose="02010609060101010101" pitchFamily="49" charset="-122"/>
                    <a:ea typeface="楷体" panose="02010609060101010101" pitchFamily="49" charset="-122"/>
                  </a:rPr>
                  <a:t>+3</a:t>
                </a:r>
                <a:r>
                  <a:rPr lang="zh-CN" altLang="en-US" sz="2000" dirty="0">
                    <a:solidFill>
                      <a:srgbClr val="080808"/>
                    </a:solidFill>
                    <a:latin typeface="楷体" panose="02010609060101010101" pitchFamily="49" charset="-122"/>
                    <a:ea typeface="楷体" panose="02010609060101010101" pitchFamily="49" charset="-122"/>
                  </a:rPr>
                  <a:t>。根据推导大</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000" dirty="0">
                    <a:solidFill>
                      <a:srgbClr val="080808"/>
                    </a:solidFill>
                    <a:latin typeface="楷体" panose="02010609060101010101" pitchFamily="49" charset="-122"/>
                    <a:ea typeface="楷体" panose="02010609060101010101" pitchFamily="49" charset="-122"/>
                  </a:rPr>
                  <a:t>阶的方法步骤，求出该算法的时间复杂度是</a:t>
                </a:r>
                <a:r>
                  <a:rPr lang="en-US" altLang="zh-CN" sz="20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a:t>
                </a:r>
                <a14:m>
                  <m:oMath xmlns:m="http://schemas.openxmlformats.org/officeDocument/2006/math">
                    <m:func>
                      <m:funcPr>
                        <m:ctrlPr>
                          <a:rPr lang="zh-CN" altLang="zh-CN" sz="2000" i="1">
                            <a:solidFill>
                              <a:srgbClr val="080808"/>
                            </a:solidFill>
                            <a:latin typeface="Cambria Math" panose="02040503050406030204" pitchFamily="18" charset="0"/>
                            <a:ea typeface="楷体" panose="02010609060101010101" pitchFamily="49" charset="-122"/>
                          </a:rPr>
                        </m:ctrlPr>
                      </m:funcPr>
                      <m:fName>
                        <m:sSub>
                          <m:sSubPr>
                            <m:ctrlPr>
                              <a:rPr lang="zh-CN" altLang="zh-CN" sz="2000" i="1">
                                <a:solidFill>
                                  <a:srgbClr val="080808"/>
                                </a:solidFill>
                                <a:latin typeface="Cambria Math" panose="02040503050406030204" pitchFamily="18" charset="0"/>
                                <a:ea typeface="楷体" panose="02010609060101010101" pitchFamily="49" charset="-122"/>
                              </a:rPr>
                            </m:ctrlPr>
                          </m:sSubPr>
                          <m:e>
                            <m:r>
                              <m:rPr>
                                <m:sty m:val="p"/>
                              </m:rPr>
                              <a:rPr lang="en-US" altLang="zh-CN" sz="2000">
                                <a:solidFill>
                                  <a:srgbClr val="080808"/>
                                </a:solidFill>
                                <a:latin typeface="Cambria Math" panose="02040503050406030204" pitchFamily="18" charset="0"/>
                                <a:ea typeface="楷体" panose="02010609060101010101" pitchFamily="49" charset="-122"/>
                              </a:rPr>
                              <m:t>log</m:t>
                            </m:r>
                          </m:e>
                          <m:sub>
                            <m:r>
                              <a:rPr lang="en-US" altLang="zh-CN" sz="2000">
                                <a:solidFill>
                                  <a:srgbClr val="080808"/>
                                </a:solidFill>
                                <a:latin typeface="Cambria Math" panose="02040503050406030204" pitchFamily="18" charset="0"/>
                                <a:ea typeface="楷体" panose="02010609060101010101" pitchFamily="49" charset="-122"/>
                              </a:rPr>
                              <m:t>2</m:t>
                            </m:r>
                          </m:sub>
                        </m:sSub>
                      </m:fName>
                      <m:e>
                        <m:r>
                          <a:rPr lang="en-US" altLang="zh-CN" sz="2000">
                            <a:solidFill>
                              <a:srgbClr val="080808"/>
                            </a:solidFill>
                            <a:latin typeface="Cambria Math" panose="02040503050406030204" pitchFamily="18" charset="0"/>
                            <a:ea typeface="楷体" panose="02010609060101010101" pitchFamily="49" charset="-122"/>
                          </a:rPr>
                          <m:t>𝑛</m:t>
                        </m:r>
                      </m:e>
                    </m:func>
                  </m:oMath>
                </a14:m>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mc:Choice>
        <mc:Fallback>
          <p:sp>
            <p:nvSpPr>
              <p:cNvPr id="7" name="Text Box 4"/>
              <p:cNvSpPr txBox="1">
                <a:spLocks noRot="1" noChangeAspect="1" noMove="1" noResize="1" noEditPoints="1" noAdjustHandles="1" noChangeArrowheads="1" noChangeShapeType="1" noTextEdit="1"/>
              </p:cNvSpPr>
              <p:nvPr/>
            </p:nvSpPr>
            <p:spPr bwMode="auto">
              <a:xfrm>
                <a:off x="288370" y="5013827"/>
                <a:ext cx="8838187" cy="1692771"/>
              </a:xfrm>
              <a:prstGeom prst="rect">
                <a:avLst/>
              </a:prstGeom>
              <a:blipFill rotWithShape="1">
                <a:blip r:embed="rId7"/>
                <a:stretch>
                  <a:fillRect l="-1" t="-30" r="4" b="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52906" y="908720"/>
            <a:ext cx="8838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O(n</a:t>
            </a:r>
            <a:r>
              <a:rPr lang="en-US" altLang="zh-CN" sz="2400" b="1" baseline="30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1"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sum1 (int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(j=0; </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j&lt;n</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sz="2400" baseline="300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5433035"/>
            <a:ext cx="88381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这个算法结构是一个双重循环，内层循环在前面已经分析过，它的时间复杂度是</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。现在在它的外面再加上一层循环，其实也就是把循环体内时间复杂度为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的语句，在执行</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次，因此得出该算法的时间复杂度为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en-US" altLang="zh-CN" sz="2000" baseline="30000" dirty="0">
                <a:solidFill>
                  <a:srgbClr val="080808"/>
                </a:solidFill>
                <a:latin typeface="楷体" panose="02010609060101010101" pitchFamily="49" charset="-122"/>
                <a:ea typeface="楷体" panose="02010609060101010101" pitchFamily="49" charset="-122"/>
              </a:rPr>
              <a:t>2</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52906" y="908720"/>
            <a:ext cx="883818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如果对算法进行修改：</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sum2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m,int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(j=0; j&lt;n;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sum= sum+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m*n</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52906" y="5433035"/>
            <a:ext cx="88381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此时这个算法结构仍然是一个双重循环，内层循环的时间复杂度还是</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，只不过外层循环的次数变成了</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次，即是把循环体内时间复杂度为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的语句，在执行</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次，因此得出该算法的时间复杂度为</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3536" y="836712"/>
            <a:ext cx="88381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再来看下面这个算法，它的时间复杂度是多少呢？</a:t>
            </a:r>
            <a:endParaRPr lang="en-US" altLang="zh-CN" sz="2400" dirty="0">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void sum3(int n)</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int</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int sum = 0;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=0;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for (j=</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j&lt;n;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    sum= sum+ i*j; }       </a:t>
            </a:r>
            <a:r>
              <a:rPr lang="en-US" altLang="zh-CN" sz="2400"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err="1">
                <a:solidFill>
                  <a:srgbClr val="0000FF"/>
                </a:solidFill>
                <a:latin typeface="Times New Roman" panose="02020603050405020304" pitchFamily="18" charset="0"/>
                <a:ea typeface="楷体" panose="02010609060101010101" pitchFamily="49" charset="-122"/>
                <a:cs typeface="Times New Roman" panose="02020603050405020304" pitchFamily="18" charset="0"/>
              </a:rPr>
              <a:t>printf</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("%d", sum);                 /*</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执行</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次*</a:t>
            </a: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a:p>
            <a:pPr indent="457200">
              <a:spcBef>
                <a:spcPts val="0"/>
              </a:spcBef>
              <a:buSzTx/>
              <a:buFontTx/>
              <a:buNone/>
            </a:pPr>
            <a:r>
              <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2400" dirty="0">
              <a:solidFill>
                <a:srgbClr val="0000FF"/>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Text Box 4"/>
          <p:cNvSpPr txBox="1">
            <a:spLocks noChangeArrowheads="1"/>
          </p:cNvSpPr>
          <p:nvPr/>
        </p:nvSpPr>
        <p:spPr bwMode="auto">
          <a:xfrm>
            <a:off x="134178" y="4566607"/>
            <a:ext cx="897432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这个算法结构同样是一个双重循环，但是内层循环的执行次数不再是</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了，需要重新计算，此时内层循环的执行次数与</a:t>
            </a:r>
            <a:r>
              <a:rPr lang="en-US" altLang="zh-CN" sz="2000" dirty="0" err="1">
                <a:solidFill>
                  <a:srgbClr val="080808"/>
                </a:solidFill>
                <a:latin typeface="楷体" panose="02010609060101010101" pitchFamily="49" charset="-122"/>
                <a:ea typeface="楷体" panose="02010609060101010101" pitchFamily="49" charset="-122"/>
              </a:rPr>
              <a:t>i</a:t>
            </a:r>
            <a:r>
              <a:rPr lang="zh-CN" altLang="en-US" sz="2000" dirty="0">
                <a:solidFill>
                  <a:srgbClr val="080808"/>
                </a:solidFill>
                <a:latin typeface="楷体" panose="02010609060101010101" pitchFamily="49" charset="-122"/>
                <a:ea typeface="楷体" panose="02010609060101010101" pitchFamily="49" charset="-122"/>
              </a:rPr>
              <a:t>的值有关，当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0</a:t>
            </a:r>
            <a:r>
              <a:rPr lang="zh-CN" altLang="en-US" sz="2000" dirty="0">
                <a:solidFill>
                  <a:srgbClr val="080808"/>
                </a:solidFill>
                <a:latin typeface="楷体" panose="02010609060101010101" pitchFamily="49" charset="-122"/>
                <a:ea typeface="楷体" panose="02010609060101010101" pitchFamily="49" charset="-122"/>
              </a:rPr>
              <a:t>时，内层循环的执行次数是</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1</a:t>
            </a:r>
            <a:r>
              <a:rPr lang="zh-CN" altLang="en-US" sz="2000" dirty="0">
                <a:solidFill>
                  <a:srgbClr val="080808"/>
                </a:solidFill>
                <a:latin typeface="楷体" panose="02010609060101010101" pitchFamily="49" charset="-122"/>
                <a:ea typeface="楷体" panose="02010609060101010101" pitchFamily="49" charset="-122"/>
              </a:rPr>
              <a:t>时，内循环的执行次数是</a:t>
            </a:r>
            <a:r>
              <a:rPr lang="en-US" altLang="zh-CN" sz="2000" dirty="0">
                <a:solidFill>
                  <a:srgbClr val="080808"/>
                </a:solidFill>
                <a:latin typeface="楷体" panose="02010609060101010101" pitchFamily="49" charset="-122"/>
                <a:ea typeface="楷体" panose="02010609060101010101" pitchFamily="49" charset="-122"/>
              </a:rPr>
              <a:t>n-1</a:t>
            </a:r>
            <a:r>
              <a:rPr lang="zh-CN" altLang="en-US" sz="2000" dirty="0">
                <a:solidFill>
                  <a:srgbClr val="080808"/>
                </a:solidFill>
                <a:latin typeface="楷体" panose="02010609060101010101" pitchFamily="49" charset="-122"/>
                <a:ea typeface="楷体" panose="02010609060101010101" pitchFamily="49" charset="-122"/>
              </a:rPr>
              <a:t>，当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2</a:t>
            </a:r>
            <a:r>
              <a:rPr lang="zh-CN" altLang="en-US" sz="2000" dirty="0">
                <a:solidFill>
                  <a:srgbClr val="080808"/>
                </a:solidFill>
                <a:latin typeface="楷体" panose="02010609060101010101" pitchFamily="49" charset="-122"/>
                <a:ea typeface="楷体" panose="02010609060101010101" pitchFamily="49" charset="-122"/>
              </a:rPr>
              <a:t>时，内循环的执行次数是</a:t>
            </a:r>
            <a:r>
              <a:rPr lang="en-US" altLang="zh-CN" sz="2000" dirty="0">
                <a:solidFill>
                  <a:srgbClr val="080808"/>
                </a:solidFill>
                <a:latin typeface="楷体" panose="02010609060101010101" pitchFamily="49" charset="-122"/>
                <a:ea typeface="楷体" panose="02010609060101010101" pitchFamily="49" charset="-122"/>
              </a:rPr>
              <a:t>n-2</a:t>
            </a: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，当</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 n</a:t>
            </a:r>
            <a:r>
              <a:rPr lang="zh-CN" altLang="en-US" sz="2000" dirty="0">
                <a:solidFill>
                  <a:srgbClr val="080808"/>
                </a:solidFill>
                <a:latin typeface="楷体" panose="02010609060101010101" pitchFamily="49" charset="-122"/>
                <a:ea typeface="楷体" panose="02010609060101010101" pitchFamily="49" charset="-122"/>
              </a:rPr>
              <a:t>－</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时，内循环的执行次数是</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次，总的执行次数就是：</a:t>
            </a:r>
            <a:endParaRPr lang="zh-CN" altLang="en-US" sz="20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000" dirty="0">
                <a:solidFill>
                  <a:srgbClr val="080808"/>
                </a:solidFill>
                <a:latin typeface="楷体" panose="02010609060101010101" pitchFamily="49" charset="-122"/>
                <a:ea typeface="楷体" panose="02010609060101010101" pitchFamily="49" charset="-122"/>
              </a:rPr>
              <a:t>T(n)=n+(n-1)+(n-2)+…+1+3=(n</a:t>
            </a:r>
            <a:r>
              <a:rPr lang="en-US" altLang="zh-CN" sz="2000" baseline="30000" dirty="0">
                <a:solidFill>
                  <a:srgbClr val="080808"/>
                </a:solidFill>
                <a:latin typeface="楷体" panose="02010609060101010101" pitchFamily="49" charset="-122"/>
                <a:ea typeface="楷体" panose="02010609060101010101" pitchFamily="49" charset="-122"/>
              </a:rPr>
              <a:t>2</a:t>
            </a:r>
            <a:r>
              <a:rPr lang="en-US" altLang="zh-CN" sz="2000" dirty="0">
                <a:solidFill>
                  <a:srgbClr val="080808"/>
                </a:solidFill>
                <a:latin typeface="楷体" panose="02010609060101010101" pitchFamily="49" charset="-122"/>
                <a:ea typeface="楷体" panose="02010609060101010101" pitchFamily="49" charset="-122"/>
              </a:rPr>
              <a:t>+n)/2+3</a:t>
            </a:r>
            <a:endParaRPr lang="en-US" altLang="zh-CN" sz="20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000" dirty="0">
                <a:solidFill>
                  <a:srgbClr val="080808"/>
                </a:solidFill>
                <a:latin typeface="楷体" panose="02010609060101010101" pitchFamily="49" charset="-122"/>
                <a:ea typeface="楷体" panose="02010609060101010101" pitchFamily="49" charset="-122"/>
              </a:rPr>
              <a:t>根据推导大</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zh-CN" altLang="en-US" sz="2000" dirty="0">
                <a:solidFill>
                  <a:srgbClr val="080808"/>
                </a:solidFill>
                <a:latin typeface="楷体" panose="02010609060101010101" pitchFamily="49" charset="-122"/>
                <a:ea typeface="楷体" panose="02010609060101010101" pitchFamily="49" charset="-122"/>
              </a:rPr>
              <a:t>阶的方法步骤，得出该算法的时间复杂度是</a:t>
            </a:r>
            <a:r>
              <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sz="2000" dirty="0">
                <a:solidFill>
                  <a:srgbClr val="080808"/>
                </a:solidFill>
                <a:latin typeface="楷体" panose="02010609060101010101" pitchFamily="49" charset="-122"/>
                <a:ea typeface="楷体" panose="02010609060101010101" pitchFamily="49" charset="-122"/>
              </a:rPr>
              <a:t>(n</a:t>
            </a:r>
            <a:r>
              <a:rPr lang="en-US" altLang="zh-CN" sz="2000" baseline="30000" dirty="0">
                <a:solidFill>
                  <a:srgbClr val="080808"/>
                </a:solidFill>
                <a:latin typeface="楷体" panose="02010609060101010101" pitchFamily="49" charset="-122"/>
                <a:ea typeface="楷体" panose="02010609060101010101" pitchFamily="49" charset="-122"/>
              </a:rPr>
              <a:t>2</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课程</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概要和参考</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资料</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51773" y="1420617"/>
            <a:ext cx="4472940" cy="521970"/>
          </a:xfrm>
          <a:prstGeom prst="rect">
            <a:avLst/>
          </a:prstGeom>
        </p:spPr>
        <p:txBody>
          <a:bodyPr wrap="none">
            <a:spAutoFit/>
          </a:bodyPr>
          <a:lstStyle/>
          <a:p>
            <a:pPr algn="just">
              <a:spcBef>
                <a:spcPct val="50000"/>
              </a:spcBef>
              <a:defRPr/>
            </a:pPr>
            <a:r>
              <a:rPr lang="zh-CN" altLang="en-US" sz="2800" b="1" dirty="0">
                <a:solidFill>
                  <a:srgbClr val="0000FF"/>
                </a:solidFill>
                <a:latin typeface="楷体" panose="02010609060101010101" pitchFamily="49" charset="-122"/>
                <a:ea typeface="楷体" panose="02010609060101010101" pitchFamily="49" charset="-122"/>
              </a:rPr>
              <a:t>算法对计算机</a:t>
            </a:r>
            <a:r>
              <a:rPr lang="zh-CN" altLang="en-US" sz="2800" b="1" dirty="0">
                <a:solidFill>
                  <a:srgbClr val="0000FF"/>
                </a:solidFill>
                <a:latin typeface="楷体" panose="02010609060101010101" pitchFamily="49" charset="-122"/>
                <a:ea typeface="楷体" panose="02010609060101010101" pitchFamily="49" charset="-122"/>
              </a:rPr>
              <a:t>专业个人</a:t>
            </a:r>
            <a:r>
              <a:rPr lang="zh-CN" altLang="en-US" sz="2800" b="1" dirty="0">
                <a:solidFill>
                  <a:srgbClr val="0000FF"/>
                </a:solidFill>
                <a:latin typeface="楷体" panose="02010609060101010101" pitchFamily="49" charset="-122"/>
                <a:ea typeface="楷体" panose="02010609060101010101" pitchFamily="49" charset="-122"/>
              </a:rPr>
              <a:t>而言</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895" y="2132965"/>
            <a:ext cx="7468870" cy="838200"/>
          </a:xfrm>
          <a:prstGeom prst="rect">
            <a:avLst/>
          </a:prstGeom>
          <a:noFill/>
        </p:spPr>
        <p:txBody>
          <a:bodyPr wrap="square" rtlCol="0" anchor="t">
            <a:noAutofit/>
          </a:bodyPr>
          <a:p>
            <a:pPr marL="285750" lvl="0" indent="-285750" algn="l">
              <a:lnSpc>
                <a:spcPct val="100000"/>
              </a:lnSpc>
              <a:spcBef>
                <a:spcPct val="0"/>
              </a:spcBef>
              <a:spcAft>
                <a:spcPct val="35000"/>
              </a:spcAft>
              <a:buFont typeface="Wingdings" panose="05000000000000000000" charset="0"/>
              <a:buChar char="n"/>
            </a:pPr>
            <a:r>
              <a:rPr lang="zh-CN" altLang="en-US" b="1">
                <a:sym typeface="+mn-ea"/>
              </a:rPr>
              <a:t>程序设计能力</a:t>
            </a:r>
            <a:r>
              <a:rPr lang="zh-CN" altLang="en-US">
                <a:sym typeface="+mn-ea"/>
              </a:rPr>
              <a:t>：强悍的程序设计能力是计算机专业人必要素质。程序设计离不开对算法的</a:t>
            </a:r>
            <a:r>
              <a:rPr lang="zh-CN" altLang="en-US">
                <a:sym typeface="+mn-ea"/>
              </a:rPr>
              <a:t>理解。</a:t>
            </a:r>
            <a:endParaRPr lang="zh-CN" altLang="en-US">
              <a:sym typeface="+mn-ea"/>
            </a:endParaRPr>
          </a:p>
          <a:p>
            <a:pPr marL="285750" lvl="0" indent="-285750" algn="l">
              <a:lnSpc>
                <a:spcPct val="100000"/>
              </a:lnSpc>
              <a:spcBef>
                <a:spcPct val="0"/>
              </a:spcBef>
              <a:spcAft>
                <a:spcPct val="35000"/>
              </a:spcAft>
              <a:buFont typeface="Wingdings" panose="05000000000000000000" charset="0"/>
              <a:buChar char="n"/>
            </a:pPr>
            <a:r>
              <a:rPr lang="zh-CN" altLang="en-US" b="1">
                <a:sym typeface="+mn-ea"/>
              </a:rPr>
              <a:t>程序设计</a:t>
            </a:r>
            <a:r>
              <a:rPr lang="en-US" altLang="zh-CN" b="1">
                <a:sym typeface="+mn-ea"/>
              </a:rPr>
              <a:t>=</a:t>
            </a:r>
            <a:r>
              <a:rPr lang="zh-CN" altLang="en-US" b="1">
                <a:sym typeface="+mn-ea"/>
              </a:rPr>
              <a:t>数据结构＋算法</a:t>
            </a:r>
            <a:endParaRPr lang="zh-CN" altLang="en-US" b="1">
              <a:sym typeface="+mn-ea"/>
            </a:endParaRPr>
          </a:p>
          <a:p>
            <a:pPr marL="285750" lvl="0" indent="-285750" algn="l">
              <a:lnSpc>
                <a:spcPct val="100000"/>
              </a:lnSpc>
              <a:spcBef>
                <a:spcPct val="0"/>
              </a:spcBef>
              <a:spcAft>
                <a:spcPct val="35000"/>
              </a:spcAft>
              <a:buFont typeface="Wingdings" panose="05000000000000000000" charset="0"/>
              <a:buChar char="n"/>
            </a:pPr>
            <a:r>
              <a:rPr lang="zh-CN" altLang="en-US" b="1">
                <a:sym typeface="+mn-ea"/>
              </a:rPr>
              <a:t>学习算法目的：设计高效的程序。时间，空间的极致利用。</a:t>
            </a:r>
            <a:endParaRPr lang="en-US" altLang="zh-CN" b="1">
              <a:sym typeface="+mn-ea"/>
            </a:endParaRPr>
          </a:p>
        </p:txBody>
      </p:sp>
      <p:sp>
        <p:nvSpPr>
          <p:cNvPr id="6" name="文本框 5"/>
          <p:cNvSpPr txBox="1"/>
          <p:nvPr/>
        </p:nvSpPr>
        <p:spPr>
          <a:xfrm>
            <a:off x="1520190" y="4051935"/>
            <a:ext cx="1284605" cy="368300"/>
          </a:xfrm>
          <a:prstGeom prst="rect">
            <a:avLst/>
          </a:prstGeom>
          <a:noFill/>
        </p:spPr>
        <p:txBody>
          <a:bodyPr wrap="square" rtlCol="0">
            <a:spAutoFit/>
          </a:bodyPr>
          <a:p>
            <a:r>
              <a:rPr lang="zh-CN" altLang="en-US" b="1"/>
              <a:t>算法策略</a:t>
            </a:r>
            <a:endParaRPr lang="zh-CN" altLang="en-US" b="1"/>
          </a:p>
        </p:txBody>
      </p:sp>
      <p:sp>
        <p:nvSpPr>
          <p:cNvPr id="7" name="左右箭头 6"/>
          <p:cNvSpPr/>
          <p:nvPr/>
        </p:nvSpPr>
        <p:spPr>
          <a:xfrm>
            <a:off x="2700020" y="4076700"/>
            <a:ext cx="791845" cy="288290"/>
          </a:xfrm>
          <a:prstGeom prst="leftRigh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548130" y="4509135"/>
            <a:ext cx="1284605" cy="922020"/>
          </a:xfrm>
          <a:prstGeom prst="rect">
            <a:avLst/>
          </a:prstGeom>
          <a:noFill/>
        </p:spPr>
        <p:txBody>
          <a:bodyPr wrap="square" rtlCol="0">
            <a:spAutoFit/>
          </a:bodyPr>
          <a:p>
            <a:r>
              <a:rPr lang="zh-CN" altLang="en-US" b="1"/>
              <a:t>分治</a:t>
            </a:r>
            <a:endParaRPr lang="zh-CN" altLang="en-US" b="1"/>
          </a:p>
          <a:p>
            <a:r>
              <a:rPr lang="zh-CN" altLang="en-US" b="1"/>
              <a:t>回溯</a:t>
            </a:r>
            <a:endParaRPr lang="zh-CN" altLang="en-US" b="1"/>
          </a:p>
          <a:p>
            <a:r>
              <a:rPr lang="zh-CN" altLang="en-US" b="1"/>
              <a:t>动态</a:t>
            </a:r>
            <a:r>
              <a:rPr lang="zh-CN" altLang="en-US" b="1"/>
              <a:t>规划</a:t>
            </a:r>
            <a:endParaRPr lang="zh-CN" altLang="en-US" b="1"/>
          </a:p>
        </p:txBody>
      </p:sp>
      <p:sp>
        <p:nvSpPr>
          <p:cNvPr id="9" name="文本框 8"/>
          <p:cNvSpPr txBox="1"/>
          <p:nvPr/>
        </p:nvSpPr>
        <p:spPr>
          <a:xfrm>
            <a:off x="3775710" y="4509135"/>
            <a:ext cx="1560195" cy="922020"/>
          </a:xfrm>
          <a:prstGeom prst="rect">
            <a:avLst/>
          </a:prstGeom>
          <a:noFill/>
        </p:spPr>
        <p:txBody>
          <a:bodyPr wrap="square" rtlCol="0">
            <a:spAutoFit/>
          </a:bodyPr>
          <a:p>
            <a:r>
              <a:rPr lang="zh-CN" altLang="en-US" b="1"/>
              <a:t>空城计</a:t>
            </a:r>
            <a:endParaRPr lang="zh-CN" altLang="en-US" b="1"/>
          </a:p>
          <a:p>
            <a:r>
              <a:rPr lang="zh-CN" altLang="en-US" b="1"/>
              <a:t>美人计</a:t>
            </a:r>
            <a:endParaRPr lang="zh-CN" altLang="en-US" b="1"/>
          </a:p>
          <a:p>
            <a:r>
              <a:rPr lang="zh-CN" altLang="en-US" b="1"/>
              <a:t>调虎离山</a:t>
            </a:r>
            <a:r>
              <a:rPr lang="zh-CN" altLang="en-US" b="1"/>
              <a:t>计</a:t>
            </a:r>
            <a:endParaRPr lang="zh-CN" altLang="en-US" b="1"/>
          </a:p>
        </p:txBody>
      </p:sp>
      <p:sp>
        <p:nvSpPr>
          <p:cNvPr id="11" name="文本框 10"/>
          <p:cNvSpPr txBox="1"/>
          <p:nvPr/>
        </p:nvSpPr>
        <p:spPr>
          <a:xfrm>
            <a:off x="3775710" y="4051935"/>
            <a:ext cx="1284605" cy="368300"/>
          </a:xfrm>
          <a:prstGeom prst="rect">
            <a:avLst/>
          </a:prstGeom>
          <a:noFill/>
        </p:spPr>
        <p:txBody>
          <a:bodyPr wrap="square" rtlCol="0">
            <a:spAutoFit/>
          </a:bodyPr>
          <a:p>
            <a:r>
              <a:rPr lang="zh-CN" altLang="en-US" b="1"/>
              <a:t>孙子兵法</a:t>
            </a:r>
            <a:endParaRPr lang="zh-CN" altLang="en-US" b="1"/>
          </a:p>
        </p:txBody>
      </p:sp>
      <p:pic>
        <p:nvPicPr>
          <p:cNvPr id="12" name="图片 11"/>
          <p:cNvPicPr>
            <a:picLocks noChangeAspect="1"/>
          </p:cNvPicPr>
          <p:nvPr/>
        </p:nvPicPr>
        <p:blipFill>
          <a:blip r:embed="rId1"/>
          <a:stretch>
            <a:fillRect/>
          </a:stretch>
        </p:blipFill>
        <p:spPr>
          <a:xfrm flipV="1">
            <a:off x="5292090" y="3644900"/>
            <a:ext cx="2276475" cy="1857375"/>
          </a:xfrm>
          <a:prstGeom prst="rect">
            <a:avLst/>
          </a:prstGeom>
        </p:spPr>
      </p:pic>
      <p:sp>
        <p:nvSpPr>
          <p:cNvPr id="13" name="文本框 12" descr="7b0a2020202022776f7264617274223a2022220a7d0a"/>
          <p:cNvSpPr txBox="1"/>
          <p:nvPr/>
        </p:nvSpPr>
        <p:spPr>
          <a:xfrm>
            <a:off x="5940425" y="5502275"/>
            <a:ext cx="2177415" cy="391795"/>
          </a:xfrm>
          <a:prstGeom prst="rect">
            <a:avLst/>
          </a:prstGeom>
          <a:noFill/>
          <a:extLst>
            <a:ext uri="{909E8E84-426E-40DD-AFC4-6F175D3DCCD1}">
              <a14:hiddenFill xmlns:a14="http://schemas.microsoft.com/office/drawing/2010/main">
                <a:solidFill>
                  <a:srgbClr val="FF0000"/>
                </a:solidFill>
              </a14:hiddenFill>
            </a:ext>
          </a:extLst>
        </p:spPr>
        <p:txBody>
          <a:bodyPr wrap="square" rtlCol="0" anchor="t">
            <a:noAutofit/>
          </a:bodyPr>
          <a:p>
            <a:r>
              <a:rPr lang="zh-CN" altLang="en-US" b="1">
                <a:ln w="2540">
                  <a:solidFill>
                    <a:srgbClr val="EB8080"/>
                  </a:solidFill>
                </a:ln>
                <a:solidFill>
                  <a:srgbClr val="9EC3E6"/>
                </a:solidFill>
                <a:effectLst>
                  <a:innerShdw blurRad="6350" dist="50800" dir="13500000">
                    <a:prstClr val="black">
                      <a:alpha val="50000"/>
                    </a:prstClr>
                  </a:innerShdw>
                </a:effectLst>
                <a:latin typeface="汉仪综艺体简" panose="02010600000101010101" charset="-122"/>
                <a:ea typeface="汉仪综艺体简" panose="02010600000101010101" charset="-122"/>
                <a:sym typeface="+mn-ea"/>
              </a:rPr>
              <a:t>时间，空间！！！</a:t>
            </a:r>
            <a:endParaRPr lang="zh-CN" altLang="en-US" b="1">
              <a:ln w="2540">
                <a:solidFill>
                  <a:srgbClr val="EB8080"/>
                </a:solidFill>
              </a:ln>
              <a:solidFill>
                <a:srgbClr val="9EC3E6"/>
              </a:solidFill>
              <a:effectLst>
                <a:innerShdw blurRad="6350" dist="50800" dir="13500000">
                  <a:prstClr val="black">
                    <a:alpha val="50000"/>
                  </a:prstClr>
                </a:innerShdw>
              </a:effectLst>
              <a:latin typeface="汉仪综艺体简" panose="02010600000101010101" charset="-122"/>
              <a:ea typeface="汉仪综艺体简" panose="02010600000101010101" charset="-122"/>
              <a:sym typeface="+mn-e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703" y="976955"/>
            <a:ext cx="487986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1.2.3 </a:t>
            </a:r>
            <a:r>
              <a:rPr lang="zh-CN" altLang="en-US" sz="2800" b="1" dirty="0">
                <a:solidFill>
                  <a:srgbClr val="0000FF"/>
                </a:solidFill>
                <a:latin typeface="楷体" panose="02010609060101010101" pitchFamily="49" charset="-122"/>
                <a:ea typeface="楷体" panose="02010609060101010101" pitchFamily="49" charset="-122"/>
              </a:rPr>
              <a:t>算法的空间复杂度分析</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Text Box 4"/>
          <p:cNvSpPr txBox="1">
            <a:spLocks noChangeArrowheads="1"/>
          </p:cNvSpPr>
          <p:nvPr/>
        </p:nvSpPr>
        <p:spPr bwMode="auto">
          <a:xfrm>
            <a:off x="60141" y="2090172"/>
            <a:ext cx="9023717"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算法的空间复杂度定义为该算法执行时耗费的辅助存储空间，用</a:t>
            </a:r>
            <a:r>
              <a:rPr lang="en-US" altLang="zh-CN" sz="2400" dirty="0">
                <a:solidFill>
                  <a:srgbClr val="080808"/>
                </a:solidFill>
                <a:latin typeface="楷体" panose="02010609060101010101" pitchFamily="49" charset="-122"/>
                <a:ea typeface="楷体" panose="02010609060101010101" pitchFamily="49" charset="-122"/>
              </a:rPr>
              <a:t>S(n)</a:t>
            </a:r>
            <a:r>
              <a:rPr lang="zh-CN" altLang="en-US" sz="2400" dirty="0">
                <a:solidFill>
                  <a:srgbClr val="080808"/>
                </a:solidFill>
                <a:latin typeface="楷体" panose="02010609060101010101" pitchFamily="49" charset="-122"/>
                <a:ea typeface="楷体" panose="02010609060101010101" pitchFamily="49" charset="-122"/>
              </a:rPr>
              <a:t>表示，同样是是问题规模</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函数。算法空间复杂度分析是对算法在执行过程中临时所需要使用的存储空间大小进行量度。算法在执行过程中占用的空间与算法的设计有关，针对同一问题的不同算法有所不同，有的算法空间复杂度与问题规模有关，会随问题规模的增大而增大，有的则与问题规模无关，在计算空间复杂度的时候也使用大</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O</a:t>
            </a:r>
            <a:r>
              <a:rPr lang="zh-CN" altLang="en-US" sz="2400" dirty="0">
                <a:solidFill>
                  <a:srgbClr val="080808"/>
                </a:solidFill>
                <a:latin typeface="楷体" panose="02010609060101010101" pitchFamily="49" charset="-122"/>
                <a:ea typeface="楷体" panose="02010609060101010101" pitchFamily="49" charset="-122"/>
              </a:rPr>
              <a:t>表示法。</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算法设计实例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1.8】</a:t>
            </a:r>
            <a:r>
              <a:rPr lang="zh-CN" altLang="en-US" sz="2400" dirty="0">
                <a:solidFill>
                  <a:srgbClr val="080808"/>
                </a:solidFill>
                <a:latin typeface="楷体" panose="02010609060101010101" pitchFamily="49" charset="-122"/>
                <a:ea typeface="楷体" panose="02010609060101010101" pitchFamily="49" charset="-122"/>
              </a:rPr>
              <a:t>请设计一个算法完成一维数组元素的逆置操作，假设原数组元素为</a:t>
            </a:r>
            <a:r>
              <a:rPr lang="en-US" altLang="zh-CN" sz="2400" dirty="0">
                <a:solidFill>
                  <a:srgbClr val="080808"/>
                </a:solidFill>
                <a:latin typeface="楷体" panose="02010609060101010101" pitchFamily="49" charset="-122"/>
                <a:ea typeface="楷体" panose="02010609060101010101" pitchFamily="49" charset="-122"/>
              </a:rPr>
              <a:t>a0, a1,…, an-1</a:t>
            </a:r>
            <a:r>
              <a:rPr lang="zh-CN" altLang="en-US" sz="2400" dirty="0">
                <a:solidFill>
                  <a:srgbClr val="080808"/>
                </a:solidFill>
                <a:latin typeface="楷体" panose="02010609060101010101" pitchFamily="49" charset="-122"/>
                <a:ea typeface="楷体" panose="02010609060101010101" pitchFamily="49" charset="-122"/>
              </a:rPr>
              <a:t>，逆置后的序列应当为</a:t>
            </a:r>
            <a:r>
              <a:rPr lang="en-US" altLang="zh-CN" sz="2400" dirty="0">
                <a:solidFill>
                  <a:srgbClr val="080808"/>
                </a:solidFill>
                <a:latin typeface="楷体" panose="02010609060101010101" pitchFamily="49" charset="-122"/>
                <a:ea typeface="楷体" panose="02010609060101010101" pitchFamily="49" charset="-122"/>
              </a:rPr>
              <a:t>an-1, …, a1, a0</a:t>
            </a:r>
            <a:r>
              <a:rPr lang="zh-CN" altLang="en-US" sz="2400" dirty="0">
                <a:solidFill>
                  <a:srgbClr val="080808"/>
                </a:solidFill>
                <a:latin typeface="楷体" panose="02010609060101010101" pitchFamily="49" charset="-122"/>
                <a:ea typeface="楷体" panose="02010609060101010101" pitchFamily="49" charset="-122"/>
              </a:rPr>
              <a:t>，要求原一维数组元素保持不变。</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设计：首先分析问题中设计的数据和数据之间的关系，本题的操作对象是一个一维数组，数据元素之间是线性关系。然后选择算法策略，根据题目要求，逆置后原数组保持不变，这样的话就必须开辟一片新的存储空间用来存放逆置后的数组元素，因此定义了一维数组</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，如下表</a:t>
            </a:r>
            <a:r>
              <a:rPr lang="en-US" altLang="zh-CN" sz="2400" dirty="0">
                <a:solidFill>
                  <a:srgbClr val="080808"/>
                </a:solidFill>
                <a:latin typeface="楷体" panose="02010609060101010101" pitchFamily="49" charset="-122"/>
                <a:ea typeface="楷体" panose="02010609060101010101" pitchFamily="49" charset="-122"/>
              </a:rPr>
              <a:t>1.6</a:t>
            </a:r>
            <a:r>
              <a:rPr lang="zh-CN" altLang="en-US" sz="2400" dirty="0">
                <a:solidFill>
                  <a:srgbClr val="080808"/>
                </a:solidFill>
                <a:latin typeface="楷体" panose="02010609060101010101" pitchFamily="49" charset="-122"/>
                <a:ea typeface="楷体" panose="02010609060101010101" pitchFamily="49" charset="-122"/>
              </a:rPr>
              <a:t>所示，数组</a:t>
            </a:r>
            <a:r>
              <a:rPr lang="en-US" altLang="zh-CN" sz="2400" dirty="0">
                <a:solidFill>
                  <a:srgbClr val="080808"/>
                </a:solidFill>
                <a:latin typeface="楷体" panose="02010609060101010101" pitchFamily="49" charset="-122"/>
                <a:ea typeface="楷体" panose="02010609060101010101" pitchFamily="49" charset="-122"/>
              </a:rPr>
              <a:t>b</a:t>
            </a:r>
            <a:r>
              <a:rPr lang="zh-CN" altLang="en-US" sz="2400" dirty="0">
                <a:solidFill>
                  <a:srgbClr val="080808"/>
                </a:solidFill>
                <a:latin typeface="楷体" panose="02010609060101010101" pitchFamily="49" charset="-122"/>
                <a:ea typeface="楷体" panose="02010609060101010101" pitchFamily="49" charset="-122"/>
              </a:rPr>
              <a:t>中的元素</a:t>
            </a:r>
            <a:r>
              <a:rPr lang="en-US" altLang="zh-CN" sz="2400" dirty="0">
                <a:solidFill>
                  <a:srgbClr val="080808"/>
                </a:solidFill>
                <a:latin typeface="楷体" panose="02010609060101010101" pitchFamily="49" charset="-122"/>
                <a:ea typeface="楷体" panose="02010609060101010101" pitchFamily="49" charset="-122"/>
              </a:rPr>
              <a:t>b[0]</a:t>
            </a:r>
            <a:r>
              <a:rPr lang="zh-CN" altLang="en-US" sz="2400" dirty="0">
                <a:solidFill>
                  <a:srgbClr val="080808"/>
                </a:solidFill>
                <a:latin typeface="楷体" panose="02010609060101010101" pitchFamily="49" charset="-122"/>
                <a:ea typeface="楷体" panose="02010609060101010101" pitchFamily="49" charset="-122"/>
              </a:rPr>
              <a:t>对应于数组元素</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中的元素</a:t>
            </a:r>
            <a:r>
              <a:rPr lang="en-US" altLang="zh-CN" sz="2400" dirty="0">
                <a:solidFill>
                  <a:srgbClr val="080808"/>
                </a:solidFill>
                <a:latin typeface="楷体" panose="02010609060101010101" pitchFamily="49" charset="-122"/>
                <a:ea typeface="楷体" panose="02010609060101010101" pitchFamily="49" charset="-122"/>
              </a:rPr>
              <a:t>a[n-1]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b[1]</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b[2]</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a[n-3] ……</a:t>
            </a:r>
            <a:r>
              <a:rPr lang="zh-CN" altLang="en-US" sz="2400" dirty="0">
                <a:solidFill>
                  <a:srgbClr val="080808"/>
                </a:solidFill>
                <a:latin typeface="楷体" panose="02010609060101010101" pitchFamily="49" charset="-122"/>
                <a:ea typeface="楷体" panose="02010609060101010101" pitchFamily="49" charset="-122"/>
              </a:rPr>
              <a:t>，归纳出规律</a:t>
            </a:r>
            <a:r>
              <a:rPr lang="en-US" altLang="zh-CN" sz="2400" dirty="0">
                <a:solidFill>
                  <a:srgbClr val="080808"/>
                </a:solidFill>
                <a:latin typeface="楷体" panose="02010609060101010101" pitchFamily="49" charset="-122"/>
                <a:ea typeface="楷体" panose="02010609060101010101" pitchFamily="49" charset="-122"/>
              </a:rPr>
              <a:t>b[</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a[n-1-i]</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251520" y="1412776"/>
            <a:ext cx="8568952" cy="433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1.9】</a:t>
            </a:r>
            <a:r>
              <a:rPr lang="zh-CN" altLang="en-US" sz="2400" dirty="0">
                <a:solidFill>
                  <a:srgbClr val="080808"/>
                </a:solidFill>
                <a:latin typeface="楷体" panose="02010609060101010101" pitchFamily="49" charset="-122"/>
                <a:ea typeface="楷体" panose="02010609060101010101" pitchFamily="49" charset="-122"/>
              </a:rPr>
              <a:t>请设计一个算法完成一维数组元素的逆置操作，假设原数组元素为</a:t>
            </a:r>
            <a:r>
              <a:rPr lang="en-US" altLang="zh-CN" sz="2400" dirty="0">
                <a:solidFill>
                  <a:srgbClr val="080808"/>
                </a:solidFill>
                <a:latin typeface="楷体" panose="02010609060101010101" pitchFamily="49" charset="-122"/>
                <a:ea typeface="楷体" panose="02010609060101010101" pitchFamily="49" charset="-122"/>
              </a:rPr>
              <a:t>a0, a1, …, an-1</a:t>
            </a:r>
            <a:r>
              <a:rPr lang="zh-CN" altLang="en-US" sz="2400" dirty="0">
                <a:solidFill>
                  <a:srgbClr val="080808"/>
                </a:solidFill>
                <a:latin typeface="楷体" panose="02010609060101010101" pitchFamily="49" charset="-122"/>
                <a:ea typeface="楷体" panose="02010609060101010101" pitchFamily="49" charset="-122"/>
              </a:rPr>
              <a:t>，逆置后的序列应当为</a:t>
            </a:r>
            <a:r>
              <a:rPr lang="en-US" altLang="zh-CN" sz="2400" dirty="0">
                <a:solidFill>
                  <a:srgbClr val="080808"/>
                </a:solidFill>
                <a:latin typeface="楷体" panose="02010609060101010101" pitchFamily="49" charset="-122"/>
                <a:ea typeface="楷体" panose="02010609060101010101" pitchFamily="49" charset="-122"/>
              </a:rPr>
              <a:t>an-1, …, a1, a0</a:t>
            </a:r>
            <a:r>
              <a:rPr lang="zh-CN" altLang="en-US" sz="2400" dirty="0">
                <a:solidFill>
                  <a:srgbClr val="080808"/>
                </a:solidFill>
                <a:latin typeface="楷体" panose="02010609060101010101" pitchFamily="49" charset="-122"/>
                <a:ea typeface="楷体" panose="02010609060101010101" pitchFamily="49" charset="-122"/>
              </a:rPr>
              <a:t>，要求原数组中的数据元素值被改变。</a:t>
            </a:r>
            <a:endParaRPr lang="zh-CN" altLang="en-US" sz="2400" dirty="0">
              <a:solidFill>
                <a:srgbClr val="080808"/>
              </a:solidFill>
              <a:latin typeface="楷体" panose="02010609060101010101" pitchFamily="49" charset="-122"/>
              <a:ea typeface="楷体" panose="02010609060101010101" pitchFamily="49" charset="-122"/>
            </a:endParaRPr>
          </a:p>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设计：首先分析问题中设计的数据和数据之间的关系，本题的操作对象是一个一维数组，数据元素之间是线性关系。然后选择算法策略，根据题目要求，逆置后原数组中的数据元素值被改变，这样的话就不需要开辟一片新的存储空间了，此时要关注的问题是如何确保在转置</a:t>
            </a:r>
            <a:r>
              <a:rPr lang="en-US" altLang="zh-CN" sz="2400" dirty="0">
                <a:solidFill>
                  <a:srgbClr val="080808"/>
                </a:solidFill>
                <a:latin typeface="楷体" panose="02010609060101010101" pitchFamily="49" charset="-122"/>
                <a:ea typeface="楷体" panose="02010609060101010101" pitchFamily="49" charset="-122"/>
              </a:rPr>
              <a:t>A</a:t>
            </a:r>
            <a:r>
              <a:rPr lang="zh-CN" altLang="en-US" sz="2400" dirty="0">
                <a:solidFill>
                  <a:srgbClr val="080808"/>
                </a:solidFill>
                <a:latin typeface="楷体" panose="02010609060101010101" pitchFamily="49" charset="-122"/>
                <a:ea typeface="楷体" panose="02010609060101010101" pitchFamily="49" charset="-122"/>
              </a:rPr>
              <a:t>中元素的过程中不会因为数据的覆盖式写入特点而丢失数据，因此考虑从数组两端开始，一一交换，如下图</a:t>
            </a:r>
            <a:r>
              <a:rPr lang="en-US" altLang="zh-CN" sz="2400" dirty="0">
                <a:solidFill>
                  <a:srgbClr val="080808"/>
                </a:solidFill>
                <a:latin typeface="楷体" panose="02010609060101010101" pitchFamily="49" charset="-122"/>
                <a:ea typeface="楷体" panose="02010609060101010101" pitchFamily="49" charset="-122"/>
              </a:rPr>
              <a:t>1.6</a:t>
            </a:r>
            <a:r>
              <a:rPr lang="zh-CN" altLang="en-US" sz="2400" dirty="0">
                <a:solidFill>
                  <a:srgbClr val="080808"/>
                </a:solidFill>
                <a:latin typeface="楷体" panose="02010609060101010101" pitchFamily="49" charset="-122"/>
                <a:ea typeface="楷体" panose="02010609060101010101" pitchFamily="49" charset="-122"/>
              </a:rPr>
              <a:t>所示，</a:t>
            </a:r>
            <a:r>
              <a:rPr lang="en-US" altLang="zh-CN" sz="2400" dirty="0">
                <a:solidFill>
                  <a:srgbClr val="080808"/>
                </a:solidFill>
                <a:latin typeface="楷体" panose="02010609060101010101" pitchFamily="49" charset="-122"/>
                <a:ea typeface="楷体" panose="02010609060101010101" pitchFamily="49" charset="-122"/>
              </a:rPr>
              <a:t>a[0]</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a[1]</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a[n-2]</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，归纳出规律</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对应于</a:t>
            </a:r>
            <a:r>
              <a:rPr lang="en-US" altLang="zh-CN" sz="2400" dirty="0">
                <a:solidFill>
                  <a:srgbClr val="080808"/>
                </a:solidFill>
                <a:latin typeface="楷体" panose="02010609060101010101" pitchFamily="49" charset="-122"/>
                <a:ea typeface="楷体" panose="02010609060101010101" pitchFamily="49" charset="-122"/>
              </a:rPr>
              <a:t>a[n-1-i]</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课程</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概要和参考</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资料</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2391" y="1420617"/>
            <a:ext cx="376364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1.1.2 </a:t>
            </a:r>
            <a:r>
              <a:rPr lang="zh-CN" altLang="en-US" sz="2800" b="1" dirty="0">
                <a:solidFill>
                  <a:srgbClr val="0000FF"/>
                </a:solidFill>
                <a:latin typeface="楷体" panose="02010609060101010101" pitchFamily="49" charset="-122"/>
                <a:ea typeface="楷体" panose="02010609060101010101" pitchFamily="49" charset="-122"/>
              </a:rPr>
              <a:t>算法的如何</a:t>
            </a:r>
            <a:r>
              <a:rPr lang="zh-CN" altLang="en-US" sz="2800" b="1" dirty="0">
                <a:solidFill>
                  <a:srgbClr val="0000FF"/>
                </a:solidFill>
                <a:latin typeface="楷体" panose="02010609060101010101" pitchFamily="49" charset="-122"/>
                <a:ea typeface="楷体" panose="02010609060101010101" pitchFamily="49" charset="-122"/>
              </a:rPr>
              <a:t>学习</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文本框 5"/>
          <p:cNvSpPr txBox="1"/>
          <p:nvPr/>
        </p:nvSpPr>
        <p:spPr>
          <a:xfrm>
            <a:off x="2987675" y="5258435"/>
            <a:ext cx="4568190" cy="709930"/>
          </a:xfrm>
          <a:prstGeom prst="rect">
            <a:avLst/>
          </a:prstGeom>
          <a:noFill/>
          <a:extLst>
            <a:ext uri="{909E8E84-426E-40DD-AFC4-6F175D3DCCD1}">
              <a14:hiddenFill xmlns:a14="http://schemas.microsoft.com/office/drawing/2010/main">
                <a:solidFill>
                  <a:schemeClr val="tx1"/>
                </a:solidFill>
              </a14:hiddenFill>
            </a:ext>
          </a:extLst>
        </p:spPr>
        <p:txBody>
          <a:bodyPr wrap="square" rtlCol="0" anchor="t">
            <a:noAutofit/>
          </a:bodyPr>
          <a:p>
            <a:pPr lvl="0" algn="ctr">
              <a:lnSpc>
                <a:spcPct val="100000"/>
              </a:lnSpc>
              <a:spcBef>
                <a:spcPct val="0"/>
              </a:spcBef>
              <a:spcAft>
                <a:spcPct val="35000"/>
              </a:spcAft>
            </a:pPr>
            <a:r>
              <a:rPr lang="zh-CN" altLang="en-US">
                <a:ln>
                  <a:solidFill>
                    <a:schemeClr val="tx1"/>
                  </a:solidFill>
                </a:ln>
                <a:sym typeface="+mn-ea"/>
              </a:rPr>
              <a:t>算法的设计是不断对问题的推敲和研究！从中积累经验并不断对</a:t>
            </a:r>
            <a:r>
              <a:rPr lang="zh-CN" altLang="en-US">
                <a:ln>
                  <a:solidFill>
                    <a:schemeClr val="tx1"/>
                  </a:solidFill>
                </a:ln>
                <a:sym typeface="+mn-ea"/>
              </a:rPr>
              <a:t>经验总结，算法的理论也只能从这个过程中去消化</a:t>
            </a:r>
            <a:r>
              <a:rPr lang="zh-CN" altLang="en-US">
                <a:ln>
                  <a:solidFill>
                    <a:schemeClr val="tx1"/>
                  </a:solidFill>
                </a:ln>
                <a:sym typeface="+mn-ea"/>
              </a:rPr>
              <a:t>和体会。</a:t>
            </a:r>
            <a:endParaRPr lang="zh-CN" altLang="en-US">
              <a:ln>
                <a:solidFill>
                  <a:schemeClr val="tx1"/>
                </a:solidFill>
              </a:ln>
              <a:sym typeface="+mn-ea"/>
            </a:endParaRPr>
          </a:p>
        </p:txBody>
      </p:sp>
      <p:sp>
        <p:nvSpPr>
          <p:cNvPr id="7" name="流程图: 终止 6"/>
          <p:cNvSpPr/>
          <p:nvPr/>
        </p:nvSpPr>
        <p:spPr>
          <a:xfrm>
            <a:off x="106680" y="3399155"/>
            <a:ext cx="1357630" cy="436880"/>
          </a:xfrm>
          <a:prstGeom prst="flowChartTerminator">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32410" y="3451225"/>
            <a:ext cx="1158875" cy="328930"/>
          </a:xfrm>
          <a:prstGeom prst="rect">
            <a:avLst/>
          </a:prstGeom>
          <a:noFill/>
        </p:spPr>
        <p:txBody>
          <a:bodyPr wrap="square" rtlCol="0">
            <a:noAutofit/>
          </a:bodyPr>
          <a:p>
            <a:r>
              <a:rPr lang="zh-CN" altLang="en-US"/>
              <a:t>提出</a:t>
            </a:r>
            <a:r>
              <a:rPr lang="zh-CN" altLang="en-US"/>
              <a:t>问题</a:t>
            </a:r>
            <a:endParaRPr lang="zh-CN" altLang="en-US"/>
          </a:p>
        </p:txBody>
      </p:sp>
      <p:sp>
        <p:nvSpPr>
          <p:cNvPr id="9" name="右箭头 8"/>
          <p:cNvSpPr/>
          <p:nvPr/>
        </p:nvSpPr>
        <p:spPr>
          <a:xfrm>
            <a:off x="1509395" y="3500755"/>
            <a:ext cx="375920" cy="18542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流程图: 终止 11"/>
          <p:cNvSpPr/>
          <p:nvPr/>
        </p:nvSpPr>
        <p:spPr>
          <a:xfrm>
            <a:off x="1938020" y="3374390"/>
            <a:ext cx="1374775" cy="489585"/>
          </a:xfrm>
          <a:prstGeom prst="flowChartTerminator">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002790" y="3451225"/>
            <a:ext cx="1250950" cy="349250"/>
          </a:xfrm>
          <a:prstGeom prst="rect">
            <a:avLst/>
          </a:prstGeom>
          <a:noFill/>
        </p:spPr>
        <p:txBody>
          <a:bodyPr wrap="square" rtlCol="0">
            <a:noAutofit/>
          </a:bodyPr>
          <a:p>
            <a:r>
              <a:rPr lang="zh-CN" altLang="en-US" sz="1400"/>
              <a:t>推敲</a:t>
            </a:r>
            <a:r>
              <a:rPr lang="zh-CN" altLang="en-US" sz="1400"/>
              <a:t>解析问题</a:t>
            </a:r>
            <a:endParaRPr lang="zh-CN" altLang="en-US" sz="1400"/>
          </a:p>
        </p:txBody>
      </p:sp>
      <p:sp>
        <p:nvSpPr>
          <p:cNvPr id="16" name="矩形 15"/>
          <p:cNvSpPr/>
          <p:nvPr/>
        </p:nvSpPr>
        <p:spPr>
          <a:xfrm>
            <a:off x="3650615" y="2722880"/>
            <a:ext cx="3168015" cy="1872615"/>
          </a:xfrm>
          <a:prstGeom prst="rect">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3938905" y="3010535"/>
            <a:ext cx="1296035" cy="50419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3938905" y="3863975"/>
            <a:ext cx="1296035" cy="50419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4010660" y="3082925"/>
            <a:ext cx="1455420" cy="368300"/>
          </a:xfrm>
          <a:prstGeom prst="rect">
            <a:avLst/>
          </a:prstGeom>
          <a:noFill/>
        </p:spPr>
        <p:txBody>
          <a:bodyPr wrap="square" rtlCol="0">
            <a:spAutoFit/>
          </a:bodyPr>
          <a:p>
            <a:r>
              <a:rPr lang="zh-CN" altLang="en-US"/>
              <a:t>数据</a:t>
            </a:r>
            <a:r>
              <a:rPr lang="zh-CN" altLang="en-US"/>
              <a:t>结构</a:t>
            </a:r>
            <a:endParaRPr lang="zh-CN" altLang="en-US"/>
          </a:p>
        </p:txBody>
      </p:sp>
      <p:sp>
        <p:nvSpPr>
          <p:cNvPr id="21" name="文本框 20"/>
          <p:cNvSpPr txBox="1"/>
          <p:nvPr/>
        </p:nvSpPr>
        <p:spPr>
          <a:xfrm>
            <a:off x="4010660" y="3931920"/>
            <a:ext cx="1455420" cy="368300"/>
          </a:xfrm>
          <a:prstGeom prst="rect">
            <a:avLst/>
          </a:prstGeom>
          <a:noFill/>
        </p:spPr>
        <p:txBody>
          <a:bodyPr wrap="square" rtlCol="0">
            <a:spAutoFit/>
          </a:bodyPr>
          <a:p>
            <a:r>
              <a:rPr lang="zh-CN" altLang="en-US"/>
              <a:t>算法</a:t>
            </a:r>
            <a:endParaRPr lang="zh-CN" altLang="en-US"/>
          </a:p>
        </p:txBody>
      </p:sp>
      <p:sp>
        <p:nvSpPr>
          <p:cNvPr id="22" name="右大括号 21"/>
          <p:cNvSpPr/>
          <p:nvPr/>
        </p:nvSpPr>
        <p:spPr>
          <a:xfrm>
            <a:off x="5306695" y="3082925"/>
            <a:ext cx="698500" cy="1152525"/>
          </a:xfrm>
          <a:prstGeom prst="rightBrace">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6099175" y="3423920"/>
            <a:ext cx="597535" cy="50419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113780" y="3491865"/>
            <a:ext cx="671195" cy="368300"/>
          </a:xfrm>
          <a:prstGeom prst="rect">
            <a:avLst/>
          </a:prstGeom>
          <a:noFill/>
        </p:spPr>
        <p:txBody>
          <a:bodyPr wrap="square" rtlCol="0">
            <a:spAutoFit/>
          </a:bodyPr>
          <a:p>
            <a:r>
              <a:rPr lang="zh-CN" altLang="en-US"/>
              <a:t>程序</a:t>
            </a:r>
            <a:endParaRPr lang="zh-CN" altLang="en-US"/>
          </a:p>
        </p:txBody>
      </p:sp>
      <p:sp>
        <p:nvSpPr>
          <p:cNvPr id="25" name="右箭头 24"/>
          <p:cNvSpPr/>
          <p:nvPr/>
        </p:nvSpPr>
        <p:spPr>
          <a:xfrm>
            <a:off x="6894195" y="3509645"/>
            <a:ext cx="439420" cy="23876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流程图: 终止 25"/>
          <p:cNvSpPr/>
          <p:nvPr/>
        </p:nvSpPr>
        <p:spPr>
          <a:xfrm>
            <a:off x="7380605" y="3406140"/>
            <a:ext cx="1098550" cy="421640"/>
          </a:xfrm>
          <a:prstGeom prst="flowChartTerminator">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7475220" y="3451225"/>
            <a:ext cx="917575" cy="349250"/>
          </a:xfrm>
          <a:prstGeom prst="rect">
            <a:avLst/>
          </a:prstGeom>
          <a:noFill/>
        </p:spPr>
        <p:txBody>
          <a:bodyPr wrap="square" rtlCol="0">
            <a:noAutofit/>
          </a:bodyPr>
          <a:p>
            <a:r>
              <a:rPr lang="zh-CN" altLang="en-US" sz="1400"/>
              <a:t>解决问题</a:t>
            </a:r>
            <a:endParaRPr lang="zh-CN" altLang="en-US" sz="1400"/>
          </a:p>
        </p:txBody>
      </p:sp>
      <p:sp>
        <p:nvSpPr>
          <p:cNvPr id="28" name="右箭头 27"/>
          <p:cNvSpPr/>
          <p:nvPr/>
        </p:nvSpPr>
        <p:spPr>
          <a:xfrm>
            <a:off x="3371215" y="3514725"/>
            <a:ext cx="242570" cy="17145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42545" y="2219960"/>
            <a:ext cx="6845935" cy="2502535"/>
          </a:xfrm>
          <a:prstGeom prst="rect">
            <a:avLst/>
          </a:prstGeom>
          <a:noFill/>
          <a:ln w="28575" cap="flat" cmpd="sng" algn="ctr">
            <a:solidFill>
              <a:schemeClr val="accent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31" name="直接箭头连接符 30"/>
          <p:cNvCxnSpPr/>
          <p:nvPr/>
        </p:nvCxnSpPr>
        <p:spPr>
          <a:xfrm>
            <a:off x="6923405" y="4702175"/>
            <a:ext cx="457200" cy="598805"/>
          </a:xfrm>
          <a:prstGeom prst="straightConnector1">
            <a:avLst/>
          </a:prstGeom>
          <a:ln>
            <a:headEnd type="none" w="med" len="med"/>
            <a:tailEnd type="arrow" w="med" len="med"/>
          </a:ln>
        </p:spPr>
        <p:style>
          <a:lnRef idx="3">
            <a:schemeClr val="accent1"/>
          </a:lnRef>
          <a:fillRef idx="0">
            <a:srgbClr val="FFFFFF"/>
          </a:fillRef>
          <a:effectRef idx="0">
            <a:srgbClr val="FFFFFF"/>
          </a:effectRef>
          <a:fontRef idx="minor">
            <a:schemeClr val="tx1"/>
          </a:fontRef>
        </p:style>
      </p:cxnSp>
      <p:sp>
        <p:nvSpPr>
          <p:cNvPr id="32" name="文本框 31"/>
          <p:cNvSpPr txBox="1"/>
          <p:nvPr/>
        </p:nvSpPr>
        <p:spPr>
          <a:xfrm>
            <a:off x="106680" y="4816475"/>
            <a:ext cx="2936875" cy="779780"/>
          </a:xfrm>
          <a:prstGeom prst="rect">
            <a:avLst/>
          </a:prstGeom>
          <a:noFill/>
        </p:spPr>
        <p:txBody>
          <a:bodyPr wrap="square" rtlCol="0">
            <a:noAutofit/>
          </a:bodyPr>
          <a:p>
            <a:r>
              <a:rPr lang="zh-CN" altLang="en-US"/>
              <a:t>举例：用分治算法</a:t>
            </a:r>
            <a:r>
              <a:rPr lang="zh-CN" altLang="en-US"/>
              <a:t>解决</a:t>
            </a:r>
            <a:endParaRPr lang="zh-CN" altLang="en-US"/>
          </a:p>
          <a:p>
            <a:r>
              <a:rPr lang="zh-CN" altLang="en-US"/>
              <a:t>二分查找到峰值</a:t>
            </a:r>
            <a:r>
              <a:rPr lang="zh-CN" altLang="en-US"/>
              <a:t>查询</a:t>
            </a:r>
            <a:endParaRPr lang="zh-CN" altLang="en-US"/>
          </a:p>
          <a:p>
            <a:r>
              <a:rPr lang="zh-CN" altLang="en-US"/>
              <a:t>动态规划数组上的应用到二叉树上的</a:t>
            </a:r>
            <a:r>
              <a:rPr lang="zh-CN" altLang="en-US"/>
              <a:t>应用。</a:t>
            </a:r>
            <a:endParaRPr lang="zh-CN" altLang="en-US"/>
          </a:p>
          <a:p>
            <a:r>
              <a:rPr lang="zh-CN" altLang="en-US"/>
              <a:t>举例</a:t>
            </a:r>
            <a:r>
              <a:rPr lang="en-US" altLang="zh-CN"/>
              <a:t>pow</a:t>
            </a:r>
            <a:r>
              <a:rPr lang="zh-CN" altLang="en-US"/>
              <a:t>函数的</a:t>
            </a:r>
            <a:r>
              <a:rPr lang="zh-CN" altLang="en-US"/>
              <a:t>实现。</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67395" y="83661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课程</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概要和参考</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资料</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66362" y="1420617"/>
            <a:ext cx="4121150"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1.1.3 </a:t>
            </a:r>
            <a:r>
              <a:rPr lang="zh-CN" altLang="en-US" sz="2800" b="1" dirty="0">
                <a:solidFill>
                  <a:srgbClr val="0000FF"/>
                </a:solidFill>
                <a:latin typeface="楷体" panose="02010609060101010101" pitchFamily="49" charset="-122"/>
                <a:ea typeface="楷体" panose="02010609060101010101" pitchFamily="49" charset="-122"/>
              </a:rPr>
              <a:t>本课程的参考</a:t>
            </a:r>
            <a:r>
              <a:rPr lang="zh-CN" altLang="en-US" sz="2800" b="1" dirty="0">
                <a:solidFill>
                  <a:srgbClr val="0000FF"/>
                </a:solidFill>
                <a:latin typeface="楷体" panose="02010609060101010101" pitchFamily="49" charset="-122"/>
                <a:ea typeface="楷体" panose="02010609060101010101" pitchFamily="49" charset="-122"/>
              </a:rPr>
              <a:t>资料</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683260" y="3429000"/>
            <a:ext cx="4976495" cy="645160"/>
          </a:xfrm>
          <a:prstGeom prst="rect">
            <a:avLst/>
          </a:prstGeom>
          <a:noFill/>
        </p:spPr>
        <p:txBody>
          <a:bodyPr wrap="square" rtlCol="0" anchor="t">
            <a:spAutoFit/>
          </a:bodyPr>
          <a:p>
            <a:r>
              <a:rPr lang="en-US" altLang="zh-CN"/>
              <a:t>[1]</a:t>
            </a:r>
            <a:r>
              <a:rPr lang="zh-CN" altLang="en-US"/>
              <a:t>屈婉玲</a:t>
            </a:r>
            <a:r>
              <a:rPr lang="en-US" altLang="zh-CN"/>
              <a:t>. (2016). #i{</a:t>
            </a:r>
            <a:r>
              <a:rPr lang="zh-CN" altLang="en-US"/>
              <a:t>算法设计与分析</a:t>
            </a:r>
            <a:r>
              <a:rPr lang="en-US" altLang="zh-CN"/>
              <a:t>.</a:t>
            </a:r>
            <a:r>
              <a:rPr lang="zh-CN" altLang="en-US"/>
              <a:t>第</a:t>
            </a:r>
            <a:r>
              <a:rPr lang="en-US" altLang="zh-CN"/>
              <a:t>2</a:t>
            </a:r>
            <a:r>
              <a:rPr lang="zh-CN" altLang="en-US"/>
              <a:t>版</a:t>
            </a:r>
            <a:r>
              <a:rPr lang="en-US" altLang="zh-CN"/>
              <a:t>}. </a:t>
            </a:r>
            <a:r>
              <a:rPr lang="zh-CN" altLang="en-US"/>
              <a:t>清华大学出版社</a:t>
            </a:r>
            <a:r>
              <a:rPr lang="en-US" altLang="zh-CN"/>
              <a:t>.</a:t>
            </a:r>
            <a:endParaRPr lang="zh-CN" altLang="en-US"/>
          </a:p>
        </p:txBody>
      </p:sp>
      <p:pic>
        <p:nvPicPr>
          <p:cNvPr id="4" name="图片 3"/>
          <p:cNvPicPr>
            <a:picLocks noChangeAspect="1"/>
          </p:cNvPicPr>
          <p:nvPr/>
        </p:nvPicPr>
        <p:blipFill>
          <a:blip r:embed="rId1"/>
          <a:stretch>
            <a:fillRect/>
          </a:stretch>
        </p:blipFill>
        <p:spPr>
          <a:xfrm>
            <a:off x="2555240" y="1885950"/>
            <a:ext cx="1097280" cy="1543050"/>
          </a:xfrm>
          <a:prstGeom prst="rect">
            <a:avLst/>
          </a:prstGeom>
        </p:spPr>
      </p:pic>
      <p:pic>
        <p:nvPicPr>
          <p:cNvPr id="7" name="图片 6"/>
          <p:cNvPicPr>
            <a:picLocks noChangeAspect="1"/>
          </p:cNvPicPr>
          <p:nvPr/>
        </p:nvPicPr>
        <p:blipFill>
          <a:blip r:embed="rId2"/>
          <a:stretch>
            <a:fillRect/>
          </a:stretch>
        </p:blipFill>
        <p:spPr>
          <a:xfrm>
            <a:off x="2555240" y="4157345"/>
            <a:ext cx="1125855" cy="1492250"/>
          </a:xfrm>
          <a:prstGeom prst="rect">
            <a:avLst/>
          </a:prstGeom>
        </p:spPr>
      </p:pic>
      <p:sp>
        <p:nvSpPr>
          <p:cNvPr id="8" name="文本框 7"/>
          <p:cNvSpPr txBox="1"/>
          <p:nvPr/>
        </p:nvSpPr>
        <p:spPr>
          <a:xfrm>
            <a:off x="683260" y="5733415"/>
            <a:ext cx="4946015" cy="645160"/>
          </a:xfrm>
          <a:prstGeom prst="rect">
            <a:avLst/>
          </a:prstGeom>
          <a:noFill/>
        </p:spPr>
        <p:txBody>
          <a:bodyPr wrap="square" rtlCol="0" anchor="t">
            <a:spAutoFit/>
          </a:bodyPr>
          <a:p>
            <a:r>
              <a:rPr lang="en-US" altLang="zh-CN"/>
              <a:t>[2]</a:t>
            </a:r>
            <a:r>
              <a:rPr lang="zh-CN" altLang="en-US"/>
              <a:t>陈屹</a:t>
            </a:r>
            <a:r>
              <a:rPr lang="en-US" altLang="zh-CN"/>
              <a:t>. (2020). #i{</a:t>
            </a:r>
            <a:r>
              <a:rPr lang="zh-CN" altLang="en-US"/>
              <a:t>算法</a:t>
            </a:r>
            <a:r>
              <a:rPr lang="en-US" altLang="zh-CN"/>
              <a:t>python</a:t>
            </a:r>
            <a:r>
              <a:rPr lang="zh-CN" altLang="en-US"/>
              <a:t>语言实现</a:t>
            </a:r>
            <a:r>
              <a:rPr lang="en-US" altLang="zh-CN"/>
              <a:t>}. </a:t>
            </a:r>
            <a:r>
              <a:rPr lang="zh-CN" altLang="en-US"/>
              <a:t>中国</a:t>
            </a:r>
            <a:r>
              <a:rPr lang="zh-CN" altLang="en-US"/>
              <a:t>水利水电出版社</a:t>
            </a:r>
            <a:r>
              <a:rPr lang="en-US" altLang="zh-CN"/>
              <a:t>.</a:t>
            </a:r>
            <a:endParaRPr lang="zh-CN" altLang="en-US"/>
          </a:p>
        </p:txBody>
      </p:sp>
      <p:sp>
        <p:nvSpPr>
          <p:cNvPr id="9" name="文本框 8"/>
          <p:cNvSpPr txBox="1"/>
          <p:nvPr/>
        </p:nvSpPr>
        <p:spPr>
          <a:xfrm>
            <a:off x="5580380" y="3500755"/>
            <a:ext cx="3031490" cy="880745"/>
          </a:xfrm>
          <a:prstGeom prst="rect">
            <a:avLst/>
          </a:prstGeom>
        </p:spPr>
        <p:txBody>
          <a:bodyPr>
            <a:noAutofit/>
          </a:bodyPr>
          <a:p>
            <a:endParaRPr lang="zh-CN" altLang="en-US" sz="1600"/>
          </a:p>
        </p:txBody>
      </p:sp>
      <p:sp>
        <p:nvSpPr>
          <p:cNvPr id="10" name="文本框 9"/>
          <p:cNvSpPr txBox="1"/>
          <p:nvPr/>
        </p:nvSpPr>
        <p:spPr>
          <a:xfrm>
            <a:off x="5651500" y="3429000"/>
            <a:ext cx="3263265" cy="651510"/>
          </a:xfrm>
          <a:prstGeom prst="rect">
            <a:avLst/>
          </a:prstGeom>
        </p:spPr>
        <p:txBody>
          <a:bodyPr>
            <a:noAutofit/>
          </a:bodyPr>
          <a:p>
            <a:r>
              <a:rPr lang="zh-CN" altLang="en-US" sz="1600">
                <a:hlinkClick r:id="rId3"/>
              </a:rPr>
              <a:t>题库 </a:t>
            </a:r>
            <a:r>
              <a:rPr lang="en-US" altLang="zh-CN" sz="1600">
                <a:hlinkClick r:id="rId3"/>
              </a:rPr>
              <a:t>- </a:t>
            </a:r>
            <a:r>
              <a:rPr lang="zh-CN" altLang="en-US" sz="1600">
                <a:hlinkClick r:id="rId3"/>
              </a:rPr>
              <a:t>力扣 </a:t>
            </a:r>
            <a:r>
              <a:rPr lang="en-US" altLang="zh-CN" sz="1600">
                <a:hlinkClick r:id="rId3"/>
              </a:rPr>
              <a:t>(LeetCode) </a:t>
            </a:r>
            <a:r>
              <a:rPr lang="zh-CN" altLang="en-US" sz="1600">
                <a:hlinkClick r:id="rId3"/>
              </a:rPr>
              <a:t>全球极客挚爱的技术成长平台</a:t>
            </a:r>
            <a:endParaRPr lang="zh-CN" altLang="en-US" sz="1600">
              <a:hlinkClick r:id="rId3"/>
            </a:endParaRPr>
          </a:p>
        </p:txBody>
      </p:sp>
      <p:sp>
        <p:nvSpPr>
          <p:cNvPr id="11" name="文本框 10"/>
          <p:cNvSpPr txBox="1"/>
          <p:nvPr/>
        </p:nvSpPr>
        <p:spPr>
          <a:xfrm>
            <a:off x="5659755" y="3933190"/>
            <a:ext cx="3352165" cy="368300"/>
          </a:xfrm>
          <a:prstGeom prst="rect">
            <a:avLst/>
          </a:prstGeom>
          <a:noFill/>
        </p:spPr>
        <p:txBody>
          <a:bodyPr wrap="square" rtlCol="0" anchor="t">
            <a:spAutoFit/>
          </a:bodyPr>
          <a:p>
            <a:r>
              <a:rPr lang="en-US" altLang="zh-CN"/>
              <a:t>https://leetcode.cn/problemset/</a:t>
            </a: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1.2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算法的基本概念</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456773" y="3141663"/>
            <a:ext cx="353896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广义地说为了解决某一问题而采取的方法和步骤，就称之为算法乐谱是乐队演奏和指挥的算法；菜谱是厨师烧菜的算法。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11" name="Text Box 4"/>
          <p:cNvSpPr txBox="1">
            <a:spLocks noChangeArrowheads="1"/>
          </p:cNvSpPr>
          <p:nvPr/>
        </p:nvSpPr>
        <p:spPr bwMode="auto">
          <a:xfrm>
            <a:off x="4140200" y="2587625"/>
            <a:ext cx="4897438" cy="37861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S1</a:t>
            </a:r>
            <a:r>
              <a:rPr lang="zh-CN" altLang="en-US" sz="2400" dirty="0">
                <a:solidFill>
                  <a:srgbClr val="080808"/>
                </a:solidFill>
                <a:latin typeface="楷体" panose="02010609060101010101" pitchFamily="49" charset="-122"/>
                <a:ea typeface="楷体" panose="02010609060101010101" pitchFamily="49" charset="-122"/>
              </a:rPr>
              <a:t>：洗净番茄；</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S2</a:t>
            </a:r>
            <a:r>
              <a:rPr lang="zh-CN" altLang="en-US" sz="2400" dirty="0">
                <a:solidFill>
                  <a:srgbClr val="080808"/>
                </a:solidFill>
                <a:latin typeface="楷体" panose="02010609060101010101" pitchFamily="49" charset="-122"/>
                <a:ea typeface="楷体" panose="02010609060101010101" pitchFamily="49" charset="-122"/>
              </a:rPr>
              <a:t>：切碎番茄；</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S3</a:t>
            </a:r>
            <a:r>
              <a:rPr lang="zh-CN" altLang="en-US" sz="2400" dirty="0">
                <a:solidFill>
                  <a:srgbClr val="080808"/>
                </a:solidFill>
                <a:latin typeface="楷体" panose="02010609060101010101" pitchFamily="49" charset="-122"/>
                <a:ea typeface="楷体" panose="02010609060101010101" pitchFamily="49" charset="-122"/>
              </a:rPr>
              <a:t>：打好鸡蛋并调匀；</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S4</a:t>
            </a:r>
            <a:r>
              <a:rPr lang="zh-CN" altLang="en-US" sz="2400" dirty="0">
                <a:solidFill>
                  <a:srgbClr val="080808"/>
                </a:solidFill>
                <a:latin typeface="楷体" panose="02010609060101010101" pitchFamily="49" charset="-122"/>
                <a:ea typeface="楷体" panose="02010609060101010101" pitchFamily="49" charset="-122"/>
              </a:rPr>
              <a:t>：洗净锅，放在灶上；</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S5</a:t>
            </a:r>
            <a:r>
              <a:rPr lang="zh-CN" altLang="en-US" sz="2400" dirty="0">
                <a:solidFill>
                  <a:srgbClr val="080808"/>
                </a:solidFill>
                <a:latin typeface="楷体" panose="02010609060101010101" pitchFamily="49" charset="-122"/>
                <a:ea typeface="楷体" panose="02010609060101010101" pitchFamily="49" charset="-122"/>
              </a:rPr>
              <a:t>：点好煤气，打开油烟机；</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S6</a:t>
            </a:r>
            <a:r>
              <a:rPr lang="zh-CN" altLang="en-US" sz="2400" dirty="0">
                <a:solidFill>
                  <a:srgbClr val="080808"/>
                </a:solidFill>
                <a:latin typeface="楷体" panose="02010609060101010101" pitchFamily="49" charset="-122"/>
                <a:ea typeface="楷体" panose="02010609060101010101" pitchFamily="49" charset="-122"/>
              </a:rPr>
              <a:t>：倒入适量油，烧热；</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S7</a:t>
            </a:r>
            <a:r>
              <a:rPr lang="zh-CN" altLang="en-US" sz="2400" dirty="0">
                <a:solidFill>
                  <a:srgbClr val="080808"/>
                </a:solidFill>
                <a:latin typeface="楷体" panose="02010609060101010101" pitchFamily="49" charset="-122"/>
                <a:ea typeface="楷体" panose="02010609060101010101" pitchFamily="49" charset="-122"/>
              </a:rPr>
              <a:t>：倒入鸡蛋，用铲子炒匀；</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S8</a:t>
            </a:r>
            <a:r>
              <a:rPr lang="zh-CN" altLang="en-US" sz="2400" dirty="0">
                <a:solidFill>
                  <a:srgbClr val="080808"/>
                </a:solidFill>
                <a:latin typeface="楷体" panose="02010609060101010101" pitchFamily="49" charset="-122"/>
                <a:ea typeface="楷体" panose="02010609060101010101" pitchFamily="49" charset="-122"/>
              </a:rPr>
              <a:t>：倒入番茄，炒匀；</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S9</a:t>
            </a:r>
            <a:r>
              <a:rPr lang="zh-CN" altLang="en-US" sz="2400" dirty="0">
                <a:solidFill>
                  <a:srgbClr val="080808"/>
                </a:solidFill>
                <a:latin typeface="楷体" panose="02010609060101010101" pitchFamily="49" charset="-122"/>
                <a:ea typeface="楷体" panose="02010609060101010101" pitchFamily="49" charset="-122"/>
              </a:rPr>
              <a:t>：放入盐和调料，炒匀；熄火；</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defRPr/>
            </a:pPr>
            <a:r>
              <a:rPr lang="en-US" altLang="zh-CN" sz="2400" dirty="0">
                <a:solidFill>
                  <a:srgbClr val="080808"/>
                </a:solidFill>
                <a:latin typeface="楷体" panose="02010609060101010101" pitchFamily="49" charset="-122"/>
                <a:ea typeface="楷体" panose="02010609060101010101" pitchFamily="49" charset="-122"/>
              </a:rPr>
              <a:t>S10</a:t>
            </a:r>
            <a:r>
              <a:rPr lang="zh-CN" altLang="en-US" sz="2400" dirty="0">
                <a:solidFill>
                  <a:srgbClr val="080808"/>
                </a:solidFill>
                <a:latin typeface="楷体" panose="02010609060101010101" pitchFamily="49" charset="-122"/>
                <a:ea typeface="楷体" panose="02010609060101010101" pitchFamily="49" charset="-122"/>
              </a:rPr>
              <a:t>：盛到盆中．</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456773" y="1884167"/>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1.1.1 </a:t>
            </a:r>
            <a:r>
              <a:rPr lang="zh-CN" altLang="en-US" sz="2800" b="1" dirty="0">
                <a:solidFill>
                  <a:srgbClr val="0000FF"/>
                </a:solidFill>
                <a:latin typeface="楷体" panose="02010609060101010101" pitchFamily="49" charset="-122"/>
                <a:ea typeface="楷体" panose="02010609060101010101" pitchFamily="49" charset="-122"/>
              </a:rPr>
              <a:t>算法的含义</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296059" y="1340768"/>
            <a:ext cx="884314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计算机中，算法是为了解决一个具体的问题而设计的一系列计算步骤，处理用户的输入数据并转换成结果输出。算法对于我们来说是一个工具，用来解决实际问题的，如果一个算法对于任意一个输入实例，都能够输出正确的结果并终止，就称它为一个正确的算法，反之，如果一个算法对部分输入来说不能得出正确的答案或是无法终止，就称它为一个错误的算法。在解决问题的时候，我们需要思考并关注于如何给出正确的算法。</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804938" y="4365104"/>
            <a:ext cx="7825382" cy="1973971"/>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0.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1.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2.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3.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4.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5.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6.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17.xml><?xml version="1.0" encoding="utf-8"?>
<p:tagLst xmlns:p="http://schemas.openxmlformats.org/presentationml/2006/main">
  <p:tag name="resource_record_key" val="{&quot;12&quot;:[19983201]}"/>
</p:tagLst>
</file>

<file path=ppt/tags/tag2.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3.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4.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5.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6.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7.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8.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ags/tag9.xml><?xml version="1.0" encoding="utf-8"?>
<p:tagLst xmlns:p="http://schemas.openxmlformats.org/presentationml/2006/main">
  <p:tag name="KSO_WM_DIAGRAM_VIRTUALLY_FRAME" val="{&quot;height&quot;:239.36000000000004,&quot;left&quot;:304.9099212598425,&quot;top&quot;:186.79590551181101,&quot;width&quot;:330.8900787401575}"/>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11920</Words>
  <Application>WPS 演示</Application>
  <PresentationFormat>全屏显示(4:3)</PresentationFormat>
  <Paragraphs>659</Paragraphs>
  <Slides>52</Slides>
  <Notes>2</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52</vt:i4>
      </vt:variant>
    </vt:vector>
  </HeadingPairs>
  <TitlesOfParts>
    <vt:vector size="72"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楷体</vt:lpstr>
      <vt:lpstr>Times New Roman</vt:lpstr>
      <vt:lpstr>Arial Unicode MS</vt:lpstr>
      <vt:lpstr>Cambria Math</vt:lpstr>
      <vt:lpstr>Wingdings</vt:lpstr>
      <vt:lpstr>汉仪综艺体简</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380</cp:revision>
  <dcterms:created xsi:type="dcterms:W3CDTF">2010-09-23T08:30:00Z</dcterms:created>
  <dcterms:modified xsi:type="dcterms:W3CDTF">2025-09-06T14:37:16Z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8D5676E1F66A40509425D63AB76A5F9C_12</vt:lpwstr>
  </property>
  <property fmtid="{D5CDD505-2E9C-101B-9397-08002B2CF9AE}" pid="4" name="KSOProductBuildVer">
    <vt:lpwstr>2052-12.1.0.22529</vt:lpwstr>
  </property>
</Properties>
</file>