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66"/>
  </p:handoutMasterIdLst>
  <p:sldIdLst>
    <p:sldId id="709" r:id="rId4"/>
    <p:sldId id="712" r:id="rId6"/>
    <p:sldId id="763" r:id="rId7"/>
    <p:sldId id="335" r:id="rId8"/>
    <p:sldId id="710" r:id="rId9"/>
    <p:sldId id="676" r:id="rId10"/>
    <p:sldId id="711" r:id="rId11"/>
    <p:sldId id="713" r:id="rId12"/>
    <p:sldId id="714" r:id="rId13"/>
    <p:sldId id="715" r:id="rId14"/>
    <p:sldId id="716" r:id="rId15"/>
    <p:sldId id="718" r:id="rId16"/>
    <p:sldId id="717" r:id="rId17"/>
    <p:sldId id="719" r:id="rId18"/>
    <p:sldId id="266" r:id="rId19"/>
    <p:sldId id="720" r:id="rId20"/>
    <p:sldId id="721" r:id="rId21"/>
    <p:sldId id="722" r:id="rId22"/>
    <p:sldId id="723" r:id="rId23"/>
    <p:sldId id="724" r:id="rId24"/>
    <p:sldId id="725" r:id="rId25"/>
    <p:sldId id="748" r:id="rId26"/>
    <p:sldId id="749" r:id="rId27"/>
    <p:sldId id="750" r:id="rId28"/>
    <p:sldId id="751" r:id="rId29"/>
    <p:sldId id="753" r:id="rId30"/>
    <p:sldId id="754" r:id="rId31"/>
    <p:sldId id="752" r:id="rId32"/>
    <p:sldId id="755" r:id="rId33"/>
    <p:sldId id="756" r:id="rId34"/>
    <p:sldId id="757" r:id="rId35"/>
    <p:sldId id="758" r:id="rId36"/>
    <p:sldId id="759" r:id="rId37"/>
    <p:sldId id="760" r:id="rId38"/>
    <p:sldId id="761" r:id="rId39"/>
    <p:sldId id="762" r:id="rId40"/>
    <p:sldId id="726" r:id="rId41"/>
    <p:sldId id="727" r:id="rId42"/>
    <p:sldId id="728" r:id="rId43"/>
    <p:sldId id="273" r:id="rId44"/>
    <p:sldId id="764" r:id="rId45"/>
    <p:sldId id="765" r:id="rId46"/>
    <p:sldId id="766" r:id="rId47"/>
    <p:sldId id="767" r:id="rId48"/>
    <p:sldId id="768" r:id="rId49"/>
    <p:sldId id="769" r:id="rId50"/>
    <p:sldId id="770" r:id="rId51"/>
    <p:sldId id="771" r:id="rId52"/>
    <p:sldId id="772" r:id="rId53"/>
    <p:sldId id="773" r:id="rId54"/>
    <p:sldId id="774" r:id="rId55"/>
    <p:sldId id="775" r:id="rId56"/>
    <p:sldId id="776" r:id="rId57"/>
    <p:sldId id="777" r:id="rId58"/>
    <p:sldId id="778" r:id="rId59"/>
    <p:sldId id="779" r:id="rId60"/>
    <p:sldId id="780" r:id="rId61"/>
    <p:sldId id="781" r:id="rId62"/>
    <p:sldId id="782" r:id="rId63"/>
    <p:sldId id="783" r:id="rId64"/>
    <p:sldId id="784" r:id="rId6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28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g" initials="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FF3399"/>
    <a:srgbClr val="0066FF"/>
    <a:srgbClr val="FF6600"/>
    <a:srgbClr val="55B70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26" autoAdjust="0"/>
    <p:restoredTop sz="95126" autoAdjust="0"/>
  </p:normalViewPr>
  <p:slideViewPr>
    <p:cSldViewPr showGuides="1">
      <p:cViewPr varScale="1">
        <p:scale>
          <a:sx n="89" d="100"/>
          <a:sy n="89" d="100"/>
        </p:scale>
        <p:origin x="739" y="-10"/>
      </p:cViewPr>
      <p:guideLst>
        <p:guide orient="horz" pos="2180"/>
        <p:guide pos="2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0" Type="http://schemas.openxmlformats.org/officeDocument/2006/relationships/commentAuthors" Target="commentAuthors.xml"/><Relationship Id="rId7" Type="http://schemas.openxmlformats.org/officeDocument/2006/relationships/slide" Target="slides/slide3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B9A6F-649B-40E0-9235-15314CCF5F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AA538-38B4-4B93-A9C9-F579F75A06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134E214-E3C0-4F75-A783-D0C3FCB417FE}" type="datetimeFigureOut">
              <a:rPr lang="zh-CN" altLang="en-US"/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B76F6FC-157B-4160-B88F-123B3C4C0F2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C337C-56CD-4E78-A199-8ED66DBF5B5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1EFB7-24A1-4297-A07F-399B1DFE637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041A82-1373-40DD-AF95-6D291423A5BB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F7C98-0C26-42AA-8C14-C0C3C1C768A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2F362-28BD-4F85-AA63-899E512CA5D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52C04-6D91-45C9-80C4-65680D9B2F0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63" y="-20638"/>
            <a:ext cx="9174163" cy="687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468313" y="2470150"/>
            <a:ext cx="5399087" cy="10795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8313" y="3549650"/>
            <a:ext cx="5400675" cy="600075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zh-CN"/>
              <a:t>单击添加署名或公司信息</a:t>
            </a:r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AB2E83DC-661B-4DCC-B4A3-95AD0DF58E2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AD5D6385-73FF-48F7-8DDA-F02439D7B60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7487" cy="5162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27488" cy="51625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145E1E5F-9D19-4FC7-A71A-24AB39712209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01DEBBD1-2960-4502-95D3-F1444E13883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3FFE5EB4-F84A-4001-AC86-DD5EEB2060D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1FA65F22-8AC8-411F-B820-478F7DB776C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A7D3370-EE2E-49E3-B92B-CC864B084AD2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786A8-DA7B-4463-AC0E-627FA292886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F0AC98-C112-462F-A733-1142817643B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FF81DA7-16D0-41E8-A52E-04703233FF3D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85395485-1E7F-4AEF-8259-7171D9A6624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315913"/>
            <a:ext cx="2051050" cy="59721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315913"/>
            <a:ext cx="6003925" cy="59721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7EFF9BE1-89C5-461A-8080-0860368CA4E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C8FEDC41-C8C7-4EFD-A6DE-BC4A4069D4E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315913"/>
            <a:ext cx="8207375" cy="5921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68313" y="1125538"/>
            <a:ext cx="8207375" cy="516255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6FF87EDD-D88C-44D8-97FB-6009DD6ED59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404DC-45E9-4B79-B710-EF7B8A82D15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054E0-3ECF-4993-B704-01BF04B9C13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494BF-5B1D-4083-B2B1-F899FD3CD3A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C7736-4C23-4814-8178-1062D7CE527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47BC8-F845-43A1-BFB2-79B7CA2E9C0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8B52F-138E-4474-B3E2-E382D2AC0E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D38EF-6919-415F-8B66-396DB8B36CE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E45C3-B2E5-4741-AA4C-575377E6A51F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B4B4-E48B-452F-B373-B321188AE55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28E7B-B7E0-41F8-BDFE-59048185547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B4C89-A87E-4B95-BFA0-7FA97462C64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0EA25-2385-4128-9C3D-A106F72146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2CE68-96F6-421B-A84A-ADA3305998CA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EE7F1-3F8F-4896-A845-A9411102974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B433B3C-293C-4A78-916C-E8BD3FD00FA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1596B22-6535-4D74-9806-9999F834F1F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g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3" cy="501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5" y="6453188"/>
            <a:ext cx="1439863" cy="196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000" b="1">
                <a:ea typeface="华文细黑" panose="02010600040101010101" pitchFamily="2" charset="-122"/>
              </a:defRPr>
            </a:lvl1pPr>
          </a:lstStyle>
          <a:p>
            <a:pPr>
              <a:defRPr/>
            </a:pPr>
            <a:r>
              <a:rPr lang="de-DE" altLang="en-US"/>
              <a:t>Page </a:t>
            </a:r>
            <a:r>
              <a:rPr lang="de-DE" altLang="en-US">
                <a:sym typeface="MS UI Gothic" panose="020B0600070205080204" pitchFamily="34" charset="-128"/>
              </a:rPr>
              <a:t></a:t>
            </a:r>
            <a:r>
              <a:rPr lang="de-DE" altLang="en-US"/>
              <a:t> </a:t>
            </a:r>
            <a:fld id="{B8F227BD-8E81-48D9-8EB2-264A8CA59D9A}" type="slidenum">
              <a:rPr lang="zh-CN" altLang="en-US" smtClean="0"/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1" y="6619981"/>
            <a:ext cx="9180513" cy="40941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slide" Target="slide34.xml"/><Relationship Id="rId23" Type="http://schemas.openxmlformats.org/officeDocument/2006/relationships/slideLayout" Target="../slideLayouts/slideLayout18.xml"/><Relationship Id="rId22" Type="http://schemas.openxmlformats.org/officeDocument/2006/relationships/image" Target="../media/image9.png"/><Relationship Id="rId21" Type="http://schemas.openxmlformats.org/officeDocument/2006/relationships/tags" Target="../tags/tag16.xml"/><Relationship Id="rId20" Type="http://schemas.openxmlformats.org/officeDocument/2006/relationships/image" Target="../media/image8.png"/><Relationship Id="rId2" Type="http://schemas.openxmlformats.org/officeDocument/2006/relationships/tags" Target="../tags/tag2.xml"/><Relationship Id="rId19" Type="http://schemas.openxmlformats.org/officeDocument/2006/relationships/tags" Target="../tags/tag15.xml"/><Relationship Id="rId18" Type="http://schemas.openxmlformats.org/officeDocument/2006/relationships/image" Target="../media/image7.png"/><Relationship Id="rId17" Type="http://schemas.openxmlformats.org/officeDocument/2006/relationships/tags" Target="../tags/tag14.xml"/><Relationship Id="rId16" Type="http://schemas.openxmlformats.org/officeDocument/2006/relationships/image" Target="../media/image6.png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image" Target="../media/image5.png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2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7"/>
          <p:cNvSpPr>
            <a:spLocks noChangeArrowheads="1"/>
          </p:cNvSpPr>
          <p:nvPr/>
        </p:nvSpPr>
        <p:spPr bwMode="auto">
          <a:xfrm>
            <a:off x="900113" y="2349500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第</a:t>
            </a:r>
            <a:r>
              <a:rPr lang="en-US" altLang="zh-CN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2</a:t>
            </a:r>
            <a:r>
              <a:rPr lang="zh-CN" altLang="en-US" sz="60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方正正大黑简体" pitchFamily="2" charset="-122"/>
                <a:ea typeface="方正正大黑简体" pitchFamily="2" charset="-122"/>
              </a:rPr>
              <a:t>章 蛮力法</a:t>
            </a:r>
            <a:endParaRPr lang="zh-CN" altLang="en-US" sz="60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方正正大黑简体" pitchFamily="2" charset="-122"/>
              <a:ea typeface="方正正大黑简体" pitchFamily="2" charset="-122"/>
            </a:endParaRPr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250825" y="62261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94344" y="1124744"/>
            <a:ext cx="895531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思路：怎样找到做好事的同学，先假设某个人就是做好事的人，在用四句话去测试有几句是真话，如果其中有三句是真话，一句是假话就确定是这个人做的好事，否则就继续测试下一个人。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定义一个字符型变量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，用来存放做了好事的同学的姓名，在此基础上将四句话转换成逻辑表达式，如表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96" y="3443875"/>
            <a:ext cx="5978806" cy="27717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07504" y="1398255"/>
            <a:ext cx="928903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）先假设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是做了好事的人，则有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，带入到上表所示的四句话中：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A’ != 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B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A’ == 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C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A’ ==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D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A’ !=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，结论为真，值为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 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7544" y="4221088"/>
            <a:ext cx="77373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结果为一句真，三句假，得出不是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做的好事。</a:t>
            </a:r>
            <a:endParaRPr lang="nn-NO" altLang="zh-CN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07504" y="1398255"/>
            <a:ext cx="928903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）先假设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是做了好事的人，则有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found=‘B’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，带入到上表所示的四句话中：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B’ != 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B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B’ == 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C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B’ ==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D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B’ !=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，结论为真，值为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 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7544" y="4221088"/>
            <a:ext cx="77373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结果为两句真，两句假，得出不是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做的好事。</a:t>
            </a:r>
            <a:endParaRPr lang="nn-NO" altLang="zh-CN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107504" y="1398255"/>
            <a:ext cx="928903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）先假设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是做了好事的人，则有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，带入到上表所示的四句话中：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A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C’ != 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B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C’ == 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C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C’ ==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，结论为假，值为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D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；由假设可得‘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C’ != 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，结论为真，值为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536" y="4077072"/>
            <a:ext cx="77373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结果为三句真，一句假，得出是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做的好事。</a:t>
            </a:r>
            <a:endParaRPr lang="nn-NO" altLang="zh-CN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3514" y="4709175"/>
            <a:ext cx="85609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由上面的分析可以得出，问题的关键在于对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found!=‘A’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found==‘C’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found==‘D’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found!=‘D’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四个逻辑表达式进行判断，测试在哪种情况下，其中有三个是真的，一个是假的，即三个逻辑表达式的和应当等于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nn-NO" altLang="zh-CN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571060" y="1074509"/>
            <a:ext cx="800188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char found;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w1,w2,w3,w4,count;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(found=‘A’; found&lt;=‘D’; found++)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w1=(found!=‘A’);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w2=(found==‘C’);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w3=(found==‘D’);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w4=(found!=‘D’);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count=w1+w2+w3+w4;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if(count==3)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(“%c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做了好事。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\n”, found);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539750" y="2060575"/>
            <a:ext cx="82089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　在直接采用蛮力法设计算法中，主要是使用循环语句和选择语句，循环语句用于穷举所有可能的情况，而选择语句判定当前的条件是否为所求的解。其基本格式如下：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1979613" y="3425825"/>
            <a:ext cx="4608512" cy="1920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for (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循环变量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x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取所有可能的值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) 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{	┇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	if (x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满足指定的条件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		</a:t>
            </a:r>
            <a:r>
              <a:rPr lang="zh-CN" altLang="en-US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输出</a:t>
            </a: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x;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	┇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endParaRPr lang="en-US" altLang="zh-CN" sz="2000" b="1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1857" y="1204129"/>
            <a:ext cx="37962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蛮力法解题格式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4" y="1268760"/>
            <a:ext cx="88741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2.5】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爱因斯坦的数学题：一条长长的阶梯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如果每步跨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每步跨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每步跨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每步跨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最后剩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只有每步跨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才正好到头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一阶也不剩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请问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阶梯到底有多少阶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?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（求出最小的满足条件的阶梯数即可）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9874" y="2996952"/>
            <a:ext cx="862260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解题思路：假设阶梯的阶数是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的下限是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，根据题目要求，找出最小的满足条件的阶梯数即可，因此只需从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开始尝试，往上找到满足条件的整数即可。判断式为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m%2==1&amp;&amp; m%3==2&amp;&amp; m%5==4&amp;&amp; m%6==5&amp;&amp; m%7==0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571060" y="1074509"/>
            <a:ext cx="800188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m=1;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while (1)    //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找到满足条件的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就结束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if (m%2==1&amp;&amp; m%3==2&amp;&amp; m%5==4&amp;&amp; m%6==5&amp;&amp; m%7==0)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(“%d\n”,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break;  //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找到满足条件的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就结束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m++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有一个三位数，个位数字比百位数字大，而百位数字比十位数字大，并且各位数字之和等于各位数字相乘之积。求这个三位数。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9875" y="2780928"/>
            <a:ext cx="860425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解题思路：由题意可知，对于一个三位数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，它的取值范围是在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100~999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之间的，其中百位数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、十位数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和个位数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，由于要对这三个数字进行比较，因此需要使用三重循环来表示解的范围，设判断式为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(k&gt;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)&amp;&amp;(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&gt;j)&amp;&amp;(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i+j+k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*j*k)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571060" y="1074509"/>
            <a:ext cx="800188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j,k,m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&lt;10;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for (j =1; j&lt;10;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j++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for (k =1; k&lt;10; k++) 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if((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&gt;k) &amp;&amp;(k&gt;j) &amp;&amp;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i+j+k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*j*k))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m=100*i+10*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j+k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(“%d”, m);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}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" y="1051168"/>
            <a:ext cx="521290" cy="624834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105925" y="1140429"/>
            <a:ext cx="397513" cy="501058"/>
          </a:xfrm>
          <a:custGeom>
            <a:avLst/>
            <a:gdLst>
              <a:gd name="T0" fmla="*/ 510720 w 1173"/>
              <a:gd name="T1" fmla="*/ 242556 h 1472"/>
              <a:gd name="T2" fmla="*/ 494464 w 1173"/>
              <a:gd name="T3" fmla="*/ 21309 h 1472"/>
              <a:gd name="T4" fmla="*/ 481820 w 1173"/>
              <a:gd name="T5" fmla="*/ 24482 h 1472"/>
              <a:gd name="T6" fmla="*/ 452920 w 1173"/>
              <a:gd name="T7" fmla="*/ 30830 h 1472"/>
              <a:gd name="T8" fmla="*/ 414988 w 1173"/>
              <a:gd name="T9" fmla="*/ 24482 h 1472"/>
              <a:gd name="T10" fmla="*/ 284035 w 1173"/>
              <a:gd name="T11" fmla="*/ 2267 h 1472"/>
              <a:gd name="T12" fmla="*/ 0 w 1173"/>
              <a:gd name="T13" fmla="*/ 348193 h 1472"/>
              <a:gd name="T14" fmla="*/ 290356 w 1173"/>
              <a:gd name="T15" fmla="*/ 665102 h 1472"/>
              <a:gd name="T16" fmla="*/ 529686 w 1173"/>
              <a:gd name="T17" fmla="*/ 492366 h 1472"/>
              <a:gd name="T18" fmla="*/ 491303 w 1173"/>
              <a:gd name="T19" fmla="*/ 469697 h 1472"/>
              <a:gd name="T20" fmla="*/ 312483 w 1173"/>
              <a:gd name="T21" fmla="*/ 620671 h 1472"/>
              <a:gd name="T22" fmla="*/ 130954 w 1173"/>
              <a:gd name="T23" fmla="*/ 328697 h 1472"/>
              <a:gd name="T24" fmla="*/ 290356 w 1173"/>
              <a:gd name="T25" fmla="*/ 47151 h 1472"/>
              <a:gd name="T26" fmla="*/ 472337 w 1173"/>
              <a:gd name="T27" fmla="*/ 258424 h 1472"/>
              <a:gd name="T28" fmla="*/ 510720 w 1173"/>
              <a:gd name="T29" fmla="*/ 242556 h 14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73" h="1472">
                <a:moveTo>
                  <a:pt x="1131" y="535"/>
                </a:moveTo>
                <a:lnTo>
                  <a:pt x="1095" y="47"/>
                </a:lnTo>
                <a:cubicBezTo>
                  <a:pt x="1090" y="47"/>
                  <a:pt x="1081" y="49"/>
                  <a:pt x="1067" y="54"/>
                </a:cubicBezTo>
                <a:cubicBezTo>
                  <a:pt x="1043" y="64"/>
                  <a:pt x="1022" y="68"/>
                  <a:pt x="1003" y="68"/>
                </a:cubicBezTo>
                <a:cubicBezTo>
                  <a:pt x="975" y="68"/>
                  <a:pt x="947" y="64"/>
                  <a:pt x="919" y="54"/>
                </a:cubicBezTo>
                <a:cubicBezTo>
                  <a:pt x="810" y="17"/>
                  <a:pt x="714" y="0"/>
                  <a:pt x="629" y="5"/>
                </a:cubicBezTo>
                <a:cubicBezTo>
                  <a:pt x="214" y="24"/>
                  <a:pt x="5" y="278"/>
                  <a:pt x="0" y="768"/>
                </a:cubicBezTo>
                <a:cubicBezTo>
                  <a:pt x="5" y="1225"/>
                  <a:pt x="219" y="1458"/>
                  <a:pt x="643" y="1467"/>
                </a:cubicBezTo>
                <a:cubicBezTo>
                  <a:pt x="912" y="1472"/>
                  <a:pt x="1088" y="1345"/>
                  <a:pt x="1173" y="1086"/>
                </a:cubicBezTo>
                <a:lnTo>
                  <a:pt x="1088" y="1036"/>
                </a:lnTo>
                <a:cubicBezTo>
                  <a:pt x="999" y="1258"/>
                  <a:pt x="867" y="1369"/>
                  <a:pt x="692" y="1369"/>
                </a:cubicBezTo>
                <a:cubicBezTo>
                  <a:pt x="424" y="1359"/>
                  <a:pt x="290" y="1145"/>
                  <a:pt x="290" y="725"/>
                </a:cubicBezTo>
                <a:cubicBezTo>
                  <a:pt x="290" y="316"/>
                  <a:pt x="408" y="108"/>
                  <a:pt x="643" y="104"/>
                </a:cubicBezTo>
                <a:cubicBezTo>
                  <a:pt x="827" y="94"/>
                  <a:pt x="961" y="250"/>
                  <a:pt x="1046" y="570"/>
                </a:cubicBezTo>
                <a:lnTo>
                  <a:pt x="1131" y="53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566516" y="1497477"/>
            <a:ext cx="742660" cy="151151"/>
          </a:xfrm>
          <a:custGeom>
            <a:avLst/>
            <a:gdLst>
              <a:gd name="T0" fmla="*/ 22141 w 2195"/>
              <a:gd name="T1" fmla="*/ 126007 h 445"/>
              <a:gd name="T2" fmla="*/ 113870 w 2195"/>
              <a:gd name="T3" fmla="*/ 125101 h 445"/>
              <a:gd name="T4" fmla="*/ 68684 w 2195"/>
              <a:gd name="T5" fmla="*/ 200795 h 445"/>
              <a:gd name="T6" fmla="*/ 70491 w 2195"/>
              <a:gd name="T7" fmla="*/ 47593 h 445"/>
              <a:gd name="T8" fmla="*/ 68684 w 2195"/>
              <a:gd name="T9" fmla="*/ 200795 h 445"/>
              <a:gd name="T10" fmla="*/ 300490 w 2195"/>
              <a:gd name="T11" fmla="*/ 196716 h 445"/>
              <a:gd name="T12" fmla="*/ 279253 w 2195"/>
              <a:gd name="T13" fmla="*/ 106064 h 445"/>
              <a:gd name="T14" fmla="*/ 201532 w 2195"/>
              <a:gd name="T15" fmla="*/ 106970 h 445"/>
              <a:gd name="T16" fmla="*/ 180746 w 2195"/>
              <a:gd name="T17" fmla="*/ 197623 h 445"/>
              <a:gd name="T18" fmla="*/ 201532 w 2195"/>
              <a:gd name="T19" fmla="*/ 50312 h 445"/>
              <a:gd name="T20" fmla="*/ 249881 w 2195"/>
              <a:gd name="T21" fmla="*/ 46233 h 445"/>
              <a:gd name="T22" fmla="*/ 405323 w 2195"/>
              <a:gd name="T23" fmla="*/ 184478 h 445"/>
              <a:gd name="T24" fmla="*/ 387248 w 2195"/>
              <a:gd name="T25" fmla="*/ 199889 h 445"/>
              <a:gd name="T26" fmla="*/ 356973 w 2195"/>
              <a:gd name="T27" fmla="*/ 68443 h 445"/>
              <a:gd name="T28" fmla="*/ 336640 w 2195"/>
              <a:gd name="T29" fmla="*/ 50312 h 445"/>
              <a:gd name="T30" fmla="*/ 356973 w 2195"/>
              <a:gd name="T31" fmla="*/ 10878 h 445"/>
              <a:gd name="T32" fmla="*/ 378211 w 2195"/>
              <a:gd name="T33" fmla="*/ 50312 h 445"/>
              <a:gd name="T34" fmla="*/ 405323 w 2195"/>
              <a:gd name="T35" fmla="*/ 68443 h 445"/>
              <a:gd name="T36" fmla="*/ 378211 w 2195"/>
              <a:gd name="T37" fmla="*/ 167707 h 445"/>
              <a:gd name="T38" fmla="*/ 405323 w 2195"/>
              <a:gd name="T39" fmla="*/ 184478 h 445"/>
              <a:gd name="T40" fmla="*/ 548564 w 2195"/>
              <a:gd name="T41" fmla="*/ 112862 h 445"/>
              <a:gd name="T42" fmla="*/ 460902 w 2195"/>
              <a:gd name="T43" fmla="*/ 112862 h 445"/>
              <a:gd name="T44" fmla="*/ 570706 w 2195"/>
              <a:gd name="T45" fmla="*/ 157282 h 445"/>
              <a:gd name="T46" fmla="*/ 436502 w 2195"/>
              <a:gd name="T47" fmla="*/ 126007 h 445"/>
              <a:gd name="T48" fmla="*/ 571609 w 2195"/>
              <a:gd name="T49" fmla="*/ 126007 h 445"/>
              <a:gd name="T50" fmla="*/ 459999 w 2195"/>
              <a:gd name="T51" fmla="*/ 130993 h 445"/>
              <a:gd name="T52" fmla="*/ 548564 w 2195"/>
              <a:gd name="T53" fmla="*/ 151390 h 445"/>
              <a:gd name="T54" fmla="*/ 734733 w 2195"/>
              <a:gd name="T55" fmla="*/ 196716 h 445"/>
              <a:gd name="T56" fmla="*/ 713947 w 2195"/>
              <a:gd name="T57" fmla="*/ 106064 h 445"/>
              <a:gd name="T58" fmla="*/ 636226 w 2195"/>
              <a:gd name="T59" fmla="*/ 106970 h 445"/>
              <a:gd name="T60" fmla="*/ 614988 w 2195"/>
              <a:gd name="T61" fmla="*/ 197623 h 445"/>
              <a:gd name="T62" fmla="*/ 636226 w 2195"/>
              <a:gd name="T63" fmla="*/ 50312 h 445"/>
              <a:gd name="T64" fmla="*/ 684576 w 2195"/>
              <a:gd name="T65" fmla="*/ 46233 h 445"/>
              <a:gd name="T66" fmla="*/ 840017 w 2195"/>
              <a:gd name="T67" fmla="*/ 184478 h 445"/>
              <a:gd name="T68" fmla="*/ 821491 w 2195"/>
              <a:gd name="T69" fmla="*/ 199889 h 445"/>
              <a:gd name="T70" fmla="*/ 791668 w 2195"/>
              <a:gd name="T71" fmla="*/ 68443 h 445"/>
              <a:gd name="T72" fmla="*/ 771334 w 2195"/>
              <a:gd name="T73" fmla="*/ 50312 h 445"/>
              <a:gd name="T74" fmla="*/ 791668 w 2195"/>
              <a:gd name="T75" fmla="*/ 10878 h 445"/>
              <a:gd name="T76" fmla="*/ 812454 w 2195"/>
              <a:gd name="T77" fmla="*/ 50312 h 445"/>
              <a:gd name="T78" fmla="*/ 840017 w 2195"/>
              <a:gd name="T79" fmla="*/ 68443 h 445"/>
              <a:gd name="T80" fmla="*/ 812454 w 2195"/>
              <a:gd name="T81" fmla="*/ 167707 h 445"/>
              <a:gd name="T82" fmla="*/ 840017 w 2195"/>
              <a:gd name="T83" fmla="*/ 184478 h 445"/>
              <a:gd name="T84" fmla="*/ 985066 w 2195"/>
              <a:gd name="T85" fmla="*/ 85667 h 445"/>
              <a:gd name="T86" fmla="*/ 875263 w 2195"/>
              <a:gd name="T87" fmla="*/ 87933 h 445"/>
              <a:gd name="T88" fmla="*/ 968799 w 2195"/>
              <a:gd name="T89" fmla="*/ 159549 h 445"/>
              <a:gd name="T90" fmla="*/ 890174 w 2195"/>
              <a:gd name="T91" fmla="*/ 151390 h 445"/>
              <a:gd name="T92" fmla="*/ 931746 w 2195"/>
              <a:gd name="T93" fmla="*/ 200795 h 445"/>
              <a:gd name="T94" fmla="*/ 937620 w 2195"/>
              <a:gd name="T95" fmla="*/ 114222 h 445"/>
              <a:gd name="T96" fmla="*/ 929487 w 2195"/>
              <a:gd name="T97" fmla="*/ 65723 h 44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95" h="445">
                <a:moveTo>
                  <a:pt x="154" y="142"/>
                </a:moveTo>
                <a:cubicBezTo>
                  <a:pt x="86" y="144"/>
                  <a:pt x="51" y="189"/>
                  <a:pt x="49" y="278"/>
                </a:cubicBezTo>
                <a:cubicBezTo>
                  <a:pt x="51" y="361"/>
                  <a:pt x="86" y="405"/>
                  <a:pt x="154" y="407"/>
                </a:cubicBezTo>
                <a:cubicBezTo>
                  <a:pt x="218" y="405"/>
                  <a:pt x="251" y="361"/>
                  <a:pt x="252" y="276"/>
                </a:cubicBezTo>
                <a:cubicBezTo>
                  <a:pt x="248" y="193"/>
                  <a:pt x="215" y="148"/>
                  <a:pt x="154" y="142"/>
                </a:cubicBezTo>
                <a:close/>
                <a:moveTo>
                  <a:pt x="152" y="443"/>
                </a:moveTo>
                <a:cubicBezTo>
                  <a:pt x="55" y="437"/>
                  <a:pt x="5" y="383"/>
                  <a:pt x="0" y="280"/>
                </a:cubicBezTo>
                <a:cubicBezTo>
                  <a:pt x="3" y="166"/>
                  <a:pt x="55" y="107"/>
                  <a:pt x="156" y="105"/>
                </a:cubicBezTo>
                <a:cubicBezTo>
                  <a:pt x="250" y="109"/>
                  <a:pt x="299" y="165"/>
                  <a:pt x="303" y="274"/>
                </a:cubicBezTo>
                <a:cubicBezTo>
                  <a:pt x="302" y="385"/>
                  <a:pt x="251" y="442"/>
                  <a:pt x="152" y="443"/>
                </a:cubicBezTo>
                <a:close/>
                <a:moveTo>
                  <a:pt x="665" y="227"/>
                </a:moveTo>
                <a:lnTo>
                  <a:pt x="665" y="434"/>
                </a:lnTo>
                <a:lnTo>
                  <a:pt x="618" y="434"/>
                </a:lnTo>
                <a:lnTo>
                  <a:pt x="618" y="234"/>
                </a:lnTo>
                <a:cubicBezTo>
                  <a:pt x="616" y="174"/>
                  <a:pt x="591" y="144"/>
                  <a:pt x="542" y="142"/>
                </a:cubicBezTo>
                <a:cubicBezTo>
                  <a:pt x="484" y="150"/>
                  <a:pt x="452" y="181"/>
                  <a:pt x="446" y="236"/>
                </a:cubicBezTo>
                <a:lnTo>
                  <a:pt x="446" y="434"/>
                </a:lnTo>
                <a:lnTo>
                  <a:pt x="400" y="436"/>
                </a:lnTo>
                <a:lnTo>
                  <a:pt x="400" y="111"/>
                </a:lnTo>
                <a:lnTo>
                  <a:pt x="446" y="111"/>
                </a:lnTo>
                <a:lnTo>
                  <a:pt x="446" y="160"/>
                </a:lnTo>
                <a:cubicBezTo>
                  <a:pt x="472" y="123"/>
                  <a:pt x="507" y="104"/>
                  <a:pt x="553" y="102"/>
                </a:cubicBezTo>
                <a:cubicBezTo>
                  <a:pt x="628" y="102"/>
                  <a:pt x="665" y="144"/>
                  <a:pt x="665" y="227"/>
                </a:cubicBezTo>
                <a:close/>
                <a:moveTo>
                  <a:pt x="897" y="407"/>
                </a:moveTo>
                <a:lnTo>
                  <a:pt x="906" y="432"/>
                </a:lnTo>
                <a:cubicBezTo>
                  <a:pt x="891" y="438"/>
                  <a:pt x="875" y="441"/>
                  <a:pt x="857" y="441"/>
                </a:cubicBezTo>
                <a:cubicBezTo>
                  <a:pt x="811" y="442"/>
                  <a:pt x="788" y="419"/>
                  <a:pt x="790" y="370"/>
                </a:cubicBezTo>
                <a:lnTo>
                  <a:pt x="790" y="151"/>
                </a:lnTo>
                <a:lnTo>
                  <a:pt x="745" y="151"/>
                </a:lnTo>
                <a:lnTo>
                  <a:pt x="745" y="111"/>
                </a:lnTo>
                <a:lnTo>
                  <a:pt x="790" y="111"/>
                </a:lnTo>
                <a:lnTo>
                  <a:pt x="790" y="24"/>
                </a:lnTo>
                <a:lnTo>
                  <a:pt x="837" y="0"/>
                </a:lnTo>
                <a:lnTo>
                  <a:pt x="837" y="111"/>
                </a:lnTo>
                <a:lnTo>
                  <a:pt x="897" y="111"/>
                </a:lnTo>
                <a:lnTo>
                  <a:pt x="897" y="151"/>
                </a:lnTo>
                <a:lnTo>
                  <a:pt x="837" y="151"/>
                </a:lnTo>
                <a:lnTo>
                  <a:pt x="837" y="370"/>
                </a:lnTo>
                <a:cubicBezTo>
                  <a:pt x="835" y="398"/>
                  <a:pt x="847" y="411"/>
                  <a:pt x="872" y="410"/>
                </a:cubicBezTo>
                <a:cubicBezTo>
                  <a:pt x="881" y="410"/>
                  <a:pt x="890" y="409"/>
                  <a:pt x="897" y="407"/>
                </a:cubicBezTo>
                <a:close/>
                <a:moveTo>
                  <a:pt x="1020" y="249"/>
                </a:moveTo>
                <a:lnTo>
                  <a:pt x="1214" y="249"/>
                </a:lnTo>
                <a:cubicBezTo>
                  <a:pt x="1211" y="184"/>
                  <a:pt x="1179" y="150"/>
                  <a:pt x="1118" y="147"/>
                </a:cubicBezTo>
                <a:cubicBezTo>
                  <a:pt x="1057" y="153"/>
                  <a:pt x="1024" y="187"/>
                  <a:pt x="1020" y="249"/>
                </a:cubicBezTo>
                <a:close/>
                <a:moveTo>
                  <a:pt x="1214" y="334"/>
                </a:moveTo>
                <a:lnTo>
                  <a:pt x="1263" y="347"/>
                </a:lnTo>
                <a:cubicBezTo>
                  <a:pt x="1245" y="413"/>
                  <a:pt x="1198" y="445"/>
                  <a:pt x="1120" y="443"/>
                </a:cubicBezTo>
                <a:cubicBezTo>
                  <a:pt x="1021" y="439"/>
                  <a:pt x="969" y="384"/>
                  <a:pt x="966" y="278"/>
                </a:cubicBezTo>
                <a:cubicBezTo>
                  <a:pt x="971" y="167"/>
                  <a:pt x="1021" y="109"/>
                  <a:pt x="1118" y="105"/>
                </a:cubicBezTo>
                <a:cubicBezTo>
                  <a:pt x="1213" y="107"/>
                  <a:pt x="1262" y="165"/>
                  <a:pt x="1265" y="278"/>
                </a:cubicBezTo>
                <a:cubicBezTo>
                  <a:pt x="1265" y="284"/>
                  <a:pt x="1265" y="288"/>
                  <a:pt x="1265" y="289"/>
                </a:cubicBezTo>
                <a:lnTo>
                  <a:pt x="1018" y="289"/>
                </a:lnTo>
                <a:cubicBezTo>
                  <a:pt x="1021" y="362"/>
                  <a:pt x="1054" y="401"/>
                  <a:pt x="1118" y="405"/>
                </a:cubicBezTo>
                <a:cubicBezTo>
                  <a:pt x="1169" y="405"/>
                  <a:pt x="1200" y="382"/>
                  <a:pt x="1214" y="334"/>
                </a:cubicBezTo>
                <a:close/>
                <a:moveTo>
                  <a:pt x="1626" y="227"/>
                </a:moveTo>
                <a:lnTo>
                  <a:pt x="1626" y="434"/>
                </a:lnTo>
                <a:lnTo>
                  <a:pt x="1580" y="434"/>
                </a:lnTo>
                <a:lnTo>
                  <a:pt x="1580" y="234"/>
                </a:lnTo>
                <a:cubicBezTo>
                  <a:pt x="1578" y="174"/>
                  <a:pt x="1553" y="144"/>
                  <a:pt x="1504" y="142"/>
                </a:cubicBezTo>
                <a:cubicBezTo>
                  <a:pt x="1446" y="150"/>
                  <a:pt x="1414" y="181"/>
                  <a:pt x="1408" y="236"/>
                </a:cubicBezTo>
                <a:lnTo>
                  <a:pt x="1408" y="434"/>
                </a:lnTo>
                <a:lnTo>
                  <a:pt x="1361" y="436"/>
                </a:lnTo>
                <a:lnTo>
                  <a:pt x="1361" y="111"/>
                </a:lnTo>
                <a:lnTo>
                  <a:pt x="1408" y="111"/>
                </a:lnTo>
                <a:lnTo>
                  <a:pt x="1408" y="160"/>
                </a:lnTo>
                <a:cubicBezTo>
                  <a:pt x="1433" y="123"/>
                  <a:pt x="1469" y="104"/>
                  <a:pt x="1515" y="102"/>
                </a:cubicBezTo>
                <a:cubicBezTo>
                  <a:pt x="1589" y="102"/>
                  <a:pt x="1626" y="144"/>
                  <a:pt x="1626" y="227"/>
                </a:cubicBezTo>
                <a:close/>
                <a:moveTo>
                  <a:pt x="1859" y="407"/>
                </a:moveTo>
                <a:lnTo>
                  <a:pt x="1868" y="432"/>
                </a:lnTo>
                <a:cubicBezTo>
                  <a:pt x="1853" y="438"/>
                  <a:pt x="1836" y="441"/>
                  <a:pt x="1818" y="441"/>
                </a:cubicBezTo>
                <a:cubicBezTo>
                  <a:pt x="1772" y="442"/>
                  <a:pt x="1750" y="419"/>
                  <a:pt x="1752" y="370"/>
                </a:cubicBezTo>
                <a:lnTo>
                  <a:pt x="1752" y="151"/>
                </a:lnTo>
                <a:lnTo>
                  <a:pt x="1707" y="151"/>
                </a:lnTo>
                <a:lnTo>
                  <a:pt x="1707" y="111"/>
                </a:lnTo>
                <a:lnTo>
                  <a:pt x="1752" y="111"/>
                </a:lnTo>
                <a:lnTo>
                  <a:pt x="1752" y="24"/>
                </a:lnTo>
                <a:lnTo>
                  <a:pt x="1798" y="0"/>
                </a:lnTo>
                <a:lnTo>
                  <a:pt x="1798" y="111"/>
                </a:lnTo>
                <a:lnTo>
                  <a:pt x="1859" y="111"/>
                </a:lnTo>
                <a:lnTo>
                  <a:pt x="1859" y="151"/>
                </a:lnTo>
                <a:lnTo>
                  <a:pt x="1798" y="151"/>
                </a:lnTo>
                <a:lnTo>
                  <a:pt x="1798" y="370"/>
                </a:lnTo>
                <a:cubicBezTo>
                  <a:pt x="1797" y="398"/>
                  <a:pt x="1809" y="411"/>
                  <a:pt x="1834" y="410"/>
                </a:cubicBezTo>
                <a:cubicBezTo>
                  <a:pt x="1843" y="410"/>
                  <a:pt x="1851" y="409"/>
                  <a:pt x="1859" y="407"/>
                </a:cubicBezTo>
                <a:close/>
                <a:moveTo>
                  <a:pt x="2131" y="203"/>
                </a:moveTo>
                <a:lnTo>
                  <a:pt x="2180" y="189"/>
                </a:lnTo>
                <a:cubicBezTo>
                  <a:pt x="2167" y="133"/>
                  <a:pt x="2125" y="104"/>
                  <a:pt x="2055" y="102"/>
                </a:cubicBezTo>
                <a:cubicBezTo>
                  <a:pt x="1982" y="105"/>
                  <a:pt x="1943" y="136"/>
                  <a:pt x="1937" y="194"/>
                </a:cubicBezTo>
                <a:cubicBezTo>
                  <a:pt x="1934" y="249"/>
                  <a:pt x="1976" y="281"/>
                  <a:pt x="2062" y="292"/>
                </a:cubicBezTo>
                <a:cubicBezTo>
                  <a:pt x="2118" y="302"/>
                  <a:pt x="2146" y="322"/>
                  <a:pt x="2144" y="352"/>
                </a:cubicBezTo>
                <a:cubicBezTo>
                  <a:pt x="2143" y="387"/>
                  <a:pt x="2115" y="406"/>
                  <a:pt x="2062" y="407"/>
                </a:cubicBezTo>
                <a:cubicBezTo>
                  <a:pt x="2013" y="409"/>
                  <a:pt x="1982" y="384"/>
                  <a:pt x="1970" y="334"/>
                </a:cubicBezTo>
                <a:lnTo>
                  <a:pt x="1924" y="347"/>
                </a:lnTo>
                <a:cubicBezTo>
                  <a:pt x="1941" y="413"/>
                  <a:pt x="1988" y="445"/>
                  <a:pt x="2062" y="443"/>
                </a:cubicBezTo>
                <a:cubicBezTo>
                  <a:pt x="2148" y="442"/>
                  <a:pt x="2192" y="410"/>
                  <a:pt x="2193" y="350"/>
                </a:cubicBezTo>
                <a:cubicBezTo>
                  <a:pt x="2195" y="298"/>
                  <a:pt x="2155" y="265"/>
                  <a:pt x="2075" y="252"/>
                </a:cubicBezTo>
                <a:cubicBezTo>
                  <a:pt x="2014" y="241"/>
                  <a:pt x="1985" y="222"/>
                  <a:pt x="1986" y="194"/>
                </a:cubicBezTo>
                <a:cubicBezTo>
                  <a:pt x="1990" y="162"/>
                  <a:pt x="2014" y="146"/>
                  <a:pt x="2057" y="145"/>
                </a:cubicBezTo>
                <a:cubicBezTo>
                  <a:pt x="2097" y="145"/>
                  <a:pt x="2122" y="164"/>
                  <a:pt x="2131" y="20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595080" y="1061879"/>
            <a:ext cx="714096" cy="335625"/>
          </a:xfrm>
          <a:custGeom>
            <a:avLst/>
            <a:gdLst>
              <a:gd name="T0" fmla="*/ 345008 w 2109"/>
              <a:gd name="T1" fmla="*/ 0 h 986"/>
              <a:gd name="T2" fmla="*/ 305269 w 2109"/>
              <a:gd name="T3" fmla="*/ 447253 h 986"/>
              <a:gd name="T4" fmla="*/ 37933 w 2109"/>
              <a:gd name="T5" fmla="*/ 409150 h 986"/>
              <a:gd name="T6" fmla="*/ 0 w 2109"/>
              <a:gd name="T7" fmla="*/ 447253 h 986"/>
              <a:gd name="T8" fmla="*/ 37933 w 2109"/>
              <a:gd name="T9" fmla="*/ 36288 h 986"/>
              <a:gd name="T10" fmla="*/ 305269 w 2109"/>
              <a:gd name="T11" fmla="*/ 126555 h 986"/>
              <a:gd name="T12" fmla="*/ 37933 w 2109"/>
              <a:gd name="T13" fmla="*/ 36288 h 986"/>
              <a:gd name="T14" fmla="*/ 37933 w 2109"/>
              <a:gd name="T15" fmla="*/ 376944 h 986"/>
              <a:gd name="T16" fmla="*/ 305269 w 2109"/>
              <a:gd name="T17" fmla="*/ 284863 h 986"/>
              <a:gd name="T18" fmla="*/ 37933 w 2109"/>
              <a:gd name="T19" fmla="*/ 160576 h 986"/>
              <a:gd name="T20" fmla="*/ 305269 w 2109"/>
              <a:gd name="T21" fmla="*/ 252657 h 986"/>
              <a:gd name="T22" fmla="*/ 37933 w 2109"/>
              <a:gd name="T23" fmla="*/ 160576 h 986"/>
              <a:gd name="T24" fmla="*/ 912645 w 2109"/>
              <a:gd name="T25" fmla="*/ 250843 h 986"/>
              <a:gd name="T26" fmla="*/ 808781 w 2109"/>
              <a:gd name="T27" fmla="*/ 314801 h 986"/>
              <a:gd name="T28" fmla="*/ 926644 w 2109"/>
              <a:gd name="T29" fmla="*/ 415047 h 986"/>
              <a:gd name="T30" fmla="*/ 731109 w 2109"/>
              <a:gd name="T31" fmla="*/ 371048 h 986"/>
              <a:gd name="T32" fmla="*/ 605118 w 2109"/>
              <a:gd name="T33" fmla="*/ 441356 h 986"/>
              <a:gd name="T34" fmla="*/ 658856 w 2109"/>
              <a:gd name="T35" fmla="*/ 403253 h 986"/>
              <a:gd name="T36" fmla="*/ 694983 w 2109"/>
              <a:gd name="T37" fmla="*/ 202761 h 986"/>
              <a:gd name="T38" fmla="*/ 477321 w 2109"/>
              <a:gd name="T39" fmla="*/ 170555 h 986"/>
              <a:gd name="T40" fmla="*/ 834973 w 2109"/>
              <a:gd name="T41" fmla="*/ 118391 h 986"/>
              <a:gd name="T42" fmla="*/ 537381 w 2109"/>
              <a:gd name="T43" fmla="*/ 86185 h 986"/>
              <a:gd name="T44" fmla="*/ 834973 w 2109"/>
              <a:gd name="T45" fmla="*/ 34020 h 986"/>
              <a:gd name="T46" fmla="*/ 529253 w 2109"/>
              <a:gd name="T47" fmla="*/ 2268 h 986"/>
              <a:gd name="T48" fmla="*/ 872454 w 2109"/>
              <a:gd name="T49" fmla="*/ 170555 h 986"/>
              <a:gd name="T50" fmla="*/ 948771 w 2109"/>
              <a:gd name="T51" fmla="*/ 202761 h 986"/>
              <a:gd name="T52" fmla="*/ 731109 w 2109"/>
              <a:gd name="T53" fmla="*/ 218637 h 986"/>
              <a:gd name="T54" fmla="*/ 886453 w 2109"/>
              <a:gd name="T55" fmla="*/ 218637 h 986"/>
              <a:gd name="T56" fmla="*/ 675113 w 2109"/>
              <a:gd name="T57" fmla="*/ 293028 h 986"/>
              <a:gd name="T58" fmla="*/ 485449 w 2109"/>
              <a:gd name="T59" fmla="*/ 403253 h 986"/>
              <a:gd name="T60" fmla="*/ 537381 w 2109"/>
              <a:gd name="T61" fmla="*/ 214554 h 986"/>
              <a:gd name="T62" fmla="*/ 631310 w 2109"/>
              <a:gd name="T63" fmla="*/ 276698 h 986"/>
              <a:gd name="T64" fmla="*/ 549122 w 2109"/>
              <a:gd name="T65" fmla="*/ 266719 h 986"/>
              <a:gd name="T66" fmla="*/ 537381 w 2109"/>
              <a:gd name="T67" fmla="*/ 214554 h 98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109" h="986">
                <a:moveTo>
                  <a:pt x="0" y="0"/>
                </a:moveTo>
                <a:lnTo>
                  <a:pt x="764" y="0"/>
                </a:lnTo>
                <a:lnTo>
                  <a:pt x="764" y="986"/>
                </a:lnTo>
                <a:lnTo>
                  <a:pt x="676" y="986"/>
                </a:lnTo>
                <a:lnTo>
                  <a:pt x="676" y="902"/>
                </a:lnTo>
                <a:lnTo>
                  <a:pt x="84" y="902"/>
                </a:lnTo>
                <a:lnTo>
                  <a:pt x="84" y="986"/>
                </a:lnTo>
                <a:lnTo>
                  <a:pt x="0" y="986"/>
                </a:lnTo>
                <a:lnTo>
                  <a:pt x="0" y="0"/>
                </a:lnTo>
                <a:close/>
                <a:moveTo>
                  <a:pt x="84" y="80"/>
                </a:moveTo>
                <a:lnTo>
                  <a:pt x="84" y="279"/>
                </a:lnTo>
                <a:lnTo>
                  <a:pt x="676" y="279"/>
                </a:lnTo>
                <a:lnTo>
                  <a:pt x="676" y="80"/>
                </a:lnTo>
                <a:lnTo>
                  <a:pt x="84" y="80"/>
                </a:lnTo>
                <a:close/>
                <a:moveTo>
                  <a:pt x="84" y="628"/>
                </a:moveTo>
                <a:lnTo>
                  <a:pt x="84" y="831"/>
                </a:lnTo>
                <a:lnTo>
                  <a:pt x="676" y="831"/>
                </a:lnTo>
                <a:lnTo>
                  <a:pt x="676" y="628"/>
                </a:lnTo>
                <a:lnTo>
                  <a:pt x="84" y="628"/>
                </a:lnTo>
                <a:close/>
                <a:moveTo>
                  <a:pt x="84" y="354"/>
                </a:moveTo>
                <a:lnTo>
                  <a:pt x="84" y="557"/>
                </a:lnTo>
                <a:lnTo>
                  <a:pt x="676" y="557"/>
                </a:lnTo>
                <a:lnTo>
                  <a:pt x="676" y="354"/>
                </a:lnTo>
                <a:lnTo>
                  <a:pt x="84" y="354"/>
                </a:lnTo>
                <a:close/>
                <a:moveTo>
                  <a:pt x="1963" y="482"/>
                </a:moveTo>
                <a:lnTo>
                  <a:pt x="2021" y="553"/>
                </a:lnTo>
                <a:cubicBezTo>
                  <a:pt x="2000" y="568"/>
                  <a:pt x="1958" y="594"/>
                  <a:pt x="1893" y="632"/>
                </a:cubicBezTo>
                <a:cubicBezTo>
                  <a:pt x="1849" y="659"/>
                  <a:pt x="1815" y="679"/>
                  <a:pt x="1791" y="694"/>
                </a:cubicBezTo>
                <a:cubicBezTo>
                  <a:pt x="1859" y="753"/>
                  <a:pt x="1965" y="800"/>
                  <a:pt x="2109" y="836"/>
                </a:cubicBezTo>
                <a:cubicBezTo>
                  <a:pt x="2089" y="856"/>
                  <a:pt x="2070" y="883"/>
                  <a:pt x="2052" y="915"/>
                </a:cubicBezTo>
                <a:cubicBezTo>
                  <a:pt x="1849" y="856"/>
                  <a:pt x="1704" y="756"/>
                  <a:pt x="1619" y="615"/>
                </a:cubicBezTo>
                <a:lnTo>
                  <a:pt x="1619" y="818"/>
                </a:lnTo>
                <a:cubicBezTo>
                  <a:pt x="1624" y="924"/>
                  <a:pt x="1573" y="976"/>
                  <a:pt x="1464" y="973"/>
                </a:cubicBezTo>
                <a:cubicBezTo>
                  <a:pt x="1423" y="973"/>
                  <a:pt x="1381" y="973"/>
                  <a:pt x="1340" y="973"/>
                </a:cubicBezTo>
                <a:cubicBezTo>
                  <a:pt x="1337" y="937"/>
                  <a:pt x="1331" y="908"/>
                  <a:pt x="1322" y="884"/>
                </a:cubicBezTo>
                <a:cubicBezTo>
                  <a:pt x="1358" y="887"/>
                  <a:pt x="1403" y="889"/>
                  <a:pt x="1459" y="889"/>
                </a:cubicBezTo>
                <a:cubicBezTo>
                  <a:pt x="1515" y="892"/>
                  <a:pt x="1542" y="867"/>
                  <a:pt x="1539" y="814"/>
                </a:cubicBezTo>
                <a:lnTo>
                  <a:pt x="1539" y="447"/>
                </a:lnTo>
                <a:lnTo>
                  <a:pt x="1057" y="447"/>
                </a:lnTo>
                <a:lnTo>
                  <a:pt x="1057" y="376"/>
                </a:lnTo>
                <a:lnTo>
                  <a:pt x="1849" y="376"/>
                </a:lnTo>
                <a:lnTo>
                  <a:pt x="1849" y="261"/>
                </a:lnTo>
                <a:lnTo>
                  <a:pt x="1190" y="261"/>
                </a:lnTo>
                <a:lnTo>
                  <a:pt x="1190" y="190"/>
                </a:lnTo>
                <a:lnTo>
                  <a:pt x="1849" y="190"/>
                </a:lnTo>
                <a:lnTo>
                  <a:pt x="1849" y="75"/>
                </a:lnTo>
                <a:lnTo>
                  <a:pt x="1172" y="75"/>
                </a:lnTo>
                <a:lnTo>
                  <a:pt x="1172" y="5"/>
                </a:lnTo>
                <a:lnTo>
                  <a:pt x="1932" y="5"/>
                </a:lnTo>
                <a:lnTo>
                  <a:pt x="1932" y="376"/>
                </a:lnTo>
                <a:lnTo>
                  <a:pt x="2101" y="376"/>
                </a:lnTo>
                <a:lnTo>
                  <a:pt x="2101" y="447"/>
                </a:lnTo>
                <a:lnTo>
                  <a:pt x="1619" y="447"/>
                </a:lnTo>
                <a:lnTo>
                  <a:pt x="1619" y="482"/>
                </a:lnTo>
                <a:cubicBezTo>
                  <a:pt x="1654" y="544"/>
                  <a:pt x="1692" y="597"/>
                  <a:pt x="1733" y="641"/>
                </a:cubicBezTo>
                <a:cubicBezTo>
                  <a:pt x="1822" y="582"/>
                  <a:pt x="1899" y="529"/>
                  <a:pt x="1963" y="482"/>
                </a:cubicBezTo>
                <a:close/>
                <a:moveTo>
                  <a:pt x="1044" y="814"/>
                </a:moveTo>
                <a:cubicBezTo>
                  <a:pt x="1168" y="772"/>
                  <a:pt x="1318" y="716"/>
                  <a:pt x="1495" y="646"/>
                </a:cubicBezTo>
                <a:cubicBezTo>
                  <a:pt x="1501" y="672"/>
                  <a:pt x="1507" y="699"/>
                  <a:pt x="1513" y="725"/>
                </a:cubicBezTo>
                <a:cubicBezTo>
                  <a:pt x="1351" y="784"/>
                  <a:pt x="1205" y="839"/>
                  <a:pt x="1075" y="889"/>
                </a:cubicBezTo>
                <a:lnTo>
                  <a:pt x="1044" y="814"/>
                </a:lnTo>
                <a:close/>
                <a:moveTo>
                  <a:pt x="1190" y="473"/>
                </a:moveTo>
                <a:cubicBezTo>
                  <a:pt x="1202" y="482"/>
                  <a:pt x="1218" y="492"/>
                  <a:pt x="1238" y="504"/>
                </a:cubicBezTo>
                <a:cubicBezTo>
                  <a:pt x="1303" y="545"/>
                  <a:pt x="1356" y="581"/>
                  <a:pt x="1398" y="610"/>
                </a:cubicBezTo>
                <a:lnTo>
                  <a:pt x="1349" y="681"/>
                </a:lnTo>
                <a:cubicBezTo>
                  <a:pt x="1317" y="658"/>
                  <a:pt x="1272" y="627"/>
                  <a:pt x="1216" y="588"/>
                </a:cubicBezTo>
                <a:cubicBezTo>
                  <a:pt x="1184" y="565"/>
                  <a:pt x="1159" y="547"/>
                  <a:pt x="1141" y="535"/>
                </a:cubicBezTo>
                <a:lnTo>
                  <a:pt x="1190" y="47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24"/>
          <p:cNvSpPr/>
          <p:nvPr>
            <p:custDataLst>
              <p:tags r:id="rId1"/>
            </p:custDataLst>
          </p:nvPr>
        </p:nvSpPr>
        <p:spPr bwMode="auto">
          <a:xfrm>
            <a:off x="4660082" y="2372308"/>
            <a:ext cx="3361660" cy="535572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1" name="Freeform 26"/>
          <p:cNvSpPr/>
          <p:nvPr>
            <p:custDataLst>
              <p:tags r:id="rId2"/>
            </p:custDataLst>
          </p:nvPr>
        </p:nvSpPr>
        <p:spPr bwMode="auto">
          <a:xfrm>
            <a:off x="4660082" y="3193202"/>
            <a:ext cx="3361660" cy="535572"/>
          </a:xfrm>
          <a:custGeom>
            <a:avLst/>
            <a:gdLst>
              <a:gd name="T0" fmla="*/ 91 w 8683"/>
              <a:gd name="T1" fmla="*/ 0 h 865"/>
              <a:gd name="T2" fmla="*/ 8591 w 8683"/>
              <a:gd name="T3" fmla="*/ 0 h 865"/>
              <a:gd name="T4" fmla="*/ 8683 w 8683"/>
              <a:gd name="T5" fmla="*/ 91 h 865"/>
              <a:gd name="T6" fmla="*/ 8683 w 8683"/>
              <a:gd name="T7" fmla="*/ 774 h 865"/>
              <a:gd name="T8" fmla="*/ 8591 w 8683"/>
              <a:gd name="T9" fmla="*/ 865 h 865"/>
              <a:gd name="T10" fmla="*/ 91 w 8683"/>
              <a:gd name="T11" fmla="*/ 865 h 865"/>
              <a:gd name="T12" fmla="*/ 0 w 8683"/>
              <a:gd name="T13" fmla="*/ 774 h 865"/>
              <a:gd name="T14" fmla="*/ 0 w 8683"/>
              <a:gd name="T15" fmla="*/ 91 h 865"/>
              <a:gd name="T16" fmla="*/ 91 w 8683"/>
              <a:gd name="T17" fmla="*/ 0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5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4"/>
                </a:lnTo>
                <a:cubicBezTo>
                  <a:pt x="8683" y="824"/>
                  <a:pt x="8642" y="865"/>
                  <a:pt x="8591" y="865"/>
                </a:cubicBezTo>
                <a:lnTo>
                  <a:pt x="91" y="865"/>
                </a:lnTo>
                <a:cubicBezTo>
                  <a:pt x="41" y="865"/>
                  <a:pt x="0" y="824"/>
                  <a:pt x="0" y="774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2" name="Freeform 27">
            <a:hlinkClick r:id="rId3" action="ppaction://hlinksldjump"/>
          </p:cNvPr>
          <p:cNvSpPr/>
          <p:nvPr>
            <p:custDataLst>
              <p:tags r:id="rId4"/>
            </p:custDataLst>
          </p:nvPr>
        </p:nvSpPr>
        <p:spPr bwMode="auto">
          <a:xfrm>
            <a:off x="4075714" y="4028359"/>
            <a:ext cx="532002" cy="535572"/>
          </a:xfrm>
          <a:custGeom>
            <a:avLst/>
            <a:gdLst>
              <a:gd name="T0" fmla="*/ 91 w 865"/>
              <a:gd name="T1" fmla="*/ 0 h 866"/>
              <a:gd name="T2" fmla="*/ 774 w 865"/>
              <a:gd name="T3" fmla="*/ 0 h 866"/>
              <a:gd name="T4" fmla="*/ 865 w 865"/>
              <a:gd name="T5" fmla="*/ 91 h 866"/>
              <a:gd name="T6" fmla="*/ 865 w 865"/>
              <a:gd name="T7" fmla="*/ 775 h 866"/>
              <a:gd name="T8" fmla="*/ 774 w 865"/>
              <a:gd name="T9" fmla="*/ 866 h 866"/>
              <a:gd name="T10" fmla="*/ 91 w 865"/>
              <a:gd name="T11" fmla="*/ 866 h 866"/>
              <a:gd name="T12" fmla="*/ 0 w 865"/>
              <a:gd name="T13" fmla="*/ 775 h 866"/>
              <a:gd name="T14" fmla="*/ 0 w 865"/>
              <a:gd name="T15" fmla="*/ 91 h 866"/>
              <a:gd name="T16" fmla="*/ 91 w 865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5" h="866">
                <a:moveTo>
                  <a:pt x="91" y="0"/>
                </a:moveTo>
                <a:lnTo>
                  <a:pt x="774" y="0"/>
                </a:lnTo>
                <a:cubicBezTo>
                  <a:pt x="824" y="0"/>
                  <a:pt x="865" y="41"/>
                  <a:pt x="865" y="91"/>
                </a:cubicBezTo>
                <a:lnTo>
                  <a:pt x="865" y="775"/>
                </a:lnTo>
                <a:cubicBezTo>
                  <a:pt x="865" y="825"/>
                  <a:pt x="824" y="866"/>
                  <a:pt x="774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3" name="Freeform 28"/>
          <p:cNvSpPr/>
          <p:nvPr>
            <p:custDataLst>
              <p:tags r:id="rId5"/>
            </p:custDataLst>
          </p:nvPr>
        </p:nvSpPr>
        <p:spPr bwMode="auto">
          <a:xfrm>
            <a:off x="4660082" y="4028359"/>
            <a:ext cx="3361660" cy="535572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4" name="Freeform 30"/>
          <p:cNvSpPr/>
          <p:nvPr>
            <p:custDataLst>
              <p:tags r:id="rId6"/>
            </p:custDataLst>
          </p:nvPr>
        </p:nvSpPr>
        <p:spPr bwMode="auto">
          <a:xfrm>
            <a:off x="4660082" y="4875418"/>
            <a:ext cx="3361660" cy="536762"/>
          </a:xfrm>
          <a:custGeom>
            <a:avLst/>
            <a:gdLst>
              <a:gd name="T0" fmla="*/ 91 w 8683"/>
              <a:gd name="T1" fmla="*/ 0 h 866"/>
              <a:gd name="T2" fmla="*/ 8591 w 8683"/>
              <a:gd name="T3" fmla="*/ 0 h 866"/>
              <a:gd name="T4" fmla="*/ 8683 w 8683"/>
              <a:gd name="T5" fmla="*/ 91 h 866"/>
              <a:gd name="T6" fmla="*/ 8683 w 8683"/>
              <a:gd name="T7" fmla="*/ 775 h 866"/>
              <a:gd name="T8" fmla="*/ 8591 w 8683"/>
              <a:gd name="T9" fmla="*/ 866 h 866"/>
              <a:gd name="T10" fmla="*/ 91 w 8683"/>
              <a:gd name="T11" fmla="*/ 866 h 866"/>
              <a:gd name="T12" fmla="*/ 0 w 8683"/>
              <a:gd name="T13" fmla="*/ 775 h 866"/>
              <a:gd name="T14" fmla="*/ 0 w 8683"/>
              <a:gd name="T15" fmla="*/ 91 h 866"/>
              <a:gd name="T16" fmla="*/ 91 w 8683"/>
              <a:gd name="T17" fmla="*/ 0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683" h="866">
                <a:moveTo>
                  <a:pt x="91" y="0"/>
                </a:moveTo>
                <a:lnTo>
                  <a:pt x="8591" y="0"/>
                </a:lnTo>
                <a:cubicBezTo>
                  <a:pt x="8642" y="0"/>
                  <a:pt x="8683" y="41"/>
                  <a:pt x="8683" y="91"/>
                </a:cubicBezTo>
                <a:lnTo>
                  <a:pt x="8683" y="775"/>
                </a:lnTo>
                <a:cubicBezTo>
                  <a:pt x="8683" y="825"/>
                  <a:pt x="8642" y="866"/>
                  <a:pt x="8591" y="866"/>
                </a:cubicBezTo>
                <a:lnTo>
                  <a:pt x="91" y="866"/>
                </a:lnTo>
                <a:cubicBezTo>
                  <a:pt x="41" y="866"/>
                  <a:pt x="0" y="825"/>
                  <a:pt x="0" y="775"/>
                </a:cubicBezTo>
                <a:lnTo>
                  <a:pt x="0" y="91"/>
                </a:lnTo>
                <a:cubicBezTo>
                  <a:pt x="0" y="41"/>
                  <a:pt x="41" y="0"/>
                  <a:pt x="91" y="0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15" name="TextBox 47"/>
          <p:cNvSpPr txBox="1"/>
          <p:nvPr>
            <p:custDataLst>
              <p:tags r:id="rId7"/>
            </p:custDataLst>
          </p:nvPr>
        </p:nvSpPr>
        <p:spPr>
          <a:xfrm>
            <a:off x="4784389" y="2420888"/>
            <a:ext cx="2955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蛮力法概述</a:t>
            </a:r>
            <a:endParaRPr lang="zh-CN" altLang="en-US" sz="22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48"/>
          <p:cNvSpPr txBox="1"/>
          <p:nvPr>
            <p:custDataLst>
              <p:tags r:id="rId8"/>
            </p:custDataLst>
          </p:nvPr>
        </p:nvSpPr>
        <p:spPr>
          <a:xfrm>
            <a:off x="4784389" y="3286425"/>
            <a:ext cx="2955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2.2 </a:t>
            </a:r>
            <a:r>
              <a:rPr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蛮力法的应用</a:t>
            </a:r>
            <a:endParaRPr lang="zh-CN" altLang="en-US" sz="2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49"/>
          <p:cNvSpPr txBox="1"/>
          <p:nvPr>
            <p:custDataLst>
              <p:tags r:id="rId9"/>
            </p:custDataLst>
          </p:nvPr>
        </p:nvSpPr>
        <p:spPr>
          <a:xfrm>
            <a:off x="4784389" y="4089859"/>
            <a:ext cx="3289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2.3 </a:t>
            </a:r>
            <a:r>
              <a:rPr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蛮力法的分析与</a:t>
            </a:r>
            <a:r>
              <a:rPr lang="zh-CN" altLang="en-US" sz="2200" dirty="0" smtClean="0">
                <a:solidFill>
                  <a:schemeClr val="tx2">
                    <a:lumMod val="75000"/>
                    <a:lumOff val="25000"/>
                  </a:schemeClr>
                </a:solidFill>
              </a:rPr>
              <a:t>设计</a:t>
            </a:r>
            <a:endParaRPr lang="zh-CN" altLang="en-US" sz="2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50"/>
          <p:cNvSpPr txBox="1"/>
          <p:nvPr>
            <p:custDataLst>
              <p:tags r:id="rId10"/>
            </p:custDataLst>
          </p:nvPr>
        </p:nvSpPr>
        <p:spPr>
          <a:xfrm>
            <a:off x="4784389" y="4927516"/>
            <a:ext cx="2955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2.4 </a:t>
            </a:r>
            <a:r>
              <a:rPr lang="zh-CN" altLang="en-US" sz="2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蛮力法设计实例</a:t>
            </a:r>
            <a:endParaRPr lang="zh-CN" altLang="en-US" sz="2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Picture 2" descr="E:\我的文档\Nipic_6852949_20110401101000478152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90" y="2420888"/>
            <a:ext cx="2680498" cy="2947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reeform 41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4161357" y="2477381"/>
            <a:ext cx="360714" cy="356368"/>
          </a:xfrm>
          <a:custGeom>
            <a:avLst/>
            <a:gdLst>
              <a:gd name="T0" fmla="*/ 471 w 549"/>
              <a:gd name="T1" fmla="*/ 540 h 540"/>
              <a:gd name="T2" fmla="*/ 335 w 549"/>
              <a:gd name="T3" fmla="*/ 436 h 540"/>
              <a:gd name="T4" fmla="*/ 0 w 549"/>
              <a:gd name="T5" fmla="*/ 231 h 540"/>
              <a:gd name="T6" fmla="*/ 461 w 549"/>
              <a:gd name="T7" fmla="*/ 231 h 540"/>
              <a:gd name="T8" fmla="*/ 521 w 549"/>
              <a:gd name="T9" fmla="*/ 419 h 540"/>
              <a:gd name="T10" fmla="*/ 297 w 549"/>
              <a:gd name="T11" fmla="*/ 262 h 540"/>
              <a:gd name="T12" fmla="*/ 284 w 549"/>
              <a:gd name="T13" fmla="*/ 259 h 540"/>
              <a:gd name="T14" fmla="*/ 273 w 549"/>
              <a:gd name="T15" fmla="*/ 311 h 540"/>
              <a:gd name="T16" fmla="*/ 297 w 549"/>
              <a:gd name="T17" fmla="*/ 318 h 540"/>
              <a:gd name="T18" fmla="*/ 291 w 549"/>
              <a:gd name="T19" fmla="*/ 336 h 540"/>
              <a:gd name="T20" fmla="*/ 234 w 549"/>
              <a:gd name="T21" fmla="*/ 351 h 540"/>
              <a:gd name="T22" fmla="*/ 230 w 549"/>
              <a:gd name="T23" fmla="*/ 350 h 540"/>
              <a:gd name="T24" fmla="*/ 168 w 549"/>
              <a:gd name="T25" fmla="*/ 327 h 540"/>
              <a:gd name="T26" fmla="*/ 191 w 549"/>
              <a:gd name="T27" fmla="*/ 312 h 540"/>
              <a:gd name="T28" fmla="*/ 208 w 549"/>
              <a:gd name="T29" fmla="*/ 281 h 540"/>
              <a:gd name="T30" fmla="*/ 180 w 549"/>
              <a:gd name="T31" fmla="*/ 260 h 540"/>
              <a:gd name="T32" fmla="*/ 168 w 549"/>
              <a:gd name="T33" fmla="*/ 236 h 540"/>
              <a:gd name="T34" fmla="*/ 178 w 549"/>
              <a:gd name="T35" fmla="*/ 228 h 540"/>
              <a:gd name="T36" fmla="*/ 288 w 549"/>
              <a:gd name="T37" fmla="*/ 229 h 540"/>
              <a:gd name="T38" fmla="*/ 297 w 549"/>
              <a:gd name="T39" fmla="*/ 237 h 540"/>
              <a:gd name="T40" fmla="*/ 386 w 549"/>
              <a:gd name="T41" fmla="*/ 289 h 540"/>
              <a:gd name="T42" fmla="*/ 317 w 549"/>
              <a:gd name="T43" fmla="*/ 215 h 540"/>
              <a:gd name="T44" fmla="*/ 306 w 549"/>
              <a:gd name="T45" fmla="*/ 209 h 540"/>
              <a:gd name="T46" fmla="*/ 164 w 549"/>
              <a:gd name="T47" fmla="*/ 208 h 540"/>
              <a:gd name="T48" fmla="*/ 150 w 549"/>
              <a:gd name="T49" fmla="*/ 214 h 540"/>
              <a:gd name="T50" fmla="*/ 81 w 549"/>
              <a:gd name="T51" fmla="*/ 288 h 540"/>
              <a:gd name="T52" fmla="*/ 78 w 549"/>
              <a:gd name="T53" fmla="*/ 318 h 540"/>
              <a:gd name="T54" fmla="*/ 102 w 549"/>
              <a:gd name="T55" fmla="*/ 333 h 540"/>
              <a:gd name="T56" fmla="*/ 156 w 549"/>
              <a:gd name="T57" fmla="*/ 320 h 540"/>
              <a:gd name="T58" fmla="*/ 164 w 549"/>
              <a:gd name="T59" fmla="*/ 369 h 540"/>
              <a:gd name="T60" fmla="*/ 310 w 549"/>
              <a:gd name="T61" fmla="*/ 361 h 540"/>
              <a:gd name="T62" fmla="*/ 362 w 549"/>
              <a:gd name="T63" fmla="*/ 333 h 540"/>
              <a:gd name="T64" fmla="*/ 366 w 549"/>
              <a:gd name="T65" fmla="*/ 334 h 540"/>
              <a:gd name="T66" fmla="*/ 386 w 549"/>
              <a:gd name="T67" fmla="*/ 289 h 540"/>
              <a:gd name="T68" fmla="*/ 295 w 549"/>
              <a:gd name="T69" fmla="*/ 138 h 540"/>
              <a:gd name="T70" fmla="*/ 171 w 549"/>
              <a:gd name="T71" fmla="*/ 138 h 540"/>
              <a:gd name="T72" fmla="*/ 231 w 549"/>
              <a:gd name="T73" fmla="*/ 432 h 540"/>
              <a:gd name="T74" fmla="*/ 432 w 549"/>
              <a:gd name="T75" fmla="*/ 231 h 540"/>
              <a:gd name="T76" fmla="*/ 29 w 549"/>
              <a:gd name="T77" fmla="*/ 231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49" h="540">
                <a:moveTo>
                  <a:pt x="521" y="520"/>
                </a:moveTo>
                <a:cubicBezTo>
                  <a:pt x="507" y="534"/>
                  <a:pt x="489" y="540"/>
                  <a:pt x="471" y="540"/>
                </a:cubicBezTo>
                <a:cubicBezTo>
                  <a:pt x="452" y="540"/>
                  <a:pt x="434" y="534"/>
                  <a:pt x="420" y="520"/>
                </a:cubicBezTo>
                <a:lnTo>
                  <a:pt x="335" y="436"/>
                </a:lnTo>
                <a:cubicBezTo>
                  <a:pt x="304" y="452"/>
                  <a:pt x="268" y="462"/>
                  <a:pt x="231" y="462"/>
                </a:cubicBezTo>
                <a:cubicBezTo>
                  <a:pt x="103" y="462"/>
                  <a:pt x="0" y="358"/>
                  <a:pt x="0" y="231"/>
                </a:cubicBezTo>
                <a:cubicBezTo>
                  <a:pt x="0" y="103"/>
                  <a:pt x="103" y="0"/>
                  <a:pt x="231" y="0"/>
                </a:cubicBezTo>
                <a:cubicBezTo>
                  <a:pt x="358" y="0"/>
                  <a:pt x="461" y="103"/>
                  <a:pt x="461" y="231"/>
                </a:cubicBezTo>
                <a:cubicBezTo>
                  <a:pt x="461" y="269"/>
                  <a:pt x="452" y="304"/>
                  <a:pt x="436" y="336"/>
                </a:cubicBezTo>
                <a:lnTo>
                  <a:pt x="521" y="419"/>
                </a:lnTo>
                <a:cubicBezTo>
                  <a:pt x="549" y="447"/>
                  <a:pt x="549" y="492"/>
                  <a:pt x="521" y="520"/>
                </a:cubicBezTo>
                <a:close/>
                <a:moveTo>
                  <a:pt x="297" y="262"/>
                </a:moveTo>
                <a:lnTo>
                  <a:pt x="286" y="260"/>
                </a:lnTo>
                <a:cubicBezTo>
                  <a:pt x="285" y="259"/>
                  <a:pt x="285" y="259"/>
                  <a:pt x="284" y="259"/>
                </a:cubicBezTo>
                <a:cubicBezTo>
                  <a:pt x="272" y="258"/>
                  <a:pt x="260" y="267"/>
                  <a:pt x="257" y="281"/>
                </a:cubicBezTo>
                <a:cubicBezTo>
                  <a:pt x="255" y="294"/>
                  <a:pt x="261" y="307"/>
                  <a:pt x="273" y="311"/>
                </a:cubicBezTo>
                <a:cubicBezTo>
                  <a:pt x="273" y="312"/>
                  <a:pt x="274" y="312"/>
                  <a:pt x="274" y="312"/>
                </a:cubicBezTo>
                <a:lnTo>
                  <a:pt x="297" y="318"/>
                </a:lnTo>
                <a:lnTo>
                  <a:pt x="297" y="328"/>
                </a:lnTo>
                <a:cubicBezTo>
                  <a:pt x="297" y="331"/>
                  <a:pt x="295" y="335"/>
                  <a:pt x="291" y="336"/>
                </a:cubicBezTo>
                <a:lnTo>
                  <a:pt x="236" y="351"/>
                </a:lnTo>
                <a:cubicBezTo>
                  <a:pt x="235" y="351"/>
                  <a:pt x="234" y="351"/>
                  <a:pt x="234" y="351"/>
                </a:cubicBezTo>
                <a:cubicBezTo>
                  <a:pt x="233" y="351"/>
                  <a:pt x="232" y="351"/>
                  <a:pt x="231" y="351"/>
                </a:cubicBezTo>
                <a:cubicBezTo>
                  <a:pt x="231" y="351"/>
                  <a:pt x="230" y="351"/>
                  <a:pt x="230" y="350"/>
                </a:cubicBezTo>
                <a:lnTo>
                  <a:pt x="174" y="335"/>
                </a:lnTo>
                <a:cubicBezTo>
                  <a:pt x="171" y="334"/>
                  <a:pt x="168" y="331"/>
                  <a:pt x="168" y="327"/>
                </a:cubicBezTo>
                <a:lnTo>
                  <a:pt x="168" y="318"/>
                </a:lnTo>
                <a:lnTo>
                  <a:pt x="191" y="312"/>
                </a:lnTo>
                <a:cubicBezTo>
                  <a:pt x="192" y="312"/>
                  <a:pt x="192" y="312"/>
                  <a:pt x="193" y="311"/>
                </a:cubicBezTo>
                <a:cubicBezTo>
                  <a:pt x="204" y="307"/>
                  <a:pt x="211" y="294"/>
                  <a:pt x="208" y="281"/>
                </a:cubicBezTo>
                <a:cubicBezTo>
                  <a:pt x="205" y="267"/>
                  <a:pt x="193" y="258"/>
                  <a:pt x="181" y="259"/>
                </a:cubicBezTo>
                <a:cubicBezTo>
                  <a:pt x="181" y="259"/>
                  <a:pt x="180" y="259"/>
                  <a:pt x="180" y="260"/>
                </a:cubicBezTo>
                <a:lnTo>
                  <a:pt x="168" y="262"/>
                </a:lnTo>
                <a:lnTo>
                  <a:pt x="168" y="236"/>
                </a:lnTo>
                <a:cubicBezTo>
                  <a:pt x="168" y="233"/>
                  <a:pt x="169" y="231"/>
                  <a:pt x="171" y="229"/>
                </a:cubicBezTo>
                <a:cubicBezTo>
                  <a:pt x="173" y="228"/>
                  <a:pt x="176" y="227"/>
                  <a:pt x="178" y="228"/>
                </a:cubicBezTo>
                <a:lnTo>
                  <a:pt x="234" y="243"/>
                </a:lnTo>
                <a:lnTo>
                  <a:pt x="288" y="229"/>
                </a:lnTo>
                <a:cubicBezTo>
                  <a:pt x="290" y="228"/>
                  <a:pt x="292" y="228"/>
                  <a:pt x="294" y="230"/>
                </a:cubicBezTo>
                <a:cubicBezTo>
                  <a:pt x="296" y="232"/>
                  <a:pt x="297" y="234"/>
                  <a:pt x="297" y="237"/>
                </a:cubicBezTo>
                <a:lnTo>
                  <a:pt x="297" y="262"/>
                </a:lnTo>
                <a:close/>
                <a:moveTo>
                  <a:pt x="386" y="289"/>
                </a:moveTo>
                <a:cubicBezTo>
                  <a:pt x="385" y="289"/>
                  <a:pt x="385" y="288"/>
                  <a:pt x="385" y="288"/>
                </a:cubicBezTo>
                <a:lnTo>
                  <a:pt x="317" y="215"/>
                </a:lnTo>
                <a:cubicBezTo>
                  <a:pt x="316" y="215"/>
                  <a:pt x="316" y="214"/>
                  <a:pt x="316" y="214"/>
                </a:cubicBezTo>
                <a:cubicBezTo>
                  <a:pt x="313" y="211"/>
                  <a:pt x="309" y="210"/>
                  <a:pt x="306" y="209"/>
                </a:cubicBezTo>
                <a:cubicBezTo>
                  <a:pt x="305" y="208"/>
                  <a:pt x="304" y="208"/>
                  <a:pt x="302" y="208"/>
                </a:cubicBezTo>
                <a:lnTo>
                  <a:pt x="164" y="208"/>
                </a:lnTo>
                <a:cubicBezTo>
                  <a:pt x="163" y="208"/>
                  <a:pt x="163" y="208"/>
                  <a:pt x="163" y="208"/>
                </a:cubicBezTo>
                <a:cubicBezTo>
                  <a:pt x="158" y="209"/>
                  <a:pt x="153" y="211"/>
                  <a:pt x="150" y="214"/>
                </a:cubicBezTo>
                <a:cubicBezTo>
                  <a:pt x="149" y="214"/>
                  <a:pt x="149" y="215"/>
                  <a:pt x="149" y="215"/>
                </a:cubicBezTo>
                <a:lnTo>
                  <a:pt x="81" y="288"/>
                </a:lnTo>
                <a:cubicBezTo>
                  <a:pt x="81" y="288"/>
                  <a:pt x="80" y="289"/>
                  <a:pt x="80" y="289"/>
                </a:cubicBezTo>
                <a:cubicBezTo>
                  <a:pt x="74" y="297"/>
                  <a:pt x="73" y="309"/>
                  <a:pt x="78" y="318"/>
                </a:cubicBezTo>
                <a:cubicBezTo>
                  <a:pt x="82" y="327"/>
                  <a:pt x="90" y="334"/>
                  <a:pt x="99" y="334"/>
                </a:cubicBezTo>
                <a:cubicBezTo>
                  <a:pt x="100" y="334"/>
                  <a:pt x="101" y="334"/>
                  <a:pt x="102" y="333"/>
                </a:cubicBezTo>
                <a:cubicBezTo>
                  <a:pt x="103" y="333"/>
                  <a:pt x="103" y="333"/>
                  <a:pt x="104" y="333"/>
                </a:cubicBezTo>
                <a:lnTo>
                  <a:pt x="156" y="320"/>
                </a:lnTo>
                <a:lnTo>
                  <a:pt x="156" y="361"/>
                </a:lnTo>
                <a:cubicBezTo>
                  <a:pt x="156" y="365"/>
                  <a:pt x="160" y="369"/>
                  <a:pt x="164" y="369"/>
                </a:cubicBezTo>
                <a:lnTo>
                  <a:pt x="302" y="369"/>
                </a:lnTo>
                <a:cubicBezTo>
                  <a:pt x="307" y="369"/>
                  <a:pt x="310" y="365"/>
                  <a:pt x="310" y="361"/>
                </a:cubicBezTo>
                <a:lnTo>
                  <a:pt x="310" y="321"/>
                </a:lnTo>
                <a:lnTo>
                  <a:pt x="362" y="333"/>
                </a:lnTo>
                <a:cubicBezTo>
                  <a:pt x="362" y="333"/>
                  <a:pt x="363" y="333"/>
                  <a:pt x="363" y="333"/>
                </a:cubicBezTo>
                <a:cubicBezTo>
                  <a:pt x="364" y="334"/>
                  <a:pt x="365" y="334"/>
                  <a:pt x="366" y="334"/>
                </a:cubicBezTo>
                <a:cubicBezTo>
                  <a:pt x="374" y="334"/>
                  <a:pt x="381" y="329"/>
                  <a:pt x="386" y="322"/>
                </a:cubicBezTo>
                <a:cubicBezTo>
                  <a:pt x="393" y="312"/>
                  <a:pt x="393" y="299"/>
                  <a:pt x="386" y="289"/>
                </a:cubicBezTo>
                <a:close/>
                <a:moveTo>
                  <a:pt x="233" y="204"/>
                </a:moveTo>
                <a:cubicBezTo>
                  <a:pt x="267" y="204"/>
                  <a:pt x="295" y="174"/>
                  <a:pt x="295" y="138"/>
                </a:cubicBezTo>
                <a:cubicBezTo>
                  <a:pt x="295" y="101"/>
                  <a:pt x="267" y="71"/>
                  <a:pt x="233" y="71"/>
                </a:cubicBezTo>
                <a:cubicBezTo>
                  <a:pt x="198" y="71"/>
                  <a:pt x="171" y="101"/>
                  <a:pt x="171" y="138"/>
                </a:cubicBezTo>
                <a:cubicBezTo>
                  <a:pt x="171" y="174"/>
                  <a:pt x="198" y="204"/>
                  <a:pt x="233" y="204"/>
                </a:cubicBezTo>
                <a:close/>
                <a:moveTo>
                  <a:pt x="231" y="432"/>
                </a:moveTo>
                <a:lnTo>
                  <a:pt x="231" y="432"/>
                </a:lnTo>
                <a:cubicBezTo>
                  <a:pt x="342" y="432"/>
                  <a:pt x="432" y="342"/>
                  <a:pt x="432" y="231"/>
                </a:cubicBezTo>
                <a:cubicBezTo>
                  <a:pt x="432" y="120"/>
                  <a:pt x="342" y="30"/>
                  <a:pt x="231" y="30"/>
                </a:cubicBezTo>
                <a:cubicBezTo>
                  <a:pt x="119" y="30"/>
                  <a:pt x="29" y="120"/>
                  <a:pt x="29" y="231"/>
                </a:cubicBezTo>
                <a:cubicBezTo>
                  <a:pt x="29" y="342"/>
                  <a:pt x="119" y="432"/>
                  <a:pt x="231" y="43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21" name="Freeform 47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4213509" y="3286424"/>
            <a:ext cx="308562" cy="349125"/>
          </a:xfrm>
          <a:custGeom>
            <a:avLst/>
            <a:gdLst>
              <a:gd name="T0" fmla="*/ 298 w 467"/>
              <a:gd name="T1" fmla="*/ 66 h 528"/>
              <a:gd name="T2" fmla="*/ 232 w 467"/>
              <a:gd name="T3" fmla="*/ 132 h 528"/>
              <a:gd name="T4" fmla="*/ 166 w 467"/>
              <a:gd name="T5" fmla="*/ 132 h 528"/>
              <a:gd name="T6" fmla="*/ 100 w 467"/>
              <a:gd name="T7" fmla="*/ 66 h 528"/>
              <a:gd name="T8" fmla="*/ 166 w 467"/>
              <a:gd name="T9" fmla="*/ 0 h 528"/>
              <a:gd name="T10" fmla="*/ 232 w 467"/>
              <a:gd name="T11" fmla="*/ 0 h 528"/>
              <a:gd name="T12" fmla="*/ 298 w 467"/>
              <a:gd name="T13" fmla="*/ 66 h 528"/>
              <a:gd name="T14" fmla="*/ 330 w 467"/>
              <a:gd name="T15" fmla="*/ 66 h 528"/>
              <a:gd name="T16" fmla="*/ 331 w 467"/>
              <a:gd name="T17" fmla="*/ 81 h 528"/>
              <a:gd name="T18" fmla="*/ 248 w 467"/>
              <a:gd name="T19" fmla="*/ 164 h 528"/>
              <a:gd name="T20" fmla="*/ 149 w 467"/>
              <a:gd name="T21" fmla="*/ 164 h 528"/>
              <a:gd name="T22" fmla="*/ 66 w 467"/>
              <a:gd name="T23" fmla="*/ 81 h 528"/>
              <a:gd name="T24" fmla="*/ 68 w 467"/>
              <a:gd name="T25" fmla="*/ 66 h 528"/>
              <a:gd name="T26" fmla="*/ 0 w 467"/>
              <a:gd name="T27" fmla="*/ 147 h 528"/>
              <a:gd name="T28" fmla="*/ 0 w 467"/>
              <a:gd name="T29" fmla="*/ 445 h 528"/>
              <a:gd name="T30" fmla="*/ 83 w 467"/>
              <a:gd name="T31" fmla="*/ 528 h 528"/>
              <a:gd name="T32" fmla="*/ 303 w 467"/>
              <a:gd name="T33" fmla="*/ 528 h 528"/>
              <a:gd name="T34" fmla="*/ 213 w 467"/>
              <a:gd name="T35" fmla="*/ 392 h 528"/>
              <a:gd name="T36" fmla="*/ 361 w 467"/>
              <a:gd name="T37" fmla="*/ 244 h 528"/>
              <a:gd name="T38" fmla="*/ 397 w 467"/>
              <a:gd name="T39" fmla="*/ 248 h 528"/>
              <a:gd name="T40" fmla="*/ 397 w 467"/>
              <a:gd name="T41" fmla="*/ 147 h 528"/>
              <a:gd name="T42" fmla="*/ 330 w 467"/>
              <a:gd name="T43" fmla="*/ 66 h 528"/>
              <a:gd name="T44" fmla="*/ 186 w 467"/>
              <a:gd name="T45" fmla="*/ 331 h 528"/>
              <a:gd name="T46" fmla="*/ 186 w 467"/>
              <a:gd name="T47" fmla="*/ 331 h 528"/>
              <a:gd name="T48" fmla="*/ 83 w 467"/>
              <a:gd name="T49" fmla="*/ 331 h 528"/>
              <a:gd name="T50" fmla="*/ 66 w 467"/>
              <a:gd name="T51" fmla="*/ 314 h 528"/>
              <a:gd name="T52" fmla="*/ 83 w 467"/>
              <a:gd name="T53" fmla="*/ 298 h 528"/>
              <a:gd name="T54" fmla="*/ 186 w 467"/>
              <a:gd name="T55" fmla="*/ 298 h 528"/>
              <a:gd name="T56" fmla="*/ 203 w 467"/>
              <a:gd name="T57" fmla="*/ 314 h 528"/>
              <a:gd name="T58" fmla="*/ 186 w 467"/>
              <a:gd name="T59" fmla="*/ 331 h 528"/>
              <a:gd name="T60" fmla="*/ 219 w 467"/>
              <a:gd name="T61" fmla="*/ 264 h 528"/>
              <a:gd name="T62" fmla="*/ 219 w 467"/>
              <a:gd name="T63" fmla="*/ 264 h 528"/>
              <a:gd name="T64" fmla="*/ 83 w 467"/>
              <a:gd name="T65" fmla="*/ 264 h 528"/>
              <a:gd name="T66" fmla="*/ 66 w 467"/>
              <a:gd name="T67" fmla="*/ 248 h 528"/>
              <a:gd name="T68" fmla="*/ 83 w 467"/>
              <a:gd name="T69" fmla="*/ 231 h 528"/>
              <a:gd name="T70" fmla="*/ 219 w 467"/>
              <a:gd name="T71" fmla="*/ 231 h 528"/>
              <a:gd name="T72" fmla="*/ 236 w 467"/>
              <a:gd name="T73" fmla="*/ 248 h 528"/>
              <a:gd name="T74" fmla="*/ 219 w 467"/>
              <a:gd name="T75" fmla="*/ 264 h 528"/>
              <a:gd name="T76" fmla="*/ 388 w 467"/>
              <a:gd name="T77" fmla="*/ 289 h 528"/>
              <a:gd name="T78" fmla="*/ 362 w 467"/>
              <a:gd name="T79" fmla="*/ 286 h 528"/>
              <a:gd name="T80" fmla="*/ 257 w 467"/>
              <a:gd name="T81" fmla="*/ 391 h 528"/>
              <a:gd name="T82" fmla="*/ 340 w 467"/>
              <a:gd name="T83" fmla="*/ 494 h 528"/>
              <a:gd name="T84" fmla="*/ 362 w 467"/>
              <a:gd name="T85" fmla="*/ 497 h 528"/>
              <a:gd name="T86" fmla="*/ 467 w 467"/>
              <a:gd name="T87" fmla="*/ 391 h 528"/>
              <a:gd name="T88" fmla="*/ 388 w 467"/>
              <a:gd name="T89" fmla="*/ 289 h 528"/>
              <a:gd name="T90" fmla="*/ 422 w 467"/>
              <a:gd name="T91" fmla="*/ 376 h 528"/>
              <a:gd name="T92" fmla="*/ 422 w 467"/>
              <a:gd name="T93" fmla="*/ 376 h 528"/>
              <a:gd name="T94" fmla="*/ 388 w 467"/>
              <a:gd name="T95" fmla="*/ 410 h 528"/>
              <a:gd name="T96" fmla="*/ 362 w 467"/>
              <a:gd name="T97" fmla="*/ 436 h 528"/>
              <a:gd name="T98" fmla="*/ 332 w 467"/>
              <a:gd name="T99" fmla="*/ 436 h 528"/>
              <a:gd name="T100" fmla="*/ 302 w 467"/>
              <a:gd name="T101" fmla="*/ 406 h 528"/>
              <a:gd name="T102" fmla="*/ 302 w 467"/>
              <a:gd name="T103" fmla="*/ 376 h 528"/>
              <a:gd name="T104" fmla="*/ 332 w 467"/>
              <a:gd name="T105" fmla="*/ 376 h 528"/>
              <a:gd name="T106" fmla="*/ 347 w 467"/>
              <a:gd name="T107" fmla="*/ 391 h 528"/>
              <a:gd name="T108" fmla="*/ 388 w 467"/>
              <a:gd name="T109" fmla="*/ 350 h 528"/>
              <a:gd name="T110" fmla="*/ 392 w 467"/>
              <a:gd name="T111" fmla="*/ 346 h 528"/>
              <a:gd name="T112" fmla="*/ 422 w 467"/>
              <a:gd name="T113" fmla="*/ 346 h 528"/>
              <a:gd name="T114" fmla="*/ 422 w 467"/>
              <a:gd name="T115" fmla="*/ 376 h 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467" h="528">
                <a:moveTo>
                  <a:pt x="298" y="66"/>
                </a:moveTo>
                <a:cubicBezTo>
                  <a:pt x="298" y="103"/>
                  <a:pt x="268" y="132"/>
                  <a:pt x="232" y="132"/>
                </a:cubicBezTo>
                <a:lnTo>
                  <a:pt x="166" y="132"/>
                </a:lnTo>
                <a:cubicBezTo>
                  <a:pt x="129" y="132"/>
                  <a:pt x="100" y="103"/>
                  <a:pt x="100" y="66"/>
                </a:cubicBezTo>
                <a:cubicBezTo>
                  <a:pt x="100" y="29"/>
                  <a:pt x="129" y="0"/>
                  <a:pt x="166" y="0"/>
                </a:cubicBezTo>
                <a:lnTo>
                  <a:pt x="232" y="0"/>
                </a:lnTo>
                <a:cubicBezTo>
                  <a:pt x="268" y="0"/>
                  <a:pt x="298" y="29"/>
                  <a:pt x="298" y="66"/>
                </a:cubicBezTo>
                <a:close/>
                <a:moveTo>
                  <a:pt x="330" y="66"/>
                </a:moveTo>
                <a:cubicBezTo>
                  <a:pt x="331" y="71"/>
                  <a:pt x="331" y="76"/>
                  <a:pt x="331" y="81"/>
                </a:cubicBezTo>
                <a:cubicBezTo>
                  <a:pt x="331" y="127"/>
                  <a:pt x="294" y="164"/>
                  <a:pt x="248" y="164"/>
                </a:cubicBezTo>
                <a:lnTo>
                  <a:pt x="149" y="164"/>
                </a:lnTo>
                <a:cubicBezTo>
                  <a:pt x="103" y="164"/>
                  <a:pt x="66" y="127"/>
                  <a:pt x="66" y="81"/>
                </a:cubicBezTo>
                <a:cubicBezTo>
                  <a:pt x="66" y="76"/>
                  <a:pt x="67" y="71"/>
                  <a:pt x="68" y="66"/>
                </a:cubicBezTo>
                <a:cubicBezTo>
                  <a:pt x="29" y="73"/>
                  <a:pt x="0" y="107"/>
                  <a:pt x="0" y="147"/>
                </a:cubicBezTo>
                <a:lnTo>
                  <a:pt x="0" y="445"/>
                </a:lnTo>
                <a:cubicBezTo>
                  <a:pt x="0" y="491"/>
                  <a:pt x="37" y="528"/>
                  <a:pt x="83" y="528"/>
                </a:cubicBezTo>
                <a:lnTo>
                  <a:pt x="303" y="528"/>
                </a:lnTo>
                <a:cubicBezTo>
                  <a:pt x="250" y="505"/>
                  <a:pt x="213" y="453"/>
                  <a:pt x="213" y="392"/>
                </a:cubicBezTo>
                <a:cubicBezTo>
                  <a:pt x="213" y="310"/>
                  <a:pt x="279" y="244"/>
                  <a:pt x="361" y="244"/>
                </a:cubicBezTo>
                <a:cubicBezTo>
                  <a:pt x="374" y="244"/>
                  <a:pt x="386" y="245"/>
                  <a:pt x="397" y="248"/>
                </a:cubicBezTo>
                <a:lnTo>
                  <a:pt x="397" y="147"/>
                </a:lnTo>
                <a:cubicBezTo>
                  <a:pt x="397" y="107"/>
                  <a:pt x="368" y="73"/>
                  <a:pt x="330" y="66"/>
                </a:cubicBezTo>
                <a:close/>
                <a:moveTo>
                  <a:pt x="186" y="331"/>
                </a:moveTo>
                <a:lnTo>
                  <a:pt x="186" y="331"/>
                </a:lnTo>
                <a:lnTo>
                  <a:pt x="83" y="331"/>
                </a:lnTo>
                <a:cubicBezTo>
                  <a:pt x="74" y="331"/>
                  <a:pt x="66" y="323"/>
                  <a:pt x="66" y="314"/>
                </a:cubicBezTo>
                <a:cubicBezTo>
                  <a:pt x="66" y="305"/>
                  <a:pt x="74" y="298"/>
                  <a:pt x="83" y="298"/>
                </a:cubicBezTo>
                <a:lnTo>
                  <a:pt x="186" y="298"/>
                </a:lnTo>
                <a:cubicBezTo>
                  <a:pt x="195" y="298"/>
                  <a:pt x="203" y="305"/>
                  <a:pt x="203" y="314"/>
                </a:cubicBezTo>
                <a:cubicBezTo>
                  <a:pt x="203" y="323"/>
                  <a:pt x="195" y="331"/>
                  <a:pt x="186" y="331"/>
                </a:cubicBezTo>
                <a:close/>
                <a:moveTo>
                  <a:pt x="219" y="264"/>
                </a:moveTo>
                <a:lnTo>
                  <a:pt x="219" y="264"/>
                </a:lnTo>
                <a:lnTo>
                  <a:pt x="83" y="264"/>
                </a:lnTo>
                <a:cubicBezTo>
                  <a:pt x="74" y="264"/>
                  <a:pt x="66" y="257"/>
                  <a:pt x="66" y="248"/>
                </a:cubicBezTo>
                <a:cubicBezTo>
                  <a:pt x="66" y="239"/>
                  <a:pt x="74" y="231"/>
                  <a:pt x="83" y="231"/>
                </a:cubicBezTo>
                <a:lnTo>
                  <a:pt x="219" y="231"/>
                </a:lnTo>
                <a:cubicBezTo>
                  <a:pt x="229" y="231"/>
                  <a:pt x="236" y="239"/>
                  <a:pt x="236" y="248"/>
                </a:cubicBezTo>
                <a:cubicBezTo>
                  <a:pt x="236" y="257"/>
                  <a:pt x="229" y="264"/>
                  <a:pt x="219" y="264"/>
                </a:cubicBezTo>
                <a:close/>
                <a:moveTo>
                  <a:pt x="388" y="289"/>
                </a:moveTo>
                <a:cubicBezTo>
                  <a:pt x="380" y="287"/>
                  <a:pt x="371" y="286"/>
                  <a:pt x="362" y="286"/>
                </a:cubicBezTo>
                <a:cubicBezTo>
                  <a:pt x="304" y="286"/>
                  <a:pt x="257" y="333"/>
                  <a:pt x="257" y="391"/>
                </a:cubicBezTo>
                <a:cubicBezTo>
                  <a:pt x="257" y="442"/>
                  <a:pt x="292" y="484"/>
                  <a:pt x="340" y="494"/>
                </a:cubicBezTo>
                <a:cubicBezTo>
                  <a:pt x="347" y="496"/>
                  <a:pt x="354" y="497"/>
                  <a:pt x="362" y="497"/>
                </a:cubicBezTo>
                <a:cubicBezTo>
                  <a:pt x="420" y="497"/>
                  <a:pt x="467" y="449"/>
                  <a:pt x="467" y="391"/>
                </a:cubicBezTo>
                <a:cubicBezTo>
                  <a:pt x="467" y="342"/>
                  <a:pt x="434" y="301"/>
                  <a:pt x="388" y="289"/>
                </a:cubicBezTo>
                <a:close/>
                <a:moveTo>
                  <a:pt x="422" y="376"/>
                </a:moveTo>
                <a:lnTo>
                  <a:pt x="422" y="376"/>
                </a:lnTo>
                <a:lnTo>
                  <a:pt x="388" y="410"/>
                </a:lnTo>
                <a:lnTo>
                  <a:pt x="362" y="436"/>
                </a:lnTo>
                <a:cubicBezTo>
                  <a:pt x="354" y="444"/>
                  <a:pt x="340" y="444"/>
                  <a:pt x="332" y="436"/>
                </a:cubicBezTo>
                <a:lnTo>
                  <a:pt x="302" y="406"/>
                </a:lnTo>
                <a:cubicBezTo>
                  <a:pt x="294" y="398"/>
                  <a:pt x="294" y="384"/>
                  <a:pt x="302" y="376"/>
                </a:cubicBezTo>
                <a:cubicBezTo>
                  <a:pt x="311" y="368"/>
                  <a:pt x="324" y="368"/>
                  <a:pt x="332" y="376"/>
                </a:cubicBezTo>
                <a:lnTo>
                  <a:pt x="347" y="391"/>
                </a:lnTo>
                <a:lnTo>
                  <a:pt x="388" y="350"/>
                </a:lnTo>
                <a:lnTo>
                  <a:pt x="392" y="346"/>
                </a:lnTo>
                <a:cubicBezTo>
                  <a:pt x="400" y="338"/>
                  <a:pt x="413" y="338"/>
                  <a:pt x="422" y="346"/>
                </a:cubicBezTo>
                <a:cubicBezTo>
                  <a:pt x="430" y="355"/>
                  <a:pt x="430" y="368"/>
                  <a:pt x="422" y="3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sp>
        <p:nvSpPr>
          <p:cNvPr id="22" name="Freeform 49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4177292" y="4123956"/>
            <a:ext cx="328843" cy="352023"/>
          </a:xfrm>
          <a:custGeom>
            <a:avLst/>
            <a:gdLst>
              <a:gd name="T0" fmla="*/ 150 w 500"/>
              <a:gd name="T1" fmla="*/ 82 h 533"/>
              <a:gd name="T2" fmla="*/ 327 w 500"/>
              <a:gd name="T3" fmla="*/ 59 h 533"/>
              <a:gd name="T4" fmla="*/ 264 w 500"/>
              <a:gd name="T5" fmla="*/ 37 h 533"/>
              <a:gd name="T6" fmla="*/ 191 w 500"/>
              <a:gd name="T7" fmla="*/ 37 h 533"/>
              <a:gd name="T8" fmla="*/ 128 w 500"/>
              <a:gd name="T9" fmla="*/ 59 h 533"/>
              <a:gd name="T10" fmla="*/ 411 w 500"/>
              <a:gd name="T11" fmla="*/ 462 h 533"/>
              <a:gd name="T12" fmla="*/ 418 w 500"/>
              <a:gd name="T13" fmla="*/ 446 h 533"/>
              <a:gd name="T14" fmla="*/ 389 w 500"/>
              <a:gd name="T15" fmla="*/ 346 h 533"/>
              <a:gd name="T16" fmla="*/ 371 w 500"/>
              <a:gd name="T17" fmla="*/ 346 h 533"/>
              <a:gd name="T18" fmla="*/ 371 w 500"/>
              <a:gd name="T19" fmla="*/ 423 h 533"/>
              <a:gd name="T20" fmla="*/ 371 w 500"/>
              <a:gd name="T21" fmla="*/ 425 h 533"/>
              <a:gd name="T22" fmla="*/ 372 w 500"/>
              <a:gd name="T23" fmla="*/ 426 h 533"/>
              <a:gd name="T24" fmla="*/ 373 w 500"/>
              <a:gd name="T25" fmla="*/ 428 h 533"/>
              <a:gd name="T26" fmla="*/ 476 w 500"/>
              <a:gd name="T27" fmla="*/ 352 h 533"/>
              <a:gd name="T28" fmla="*/ 380 w 500"/>
              <a:gd name="T29" fmla="*/ 301 h 533"/>
              <a:gd name="T30" fmla="*/ 358 w 500"/>
              <a:gd name="T31" fmla="*/ 531 h 533"/>
              <a:gd name="T32" fmla="*/ 494 w 500"/>
              <a:gd name="T33" fmla="*/ 439 h 533"/>
              <a:gd name="T34" fmla="*/ 476 w 500"/>
              <a:gd name="T35" fmla="*/ 436 h 533"/>
              <a:gd name="T36" fmla="*/ 380 w 500"/>
              <a:gd name="T37" fmla="*/ 515 h 533"/>
              <a:gd name="T38" fmla="*/ 284 w 500"/>
              <a:gd name="T39" fmla="*/ 399 h 533"/>
              <a:gd name="T40" fmla="*/ 398 w 500"/>
              <a:gd name="T41" fmla="*/ 321 h 533"/>
              <a:gd name="T42" fmla="*/ 476 w 500"/>
              <a:gd name="T43" fmla="*/ 436 h 533"/>
              <a:gd name="T44" fmla="*/ 167 w 500"/>
              <a:gd name="T45" fmla="*/ 435 h 533"/>
              <a:gd name="T46" fmla="*/ 286 w 500"/>
              <a:gd name="T47" fmla="*/ 317 h 533"/>
              <a:gd name="T48" fmla="*/ 310 w 500"/>
              <a:gd name="T49" fmla="*/ 298 h 533"/>
              <a:gd name="T50" fmla="*/ 431 w 500"/>
              <a:gd name="T51" fmla="*/ 181 h 533"/>
              <a:gd name="T52" fmla="*/ 436 w 500"/>
              <a:gd name="T53" fmla="*/ 292 h 533"/>
              <a:gd name="T54" fmla="*/ 455 w 500"/>
              <a:gd name="T55" fmla="*/ 298 h 533"/>
              <a:gd name="T56" fmla="*/ 455 w 500"/>
              <a:gd name="T57" fmla="*/ 123 h 533"/>
              <a:gd name="T58" fmla="*/ 23 w 500"/>
              <a:gd name="T59" fmla="*/ 99 h 533"/>
              <a:gd name="T60" fmla="*/ 0 w 500"/>
              <a:gd name="T61" fmla="*/ 186 h 533"/>
              <a:gd name="T62" fmla="*/ 0 w 500"/>
              <a:gd name="T63" fmla="*/ 317 h 533"/>
              <a:gd name="T64" fmla="*/ 0 w 500"/>
              <a:gd name="T65" fmla="*/ 444 h 533"/>
              <a:gd name="T66" fmla="*/ 252 w 500"/>
              <a:gd name="T67" fmla="*/ 467 h 533"/>
              <a:gd name="T68" fmla="*/ 18 w 500"/>
              <a:gd name="T69" fmla="*/ 186 h 533"/>
              <a:gd name="T70" fmla="*/ 23 w 500"/>
              <a:gd name="T71" fmla="*/ 181 h 533"/>
              <a:gd name="T72" fmla="*/ 149 w 500"/>
              <a:gd name="T73" fmla="*/ 298 h 533"/>
              <a:gd name="T74" fmla="*/ 18 w 500"/>
              <a:gd name="T75" fmla="*/ 186 h 533"/>
              <a:gd name="T76" fmla="*/ 149 w 500"/>
              <a:gd name="T77" fmla="*/ 317 h 533"/>
              <a:gd name="T78" fmla="*/ 23 w 500"/>
              <a:gd name="T79" fmla="*/ 435 h 533"/>
              <a:gd name="T80" fmla="*/ 18 w 500"/>
              <a:gd name="T81" fmla="*/ 317 h 533"/>
              <a:gd name="T82" fmla="*/ 167 w 500"/>
              <a:gd name="T83" fmla="*/ 298 h 533"/>
              <a:gd name="T84" fmla="*/ 167 w 500"/>
              <a:gd name="T85" fmla="*/ 181 h 533"/>
              <a:gd name="T86" fmla="*/ 292 w 500"/>
              <a:gd name="T87" fmla="*/ 298 h 533"/>
              <a:gd name="T88" fmla="*/ 301 w 500"/>
              <a:gd name="T89" fmla="*/ 123 h 533"/>
              <a:gd name="T90" fmla="*/ 317 w 500"/>
              <a:gd name="T91" fmla="*/ 139 h 533"/>
              <a:gd name="T92" fmla="*/ 285 w 500"/>
              <a:gd name="T93" fmla="*/ 139 h 533"/>
              <a:gd name="T94" fmla="*/ 158 w 500"/>
              <a:gd name="T95" fmla="*/ 123 h 533"/>
              <a:gd name="T96" fmla="*/ 174 w 500"/>
              <a:gd name="T97" fmla="*/ 139 h 533"/>
              <a:gd name="T98" fmla="*/ 142 w 500"/>
              <a:gd name="T99" fmla="*/ 139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00" h="533">
                <a:moveTo>
                  <a:pt x="128" y="59"/>
                </a:moveTo>
                <a:cubicBezTo>
                  <a:pt x="128" y="72"/>
                  <a:pt x="138" y="82"/>
                  <a:pt x="150" y="82"/>
                </a:cubicBezTo>
                <a:lnTo>
                  <a:pt x="305" y="82"/>
                </a:lnTo>
                <a:cubicBezTo>
                  <a:pt x="317" y="82"/>
                  <a:pt x="327" y="72"/>
                  <a:pt x="327" y="59"/>
                </a:cubicBezTo>
                <a:cubicBezTo>
                  <a:pt x="327" y="47"/>
                  <a:pt x="317" y="37"/>
                  <a:pt x="305" y="37"/>
                </a:cubicBezTo>
                <a:lnTo>
                  <a:pt x="264" y="37"/>
                </a:lnTo>
                <a:cubicBezTo>
                  <a:pt x="264" y="17"/>
                  <a:pt x="247" y="0"/>
                  <a:pt x="227" y="0"/>
                </a:cubicBezTo>
                <a:cubicBezTo>
                  <a:pt x="207" y="0"/>
                  <a:pt x="191" y="17"/>
                  <a:pt x="191" y="37"/>
                </a:cubicBezTo>
                <a:lnTo>
                  <a:pt x="150" y="37"/>
                </a:lnTo>
                <a:cubicBezTo>
                  <a:pt x="138" y="37"/>
                  <a:pt x="128" y="47"/>
                  <a:pt x="128" y="59"/>
                </a:cubicBezTo>
                <a:close/>
                <a:moveTo>
                  <a:pt x="405" y="459"/>
                </a:moveTo>
                <a:cubicBezTo>
                  <a:pt x="406" y="461"/>
                  <a:pt x="409" y="462"/>
                  <a:pt x="411" y="462"/>
                </a:cubicBezTo>
                <a:cubicBezTo>
                  <a:pt x="414" y="462"/>
                  <a:pt x="416" y="461"/>
                  <a:pt x="418" y="459"/>
                </a:cubicBezTo>
                <a:cubicBezTo>
                  <a:pt x="421" y="456"/>
                  <a:pt x="421" y="450"/>
                  <a:pt x="418" y="446"/>
                </a:cubicBezTo>
                <a:lnTo>
                  <a:pt x="389" y="417"/>
                </a:lnTo>
                <a:lnTo>
                  <a:pt x="389" y="346"/>
                </a:lnTo>
                <a:cubicBezTo>
                  <a:pt x="389" y="341"/>
                  <a:pt x="385" y="337"/>
                  <a:pt x="380" y="337"/>
                </a:cubicBezTo>
                <a:cubicBezTo>
                  <a:pt x="375" y="337"/>
                  <a:pt x="371" y="341"/>
                  <a:pt x="371" y="346"/>
                </a:cubicBezTo>
                <a:lnTo>
                  <a:pt x="371" y="421"/>
                </a:lnTo>
                <a:cubicBezTo>
                  <a:pt x="371" y="422"/>
                  <a:pt x="371" y="423"/>
                  <a:pt x="371" y="423"/>
                </a:cubicBezTo>
                <a:cubicBezTo>
                  <a:pt x="371" y="423"/>
                  <a:pt x="371" y="424"/>
                  <a:pt x="371" y="424"/>
                </a:cubicBezTo>
                <a:cubicBezTo>
                  <a:pt x="371" y="424"/>
                  <a:pt x="371" y="425"/>
                  <a:pt x="371" y="425"/>
                </a:cubicBezTo>
                <a:cubicBezTo>
                  <a:pt x="371" y="425"/>
                  <a:pt x="372" y="425"/>
                  <a:pt x="372" y="426"/>
                </a:cubicBezTo>
                <a:cubicBezTo>
                  <a:pt x="372" y="426"/>
                  <a:pt x="372" y="426"/>
                  <a:pt x="372" y="426"/>
                </a:cubicBezTo>
                <a:cubicBezTo>
                  <a:pt x="372" y="427"/>
                  <a:pt x="373" y="427"/>
                  <a:pt x="373" y="428"/>
                </a:cubicBezTo>
                <a:cubicBezTo>
                  <a:pt x="373" y="428"/>
                  <a:pt x="373" y="428"/>
                  <a:pt x="373" y="428"/>
                </a:cubicBezTo>
                <a:lnTo>
                  <a:pt x="405" y="459"/>
                </a:lnTo>
                <a:close/>
                <a:moveTo>
                  <a:pt x="476" y="352"/>
                </a:moveTo>
                <a:cubicBezTo>
                  <a:pt x="458" y="327"/>
                  <a:pt x="432" y="309"/>
                  <a:pt x="402" y="303"/>
                </a:cubicBezTo>
                <a:cubicBezTo>
                  <a:pt x="394" y="302"/>
                  <a:pt x="387" y="301"/>
                  <a:pt x="380" y="301"/>
                </a:cubicBezTo>
                <a:cubicBezTo>
                  <a:pt x="324" y="301"/>
                  <a:pt x="276" y="341"/>
                  <a:pt x="266" y="396"/>
                </a:cubicBezTo>
                <a:cubicBezTo>
                  <a:pt x="254" y="458"/>
                  <a:pt x="295" y="519"/>
                  <a:pt x="358" y="531"/>
                </a:cubicBezTo>
                <a:cubicBezTo>
                  <a:pt x="365" y="533"/>
                  <a:pt x="373" y="533"/>
                  <a:pt x="380" y="533"/>
                </a:cubicBezTo>
                <a:cubicBezTo>
                  <a:pt x="435" y="533"/>
                  <a:pt x="483" y="494"/>
                  <a:pt x="494" y="439"/>
                </a:cubicBezTo>
                <a:cubicBezTo>
                  <a:pt x="500" y="409"/>
                  <a:pt x="493" y="378"/>
                  <a:pt x="476" y="352"/>
                </a:cubicBezTo>
                <a:close/>
                <a:moveTo>
                  <a:pt x="476" y="436"/>
                </a:moveTo>
                <a:lnTo>
                  <a:pt x="476" y="436"/>
                </a:lnTo>
                <a:cubicBezTo>
                  <a:pt x="467" y="482"/>
                  <a:pt x="427" y="515"/>
                  <a:pt x="380" y="515"/>
                </a:cubicBezTo>
                <a:cubicBezTo>
                  <a:pt x="374" y="515"/>
                  <a:pt x="368" y="515"/>
                  <a:pt x="361" y="514"/>
                </a:cubicBezTo>
                <a:cubicBezTo>
                  <a:pt x="308" y="503"/>
                  <a:pt x="273" y="452"/>
                  <a:pt x="284" y="399"/>
                </a:cubicBezTo>
                <a:cubicBezTo>
                  <a:pt x="292" y="353"/>
                  <a:pt x="333" y="319"/>
                  <a:pt x="380" y="319"/>
                </a:cubicBezTo>
                <a:cubicBezTo>
                  <a:pt x="386" y="319"/>
                  <a:pt x="392" y="320"/>
                  <a:pt x="398" y="321"/>
                </a:cubicBezTo>
                <a:cubicBezTo>
                  <a:pt x="424" y="326"/>
                  <a:pt x="446" y="341"/>
                  <a:pt x="461" y="362"/>
                </a:cubicBezTo>
                <a:cubicBezTo>
                  <a:pt x="476" y="384"/>
                  <a:pt x="481" y="410"/>
                  <a:pt x="476" y="436"/>
                </a:cubicBezTo>
                <a:close/>
                <a:moveTo>
                  <a:pt x="243" y="435"/>
                </a:moveTo>
                <a:lnTo>
                  <a:pt x="167" y="435"/>
                </a:lnTo>
                <a:lnTo>
                  <a:pt x="167" y="317"/>
                </a:lnTo>
                <a:lnTo>
                  <a:pt x="286" y="317"/>
                </a:lnTo>
                <a:cubicBezTo>
                  <a:pt x="293" y="310"/>
                  <a:pt x="302" y="304"/>
                  <a:pt x="311" y="298"/>
                </a:cubicBezTo>
                <a:lnTo>
                  <a:pt x="310" y="298"/>
                </a:lnTo>
                <a:lnTo>
                  <a:pt x="310" y="181"/>
                </a:lnTo>
                <a:lnTo>
                  <a:pt x="431" y="181"/>
                </a:lnTo>
                <a:cubicBezTo>
                  <a:pt x="434" y="181"/>
                  <a:pt x="436" y="183"/>
                  <a:pt x="436" y="186"/>
                </a:cubicBezTo>
                <a:lnTo>
                  <a:pt x="436" y="292"/>
                </a:lnTo>
                <a:cubicBezTo>
                  <a:pt x="443" y="295"/>
                  <a:pt x="449" y="298"/>
                  <a:pt x="455" y="302"/>
                </a:cubicBezTo>
                <a:lnTo>
                  <a:pt x="455" y="298"/>
                </a:lnTo>
                <a:lnTo>
                  <a:pt x="455" y="186"/>
                </a:lnTo>
                <a:lnTo>
                  <a:pt x="455" y="123"/>
                </a:lnTo>
                <a:cubicBezTo>
                  <a:pt x="455" y="110"/>
                  <a:pt x="444" y="99"/>
                  <a:pt x="431" y="99"/>
                </a:cubicBezTo>
                <a:lnTo>
                  <a:pt x="23" y="99"/>
                </a:lnTo>
                <a:cubicBezTo>
                  <a:pt x="10" y="99"/>
                  <a:pt x="0" y="110"/>
                  <a:pt x="0" y="123"/>
                </a:cubicBezTo>
                <a:lnTo>
                  <a:pt x="0" y="186"/>
                </a:lnTo>
                <a:lnTo>
                  <a:pt x="0" y="298"/>
                </a:lnTo>
                <a:lnTo>
                  <a:pt x="0" y="317"/>
                </a:lnTo>
                <a:lnTo>
                  <a:pt x="0" y="430"/>
                </a:lnTo>
                <a:lnTo>
                  <a:pt x="0" y="444"/>
                </a:lnTo>
                <a:cubicBezTo>
                  <a:pt x="0" y="457"/>
                  <a:pt x="10" y="467"/>
                  <a:pt x="23" y="467"/>
                </a:cubicBezTo>
                <a:lnTo>
                  <a:pt x="252" y="467"/>
                </a:lnTo>
                <a:cubicBezTo>
                  <a:pt x="247" y="457"/>
                  <a:pt x="245" y="446"/>
                  <a:pt x="243" y="435"/>
                </a:cubicBezTo>
                <a:close/>
                <a:moveTo>
                  <a:pt x="18" y="186"/>
                </a:moveTo>
                <a:lnTo>
                  <a:pt x="18" y="186"/>
                </a:lnTo>
                <a:cubicBezTo>
                  <a:pt x="18" y="183"/>
                  <a:pt x="21" y="181"/>
                  <a:pt x="23" y="181"/>
                </a:cubicBezTo>
                <a:lnTo>
                  <a:pt x="149" y="181"/>
                </a:lnTo>
                <a:lnTo>
                  <a:pt x="149" y="298"/>
                </a:lnTo>
                <a:lnTo>
                  <a:pt x="18" y="298"/>
                </a:lnTo>
                <a:lnTo>
                  <a:pt x="18" y="186"/>
                </a:lnTo>
                <a:close/>
                <a:moveTo>
                  <a:pt x="149" y="317"/>
                </a:moveTo>
                <a:lnTo>
                  <a:pt x="149" y="317"/>
                </a:lnTo>
                <a:lnTo>
                  <a:pt x="149" y="435"/>
                </a:lnTo>
                <a:lnTo>
                  <a:pt x="23" y="435"/>
                </a:lnTo>
                <a:cubicBezTo>
                  <a:pt x="21" y="435"/>
                  <a:pt x="18" y="432"/>
                  <a:pt x="18" y="430"/>
                </a:cubicBezTo>
                <a:lnTo>
                  <a:pt x="18" y="317"/>
                </a:lnTo>
                <a:lnTo>
                  <a:pt x="149" y="317"/>
                </a:lnTo>
                <a:close/>
                <a:moveTo>
                  <a:pt x="167" y="298"/>
                </a:moveTo>
                <a:lnTo>
                  <a:pt x="167" y="298"/>
                </a:lnTo>
                <a:lnTo>
                  <a:pt x="167" y="181"/>
                </a:lnTo>
                <a:lnTo>
                  <a:pt x="292" y="181"/>
                </a:lnTo>
                <a:lnTo>
                  <a:pt x="292" y="298"/>
                </a:lnTo>
                <a:lnTo>
                  <a:pt x="167" y="298"/>
                </a:lnTo>
                <a:close/>
                <a:moveTo>
                  <a:pt x="301" y="123"/>
                </a:moveTo>
                <a:lnTo>
                  <a:pt x="301" y="123"/>
                </a:lnTo>
                <a:cubicBezTo>
                  <a:pt x="310" y="123"/>
                  <a:pt x="317" y="130"/>
                  <a:pt x="317" y="139"/>
                </a:cubicBezTo>
                <a:cubicBezTo>
                  <a:pt x="317" y="148"/>
                  <a:pt x="310" y="155"/>
                  <a:pt x="301" y="155"/>
                </a:cubicBezTo>
                <a:cubicBezTo>
                  <a:pt x="292" y="155"/>
                  <a:pt x="285" y="148"/>
                  <a:pt x="285" y="139"/>
                </a:cubicBezTo>
                <a:cubicBezTo>
                  <a:pt x="285" y="130"/>
                  <a:pt x="292" y="123"/>
                  <a:pt x="301" y="123"/>
                </a:cubicBezTo>
                <a:close/>
                <a:moveTo>
                  <a:pt x="158" y="123"/>
                </a:moveTo>
                <a:lnTo>
                  <a:pt x="158" y="123"/>
                </a:lnTo>
                <a:cubicBezTo>
                  <a:pt x="167" y="123"/>
                  <a:pt x="174" y="130"/>
                  <a:pt x="174" y="139"/>
                </a:cubicBezTo>
                <a:cubicBezTo>
                  <a:pt x="174" y="148"/>
                  <a:pt x="167" y="155"/>
                  <a:pt x="158" y="155"/>
                </a:cubicBezTo>
                <a:cubicBezTo>
                  <a:pt x="149" y="155"/>
                  <a:pt x="142" y="148"/>
                  <a:pt x="142" y="139"/>
                </a:cubicBezTo>
                <a:cubicBezTo>
                  <a:pt x="142" y="130"/>
                  <a:pt x="149" y="123"/>
                  <a:pt x="158" y="1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896499" y="4013942"/>
            <a:ext cx="558000" cy="56276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872356" y="3181986"/>
            <a:ext cx="558000" cy="5580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3885236" y="2372308"/>
            <a:ext cx="558000" cy="558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3905528" y="4849665"/>
            <a:ext cx="558000" cy="5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2.7】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设计一个算法，输出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以内的完全数。完全数的各因子（除该数本身外）之和正好等于该数本身，例如：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6=1+2+3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（其中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的因子），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28=1+2+4+7+14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（其中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14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28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的因子）。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9875" y="2957752"/>
            <a:ext cx="86042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解题思路：本题的关键在于如何判断一个整数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是完全数。对于一个整数来说，除了它自身以外，所有的因子都在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m/2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之间，在这个范围之内找出所有能够整除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的数，将它们累加起来，判断是否等于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，若满足条件，输出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即可。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571060" y="1074509"/>
            <a:ext cx="800188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m, t, sum=0;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(m=2; m&lt;1000; m++)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{	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for (t=1; t&lt;=m/2; t++)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if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m%t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==0)    //t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的一个因子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sum+=t;	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if (sum==m)    // m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的各因子之和等于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("%d “, m);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("\n");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2.2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蛮力法的应用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2014749"/>
            <a:ext cx="836369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是一种基于计算机运算速度快的特性，借助计算机之“力”来解题的策略，使用该策略不需要做过多的思考和设计，它是把所有可能的情况都交给计算机去逐一测试，以求从中找出符合条件的解。蛮力策略的典型应用有顺序查找、选择排序、冒泡排序和插入排序等。</a:t>
            </a:r>
            <a:endParaRPr lang="pl-PL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48336" y="1866612"/>
            <a:ext cx="86881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、基本思路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顺序查找也叫做简单查找，查找时采用蛮力策略，即从数据序列的第一个数据元素开始，逐个与待查找的关键字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比较，如果两者相等，则返回该数据元素在数据表中的位置，否则继续用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和下一个数据元素做比较，如此重复，直到数据序列中的最后一个数据元素，如果没有找到，返回值为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24744"/>
            <a:ext cx="2714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顺序查找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1268760"/>
            <a:ext cx="857294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Search (int a [], int n, int k)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 0;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while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&lt; n &amp;&amp; 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]! = k)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if(a[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 == k)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return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else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return -1;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48336" y="1866612"/>
            <a:ext cx="861615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、基本思路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冒泡排序将待排序数据序列分为无序区和有序区两个部分，其中有序区的数据都大于无序区的数据。冒泡排序是利用交换数据元素的位置进行排序的方法，在交换过程采用的是蛮力策略，即从无序区中第一个数开始，相邻两数两两比较，如果发现反序就交换，一轮比较后，最大的数被换到了无序区的最后一个位置，将它加入有序区。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个数据元素的序列一般情况下需要进行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轮比较和交换，但如果某一轮比较中没有交换，则说明数据已经有序，可以提前结束排序。初始状态下，有序区中数据元素个数为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，无序区中数据元素个数为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。如下图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所示，对数据序列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{32,15,11,26,53,87,3,61}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进行冒泡排序，其中有序区用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[ 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括起来。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67544" y="1124744"/>
            <a:ext cx="2714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冒泡排序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7465959" cy="4319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36712"/>
            <a:ext cx="5112568" cy="5904656"/>
          </a:xfrm>
          <a:prstGeom prst="rect">
            <a:avLst/>
          </a:prstGeom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39" y="1412776"/>
            <a:ext cx="3884781" cy="50783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定义数组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a[8]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用来存放待排序数据序列，变量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表示无序区元素的下标。在第一趟排序过程中，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的初始值是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，相邻两数两两比较，只要发现反序就交换，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的值每次加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，继续比较下一组相邻的数据元素，一轮比较过后，当前无序区中的最大数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87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被换到了最后面，放入了有序区，有序区的元素个数加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，无序区的元素个数减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；第二趟排序过程中，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，一轮比较过后，当前无序区中最大数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被换到了最后面，放入了有序区，有序区的元素个数变为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，无序区的元素个数变为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；以此类推，在第</a:t>
            </a:r>
            <a:r>
              <a:rPr lang="en-US" altLang="zh-CN" sz="18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趟排序过程中，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</a:t>
            </a:r>
            <a:r>
              <a:rPr lang="en-US" altLang="zh-CN" sz="18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，一轮比较过后，有序区的元素个数变为</a:t>
            </a:r>
            <a:r>
              <a:rPr lang="en-US" altLang="zh-CN" sz="18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，无序区的元素个数变为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</a:t>
            </a:r>
            <a:r>
              <a:rPr lang="en-US" altLang="zh-CN" sz="18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18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908720"/>
            <a:ext cx="857294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BubbleSort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(int a [], int n)	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i,j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temp;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flag=1;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=1;i&lt;n &amp;&amp; flag == 1;i++)	  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趟排序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flag =0;	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本趟排序前置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flag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(j=0;j&lt;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n-i;j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 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无序区中相邻元素比较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找出最大元素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 (a[j]&gt;a[j+1]) 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当相邻元素反序时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	temp=a[j];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　　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a[j]=a[j+1];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　　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a[j+1] =temp;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　　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flag=1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       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本趟排序发生交换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置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flag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en-US" altLang="zh-CN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48336" y="1866612"/>
            <a:ext cx="8616152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、基本思路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将待排序数据序列分为无序序列和有序序列两个部分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其中有序区中的数据都小于无序区中的数据。每一趟排序都是从无序区中挑选最小的元素放入到有序区的最后面，挑选过程采用蛮力策略，用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记录无序区中最小元素的下标，首先假定无序区中的第一个数据元素就是最小的，用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记录其下标，在用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记录的最小元素逐一与无序区中的各个数据元素进行比较，只要发现比它小的数据元素，就让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记录这个数据元素的下标，一轮比较过后，看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的值是否发生了改变，如果改变，就让无序区的第一个数与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所记录的数据元素相交换，此时有序区的数据元素个数加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，无序区的数据元素个数减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个数据元素的序列一般情况下需要进行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趟排序，初始状态下，有序区中数据元素个数为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，无序区中数据元素个数为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506" y="1196752"/>
            <a:ext cx="3435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直接选择排序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924944"/>
            <a:ext cx="4422539" cy="29401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3187" y="1628800"/>
            <a:ext cx="836369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假设现在有一把锁和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把钥匙，怎样找出能打开这把锁的钥匙？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387" y="1700808"/>
            <a:ext cx="6778005" cy="38884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232039" y="1412776"/>
            <a:ext cx="3884781" cy="39703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定义数组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a[8]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用来存放待排序数据序列，变量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表示无序区中从第二个数据元素开始到最后一个数据元素下标。在第一趟排序过程中，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的初始值是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的初始值是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，比较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a[j]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a[min]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的大小，只要发现有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a[j]&lt;a[min]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min=j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，始终保证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中放的是无序区中最小元素的下标。在第一次比较时，有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a[1]&lt;a[0]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，在第二次比较时，有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a[2]&lt;a[1]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min=2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，接着继续比较，直到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a[6]&lt;a[2]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min=6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，继续比较直到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j=8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，交换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a[6]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，第一趟选择排序结束。</a:t>
            </a:r>
            <a:endParaRPr lang="zh-CN" altLang="en-US" sz="18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15" y="1124744"/>
            <a:ext cx="5108024" cy="52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764704"/>
            <a:ext cx="857294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SelectSort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(int a [], int n)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j,min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 temp;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=0;i&lt;n-1;i++)	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趟排序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min=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        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记录每趟无序区中最小元素的位置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(j=i+1; j&lt;n;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j++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 (a[j]&lt;a[min])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min=j;	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 (min! 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	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0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不是最小元素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temp=a[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];		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a[min]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0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交换</a:t>
            </a:r>
            <a:endParaRPr lang="zh-CN" altLang="en-US" sz="20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　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]=a[min];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a[min]=temp;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48336" y="1866612"/>
            <a:ext cx="8616152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、基本思路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直接插入排序的基本思想是：将待排序数据序列分为无序序列和有序序列两个部分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其中有序区中的数据都小于无序区中的数据。每一趟排序都将无序区中的第一个元素插入到有序区中，插入过程采用蛮力策略，先让待插入的数据元素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与有序区中的最后一个元素相比较，如果比最后一个数据元素小则表示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肯定是应当放在它前面，就让最后一个数据元素往后挪一位，接着继续逐一比较和挪动，直到找到小于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的数据元素，此时将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插入到该数据元素后面即可。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个数据元素的序列一般情况下需要进行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趟排序，初始状态下，有序区中数据元素个数为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，无序区中数据元素个数为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506" y="1196752"/>
            <a:ext cx="3435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2.2.4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直接插入排序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628800"/>
            <a:ext cx="6696744" cy="4032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96881" y="1988840"/>
            <a:ext cx="3884781" cy="31393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如下图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2.6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所示定义数组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a[8]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用来存放待排序数据序列。在第一趟排序过程中，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t=15, 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经比较发现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t&lt; a [0],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因此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往后移一位放到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[1]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放在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的位置上；在第一趟第一次比较过程中，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t=11, 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经比较发现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t&lt; a [1], 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因此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[1]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往后移一位放到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[2]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，在第二次比较时发现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t&lt; a 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，因此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往后移一位放到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[1]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放在</a:t>
            </a:r>
            <a:r>
              <a:rPr lang="en-US" altLang="zh-CN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 [0]</a:t>
            </a:r>
            <a:r>
              <a:rPr lang="zh-CN" altLang="en-US" sz="18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的位置上；第二趟排序结束。。</a:t>
            </a:r>
            <a:endParaRPr lang="zh-CN" altLang="en-US" sz="18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0" y="1088740"/>
            <a:ext cx="5139442" cy="5220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764704"/>
            <a:ext cx="857294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InsertSort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(int a [], int n)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j;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int t;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&lt;n-1;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{   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t = a[i+1];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j =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while (t &lt; a[j] &amp;&amp; j &gt; =0)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{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a[j+1] = a[j];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    j--;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  a[j+1] = t;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2.8】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水仙花数是指一个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位数 它的每个位上的数字的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次幂之和等于它本身。例如：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153=1</a:t>
            </a:r>
            <a:r>
              <a:rPr lang="en-US" altLang="zh-CN" sz="2400" baseline="30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+5</a:t>
            </a:r>
            <a:r>
              <a:rPr lang="en-US" altLang="zh-CN" sz="2400" baseline="30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+3</a:t>
            </a:r>
            <a:r>
              <a:rPr lang="en-US" altLang="zh-CN" sz="2400" baseline="300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，请设计算法输出所有的水仙花数。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69875" y="2708920"/>
            <a:ext cx="86042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解题思路：水仙花数是一个三位数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的取值范围是在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100~999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之间的，也就是解的范围。运用蛮力策略，从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开始逐一进行判断，设三位数的百位、十位和个位分别是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，则判断式是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q*q*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q+b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*b*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b+g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*g*g==n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，本题的关键在于如何分解三位数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的百位、十位和个位，这三个数可以通过下式求得：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q=n/100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b=(n/10)%10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g=n%10; 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571060" y="1074509"/>
            <a:ext cx="800188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{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n,q,b,g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(n=100;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&lt;1000;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{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   q=n/100;    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求千位数 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b=(n/10)%10;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求百位数 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g=n%10;    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求个位数 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if(q*q*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q+b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*b*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b+g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*g*g==n)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("%d\n”, n);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}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}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4" y="1268760"/>
            <a:ext cx="87666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2.9】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中存放着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个正整数，从中选出三个数组成一个三角形，请设计算法输出所能组成的周长最长的三角形的周长。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247697" y="2348880"/>
            <a:ext cx="876662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解：本题需要取出三个数，因此要使用三重循环，用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i,j,k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分别表示三个数的下标，依据三角形的定义，组成三角形的条件是两边之和必须要大于第三边，设选中的三个正整数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a[j]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a[k]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之和为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len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，其中最大正整数为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，能组成三角形的条件是两边之和大于第三边，即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ma&lt;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len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-ma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2.1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蛮力法概述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2610666"/>
            <a:ext cx="8363699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蛮力法也叫暴力法、穷举法，基本思想是直接基于问题的描述和定义，尝试该问题所有可能的解，逐一去测试，如果不可行就尝试下一种解，直到找到可行解为止。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蛮力法的特点是简单而直接，其中的“力”指的是借助计算机的计算能力。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0691" y="1868798"/>
            <a:ext cx="4156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蛮力法的基本思想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0" y="0"/>
            <a:ext cx="9251950" cy="67484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n"/>
              <a:defRPr sz="1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int max3(int a,int b,int c)		//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求三个整数中的最大者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int d=a;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 (d&lt;b) d=b;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 (d&lt;c) d=c;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return d;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void solve(int a[],int n)</a:t>
            </a:r>
            <a:endParaRPr lang="nb-NO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nb-NO" altLang="zh-CN">
                <a:latin typeface="Courier New" panose="02070309020205020404" pitchFamily="49" charset="0"/>
                <a:ea typeface="宋体" panose="02010600030101010101" pitchFamily="2" charset="-122"/>
              </a:rPr>
              <a:t>{  int i,j,k,len,ma,maxlen=0;</a:t>
            </a:r>
            <a:endParaRPr lang="nb-NO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nb-NO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nb-NO" altLang="zh-CN">
                <a:latin typeface="Courier New" panose="02070309020205020404" pitchFamily="49" charset="0"/>
                <a:ea typeface="宋体" panose="02010600030101010101" pitchFamily="2" charset="-122"/>
              </a:rPr>
              <a:t>for (i=0;i&lt;n;i++)</a:t>
            </a:r>
            <a:endParaRPr lang="nb-NO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nb-NO" altLang="zh-CN">
                <a:latin typeface="Courier New" panose="02070309020205020404" pitchFamily="49" charset="0"/>
                <a:ea typeface="宋体" panose="02010600030101010101" pitchFamily="2" charset="-122"/>
              </a:rPr>
              <a:t>	for (j=i+1;j&lt;n;j++)</a:t>
            </a:r>
            <a:endParaRPr lang="nb-NO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nb-NO" altLang="zh-CN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zh-CN" altLang="nb-NO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for (k=j+1;k&lt;n;k++)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{	len=a[i]+a[j]+a[k];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ma=max3(a[i],a[j],a[k]);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if (ma&lt;len-ma)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//a[i]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a[j]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、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a[k]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能组成一个</a:t>
            </a:r>
            <a:r>
              <a:rPr lang="zh-CN" altLang="en-US">
                <a:latin typeface="楷体_GB2312" panose="02010609030101010101" pitchFamily="49" charset="-122"/>
                <a:ea typeface="宋体" panose="02010600030101010101" pitchFamily="2" charset="-122"/>
              </a:rPr>
              <a:t>△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{    if (len&gt;maxlen)	//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比较求最长的周长</a:t>
            </a:r>
            <a:endParaRPr lang="zh-CN" altLang="en-US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		　　　  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maxlen=len;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}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　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 (maxlen&gt;0)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 printf("</a:t>
            </a: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最长三角形的周长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=%d\n",maxlen);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Courier New" panose="02070309020205020404" pitchFamily="49" charset="0"/>
                <a:ea typeface="宋体" panose="02010600030101010101" pitchFamily="2" charset="-122"/>
              </a:rPr>
              <a:t>　　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 printf("0\n");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2.3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蛮力法的分析与设计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2019752"/>
            <a:ext cx="836369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蛮力法根据问题的要求将所有可能的情况一一列举出来，挨个测试以求从中找到满足约束条件的解，蛮力法的算法设计步骤通常包括以下两个方面：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）列举解的范围：分析问题所涉及的各种情况和解，有时候所列举出的情况范围太大，超出了所能忍受的范围，此时就需要进一步进行分析，排除一些不合理的情况，尽可能的缩小列举的范围。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）写出约束条件：对问题进行分析，明确问题的解需要满足的条件，用逻辑表达式表示出来。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2.3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蛮力法的分析与设计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2610666"/>
            <a:ext cx="836369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百鸡问题是一个数学问题，出自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张邱建算经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，问题描述如下：“鸡翁一，值钱五；鸡母一，值钱三；鸡雏三，值钱一；百钱买百鸡，则翁、母、雏各几何？”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如果用数学方法来求解，设公鸡是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只，母鸡是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只，小鸡是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只，根据题意得出两个三元一次方程：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pl-PL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5x+3y+z/3 = 100</a:t>
            </a:r>
            <a:endParaRPr lang="pl-PL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pl-PL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x+y+z = 100</a:t>
            </a:r>
            <a:endParaRPr lang="pl-PL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zh-CN" altLang="pl-PL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其中：</a:t>
            </a:r>
            <a:r>
              <a:rPr lang="pl-PL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&lt;= x &lt;= 100</a:t>
            </a:r>
            <a:endParaRPr lang="pl-PL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pl-PL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&lt;= y &lt;= 100</a:t>
            </a:r>
            <a:endParaRPr lang="pl-PL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0"/>
              </a:spcBef>
              <a:buSzTx/>
              <a:buFontTx/>
              <a:buNone/>
            </a:pPr>
            <a:r>
              <a:rPr lang="pl-PL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&lt;= z &lt;= 100</a:t>
            </a:r>
            <a:endParaRPr lang="pl-PL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1366" y="1868798"/>
            <a:ext cx="3435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2.3.1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百钱百鸡问题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1484784"/>
            <a:ext cx="8363699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）列举解的范围：由题意可知，现在有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钱，如果全买公鸡的话最多可以买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只，得出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1~20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之间；如果全买母鸡的话最多可以买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只，得出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1~33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之间；如果全买小鸡的话最多可以买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只，得出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）写出约束条件：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(5*x+3*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/3 ==100) &amp;&amp;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x+y+z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==100)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95536" y="980728"/>
            <a:ext cx="857294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x,y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z;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所得解如下：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\n");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(x=0; x&lt;20; x++)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for (y=0; y&lt;33; y++)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for (z=0; z &lt;100; z++)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if ((5*x+3*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/3 ==100) &amp;&amp;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x+y+z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==100))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只，母鸡买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只，小鸡买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\n", x, y, z);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爆炸形: 8 pt  1"/>
          <p:cNvSpPr/>
          <p:nvPr/>
        </p:nvSpPr>
        <p:spPr bwMode="auto">
          <a:xfrm>
            <a:off x="6127238" y="908720"/>
            <a:ext cx="2592288" cy="2736304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算法循环的执行次数是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20*33*100=66000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次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1484784"/>
            <a:ext cx="8363699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算法策略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）列举解的范围：如果公鸡的数量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和母鸡的数量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都确定下来了，小鸡的数量也就自然确定下来了，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z=100-x-y,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因此只需要列举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即可。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）写出约束条件：原先的约束条件变为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5*x+3*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/3 =100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，可以考虑增加一个约束条件来优化算法，即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z%3==0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，先判断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能否被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整除，条件为真的话再判断另一个约束条件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5*x+3*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/3 =100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389382" y="926502"/>
            <a:ext cx="857294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x, y, z;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所得解如下：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\n");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(x=0; x&lt;20; x++)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for (y=0; y&lt;33; y++)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z=100-x-y;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if ((z%3==0) &amp;&amp; (5*x+3*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y+z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/3 =100))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公鸡买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只，母鸡买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只，小鸡买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%2d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\n", x, y, z);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爆炸形: 8 pt  1"/>
          <p:cNvSpPr/>
          <p:nvPr/>
        </p:nvSpPr>
        <p:spPr bwMode="auto">
          <a:xfrm>
            <a:off x="6127238" y="908720"/>
            <a:ext cx="2592288" cy="2736304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算法循环的执行次数是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20*33=660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次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00227" y="1196752"/>
            <a:ext cx="2714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2.3.2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解数字谜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82" y="2276872"/>
            <a:ext cx="3581236" cy="15651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1484784"/>
            <a:ext cx="8363699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）列举解的范围：由题意可知，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0~9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的任意整数，从上式可以看出其中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的取值范围是可以缩小的，原因是当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时，乘积是得不到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位数的，所以可以先排除这两种情况，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的取值范围就变成了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3~9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）写出约束条件：首先求出五位数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ABCAB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的乘积，再判断所得六位数的各个位数是否相等，如果一样的话就是问题的解。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811733"/>
            <a:ext cx="857294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int A, B, C, W, L, L1, M1, M2,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for (A =3; A &lt;= 9; A 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(B =0; B &lt;= 9; B 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(C =0; C&lt;= 9; C 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{ W=A*10000+B*1000+C*100+A*10+B;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L=W*A;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L1=L;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M1=L1 mod 10;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 5;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{  M2=M1;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L1=L1/10;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M1=L1 mod 10;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if (M1! =M2)  break;}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("%d * %d =%d \n", W, A, L);}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爆炸形: 8 pt  1"/>
          <p:cNvSpPr/>
          <p:nvPr/>
        </p:nvSpPr>
        <p:spPr bwMode="auto">
          <a:xfrm>
            <a:off x="5941708" y="980728"/>
            <a:ext cx="3197290" cy="2736304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算法循环的执行次数是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7*10*10=700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次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1556792"/>
            <a:ext cx="836369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蛮力法不能算是一个最好的算法，一般来说高效的算法很少出自蛮力，但它仍然是一种很有用的算法策略。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首先蛮力法适应性强，是一种几乎所有问题都能解决的算法，在有些情况下，当我们在有限的时间里想不到更巧妙的办法时，蛮力法也不失为一种有效的解题方法；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其次，蛮力法简单且容易实现，在问题规模有限的时候，能够在可接受时间内完成求解。使用蛮力法一般是把所有可能的解都列举出来，判断它们是否满足特定的条件或要求，力求从中找到符合要求的解。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90150" y="1484784"/>
            <a:ext cx="8363699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将乘法式变换为除法式：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DDDDDD/A=ABCAB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）列举解的范围：由除法式可知，此时只需要考虑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的取值范围，其中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的取值范围是在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3~9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的取值范围是在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）写出约束条件：首先求出六位数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DDDDDD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的商，再判断所得五位数的万位数、十位数与除数是否相等，千位数和个位数是否相等，都相等时就是问题的解。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811733"/>
            <a:ext cx="857294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A, B, C, D, H, K;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(A =3; A &lt;= 9; A 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(D =1; D &lt;= 9; D 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H= D *100000+ D *10000+ D *1000+ D *100+D*10+D;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if (H mod A==0)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K=H/A;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if (((F/10000==A) &amp;&amp;(F/10%10==A)) &amp;&amp;           ((F/1000%10) ==(F%10)))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("%d * %d =%d \n", K, A, H);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爆炸形: 8 pt  1"/>
          <p:cNvSpPr/>
          <p:nvPr/>
        </p:nvSpPr>
        <p:spPr bwMode="auto">
          <a:xfrm>
            <a:off x="5633527" y="811733"/>
            <a:ext cx="3197290" cy="2259293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算法循环的执行次数是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7*10*10=700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次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95075" y="1719972"/>
            <a:ext cx="87538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问题描述：某国王要对囚犯进行大赦，通过下面的方法来挑选要释放的犯人。假设一排有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间牢房，国王让一个狱吏从牢房前走过，每经过一次就按照一定规则转动一次门锁，门锁每转动一次，原来锁着的门会被打开，而原来打开的门就会被锁上，当狱吏走过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如果门锁是开着的，牢房中的犯人就会被放出，否则犯人不予释放。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狱吏转动门锁遵循以下规则：当他第一次经过牢房时，需要转动每一把门锁，也就是说会把全部的锁都打开；当他第二次经过牢房时，就从第二间开始转动，而后每隔一间转动一次；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；当他第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次经过牢房时，从第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间开始转动，而后每隔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间转动一次。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请设计算法找出狱吏通过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次后，哪些牢房的犯人将被释放。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052736"/>
            <a:ext cx="2714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altLang="zh-CN" sz="2800" b="1" dirty="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2.3.3 </a:t>
            </a:r>
            <a:r>
              <a:rPr lang="zh-CN" altLang="en-US" sz="2800" b="1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狱吏问题</a:t>
            </a:r>
            <a:endParaRPr lang="zh-CN" altLang="en-US" sz="2800" b="1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96450" y="1052736"/>
            <a:ext cx="8951100" cy="5232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）首先定义一个一维数组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p[n]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用来记录每间牢房锁的状态，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表示锁上状态，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表示打开状态。对其中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号锁的一次转动过程可以表示为：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p[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 1-p[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，即如果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p[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，转动后变为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，若是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p[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]=0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，转动后变为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，模拟出了开关锁的过程。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）第一次狱吏经过转动了锁的房间号是：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</a:t>
            </a:r>
            <a:endParaRPr lang="en-US" altLang="zh-CN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第二次狱吏经过转动了锁的房间号是：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</a:t>
            </a:r>
            <a:endParaRPr lang="en-US" altLang="zh-CN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第三次狱吏经过转动了锁的房间号是：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</a:t>
            </a:r>
            <a:endParaRPr lang="en-US" altLang="zh-CN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……</a:t>
            </a:r>
            <a:endParaRPr lang="en-US" altLang="zh-CN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第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次狱吏经过时转动了锁的房间号是：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；该序列是一个等差数列，公差为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，起始值是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）使用蛮力策略通过循环来模拟狱吏转动牢房锁的过程。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1124744"/>
            <a:ext cx="857294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i,j,n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*p;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scanf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(“%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d”,&amp;n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p=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calloc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(n+1,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sizeof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(int));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=0;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p[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]=1;    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初始状态所有的牢房门都是锁住的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=1;i&lt;=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     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狱吏走过的次数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for(j=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i;j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j+i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      //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需要转动锁的牢房的编号 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p[j]=1-p[j];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if(p[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]==0)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(“%d if free. \n”,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对话气泡: 矩形 2"/>
          <p:cNvSpPr/>
          <p:nvPr/>
        </p:nvSpPr>
        <p:spPr bwMode="auto">
          <a:xfrm>
            <a:off x="5724128" y="1340768"/>
            <a:ext cx="3275856" cy="1296144"/>
          </a:xfrm>
          <a:prstGeom prst="wedgeRectCallout">
            <a:avLst>
              <a:gd name="adj1" fmla="val -60710"/>
              <a:gd name="adj2" fmla="val 370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算法的主要操作是转动锁的操作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p[j]=1-p[j]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T(n)=n*(1+1/2+1/3+……+1/n)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，算法的时间复杂度是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O(nlog2n)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。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96449" y="934467"/>
            <a:ext cx="89511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通过进一步研究转动门锁的规则发现：第一次狱吏经过时转动了锁的房间号是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的倍数，第二次狱吏经过时转动了锁的房间号是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的倍数，第三次狱吏经过时转动了锁的房间号是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的倍数，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，由此问题转化为了求因子个数的问题。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c(n)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是整数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（牢房号）的因子的个数，那么它们的对应关系如下表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所示：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675" y="4149080"/>
            <a:ext cx="8428650" cy="1774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2900" y="1676216"/>
            <a:ext cx="895110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牢房的门在初始状态下是锁着的，对于某一间牢房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来说，如果想要牢房的锁最终是打开的，那么该牢房的锁必须要被转动奇数次，也就是说当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的因子个数为奇数时，锁的最终状态就是开着的，犯人就会被释放，反之，牢房的锁转动偶数次的话，最终状态门就是关着的，犯人也不会被释放。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此时的问题就变成了求出</a:t>
            </a:r>
            <a:r>
              <a:rPr lang="en-US" altLang="zh-CN" sz="22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的因子个数的问题了，这时候使用蛮力策略，从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1~i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逐个尝试，是因子的话需要计入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，最终，当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为奇数时，该牢房的犯人将被释放。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1124744"/>
            <a:ext cx="857294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i,j,n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 count;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scanf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(“%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d”,&amp;n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for 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n;i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          //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表示牢房的房间号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count=0;                  // 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初始状态因子个数为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for(j=1;j&lt;=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i;j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      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if(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i%j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==0)             // j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count= count+1;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if (count%2==0)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(“%d if free. \n”,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对话气泡: 矩形 2"/>
          <p:cNvSpPr/>
          <p:nvPr/>
        </p:nvSpPr>
        <p:spPr bwMode="auto">
          <a:xfrm>
            <a:off x="5148064" y="1124744"/>
            <a:ext cx="3275856" cy="1296144"/>
          </a:xfrm>
          <a:prstGeom prst="wedgeRectCallout">
            <a:avLst>
              <a:gd name="adj1" fmla="val -60710"/>
              <a:gd name="adj2" fmla="val 370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算法的主要操作是判断</a:t>
            </a:r>
            <a:r>
              <a:rPr lang="en-US" altLang="zh-CN" i="1" dirty="0" err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i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mod j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是否为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0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T(n)= 1+2+3+……+n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，算法的时间复杂度是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O(n2)</a:t>
            </a:r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。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96450" y="1124744"/>
            <a:ext cx="895110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、算法策略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457200">
              <a:spcBef>
                <a:spcPts val="1200"/>
              </a:spcBef>
              <a:buSzTx/>
              <a:buFontTx/>
              <a:buNone/>
            </a:pP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通过对表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进行分析，发现只有当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是完全平方数的时候，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c(n)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才能为奇数，原因是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的因子一般都是成对出现的，也就是说假设有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n=h*k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并且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h!=k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是成对出现的，只有当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是完全平方数的时候，即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n=f*f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时，才会出现单个的因子，因子的个数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c(n)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才能是奇数。也就是说最终只有编号为完全平方数的牢房门是开着的，此时只需要用蛮力策略找出</a:t>
            </a:r>
            <a:r>
              <a:rPr lang="en-US" altLang="zh-CN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1~n</a:t>
            </a:r>
            <a:r>
              <a:rPr lang="zh-CN" altLang="en-US" sz="22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以内的完全平方数即可。</a:t>
            </a:r>
            <a:endParaRPr lang="zh-CN" altLang="en-US" sz="22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675" y="4149080"/>
            <a:ext cx="8428650" cy="17744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85530" y="1136305"/>
            <a:ext cx="857294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int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i,n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scanf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("%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d",&amp;n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for(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&lt;=n;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++)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if(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&lt;=n)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("%d is free.\n",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else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break;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 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对话气泡: 矩形 2"/>
          <p:cNvSpPr/>
          <p:nvPr/>
        </p:nvSpPr>
        <p:spPr bwMode="auto">
          <a:xfrm>
            <a:off x="5724128" y="2204864"/>
            <a:ext cx="2808312" cy="432048"/>
          </a:xfrm>
          <a:prstGeom prst="wedgeRectCallout">
            <a:avLst>
              <a:gd name="adj1" fmla="val -60710"/>
              <a:gd name="adj2" fmla="val 370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eaLnBrk="1" hangingPunct="1"/>
            <a:r>
              <a:rPr lang="zh-CN" altLang="en-US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算法的时间复杂度是</a:t>
            </a:r>
            <a:r>
              <a:rPr lang="en-US" altLang="zh-CN" i="1" dirty="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O(n)</a:t>
            </a:r>
            <a:endParaRPr kumimoji="0" lang="zh-CN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设计算法，从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1~10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中找到能被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整除的数。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03308" y="1823601"/>
            <a:ext cx="773738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i;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(i=1; i&lt;=10; i++)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if(i%3==0)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printf(“%d\n”, i);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2.4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蛮力法设计实例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23528" y="1916832"/>
            <a:ext cx="8363699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2.10】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串的匹配问题。给定两个字符串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S=“s1s2…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sn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” 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T=“t1t2…tm”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，在主串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中查找模式串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的过程称为串匹配，也叫做模式匹配。如果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的子串，返回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中首次出现的位置，如若不是则返回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解题思路：这里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Brute-Force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算法，该算法运用蛮力策略，基本思想是从主串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的第一个字符开始与模式串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的第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个字符相比较，如果相等，继续逐个比较后续字符；如果不相等，则从主串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的下一字符起，重新与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第一个字符比较，重复上述过程，直到主串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中的一个连续字符序列与模式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相等，如果匹配成功，返回值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匹配的子串的第一个字符的序号，如果不成功返回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299145" y="1057599"/>
            <a:ext cx="497652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2.4 </a:t>
            </a:r>
            <a:r>
              <a:rPr lang="zh-CN" altLang="en-US" sz="3200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80808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ea typeface="隶书" panose="02010509060101010101" pitchFamily="49" charset="-122"/>
              </a:rPr>
              <a:t>蛮力法设计实例</a:t>
            </a:r>
            <a:endParaRPr lang="zh-CN" altLang="en-US" sz="32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80808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隶书" panose="02010509060101010101" pitchFamily="49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323528" y="1916832"/>
            <a:ext cx="8363699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2.11】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设有两个字符串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，请设计算法求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中出现的次数。例如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S=“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adefghadehuade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T=“</a:t>
            </a:r>
            <a:r>
              <a:rPr lang="en-US" altLang="zh-CN" sz="2400" dirty="0" err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ade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中出现了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次。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解题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思路：若是要求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中出现的次数，首先要先判断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是否在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中出现，因此可以运用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Brute-Force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算法的思路，运用蛮力策略，定义一个计数器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每在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中出现一次，就让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count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，此时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的长度，在下一次查找前需要置</a:t>
            </a:r>
            <a:r>
              <a:rPr lang="en-US" altLang="zh-CN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2.2】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设计算法，从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1~100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中找到能被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整除的数。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03308" y="1823601"/>
            <a:ext cx="773738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i;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(i=1; i&lt;=100; i++)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if(i%2==0|| i%5==0)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printf(“%d\n”, i);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}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052736"/>
            <a:ext cx="860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2.3】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设计算法，输出由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这五个数字组成的所有可能的两位数。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827584" y="1883733"/>
            <a:ext cx="7737383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void main ()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int i, j, m;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for (i=1; i&lt;=9; i=i+2)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for (j=1; j&lt;=9; j=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</a:t>
            </a: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+2)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{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m=10*i+j;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printf (“%d\n”, m);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nn-NO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}}</a:t>
            </a:r>
            <a:endParaRPr lang="nn-NO" altLang="zh-CN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/>
          <p:cNvSpPr txBox="1">
            <a:spLocks noChangeArrowheads="1"/>
          </p:cNvSpPr>
          <p:nvPr/>
        </p:nvSpPr>
        <p:spPr bwMode="auto">
          <a:xfrm>
            <a:off x="269875" y="1268760"/>
            <a:ext cx="8604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2.4】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谁做的好事？班里来了一封表扬信，已知是四名同学中的一名做了好事，不留名，老师问他们是谁做的好事：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03308" y="2070277"/>
            <a:ext cx="773738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1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2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说：不是我。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说：是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说：</a:t>
            </a:r>
            <a:r>
              <a:rPr lang="en-US" altLang="zh-CN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说不对。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 sz="2400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已知其中三个人说的是真话，有一个人说的是假话。请设计算法找出做了好事的人。</a:t>
            </a:r>
            <a:endParaRPr lang="zh-CN" altLang="en-US" sz="2400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10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11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12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13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14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15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16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2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3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4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5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6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7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8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ags/tag9.xml><?xml version="1.0" encoding="utf-8"?>
<p:tagLst xmlns:p="http://schemas.openxmlformats.org/presentationml/2006/main">
  <p:tag name="KSO_WM_DIAGRAM_VIRTUALLY_FRAME" val="{&quot;height&quot;:239.36000000000004,&quot;left&quot;:304.9099212598425,&quot;top&quot;:186.79590551181101,&quot;width&quot;:330.8466141732284}"/>
</p:tagLst>
</file>

<file path=ppt/theme/theme1.xml><?xml version="1.0" encoding="utf-8"?>
<a:theme xmlns:a="http://schemas.openxmlformats.org/drawingml/2006/main" name="第一PPT模板网：www.1ppt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：www.1ppt.com">
  <a:themeElements>
    <a:clrScheme name="演示设计 8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6FC01E"/>
      </a:accent1>
      <a:accent2>
        <a:srgbClr val="4F7913"/>
      </a:accent2>
      <a:accent3>
        <a:srgbClr val="FFFFFF"/>
      </a:accent3>
      <a:accent4>
        <a:srgbClr val="000000"/>
      </a:accent4>
      <a:accent5>
        <a:srgbClr val="BBDCAB"/>
      </a:accent5>
      <a:accent6>
        <a:srgbClr val="476D10"/>
      </a:accent6>
      <a:hlink>
        <a:srgbClr val="26420A"/>
      </a:hlink>
      <a:folHlink>
        <a:srgbClr val="7BD520"/>
      </a:folHlink>
    </a:clrScheme>
    <a:fontScheme name="演示设计">
      <a:majorFont>
        <a:latin typeface="Arial"/>
        <a:ea typeface="华文细黑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演示设计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演示设计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12865</Words>
  <Application>WPS 演示</Application>
  <PresentationFormat>全屏显示(4:3)</PresentationFormat>
  <Paragraphs>501</Paragraphs>
  <Slides>61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81" baseType="lpstr">
      <vt:lpstr>Arial</vt:lpstr>
      <vt:lpstr>宋体</vt:lpstr>
      <vt:lpstr>Wingdings</vt:lpstr>
      <vt:lpstr>Calibri</vt:lpstr>
      <vt:lpstr>华文细黑</vt:lpstr>
      <vt:lpstr>MS UI Gothic</vt:lpstr>
      <vt:lpstr>方正正大黑简体</vt:lpstr>
      <vt:lpstr>黑体</vt:lpstr>
      <vt:lpstr>Verdana</vt:lpstr>
      <vt:lpstr>微软雅黑</vt:lpstr>
      <vt:lpstr>Tahoma</vt:lpstr>
      <vt:lpstr>楷体</vt:lpstr>
      <vt:lpstr>隶书</vt:lpstr>
      <vt:lpstr>Arial Unicode MS</vt:lpstr>
      <vt:lpstr>Courier New</vt:lpstr>
      <vt:lpstr>楷体_GB2312</vt:lpstr>
      <vt:lpstr>新宋体</vt:lpstr>
      <vt:lpstr>方正仿宋_GB2312</vt:lpstr>
      <vt:lpstr>第一PPT模板网：www.1ppt.com</vt:lpstr>
      <vt:lpstr>第一PPT：www.1ppt.com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第一PPT模板网：www.1ppt.com</dc:title>
  <dc:creator>第一PPT模板网：www.1ppt.com</dc:creator>
  <cp:lastModifiedBy>时间矿泉水</cp:lastModifiedBy>
  <cp:revision>405</cp:revision>
  <dcterms:created xsi:type="dcterms:W3CDTF">2010-09-23T08:30:00Z</dcterms:created>
  <dcterms:modified xsi:type="dcterms:W3CDTF">2025-09-06T07:22:54Z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">
    <vt:lpwstr>www.1ppt.com</vt:lpwstr>
  </property>
  <property fmtid="{D5CDD505-2E9C-101B-9397-08002B2CF9AE}" pid="3" name="ICV">
    <vt:lpwstr>FCA73F71D30A455E9BD22AE6DD7764F1_12</vt:lpwstr>
  </property>
  <property fmtid="{D5CDD505-2E9C-101B-9397-08002B2CF9AE}" pid="4" name="KSOProductBuildVer">
    <vt:lpwstr>2052-12.1.0.22529</vt:lpwstr>
  </property>
</Properties>
</file>