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63"/>
  </p:handoutMasterIdLst>
  <p:sldIdLst>
    <p:sldId id="709" r:id="rId4"/>
    <p:sldId id="720" r:id="rId6"/>
    <p:sldId id="802" r:id="rId7"/>
    <p:sldId id="335" r:id="rId8"/>
    <p:sldId id="803" r:id="rId9"/>
    <p:sldId id="731" r:id="rId10"/>
    <p:sldId id="804" r:id="rId11"/>
    <p:sldId id="805"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61" r:id="rId25"/>
    <p:sldId id="612" r:id="rId26"/>
    <p:sldId id="832" r:id="rId27"/>
    <p:sldId id="762" r:id="rId28"/>
    <p:sldId id="764" r:id="rId29"/>
    <p:sldId id="765" r:id="rId30"/>
    <p:sldId id="773" r:id="rId31"/>
    <p:sldId id="649" r:id="rId32"/>
    <p:sldId id="650" r:id="rId33"/>
    <p:sldId id="795" r:id="rId34"/>
    <p:sldId id="796" r:id="rId35"/>
    <p:sldId id="797" r:id="rId36"/>
    <p:sldId id="798" r:id="rId37"/>
    <p:sldId id="775" r:id="rId38"/>
    <p:sldId id="776" r:id="rId39"/>
    <p:sldId id="777" r:id="rId40"/>
    <p:sldId id="799" r:id="rId41"/>
    <p:sldId id="778" r:id="rId42"/>
    <p:sldId id="816" r:id="rId43"/>
    <p:sldId id="818" r:id="rId44"/>
    <p:sldId id="780" r:id="rId45"/>
    <p:sldId id="821" r:id="rId46"/>
    <p:sldId id="819" r:id="rId47"/>
    <p:sldId id="822" r:id="rId48"/>
    <p:sldId id="823" r:id="rId49"/>
    <p:sldId id="825" r:id="rId50"/>
    <p:sldId id="824" r:id="rId51"/>
    <p:sldId id="826" r:id="rId52"/>
    <p:sldId id="827" r:id="rId53"/>
    <p:sldId id="828" r:id="rId54"/>
    <p:sldId id="820" r:id="rId55"/>
    <p:sldId id="829" r:id="rId56"/>
    <p:sldId id="830" r:id="rId57"/>
    <p:sldId id="831" r:id="rId58"/>
    <p:sldId id="787" r:id="rId59"/>
    <p:sldId id="788" r:id="rId60"/>
    <p:sldId id="790" r:id="rId61"/>
    <p:sldId id="680"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6" userDrawn="1">
          <p15:clr>
            <a:srgbClr val="A4A3A4"/>
          </p15:clr>
        </p15:guide>
        <p15:guide id="2" pos="295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96"/>
        <p:guide pos="29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接下来将问题分解成为两种情况：</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1</a:t>
            </a:r>
            <a:r>
              <a:rPr lang="zh-CN" altLang="en-US" dirty="0">
                <a:solidFill>
                  <a:srgbClr val="080808"/>
                </a:solidFill>
                <a:latin typeface="楷体" panose="02010609060101010101" pitchFamily="49" charset="-122"/>
                <a:ea typeface="楷体" panose="02010609060101010101" pitchFamily="49" charset="-122"/>
                <a:sym typeface="+mn-ea"/>
              </a:rPr>
              <a:t>）假设第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n-1</a:t>
            </a:r>
            <a:r>
              <a:rPr lang="zh-CN" altLang="en-US" dirty="0">
                <a:solidFill>
                  <a:srgbClr val="080808"/>
                </a:solidFill>
                <a:latin typeface="楷体" panose="02010609060101010101" pitchFamily="49" charset="-122"/>
                <a:ea typeface="楷体" panose="02010609060101010101" pitchFamily="49" charset="-122"/>
                <a:sym typeface="+mn-ea"/>
              </a:rPr>
              <a:t>个人手持</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(m,n-1)</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2</a:t>
            </a:r>
            <a:r>
              <a:rPr lang="zh-CN" altLang="en-US" dirty="0">
                <a:solidFill>
                  <a:srgbClr val="080808"/>
                </a:solidFill>
                <a:latin typeface="楷体" panose="02010609060101010101" pitchFamily="49" charset="-122"/>
                <a:ea typeface="楷体" panose="02010609060101010101" pitchFamily="49" charset="-122"/>
                <a:sym typeface="+mn-ea"/>
              </a:rPr>
              <a:t>）第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m-1</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(m-1,n)</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8.xml"/><Relationship Id="rId7" Type="http://schemas.openxmlformats.org/officeDocument/2006/relationships/image" Target="../media/image23.jpeg"/><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4.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979295" y="1140460"/>
            <a:ext cx="6266180" cy="510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3.5】</a:t>
            </a:r>
            <a:r>
              <a:rPr lang="zh-CN" altLang="en-US" sz="2400" dirty="0">
                <a:solidFill>
                  <a:srgbClr val="080808"/>
                </a:solidFill>
                <a:uFillTx/>
                <a:latin typeface="Times New Roman" panose="02020603050405020304" pitchFamily="18" charset="0"/>
              </a:rPr>
              <a:t>委员会问题。问题描述：从由</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个人组成的团体中选出</a:t>
            </a:r>
            <a:r>
              <a:rPr lang="en-US" altLang="zh-CN" sz="2400" dirty="0">
                <a:solidFill>
                  <a:srgbClr val="080808"/>
                </a:solidFill>
                <a:uFillTx/>
                <a:latin typeface="Times New Roman" panose="02020603050405020304" pitchFamily="18" charset="0"/>
              </a:rPr>
              <a:t>k (</a:t>
            </a:r>
            <a:r>
              <a:rPr lang="en-US" altLang="zh-CN" sz="2400" dirty="0" err="1">
                <a:solidFill>
                  <a:srgbClr val="080808"/>
                </a:solidFill>
                <a:uFillTx/>
                <a:latin typeface="Times New Roman" panose="02020603050405020304" pitchFamily="18" charset="0"/>
              </a:rPr>
              <a:t>k≤n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个人组成一个委员会，请设计算法求出共有多少种构成方法。</a:t>
            </a:r>
            <a:endParaRPr lang="zh-CN" altLang="en-US" sz="2400" dirty="0">
              <a:solidFill>
                <a:srgbClr val="080808"/>
              </a:solidFill>
              <a:uFillTx/>
              <a:latin typeface="Times New Roman" panose="02020603050405020304" pitchFamily="18" charset="0"/>
            </a:endParaRPr>
          </a:p>
        </p:txBody>
      </p:sp>
      <p:pic>
        <p:nvPicPr>
          <p:cNvPr id="2" name="图片 1"/>
          <p:cNvPicPr/>
          <p:nvPr/>
        </p:nvPicPr>
        <p:blipFill>
          <a:blip r:embed="rId6">
            <a:extLst>
              <a:ext uri="{28A0092B-C50C-407E-A947-70E740481C1C}">
                <a14:useLocalDpi xmlns:a14="http://schemas.microsoft.com/office/drawing/2010/main" val="0"/>
              </a:ext>
            </a:extLst>
          </a:blip>
          <a:stretch>
            <a:fillRect/>
          </a:stretch>
        </p:blipFill>
        <p:spPr>
          <a:xfrm>
            <a:off x="2124075" y="2421255"/>
            <a:ext cx="5168265" cy="37058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uFillTx/>
                <a:latin typeface="Times New Roman" panose="02020603050405020304" pitchFamily="18" charset="0"/>
              </a:rPr>
              <a:t>到这里可能同学们仍然很难理解？为什么就可以一个递归就完成</a:t>
            </a:r>
            <a:r>
              <a:rPr lang="zh-CN" altLang="en-US" sz="2400" dirty="0">
                <a:solidFill>
                  <a:srgbClr val="080808"/>
                </a:solidFill>
                <a:uFillTx/>
                <a:latin typeface="Times New Roman" panose="02020603050405020304" pitchFamily="18" charset="0"/>
              </a:rPr>
              <a:t>求解？</a:t>
            </a:r>
            <a:endParaRPr lang="zh-CN" altLang="en-US" sz="2400" dirty="0">
              <a:solidFill>
                <a:srgbClr val="080808"/>
              </a:solidFill>
              <a:uFillTx/>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467360" y="2061210"/>
                <a:ext cx="6159500" cy="734695"/>
              </a:xfrm>
              <a:prstGeom prst="rect">
                <a:avLst/>
              </a:prstGeom>
              <a:noFill/>
            </p:spPr>
            <p:txBody>
              <a:bodyPr wrap="square" rtlCol="0">
                <a:noAutofit/>
              </a:bodyPr>
              <a:p>
                <a:r>
                  <a:rPr lang="zh-CN" altLang="en-US"/>
                  <a:t>从数学的角度上理解：</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m</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C</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C</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1</m:t>
                        </m:r>
                      </m:sup>
                    </m:sSubSup>
                  </m:oMath>
                </a14:m>
                <a:endParaRPr lang="en-US" altLang="zh-CN"/>
              </a:p>
              <a:p>
                <a:r>
                  <a:rPr lang="en-US" altLang="zh-CN"/>
                  <a:t>​</a:t>
                </a:r>
                <a:endParaRPr lang="en-US" altLang="zh-CN"/>
              </a:p>
              <a:p>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467360" y="2061210"/>
                <a:ext cx="6159500" cy="734695"/>
              </a:xfrm>
              <a:prstGeom prst="rect">
                <a:avLst/>
              </a:prstGeom>
              <a:blipFill rotWithShape="1">
                <a:blip r:embed="rId6"/>
                <a:stretch>
                  <a:fillRect b="-20657"/>
                </a:stretch>
              </a:blipFill>
            </p:spPr>
            <p:txBody>
              <a:bodyPr/>
              <a:lstStyle/>
              <a:p>
                <a:r>
                  <a:rPr lang="zh-CN" altLang="en-US">
                    <a:noFill/>
                  </a:rPr>
                  <a:t> </a:t>
                </a:r>
              </a:p>
            </p:txBody>
          </p:sp>
        </mc:Fallback>
      </mc:AlternateContent>
      <p:pic>
        <p:nvPicPr>
          <p:cNvPr id="4" name="图片 3" descr="1738131-20190816153759883-443543513"/>
          <p:cNvPicPr>
            <a:picLocks noChangeAspect="1"/>
          </p:cNvPicPr>
          <p:nvPr/>
        </p:nvPicPr>
        <p:blipFill>
          <a:blip r:embed="rId7"/>
          <a:srcRect l="14337" t="12762" r="4375" b="20309"/>
          <a:stretch>
            <a:fillRect/>
          </a:stretch>
        </p:blipFill>
        <p:spPr>
          <a:xfrm>
            <a:off x="2267585" y="2493010"/>
            <a:ext cx="4896485" cy="30238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committee (int n, int k)</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if(k == 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if(n ==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committee (n-1, k-1) + committee (n-1,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3.6】</a:t>
            </a:r>
            <a:r>
              <a:rPr lang="zh-CN" altLang="en-US" sz="2400" dirty="0">
                <a:solidFill>
                  <a:srgbClr val="080808"/>
                </a:solidFill>
                <a:uFillTx/>
                <a:latin typeface="Times New Roman" panose="02020603050405020304" pitchFamily="18" charset="0"/>
              </a:rPr>
              <a:t>排队买票问题。现在有一场电影在售票，一张影票的价格是</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元，现在有</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个人在排队等待购票，其中有</a:t>
            </a:r>
            <a:r>
              <a:rPr lang="en-US" altLang="zh-CN" sz="2400" dirty="0">
                <a:solidFill>
                  <a:srgbClr val="080808"/>
                </a:solidFill>
                <a:uFillTx/>
                <a:latin typeface="Times New Roman" panose="02020603050405020304" pitchFamily="18" charset="0"/>
              </a:rPr>
              <a:t>m</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元的钞票，另</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100</a:t>
            </a:r>
            <a:r>
              <a:rPr lang="zh-CN" altLang="en-US" sz="2400" dirty="0">
                <a:solidFill>
                  <a:srgbClr val="080808"/>
                </a:solidFill>
                <a:uFillTx/>
                <a:latin typeface="Times New Roman" panose="02020603050405020304" pitchFamily="18" charset="0"/>
              </a:rPr>
              <a:t>元的钞票。设计算法求出这</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395464" y="3645059"/>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07504" y="3861048"/>
            <a:ext cx="564918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uFillTx/>
                <a:latin typeface="Times New Roman" panose="02020603050405020304" pitchFamily="18" charset="0"/>
              </a:rPr>
              <a:t>由此得出递推定义式如下所示</a:t>
            </a:r>
            <a:r>
              <a:rPr lang="zh-CN" altLang="en-US" sz="2400" dirty="0" smtClean="0">
                <a:solidFill>
                  <a:srgbClr val="080808"/>
                </a:solidFill>
                <a:uFillTx/>
                <a:latin typeface="Times New Roman" panose="02020603050405020304" pitchFamily="18" charset="0"/>
              </a:rPr>
              <a:t>：</a:t>
            </a:r>
            <a:endParaRPr lang="zh-CN" altLang="en-US" sz="2400" dirty="0" smtClean="0">
              <a:solidFill>
                <a:srgbClr val="080808"/>
              </a:solidFill>
              <a:uFillTx/>
              <a:latin typeface="Times New Roman" panose="02020603050405020304" pitchFamily="18" charset="0"/>
            </a:endParaRPr>
          </a:p>
        </p:txBody>
      </p:sp>
      <p:pic>
        <p:nvPicPr>
          <p:cNvPr id="5" name="图片 4"/>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long tickets (int m, int 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long 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if(n==0)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y=1;</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if(m&lt;n)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 tickets (m,n-1)+ tickets (m-1,n);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
        <p:nvSpPr>
          <p:cNvPr id="3" name="矩形 2"/>
          <p:cNvSpPr/>
          <p:nvPr/>
        </p:nvSpPr>
        <p:spPr>
          <a:xfrm>
            <a:off x="7884795" y="1917065"/>
            <a:ext cx="434975" cy="1250315"/>
          </a:xfrm>
          <a:prstGeom prst="rect">
            <a:avLst/>
          </a:prstGeom>
          <a:noFill/>
          <a:ln w="28575" cap="flat"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7912100" y="2138045"/>
            <a:ext cx="153035" cy="645160"/>
          </a:xfrm>
          <a:prstGeom prst="rect">
            <a:avLst/>
          </a:prstGeom>
          <a:noFill/>
        </p:spPr>
        <p:txBody>
          <a:bodyPr wrap="square" rtlCol="0">
            <a:spAutoFit/>
          </a:bodyPr>
          <a:p>
            <a:r>
              <a:rPr lang="zh-CN" altLang="en-US"/>
              <a:t>前台</a:t>
            </a:r>
            <a:endParaRPr lang="zh-CN" altLang="en-US"/>
          </a:p>
        </p:txBody>
      </p:sp>
      <p:sp>
        <p:nvSpPr>
          <p:cNvPr id="5" name="文本框 4"/>
          <p:cNvSpPr txBox="1"/>
          <p:nvPr/>
        </p:nvSpPr>
        <p:spPr>
          <a:xfrm>
            <a:off x="5405755" y="1557020"/>
            <a:ext cx="2702560"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m+n      ...      3      2     1</a:t>
            </a:r>
            <a:r>
              <a:rPr lang="en-US" altLang="zh-CN"/>
              <a:t> </a:t>
            </a:r>
            <a:endParaRPr lang="en-US" altLang="zh-CN"/>
          </a:p>
        </p:txBody>
      </p:sp>
      <p:sp>
        <p:nvSpPr>
          <p:cNvPr id="6" name="文本框 5"/>
          <p:cNvSpPr txBox="1"/>
          <p:nvPr/>
        </p:nvSpPr>
        <p:spPr>
          <a:xfrm>
            <a:off x="5507990" y="2138045"/>
            <a:ext cx="466725" cy="309245"/>
          </a:xfrm>
          <a:prstGeom prst="rect">
            <a:avLst/>
          </a:prstGeom>
          <a:noFill/>
        </p:spPr>
        <p:txBody>
          <a:bodyPr wrap="square" rtlCol="0">
            <a:noAutofit/>
          </a:bodyPr>
          <a:p>
            <a:r>
              <a:rPr lang="en-US" altLang="zh-CN">
                <a:solidFill>
                  <a:schemeClr val="tx1"/>
                </a:solidFill>
                <a:uFillTx/>
                <a:latin typeface="宋体" panose="02010600030101010101" pitchFamily="2" charset="-122"/>
              </a:rPr>
              <a:t>▲</a:t>
            </a:r>
            <a:endParaRPr lang="en-US" altLang="zh-CN">
              <a:solidFill>
                <a:schemeClr val="tx1"/>
              </a:solidFill>
              <a:uFillTx/>
              <a:latin typeface="宋体" panose="02010600030101010101" pitchFamily="2" charset="-122"/>
            </a:endParaRPr>
          </a:p>
        </p:txBody>
      </p:sp>
      <p:sp>
        <p:nvSpPr>
          <p:cNvPr id="7" name="文本框 6"/>
          <p:cNvSpPr txBox="1"/>
          <p:nvPr/>
        </p:nvSpPr>
        <p:spPr>
          <a:xfrm>
            <a:off x="5507990" y="2783205"/>
            <a:ext cx="411480" cy="368300"/>
          </a:xfrm>
          <a:prstGeom prst="rect">
            <a:avLst/>
          </a:prstGeom>
          <a:noFill/>
        </p:spPr>
        <p:txBody>
          <a:bodyPr wrap="none" rtlCol="0" anchor="t">
            <a:spAutoFit/>
          </a:bodyPr>
          <a:p>
            <a:r>
              <a:rPr lang="zh-CN" altLang="en-US">
                <a:latin typeface="宋体" panose="02010600030101010101" pitchFamily="2" charset="-122"/>
              </a:rPr>
              <a:t>●</a:t>
            </a:r>
            <a:endParaRPr lang="zh-CN" altLang="en-US">
              <a:latin typeface="宋体" panose="02010600030101010101" pitchFamily="2" charset="-122"/>
            </a:endParaRPr>
          </a:p>
        </p:txBody>
      </p:sp>
      <p:cxnSp>
        <p:nvCxnSpPr>
          <p:cNvPr id="8" name="直接连接符 7"/>
          <p:cNvCxnSpPr/>
          <p:nvPr/>
        </p:nvCxnSpPr>
        <p:spPr>
          <a:xfrm flipH="1">
            <a:off x="6123940" y="1196975"/>
            <a:ext cx="0" cy="2341880"/>
          </a:xfrm>
          <a:prstGeom prst="line">
            <a:avLst/>
          </a:prstGeom>
          <a:solidFill>
            <a:schemeClr val="accent1"/>
          </a:solidFill>
          <a:ln w="28575" cap="flat" cmpd="sng" algn="ctr">
            <a:solidFill>
              <a:srgbClr val="FF0000"/>
            </a:solidFill>
            <a:prstDash val="dashDot"/>
            <a:round/>
            <a:headEnd type="none" w="med" len="med"/>
            <a:tailEnd type="none" w="med" len="med"/>
          </a:ln>
        </p:spPr>
      </p:cxnSp>
      <p:sp>
        <p:nvSpPr>
          <p:cNvPr id="9" name="文本框 8"/>
          <p:cNvSpPr txBox="1"/>
          <p:nvPr/>
        </p:nvSpPr>
        <p:spPr>
          <a:xfrm>
            <a:off x="5406390" y="3573145"/>
            <a:ext cx="3514090" cy="39624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表示</a:t>
            </a:r>
            <a:r>
              <a:rPr lang="en-US" altLang="zh-CN">
                <a:solidFill>
                  <a:schemeClr val="tx1"/>
                </a:solidFill>
                <a:uFillTx/>
                <a:latin typeface="Times New Roman" panose="02020603050405020304" pitchFamily="18" charset="0"/>
              </a:rPr>
              <a:t>100</a:t>
            </a:r>
            <a:r>
              <a:rPr lang="zh-CN" altLang="en-US">
                <a:solidFill>
                  <a:schemeClr val="tx1"/>
                </a:solidFill>
                <a:uFillTx/>
                <a:latin typeface="Times New Roman" panose="02020603050405020304" pitchFamily="18" charset="0"/>
              </a:rPr>
              <a:t>的人，</a:t>
            </a:r>
            <a:r>
              <a:rPr lang="zh-CN" altLang="en-US">
                <a:solidFill>
                  <a:schemeClr val="tx1"/>
                </a:solidFill>
                <a:uFillTx/>
                <a:latin typeface="Times New Roman" panose="02020603050405020304" pitchFamily="18" charset="0"/>
                <a:sym typeface="+mn-ea"/>
              </a:rPr>
              <a:t>●表示</a:t>
            </a:r>
            <a:r>
              <a:rPr lang="en-US" altLang="zh-CN">
                <a:solidFill>
                  <a:schemeClr val="tx1"/>
                </a:solidFill>
                <a:uFillTx/>
                <a:latin typeface="Times New Roman" panose="02020603050405020304" pitchFamily="18" charset="0"/>
                <a:sym typeface="+mn-ea"/>
              </a:rPr>
              <a:t>50</a:t>
            </a:r>
            <a:r>
              <a:rPr lang="zh-CN" altLang="en-US">
                <a:solidFill>
                  <a:schemeClr val="tx1"/>
                </a:solidFill>
                <a:uFillTx/>
                <a:latin typeface="Times New Roman" panose="02020603050405020304" pitchFamily="18" charset="0"/>
                <a:sym typeface="+mn-ea"/>
              </a:rPr>
              <a:t>的人。</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第一步，先找出递归出口，对于这个问题最容易处理的情况是，一条边的长度是另外一条边的整数倍。</a:t>
            </a:r>
            <a:endParaRPr lang="zh-CN" altLang="en-US" sz="2000" dirty="0">
              <a:solidFill>
                <a:srgbClr val="080808"/>
              </a:solidFill>
              <a:uFillTx/>
              <a:latin typeface="Times New Roman" panose="02020603050405020304" pitchFamily="18" charset="0"/>
            </a:endParaRPr>
          </a:p>
          <a:p>
            <a:pPr indent="457200">
              <a:spcBef>
                <a:spcPct val="50000"/>
              </a:spcBef>
              <a:buSzTx/>
              <a:buFontTx/>
              <a:buNone/>
            </a:pPr>
            <a:r>
              <a:rPr lang="zh-CN" altLang="en-US" sz="2000" dirty="0">
                <a:solidFill>
                  <a:srgbClr val="080808"/>
                </a:solidFill>
                <a:uFillTx/>
                <a:latin typeface="Times New Roman" panose="02020603050405020304" pitchFamily="18" charset="0"/>
              </a:rPr>
              <a:t>第二步，分解问题，找出递归条件。根据分治策略，缩小问题规模。如何缩小问题的规模呢？首先找出这块布可以分出的最大方块，如下</a:t>
            </a:r>
            <a:r>
              <a:rPr lang="zh-CN" altLang="en-US" sz="2000" dirty="0" smtClean="0">
                <a:solidFill>
                  <a:srgbClr val="080808"/>
                </a:solidFill>
                <a:uFillTx/>
                <a:latin typeface="Times New Roman" panose="02020603050405020304" pitchFamily="18" charset="0"/>
              </a:rPr>
              <a:t>图所示：</a:t>
            </a:r>
            <a:endParaRPr lang="zh-CN" altLang="en-US" sz="2000" dirty="0" smtClean="0">
              <a:solidFill>
                <a:srgbClr val="080808"/>
              </a:solidFill>
              <a:uFillTx/>
              <a:latin typeface="Times New Roman" panose="02020603050405020304" pitchFamily="18" charset="0"/>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如上图所示，从这块布中分出两个</a:t>
            </a:r>
            <a:r>
              <a:rPr lang="en-US" altLang="zh-CN" sz="2000" dirty="0">
                <a:solidFill>
                  <a:srgbClr val="080808"/>
                </a:solidFill>
                <a:uFillTx/>
                <a:latin typeface="Times New Roman" panose="02020603050405020304" pitchFamily="18" charset="0"/>
              </a:rPr>
              <a:t>64m×64m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的布。能不能何对剩余的这块布使用相同的算法呢？现在要解决的问题从划分</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第三步，继续使用上述策略来分解问题，找出当前这块布可以分出的最大方块</a:t>
            </a:r>
            <a:r>
              <a:rPr lang="zh-CN" altLang="en-US" sz="2000" dirty="0" smtClean="0">
                <a:solidFill>
                  <a:srgbClr val="080808"/>
                </a:solidFill>
                <a:uFillTx/>
                <a:latin typeface="Times New Roman" panose="02020603050405020304" pitchFamily="18" charset="0"/>
              </a:rPr>
              <a:t>，如下图所示：</a:t>
            </a:r>
            <a:endParaRPr lang="en-US" altLang="zh-CN" sz="2000" dirty="0" smtClean="0">
              <a:solidFill>
                <a:srgbClr val="080808"/>
              </a:solidFill>
              <a:uFillTx/>
              <a:latin typeface="Times New Roman" panose="02020603050405020304" pitchFamily="18" charset="0"/>
            </a:endParaRPr>
          </a:p>
          <a:p>
            <a:pPr indent="457200">
              <a:spcBef>
                <a:spcPct val="50000"/>
              </a:spcBef>
              <a:buSzTx/>
              <a:buFontTx/>
              <a:buNone/>
            </a:pPr>
            <a:endParaRPr lang="en-US" altLang="zh-CN" sz="2000" dirty="0" smtClean="0">
              <a:solidFill>
                <a:srgbClr val="080808"/>
              </a:solidFill>
              <a:uFillTx/>
              <a:latin typeface="Times New Roman" panose="02020603050405020304" pitchFamily="18" charset="0"/>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40m×40m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第四步，继续使用上述策略来分解问题，找出当前这块布可以分出的最大</a:t>
            </a:r>
            <a:r>
              <a:rPr lang="zh-CN" altLang="en-US" sz="2000" dirty="0" smtClean="0">
                <a:solidFill>
                  <a:srgbClr val="080808"/>
                </a:solidFill>
                <a:uFillTx/>
                <a:latin typeface="Times New Roman" panose="02020603050405020304" pitchFamily="18" charset="0"/>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而</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满足递归出口的条件，因为</a:t>
            </a:r>
            <a:r>
              <a:rPr lang="en-US" altLang="zh-CN" sz="2000" dirty="0">
                <a:solidFill>
                  <a:srgbClr val="080808"/>
                </a:solidFill>
                <a:uFillTx/>
                <a:latin typeface="Times New Roman" panose="02020603050405020304" pitchFamily="18" charset="0"/>
              </a:rPr>
              <a:t>16</a:t>
            </a:r>
            <a:r>
              <a:rPr lang="zh-CN" altLang="en-US" sz="2000" dirty="0">
                <a:solidFill>
                  <a:srgbClr val="080808"/>
                </a:solidFill>
                <a:uFillTx/>
                <a:latin typeface="Times New Roman" panose="02020603050405020304" pitchFamily="18" charset="0"/>
              </a:rPr>
              <a:t>是</a:t>
            </a:r>
            <a:r>
              <a:rPr lang="en-US" altLang="zh-CN" sz="2000" dirty="0">
                <a:solidFill>
                  <a:srgbClr val="080808"/>
                </a:solidFill>
                <a:uFillTx/>
                <a:latin typeface="Times New Roman" panose="02020603050405020304" pitchFamily="18" charset="0"/>
              </a:rPr>
              <a:t>8</a:t>
            </a:r>
            <a:r>
              <a:rPr lang="zh-CN" altLang="en-US" sz="2000" dirty="0">
                <a:solidFill>
                  <a:srgbClr val="080808"/>
                </a:solidFill>
                <a:uFillTx/>
                <a:latin typeface="Times New Roman" panose="02020603050405020304" pitchFamily="18" charset="0"/>
              </a:rPr>
              <a:t>的整数倍。因此接下来只需将将这块布分成两个</a:t>
            </a:r>
            <a:r>
              <a:rPr lang="en-US" altLang="zh-CN" sz="2000" dirty="0">
                <a:solidFill>
                  <a:srgbClr val="080808"/>
                </a:solidFill>
                <a:uFillTx/>
                <a:latin typeface="Times New Roman" panose="02020603050405020304" pitchFamily="18" charset="0"/>
              </a:rPr>
              <a:t>8m×8m</a:t>
            </a:r>
            <a:r>
              <a:rPr lang="zh-CN" altLang="en-US" sz="2000" dirty="0">
                <a:solidFill>
                  <a:srgbClr val="080808"/>
                </a:solidFill>
                <a:uFillTx/>
                <a:latin typeface="Times New Roman" panose="02020603050405020304" pitchFamily="18" charset="0"/>
              </a:rPr>
              <a:t>方块即可，如下</a:t>
            </a:r>
            <a:r>
              <a:rPr lang="zh-CN" altLang="en-US" sz="2000" dirty="0" smtClean="0">
                <a:solidFill>
                  <a:srgbClr val="080808"/>
                </a:solidFill>
                <a:uFillTx/>
                <a:latin typeface="Times New Roman" panose="02020603050405020304" pitchFamily="18" charset="0"/>
              </a:rPr>
              <a:t>图所</a:t>
            </a:r>
            <a:r>
              <a:rPr lang="zh-CN" altLang="en-US" sz="2000" dirty="0">
                <a:solidFill>
                  <a:srgbClr val="080808"/>
                </a:solidFill>
                <a:uFillTx/>
                <a:latin typeface="Times New Roman" panose="02020603050405020304" pitchFamily="18" charset="0"/>
              </a:rPr>
              <a:t>示：</a:t>
            </a:r>
            <a:endParaRPr lang="zh-CN" altLang="en-US" sz="2000" dirty="0">
              <a:solidFill>
                <a:srgbClr val="080808"/>
              </a:solidFill>
              <a:uFillTx/>
              <a:latin typeface="Times New Roman" panose="02020603050405020304" pitchFamily="18" charset="0"/>
            </a:endParaRPr>
          </a:p>
        </p:txBody>
      </p:sp>
      <p:sp>
        <p:nvSpPr>
          <p:cNvPr id="34" name="Text Box 4"/>
          <p:cNvSpPr txBox="1">
            <a:spLocks noChangeArrowheads="1"/>
          </p:cNvSpPr>
          <p:nvPr/>
        </p:nvSpPr>
        <p:spPr bwMode="auto">
          <a:xfrm>
            <a:off x="399878" y="4778708"/>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由此划分完成，将不剩下任何布了，该问题的解是对于</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的布，均匀划分方块的所得最大方块尺寸是</a:t>
            </a:r>
            <a:r>
              <a:rPr lang="en-US" altLang="zh-CN" sz="2000" dirty="0">
                <a:solidFill>
                  <a:srgbClr val="080808"/>
                </a:solidFill>
                <a:uFillTx/>
                <a:latin typeface="Times New Roman" panose="02020603050405020304" pitchFamily="18" charset="0"/>
              </a:rPr>
              <a:t>8 m× 8m</a:t>
            </a:r>
            <a:r>
              <a:rPr lang="zh-CN" altLang="en-US" sz="2000" dirty="0">
                <a:solidFill>
                  <a:srgbClr val="080808"/>
                </a:solidFill>
                <a:uFillTx/>
                <a:latin typeface="Times New Roman" panose="02020603050405020304" pitchFamily="18" charset="0"/>
              </a:rPr>
              <a:t>。</a:t>
            </a:r>
            <a:endParaRPr lang="zh-CN" altLang="en-US" sz="2000" dirty="0">
              <a:solidFill>
                <a:srgbClr val="080808"/>
              </a:solidFill>
              <a:uFillTx/>
              <a:latin typeface="Times New Roman" panose="02020603050405020304" pitchFamily="18" charset="0"/>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分治法的思想主要包括以下三个部分：</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）分：将原问题逐步分解成规模更小的子问题，子问题要与原问题的解发一致；</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）治：将分解出的这些子问题逐个解决，若子问题规模较小且容易解决则直接解，否则递归解决各个子问题；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）合：将已经得出解的子问题进行合并，最终得出原问题的解。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433" y="1700813"/>
            <a:ext cx="8643189"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分治法适用的问题具有以下特征：</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）问题的规模缩小到一定的程度是能够容易求出解的；</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）问题能够分解为若干个规模较小的与原问题一致的子问题；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）所分解出的子问题的解能够合并得出原问题的解；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4</a:t>
            </a:r>
            <a:r>
              <a:rPr lang="zh-CN" altLang="en-US" sz="2400" dirty="0">
                <a:solidFill>
                  <a:srgbClr val="080808"/>
                </a:solidFill>
                <a:uFillTx/>
                <a:latin typeface="Times New Roman" panose="02020603050405020304" pitchFamily="18" charset="0"/>
              </a:rPr>
              <a:t>）原问题所分解出的各个子问题之间是相互独立的，也就是说子问题之间不包含公共的子问题。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latin typeface="Times New Roman" panose="02020603050405020304" pitchFamily="18" charset="0"/>
              </a:rPr>
              <a:t>思路（要转换成代码的思路）：很容易想到递归的出口，当子问题的元素数目为</a:t>
            </a:r>
            <a:r>
              <a:rPr lang="en-US" altLang="zh-CN">
                <a:latin typeface="Times New Roman" panose="02020603050405020304" pitchFamily="18" charset="0"/>
              </a:rPr>
              <a:t>1</a:t>
            </a:r>
            <a:r>
              <a:rPr lang="zh-CN" altLang="en-US">
                <a:latin typeface="Times New Roman" panose="02020603050405020304" pitchFamily="18" charset="0"/>
              </a:rPr>
              <a:t>的时候。如果子问题不是一个元素，</a:t>
            </a:r>
            <a:r>
              <a:rPr lang="zh-CN" altLang="en-US">
                <a:latin typeface="Times New Roman" panose="02020603050405020304" pitchFamily="18" charset="0"/>
                <a:sym typeface="+mn-ea"/>
              </a:rPr>
              <a:t>则需要将子问题分成两部分。</a:t>
            </a:r>
            <a:r>
              <a:rPr lang="zh-CN" altLang="en-US">
                <a:solidFill>
                  <a:srgbClr val="FF0000"/>
                </a:solidFill>
                <a:latin typeface="Times New Roman" panose="02020603050405020304" pitchFamily="18" charset="0"/>
                <a:sym typeface="+mn-ea"/>
              </a:rPr>
              <a:t>那么需要两个指针指向首尾，保存比基准值大的和比基准值小的位置。</a:t>
            </a:r>
            <a:endParaRPr lang="zh-CN" altLang="en-US">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endParaRPr lang="en-US" altLang="zh-CN" sz="1800">
                        <a:solidFill>
                          <a:schemeClr val="tx1"/>
                        </a:solidFill>
                        <a:latin typeface="Times New Roman" panose="02020603050405020304" pitchFamily="18" charset="0"/>
                        <a:cs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446151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068695"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2" name="环形箭头 1"/>
          <p:cNvSpPr/>
          <p:nvPr/>
        </p:nvSpPr>
        <p:spPr>
          <a:xfrm rot="16200000">
            <a:off x="116205" y="472821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723890" y="4293235"/>
            <a:ext cx="3067685" cy="793750"/>
          </a:xfrm>
          <a:prstGeom prst="rect">
            <a:avLst/>
          </a:prstGeom>
          <a:noFill/>
        </p:spPr>
        <p:txBody>
          <a:bodyPr wrap="square" rtlCol="0" anchor="t">
            <a:noAutofit/>
          </a:bodyPr>
          <a:p>
            <a:pPr algn="ctr"/>
            <a:r>
              <a:rPr lang="zh-CN" altLang="en-US" dirty="0">
                <a:solidFill>
                  <a:srgbClr val="FF0000"/>
                </a:solidFill>
                <a:latin typeface="Times New Roman" panose="02020603050405020304" pitchFamily="18" charset="0"/>
                <a:sym typeface="+mn-ea"/>
              </a:rPr>
              <a:t>当</a:t>
            </a:r>
            <a:r>
              <a:rPr lang="en-US" altLang="zh-CN" dirty="0">
                <a:solidFill>
                  <a:srgbClr val="FF0000"/>
                </a:solidFill>
                <a:latin typeface="Times New Roman" panose="02020603050405020304" pitchFamily="18" charset="0"/>
                <a:sym typeface="+mn-ea"/>
              </a:rPr>
              <a:t>i==j</a:t>
            </a:r>
            <a:r>
              <a:rPr lang="zh-CN" altLang="en-US" dirty="0">
                <a:solidFill>
                  <a:srgbClr val="FF0000"/>
                </a:solidFill>
                <a:latin typeface="Times New Roman" panose="02020603050405020304" pitchFamily="18" charset="0"/>
                <a:sym typeface="+mn-ea"/>
              </a:rPr>
              <a:t>时，说明完成了所有值的交换，结束循环！</a:t>
            </a:r>
            <a:endParaRPr lang="zh-CN" altLang="en-US"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807639 0.00277778 L -0.167361 0.00277778 " pathEditMode="relative" ptsTypes="">
                                      <p:cBhvr>
                                        <p:cTn id="16" dur="2000" fill="hold"/>
                                        <p:tgtEl>
                                          <p:spTgt spid="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P spid="2" grpId="0" animBg="1"/>
      <p:bldP spid="2" grpId="1" animBg="1"/>
      <p:bldP spid="4" grpId="0"/>
      <p:bldP spid="4" grpId="1"/>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397" y="2133253"/>
            <a:ext cx="894892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quickSort(int a[], int low, int high)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7446645"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solidFill>
                  <a:schemeClr val="tx1"/>
                </a:solidFill>
                <a:uFillTx/>
                <a:latin typeface="Times New Roman" panose="02020603050405020304" pitchFamily="18" charset="0"/>
              </a:rPr>
              <a:t>代码如何编写：通过刚才分析，递归函数的出口就是传递的数组长度只有一个的时候，否则，通过基准值将大问题切分成小问题，继续递归。</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828040" y="4133215"/>
            <a:ext cx="8021320" cy="1568450"/>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int i =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Partition(</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a,low,high</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dirty="0">
                <a:solidFill>
                  <a:srgbClr val="080808"/>
                </a:solidFill>
                <a:uFillTx/>
                <a:latin typeface="Times New Roman" panose="02020603050405020304" pitchFamily="18" charset="0"/>
                <a:cs typeface="Times New Roman" panose="02020603050405020304" pitchFamily="18" charset="0"/>
                <a:sym typeface="+mn-ea"/>
              </a:rPr>
              <a:t>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根据基准值将数据元素分成两部分</a:t>
            </a:r>
            <a:endPar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quickSort(a,low,i-1);</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//将各自拆分的小问题继续递归</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quickSort(a,i+1,high);</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899795" y="2514600"/>
            <a:ext cx="6620510" cy="1331595"/>
          </a:xfrm>
          <a:prstGeom prst="rect">
            <a:avLst/>
          </a:prstGeom>
          <a:noFill/>
        </p:spPr>
        <p:txBody>
          <a:bodyPr wrap="square" rtlCol="0" anchor="t">
            <a:noAutofit/>
          </a:bodyPr>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if (low &gt;= high) {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表示递归出口</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return;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650" y="1844675"/>
            <a:ext cx="7622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int Partition(int a[], int i, int j)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en-US" altLang="zh-CN" dirty="0">
                <a:solidFill>
                  <a:srgbClr val="080808"/>
                </a:solidFill>
                <a:latin typeface="Times New Roman" panose="02020603050405020304" pitchFamily="18" charset="0"/>
                <a:cs typeface="Times New Roman" panose="02020603050405020304" pitchFamily="18" charset="0"/>
                <a:sym typeface="+mn-ea"/>
              </a:rPr>
              <a:t>Partition</a:t>
            </a:r>
            <a:r>
              <a:rPr lang="zh-CN" altLang="en-US" dirty="0">
                <a:solidFill>
                  <a:srgbClr val="080808"/>
                </a:solidFill>
                <a:latin typeface="Times New Roman" panose="02020603050405020304" pitchFamily="18" charset="0"/>
                <a:cs typeface="Times New Roman" panose="02020603050405020304" pitchFamily="18" charset="0"/>
                <a:sym typeface="+mn-ea"/>
              </a:rPr>
              <a:t>的函数实现</a:t>
            </a:r>
            <a:r>
              <a:rPr lang="zh-CN" altLang="en-US">
                <a:solidFill>
                  <a:schemeClr val="tx1"/>
                </a:solidFill>
                <a:uFillTx/>
                <a:latin typeface="Times New Roman" panose="02020603050405020304" pitchFamily="18" charset="0"/>
              </a:rPr>
              <a:t>：</a:t>
            </a:r>
            <a:r>
              <a:rPr lang="zh-CN" altLang="en-US">
                <a:uFillTx/>
                <a:latin typeface="Times New Roman" panose="02020603050405020304" pitchFamily="18" charset="0"/>
                <a:sym typeface="+mn-ea"/>
              </a:rPr>
              <a:t>代码中要有一个循环，控制不停的交换且循环的条件</a:t>
            </a:r>
            <a:r>
              <a:rPr lang="en-US" altLang="zh-CN">
                <a:uFillTx/>
                <a:latin typeface="Times New Roman" panose="02020603050405020304" pitchFamily="18" charset="0"/>
                <a:sym typeface="+mn-ea"/>
              </a:rPr>
              <a:t>i&lt;j</a:t>
            </a:r>
            <a:r>
              <a:rPr lang="zh-CN" altLang="en-US">
                <a:uFillTx/>
                <a:latin typeface="Times New Roman" panose="02020603050405020304" pitchFamily="18" charset="0"/>
                <a:sym typeface="+mn-ea"/>
              </a:rPr>
              <a:t>。</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683260" y="2564765"/>
            <a:ext cx="8021320" cy="3046095"/>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while(i&lt;j&amp;&amp;a[j]&gt;=temp)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a[i]=a[j];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while(i&lt;j&amp;&amp;a[i]&lt;=temp)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a[j]=a[i];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indent="457200" latinLnBrk="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1034415" y="2226310"/>
            <a:ext cx="67405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int temp = a[i];</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选定第一个元素作为基准值</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755650" y="5610860"/>
            <a:ext cx="69564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a[i]=temp;</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最后把基准值放在空位置上</a:t>
            </a:r>
            <a:endParaRPr lang="zh-CN" altLang="en-US" sz="2400" dirty="0">
              <a:solidFill>
                <a:srgbClr val="080808"/>
              </a:solidFill>
              <a:uFillTx/>
              <a:latin typeface="Times New Roman" panose="02020603050405020304" pitchFamily="18" charset="0"/>
              <a:cs typeface="Times New Roman" panose="02020603050405020304" pitchFamily="18" charset="0"/>
              <a:sym typeface="+mn-ea"/>
            </a:endParaRPr>
          </a:p>
          <a:p>
            <a:pPr>
              <a:spcBef>
                <a:spcPts val="0"/>
              </a:spcBef>
              <a:buSzTx/>
              <a:buFontTx/>
              <a:buNone/>
            </a:pPr>
            <a:r>
              <a:rPr lang="en-US" altLang="zh-CN" sz="24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当前的快速排序仍然存在</a:t>
            </a:r>
            <a:r>
              <a:rPr lang="zh-CN" altLang="en-US" dirty="0">
                <a:solidFill>
                  <a:srgbClr val="080808"/>
                </a:solidFill>
                <a:latin typeface="Times New Roman" panose="02020603050405020304" pitchFamily="18" charset="0"/>
                <a:cs typeface="Times New Roman" panose="02020603050405020304" pitchFamily="18" charset="0"/>
                <a:sym typeface="+mn-ea"/>
              </a:rPr>
              <a:t>问题？</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1987550" y="220472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885950" y="220472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n</a:t>
            </a:r>
            <a:endParaRPr lang="en-US" altLang="zh-CN">
              <a:latin typeface="Times New Roman" panose="02020603050405020304" pitchFamily="18" charset="0"/>
              <a:cs typeface="Times New Roman" panose="02020603050405020304" pitchFamily="18" charset="0"/>
            </a:endParaRPr>
          </a:p>
        </p:txBody>
      </p:sp>
      <p:sp>
        <p:nvSpPr>
          <p:cNvPr id="12" name="圆角矩形 11"/>
          <p:cNvSpPr/>
          <p:nvPr/>
        </p:nvSpPr>
        <p:spPr>
          <a:xfrm>
            <a:off x="9594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1036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4" name="圆角矩形 13"/>
          <p:cNvSpPr/>
          <p:nvPr/>
        </p:nvSpPr>
        <p:spPr>
          <a:xfrm>
            <a:off x="27501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28943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6" name="圆角矩形 15"/>
          <p:cNvSpPr/>
          <p:nvPr/>
        </p:nvSpPr>
        <p:spPr>
          <a:xfrm>
            <a:off x="2209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2317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18" name="圆角矩形 17"/>
          <p:cNvSpPr/>
          <p:nvPr/>
        </p:nvSpPr>
        <p:spPr>
          <a:xfrm>
            <a:off x="136207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37287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0" name="圆角矩形 19"/>
          <p:cNvSpPr/>
          <p:nvPr/>
        </p:nvSpPr>
        <p:spPr>
          <a:xfrm>
            <a:off x="259778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260858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2" name="圆角矩形 21"/>
          <p:cNvSpPr/>
          <p:nvPr/>
        </p:nvSpPr>
        <p:spPr>
          <a:xfrm>
            <a:off x="37388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37496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cxnSp>
        <p:nvCxnSpPr>
          <p:cNvPr id="24" name="直接连接符 23"/>
          <p:cNvCxnSpPr>
            <a:stCxn id="11" idx="2"/>
            <a:endCxn id="13" idx="0"/>
          </p:cNvCxnSpPr>
          <p:nvPr/>
        </p:nvCxnSpPr>
        <p:spPr>
          <a:xfrm flipH="1">
            <a:off x="1576070" y="274764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endCxn id="15" idx="0"/>
          </p:cNvCxnSpPr>
          <p:nvPr/>
        </p:nvCxnSpPr>
        <p:spPr>
          <a:xfrm>
            <a:off x="2461895" y="274574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7" idx="0"/>
          </p:cNvCxnSpPr>
          <p:nvPr/>
        </p:nvCxnSpPr>
        <p:spPr>
          <a:xfrm flipH="1">
            <a:off x="704215" y="362204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9" idx="0"/>
          </p:cNvCxnSpPr>
          <p:nvPr/>
        </p:nvCxnSpPr>
        <p:spPr>
          <a:xfrm>
            <a:off x="1491615" y="363093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21" idx="0"/>
          </p:cNvCxnSpPr>
          <p:nvPr/>
        </p:nvCxnSpPr>
        <p:spPr>
          <a:xfrm flipH="1">
            <a:off x="3081020" y="362839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23" idx="0"/>
          </p:cNvCxnSpPr>
          <p:nvPr/>
        </p:nvCxnSpPr>
        <p:spPr>
          <a:xfrm>
            <a:off x="3254375" y="363728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3260" y="508508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最优的情况下，是将问题规模平均分成</a:t>
            </a:r>
            <a:r>
              <a:rPr lang="zh-CN" altLang="en-US" dirty="0">
                <a:solidFill>
                  <a:srgbClr val="080808"/>
                </a:solidFill>
                <a:latin typeface="Times New Roman" panose="02020603050405020304" pitchFamily="18" charset="0"/>
                <a:cs typeface="Times New Roman" panose="02020603050405020304" pitchFamily="18" charset="0"/>
                <a:sym typeface="+mn-ea"/>
              </a:rPr>
              <a:t>二等分。</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grpSp>
        <p:nvGrpSpPr>
          <p:cNvPr id="31" name="组合 30"/>
          <p:cNvGrpSpPr/>
          <p:nvPr/>
        </p:nvGrpSpPr>
        <p:grpSpPr>
          <a:xfrm>
            <a:off x="4932045" y="1689100"/>
            <a:ext cx="3996055" cy="3295015"/>
            <a:chOff x="7086" y="4454"/>
            <a:chExt cx="6293" cy="5189"/>
          </a:xfrm>
        </p:grpSpPr>
        <p:sp>
          <p:nvSpPr>
            <p:cNvPr id="32" name="矩形 31"/>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文本框 32"/>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a:t>
              </a:r>
              <a:endParaRPr lang="zh-CN" altLang="en-US">
                <a:solidFill>
                  <a:schemeClr val="tx1"/>
                </a:solidFill>
                <a:uFillTx/>
                <a:latin typeface="Times New Roman" panose="02020603050405020304" pitchFamily="18" charset="0"/>
                <a:sym typeface="+mn-ea"/>
              </a:endParaRPr>
            </a:p>
          </p:txBody>
        </p:sp>
        <p:sp>
          <p:nvSpPr>
            <p:cNvPr id="34" name="矩形 33"/>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n-1</a:t>
              </a:r>
              <a:endParaRPr lang="zh-CN" altLang="en-US">
                <a:solidFill>
                  <a:schemeClr val="tx1"/>
                </a:solidFill>
                <a:uFillTx/>
                <a:latin typeface="Times New Roman" panose="02020603050405020304" pitchFamily="18" charset="0"/>
                <a:sym typeface="+mn-ea"/>
              </a:endParaRPr>
            </a:p>
          </p:txBody>
        </p:sp>
        <p:sp>
          <p:nvSpPr>
            <p:cNvPr id="36" name="矩形 35"/>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n-2</a:t>
              </a:r>
              <a:endParaRPr lang="zh-CN" altLang="en-US">
                <a:solidFill>
                  <a:schemeClr val="tx1"/>
                </a:solidFill>
                <a:uFillTx/>
                <a:latin typeface="Times New Roman" panose="02020603050405020304" pitchFamily="18" charset="0"/>
                <a:sym typeface="+mn-ea"/>
              </a:endParaRPr>
            </a:p>
          </p:txBody>
        </p:sp>
        <p:sp>
          <p:nvSpPr>
            <p:cNvPr id="38" name="矩形 37"/>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n-3</a:t>
              </a:r>
              <a:endParaRPr lang="zh-CN" altLang="en-US">
                <a:solidFill>
                  <a:schemeClr val="tx1"/>
                </a:solidFill>
                <a:uFillTx/>
                <a:latin typeface="Times New Roman" panose="02020603050405020304" pitchFamily="18" charset="0"/>
                <a:sym typeface="+mn-ea"/>
              </a:endParaRPr>
            </a:p>
          </p:txBody>
        </p:sp>
        <p:sp>
          <p:nvSpPr>
            <p:cNvPr id="43" name="矩形 42"/>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矩形 43"/>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矩形 44"/>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cxnSp>
        <p:nvCxnSpPr>
          <p:cNvPr id="49" name="直接连接符 48"/>
          <p:cNvCxnSpPr>
            <a:stCxn id="32" idx="2"/>
            <a:endCxn id="43" idx="0"/>
          </p:cNvCxnSpPr>
          <p:nvPr/>
        </p:nvCxnSpPr>
        <p:spPr>
          <a:xfrm>
            <a:off x="7790815" y="2111375"/>
            <a:ext cx="65151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34" idx="2"/>
            <a:endCxn id="44" idx="0"/>
          </p:cNvCxnSpPr>
          <p:nvPr/>
        </p:nvCxnSpPr>
        <p:spPr>
          <a:xfrm>
            <a:off x="6858000" y="2928620"/>
            <a:ext cx="1080770" cy="525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endCxn id="45" idx="0"/>
          </p:cNvCxnSpPr>
          <p:nvPr/>
        </p:nvCxnSpPr>
        <p:spPr>
          <a:xfrm>
            <a:off x="6156325" y="3933190"/>
            <a:ext cx="989965" cy="6191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33" idx="2"/>
            <a:endCxn id="35" idx="0"/>
          </p:cNvCxnSpPr>
          <p:nvPr/>
        </p:nvCxnSpPr>
        <p:spPr>
          <a:xfrm flipH="1">
            <a:off x="6859270" y="2087245"/>
            <a:ext cx="943610" cy="4191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a:endCxn id="37" idx="0"/>
          </p:cNvCxnSpPr>
          <p:nvPr/>
        </p:nvCxnSpPr>
        <p:spPr>
          <a:xfrm flipH="1">
            <a:off x="6210935" y="2924810"/>
            <a:ext cx="665480" cy="5911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endCxn id="39" idx="0"/>
          </p:cNvCxnSpPr>
          <p:nvPr/>
        </p:nvCxnSpPr>
        <p:spPr>
          <a:xfrm flipH="1">
            <a:off x="5418455" y="3933190"/>
            <a:ext cx="737870" cy="6610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6" name="文本框 55"/>
          <p:cNvSpPr txBox="1"/>
          <p:nvPr/>
        </p:nvSpPr>
        <p:spPr>
          <a:xfrm>
            <a:off x="4933315" y="515747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最差的情况下，每次递归极不均匀的递归问题</a:t>
            </a:r>
            <a:r>
              <a:rPr lang="zh-CN" altLang="en-US" dirty="0">
                <a:solidFill>
                  <a:srgbClr val="080808"/>
                </a:solidFill>
                <a:latin typeface="Times New Roman" panose="02020603050405020304" pitchFamily="18" charset="0"/>
                <a:cs typeface="Times New Roman" panose="02020603050405020304" pitchFamily="18" charset="0"/>
                <a:sym typeface="+mn-ea"/>
              </a:rPr>
              <a:t>规模。</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4572000" cy="368300"/>
          </a:xfrm>
          <a:prstGeom prst="rect">
            <a:avLst/>
          </a:prstGeom>
          <a:noFill/>
        </p:spPr>
        <p:txBody>
          <a:bodyPr wrap="square" rtlCol="0" anchor="t">
            <a:spAutoFit/>
          </a:bodyPr>
          <a:p>
            <a:r>
              <a:rPr lang="en-US" altLang="zh-CN" dirty="0">
                <a:solidFill>
                  <a:srgbClr val="080808"/>
                </a:solidFill>
                <a:latin typeface="Times New Roman" panose="02020603050405020304" pitchFamily="18" charset="0"/>
                <a:sym typeface="+mn-ea"/>
              </a:rPr>
              <a:t>16, 30, 1, 5, 40, 16, 7, 20, 3, 50</a:t>
            </a:r>
            <a:r>
              <a:rPr lang="en-US" altLang="zh-CN" dirty="0">
                <a:solidFill>
                  <a:srgbClr val="080808"/>
                </a:solidFill>
                <a:latin typeface="Times New Roman" panose="02020603050405020304" pitchFamily="18" charset="0"/>
                <a:sym typeface="+mn-ea"/>
              </a:rPr>
              <a:t>, 16</a:t>
            </a:r>
            <a:endParaRPr lang="en-US" altLang="zh-CN" dirty="0">
              <a:solidFill>
                <a:srgbClr val="080808"/>
              </a:solidFill>
              <a:latin typeface="Times New Roman" panose="02020603050405020304" pitchFamily="18" charset="0"/>
              <a:sym typeface="+mn-ea"/>
            </a:endParaRPr>
          </a:p>
        </p:txBody>
      </p:sp>
      <p:sp>
        <p:nvSpPr>
          <p:cNvPr id="4" name="文本框 3"/>
          <p:cNvSpPr txBox="1"/>
          <p:nvPr/>
        </p:nvSpPr>
        <p:spPr>
          <a:xfrm>
            <a:off x="683260" y="2503805"/>
            <a:ext cx="7479030" cy="673735"/>
          </a:xfrm>
          <a:prstGeom prst="rect">
            <a:avLst/>
          </a:prstGeom>
          <a:noFill/>
        </p:spPr>
        <p:txBody>
          <a:bodyPr wrap="square" rtlCol="0">
            <a:noAutofit/>
          </a:bodyPr>
          <a:p>
            <a:r>
              <a:rPr lang="zh-CN" altLang="en-US"/>
              <a:t>有什么方法呢？首先是暴力方法，</a:t>
            </a:r>
            <a:r>
              <a:rPr lang="zh-CN" altLang="en-US">
                <a:solidFill>
                  <a:schemeClr val="tx1"/>
                </a:solidFill>
                <a:uFillTx/>
                <a:latin typeface="Times New Roman" panose="02020603050405020304" pitchFamily="18" charset="0"/>
              </a:rPr>
              <a:t>暴力方法的时间复杂度</a:t>
            </a:r>
            <a:r>
              <a:rPr lang="en-US" altLang="zh-CN">
                <a:solidFill>
                  <a:schemeClr val="tx1"/>
                </a:solidFill>
                <a:uFillTx/>
                <a:latin typeface="Times New Roman" panose="02020603050405020304" pitchFamily="18" charset="0"/>
              </a:rPr>
              <a:t>O(n</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，很显然这不是一个好的</a:t>
            </a:r>
            <a:r>
              <a:rPr lang="zh-CN" altLang="en-US">
                <a:solidFill>
                  <a:schemeClr val="tx1"/>
                </a:solidFill>
                <a:uFillTx/>
                <a:latin typeface="Times New Roman" panose="02020603050405020304" pitchFamily="18" charset="0"/>
              </a:rPr>
              <a:t>算法。</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755650" y="3284855"/>
            <a:ext cx="7479030" cy="673735"/>
          </a:xfrm>
          <a:prstGeom prst="rect">
            <a:avLst/>
          </a:prstGeom>
          <a:noFill/>
        </p:spPr>
        <p:txBody>
          <a:bodyPr wrap="square" rtlCol="0">
            <a:noAutofit/>
          </a:bodyPr>
          <a:p>
            <a:r>
              <a:rPr lang="zh-CN" altLang="en-US">
                <a:solidFill>
                  <a:srgbClr val="FF0000"/>
                </a:solidFill>
              </a:rPr>
              <a:t>借助快速排序算法的思想试想一下可以将分治的思想也运用到找中位数上？</a:t>
            </a:r>
            <a:endParaRPr lang="zh-CN" altLang="en-US">
              <a:solidFill>
                <a:srgbClr val="FF0000"/>
              </a:solidFill>
            </a:endParaRPr>
          </a:p>
        </p:txBody>
      </p:sp>
      <p:sp>
        <p:nvSpPr>
          <p:cNvPr id="8" name="文本框 7"/>
          <p:cNvSpPr txBox="1"/>
          <p:nvPr/>
        </p:nvSpPr>
        <p:spPr>
          <a:xfrm>
            <a:off x="755650" y="4149090"/>
            <a:ext cx="7479030" cy="1615440"/>
          </a:xfrm>
          <a:prstGeom prst="rect">
            <a:avLst/>
          </a:prstGeom>
          <a:noFill/>
        </p:spPr>
        <p:txBody>
          <a:bodyPr wrap="square" rtlCol="0">
            <a:noAutofit/>
          </a:bodyPr>
          <a:p>
            <a:r>
              <a:rPr lang="zh-CN" altLang="en-US">
                <a:solidFill>
                  <a:srgbClr val="FF0000"/>
                </a:solidFill>
              </a:rPr>
              <a:t>首先就是思考寻找中位数，如果数组只有一个元素，中位数就是它本身。</a:t>
            </a:r>
            <a:endParaRPr lang="zh-CN" altLang="en-US">
              <a:solidFill>
                <a:srgbClr val="FF0000"/>
              </a:solidFill>
            </a:endParaRPr>
          </a:p>
          <a:p>
            <a:r>
              <a:rPr lang="zh-CN" altLang="en-US">
                <a:solidFill>
                  <a:srgbClr val="FF0000"/>
                </a:solidFill>
              </a:rPr>
              <a:t>如果数组元素不止一个，那么就可以找一个基准值将数组分成三份，分别是</a:t>
            </a:r>
            <a:r>
              <a:rPr lang="zh-CN" altLang="en-US">
                <a:solidFill>
                  <a:srgbClr val="FF0000"/>
                </a:solidFill>
              </a:rPr>
              <a:t>小于基准值，等于基准值，大于</a:t>
            </a:r>
            <a:r>
              <a:rPr lang="zh-CN" altLang="en-US">
                <a:solidFill>
                  <a:srgbClr val="FF0000"/>
                </a:solidFill>
              </a:rPr>
              <a:t>基准值。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5541645" cy="64389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16, 30, 1, 5, 40, 16, 7, 20, 3, 50, 16</a:t>
            </a:r>
            <a:r>
              <a:rPr lang="zh-CN" altLang="en-US" dirty="0">
                <a:solidFill>
                  <a:srgbClr val="080808"/>
                </a:solidFill>
                <a:latin typeface="Times New Roman" panose="02020603050405020304" pitchFamily="18" charset="0"/>
                <a:sym typeface="+mn-ea"/>
              </a:rPr>
              <a:t>（</a:t>
            </a:r>
            <a:r>
              <a:rPr lang="en-US" altLang="zh-CN" dirty="0">
                <a:solidFill>
                  <a:srgbClr val="080808"/>
                </a:solidFill>
                <a:latin typeface="Times New Roman" panose="02020603050405020304" pitchFamily="18" charset="0"/>
                <a:sym typeface="+mn-ea"/>
              </a:rPr>
              <a:t>11</a:t>
            </a:r>
            <a:r>
              <a:rPr lang="zh-CN" altLang="en-US" dirty="0">
                <a:solidFill>
                  <a:srgbClr val="080808"/>
                </a:solidFill>
                <a:latin typeface="Times New Roman" panose="02020603050405020304" pitchFamily="18" charset="0"/>
                <a:sym typeface="+mn-ea"/>
              </a:rPr>
              <a:t>个</a:t>
            </a:r>
            <a:r>
              <a:rPr lang="zh-CN" altLang="en-US" dirty="0">
                <a:solidFill>
                  <a:srgbClr val="080808"/>
                </a:solidFill>
                <a:latin typeface="Times New Roman" panose="02020603050405020304" pitchFamily="18" charset="0"/>
                <a:sym typeface="+mn-ea"/>
              </a:rPr>
              <a:t>数字）</a:t>
            </a:r>
            <a:endParaRPr lang="zh-CN" altLang="en-US" dirty="0">
              <a:solidFill>
                <a:srgbClr val="080808"/>
              </a:solidFill>
              <a:latin typeface="Times New Roman" panose="02020603050405020304" pitchFamily="18" charset="0"/>
              <a:sym typeface="+mn-ea"/>
            </a:endParaRPr>
          </a:p>
        </p:txBody>
      </p:sp>
      <p:sp>
        <p:nvSpPr>
          <p:cNvPr id="9" name="文本框 8"/>
          <p:cNvSpPr txBox="1"/>
          <p:nvPr/>
        </p:nvSpPr>
        <p:spPr>
          <a:xfrm>
            <a:off x="755650" y="4509135"/>
            <a:ext cx="7370445" cy="1518285"/>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此时，需要做一个比较，中位数是第</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数字，如何</a:t>
            </a:r>
            <a:r>
              <a:rPr lang="en-US" altLang="zh-CN" dirty="0">
                <a:solidFill>
                  <a:srgbClr val="080808"/>
                </a:solidFill>
                <a:latin typeface="Times New Roman" panose="02020603050405020304" pitchFamily="18" charset="0"/>
                <a:sym typeface="+mn-ea"/>
              </a:rPr>
              <a:t>S1</a:t>
            </a:r>
            <a:r>
              <a:rPr lang="zh-CN" altLang="en-US" dirty="0">
                <a:solidFill>
                  <a:srgbClr val="080808"/>
                </a:solidFill>
                <a:latin typeface="Times New Roman" panose="02020603050405020304" pitchFamily="18" charset="0"/>
                <a:sym typeface="+mn-ea"/>
              </a:rPr>
              <a:t>部分长度大于</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，就在第一部分继续递归。如果</a:t>
            </a:r>
            <a:r>
              <a:rPr lang="en-US" altLang="zh-CN" dirty="0">
                <a:solidFill>
                  <a:srgbClr val="080808"/>
                </a:solidFill>
                <a:latin typeface="Times New Roman" panose="02020603050405020304" pitchFamily="18" charset="0"/>
                <a:sym typeface="+mn-ea"/>
              </a:rPr>
              <a:t>len(S2)+len(S1)&gt;=6&gt;len(S1)</a:t>
            </a:r>
            <a:r>
              <a:rPr lang="zh-CN" altLang="en-US" dirty="0">
                <a:solidFill>
                  <a:srgbClr val="080808"/>
                </a:solidFill>
                <a:latin typeface="Times New Roman" panose="02020603050405020304" pitchFamily="18" charset="0"/>
                <a:sym typeface="+mn-ea"/>
              </a:rPr>
              <a:t>则直接返回结果。</a:t>
            </a:r>
            <a:r>
              <a:rPr lang="en-US" altLang="zh-CN" dirty="0">
                <a:solidFill>
                  <a:srgbClr val="080808"/>
                </a:solidFill>
                <a:latin typeface="Times New Roman" panose="02020603050405020304" pitchFamily="18" charset="0"/>
                <a:sym typeface="+mn-ea"/>
              </a:rPr>
              <a:t>6&gt;len(S2)+len(S1)</a:t>
            </a:r>
            <a:r>
              <a:rPr lang="zh-CN" altLang="en-US" dirty="0">
                <a:solidFill>
                  <a:srgbClr val="080808"/>
                </a:solidFill>
                <a:latin typeface="Times New Roman" panose="02020603050405020304" pitchFamily="18" charset="0"/>
                <a:sym typeface="+mn-ea"/>
              </a:rPr>
              <a:t>则在第三部分</a:t>
            </a:r>
            <a:r>
              <a:rPr lang="zh-CN" altLang="en-US" dirty="0">
                <a:solidFill>
                  <a:srgbClr val="080808"/>
                </a:solidFill>
                <a:latin typeface="Times New Roman" panose="02020603050405020304" pitchFamily="18" charset="0"/>
                <a:sym typeface="+mn-ea"/>
              </a:rPr>
              <a:t>递归。</a:t>
            </a:r>
            <a:endParaRPr lang="zh-CN" altLang="en-US" dirty="0">
              <a:solidFill>
                <a:srgbClr val="080808"/>
              </a:solidFill>
              <a:latin typeface="Times New Roman" panose="02020603050405020304" pitchFamily="18" charset="0"/>
              <a:sym typeface="+mn-ea"/>
            </a:endParaRPr>
          </a:p>
        </p:txBody>
      </p:sp>
      <p:sp>
        <p:nvSpPr>
          <p:cNvPr id="10" name="文本框 9"/>
          <p:cNvSpPr txBox="1"/>
          <p:nvPr/>
        </p:nvSpPr>
        <p:spPr>
          <a:xfrm>
            <a:off x="683260" y="2924810"/>
            <a:ext cx="6908165" cy="129159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加入第一次选择基准值为</a:t>
            </a:r>
            <a:r>
              <a:rPr lang="en-US" altLang="zh-CN" dirty="0">
                <a:solidFill>
                  <a:srgbClr val="080808"/>
                </a:solidFill>
                <a:latin typeface="Times New Roman" panose="02020603050405020304" pitchFamily="18" charset="0"/>
                <a:cs typeface="Times New Roman" panose="02020603050405020304" pitchFamily="18" charset="0"/>
                <a:sym typeface="+mn-ea"/>
              </a:rPr>
              <a:t>30</a:t>
            </a:r>
            <a:r>
              <a:rPr lang="zh-CN" altLang="en-US" dirty="0">
                <a:solidFill>
                  <a:srgbClr val="080808"/>
                </a:solidFill>
                <a:latin typeface="Times New Roman" panose="02020603050405020304" pitchFamily="18" charset="0"/>
                <a:cs typeface="Times New Roman" panose="02020603050405020304" pitchFamily="18" charset="0"/>
                <a:sym typeface="+mn-ea"/>
              </a:rPr>
              <a:t>：</a:t>
            </a:r>
            <a:endParaRPr lang="zh-CN" altLang="en-US"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小于基准值部分：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S1</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1, 3, 5, 7, 16, 16, 16, 20,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等于基准值部分：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S2</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FF0000"/>
                </a:solidFill>
                <a:latin typeface="Times New Roman" panose="02020603050405020304" pitchFamily="18" charset="0"/>
                <a:cs typeface="Times New Roman" panose="02020603050405020304" pitchFamily="18" charset="0"/>
                <a:sym typeface="+mn-ea"/>
              </a:rPr>
              <a:t>30,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大于基准值部分：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S3</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40, 50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30480" y="282956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t>
            </a:r>
            <a:r>
              <a:rPr lang="en-US" altLang="zh-CN" sz="1800">
                <a:latin typeface="Times New Roman" panose="02020603050405020304" pitchFamily="18" charset="0"/>
                <a:cs typeface="Times New Roman" panose="02020603050405020304" pitchFamily="18" charset="0"/>
              </a:rPr>
              <a:t>a,i,j,k)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1835785" y="22053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411730" y="206121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61430" y="20612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k&lt;|S1|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5" name="文本框 14"/>
          <p:cNvSpPr txBox="1"/>
          <p:nvPr/>
        </p:nvSpPr>
        <p:spPr>
          <a:xfrm>
            <a:off x="2411730" y="2844165"/>
            <a:ext cx="1795145" cy="349250"/>
          </a:xfrm>
          <a:prstGeom prst="rect">
            <a:avLst/>
          </a:prstGeom>
          <a:noFill/>
        </p:spPr>
        <p:txBody>
          <a:bodyPr wrap="square" rtlCol="0" anchor="t">
            <a:noAutofit/>
          </a:bodyPr>
          <a:p>
            <a:pPr algn="just"/>
            <a:r>
              <a:rPr lang="en-US" sz="1800">
                <a:latin typeface="Times New Roman" panose="02020603050405020304" pitchFamily="18" charset="0"/>
                <a:cs typeface="Times New Roman" panose="02020603050405020304" pitchFamily="18" charset="0"/>
                <a:sym typeface="+mn-ea"/>
              </a:rPr>
              <a:t>pivot</a:t>
            </a:r>
            <a:endParaRPr lang="en-US" sz="18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6352540" y="2839085"/>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|S2|+|S1|&gt;=k&gt;=|S1|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411730" y="364490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61430" y="3669665"/>
            <a:ext cx="2237740" cy="445770"/>
          </a:xfrm>
          <a:prstGeom prst="rect">
            <a:avLst/>
          </a:prstGeom>
          <a:noFill/>
        </p:spPr>
        <p:txBody>
          <a:bodyPr wrap="square" rtlCol="0">
            <a:noAutofit/>
          </a:bodyPr>
          <a:p>
            <a:r>
              <a:rPr lang="en-US" sz="1800">
                <a:uFillTx/>
                <a:latin typeface="Times New Roman" panose="02020603050405020304" pitchFamily="18" charset="0"/>
                <a:sym typeface="+mn-ea"/>
              </a:rPr>
              <a:t>k&gt;</a:t>
            </a:r>
            <a:r>
              <a:rPr lang="en-US" sz="1800">
                <a:solidFill>
                  <a:schemeClr val="tx1"/>
                </a:solidFill>
                <a:uFillTx/>
                <a:latin typeface="Times New Roman" panose="02020603050405020304" pitchFamily="18" charset="0"/>
              </a:rPr>
              <a:t>|S2|+|S1|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9" name="文本框 18"/>
          <p:cNvSpPr txBox="1"/>
          <p:nvPr/>
        </p:nvSpPr>
        <p:spPr>
          <a:xfrm>
            <a:off x="395605" y="4725035"/>
            <a:ext cx="8506460" cy="99123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Selection(a,i,j,k)</a:t>
            </a:r>
            <a:r>
              <a:rPr lang="zh-CN" altLang="en-US" sz="2000">
                <a:latin typeface="Times New Roman" panose="02020603050405020304" pitchFamily="18" charset="0"/>
                <a:cs typeface="Times New Roman" panose="02020603050405020304" pitchFamily="18" charset="0"/>
              </a:rPr>
              <a:t>函数的参数说明，</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表示数组，</a:t>
            </a:r>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表示数组的上下界，</a:t>
            </a:r>
            <a:r>
              <a:rPr lang="en-US" altLang="zh-CN" sz="2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表示要找到的第几个数。</a:t>
            </a:r>
            <a:endParaRPr lang="zh-CN" altLang="en-US" sz="2000">
              <a:latin typeface="Times New Roman" panose="02020603050405020304" pitchFamily="18" charset="0"/>
              <a:cs typeface="Times New Roman" panose="02020603050405020304" pitchFamily="18" charset="0"/>
            </a:endParaRPr>
          </a:p>
        </p:txBody>
      </p:sp>
      <p:sp>
        <p:nvSpPr>
          <p:cNvPr id="2" name="文本框 1"/>
          <p:cNvSpPr txBox="1"/>
          <p:nvPr/>
        </p:nvSpPr>
        <p:spPr>
          <a:xfrm>
            <a:off x="467360" y="1412875"/>
            <a:ext cx="7463790" cy="39624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根据上述分析，可以列出递归的架构：</a:t>
            </a:r>
            <a:endParaRPr lang="en-US" altLang="zh-CN" dirty="0">
              <a:solidFill>
                <a:srgbClr val="080808"/>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Selection(a,i,j,k)</a:t>
            </a:r>
            <a:r>
              <a:rPr lang="zh-CN" altLang="en-US" dirty="0">
                <a:solidFill>
                  <a:srgbClr val="080808"/>
                </a:solidFill>
                <a:latin typeface="Times New Roman" panose="02020603050405020304" pitchFamily="18" charset="0"/>
                <a:sym typeface="+mn-ea"/>
              </a:rPr>
              <a:t>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1" name="文本框 20"/>
          <p:cNvSpPr txBox="1"/>
          <p:nvPr/>
        </p:nvSpPr>
        <p:spPr>
          <a:xfrm>
            <a:off x="683260" y="1917065"/>
            <a:ext cx="5992495" cy="594360"/>
          </a:xfrm>
          <a:prstGeom prst="rect">
            <a:avLst/>
          </a:prstGeom>
        </p:spPr>
        <p:txBody>
          <a:bodyPr>
            <a:noAutofit/>
          </a:bodyPr>
          <a:p>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627A"/>
                </a:solidFill>
                <a:latin typeface="Times New Roman" panose="02020603050405020304" pitchFamily="18" charset="0"/>
                <a:ea typeface="JetBrains Mono"/>
                <a:cs typeface="Times New Roman" panose="02020603050405020304" pitchFamily="18" charset="0"/>
              </a:rPr>
              <a:t>selection(</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a,</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low,</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high,</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k)</a:t>
            </a:r>
            <a:br>
              <a:rPr lang="en-US" altLang="zh-CN" sz="1800">
                <a:solidFill>
                  <a:srgbClr val="000000"/>
                </a:solidFill>
                <a:latin typeface="Times New Roman" panose="02020603050405020304" pitchFamily="18" charset="0"/>
                <a:ea typeface="JetBrains Mono"/>
                <a:cs typeface="Times New Roman" panose="02020603050405020304" pitchFamily="18" charset="0"/>
              </a:rPr>
            </a:br>
            <a:r>
              <a:rPr lang="en-US" altLang="zh-CN" sz="1800">
                <a:solidFill>
                  <a:srgbClr val="000000"/>
                </a:solidFill>
                <a:latin typeface="Times New Roman" panose="02020603050405020304" pitchFamily="18" charset="0"/>
                <a:ea typeface="JetBrains Mono"/>
                <a:cs typeface="Times New Roman" panose="02020603050405020304" pitchFamily="18" charset="0"/>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endParaRPr>
          </a:p>
        </p:txBody>
      </p:sp>
      <p:sp>
        <p:nvSpPr>
          <p:cNvPr id="22" name="文本框 21"/>
          <p:cNvSpPr txBox="1"/>
          <p:nvPr/>
        </p:nvSpPr>
        <p:spPr>
          <a:xfrm>
            <a:off x="1043305" y="2493010"/>
            <a:ext cx="4415155" cy="540385"/>
          </a:xfrm>
          <a:prstGeom prst="rect">
            <a:avLst/>
          </a:prstGeom>
        </p:spPr>
        <p:txBody>
          <a:bodyPr>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if (</a:t>
            </a:r>
            <a:r>
              <a:rPr lang="en-US" altLang="zh-CN" sz="1600">
                <a:solidFill>
                  <a:srgbClr val="000000"/>
                </a:solidFill>
                <a:latin typeface="Times New Roman" panose="02020603050405020304" pitchFamily="18" charset="0"/>
                <a:ea typeface="JetBrains Mono"/>
                <a:cs typeface="Times New Roman" panose="02020603050405020304" pitchFamily="18" charset="0"/>
              </a:rPr>
              <a:t>low &gt;=high)   //</a:t>
            </a:r>
            <a:r>
              <a:rPr lang="zh-CN" altLang="en-US" sz="1600">
                <a:solidFill>
                  <a:srgbClr val="000000"/>
                </a:solidFill>
                <a:latin typeface="Times New Roman" panose="02020603050405020304" pitchFamily="18" charset="0"/>
                <a:ea typeface="JetBrains Mono"/>
                <a:cs typeface="Times New Roman" panose="02020603050405020304" pitchFamily="18" charset="0"/>
              </a:rPr>
              <a:t>递归函数的出口</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3" name="文本框 22"/>
          <p:cNvSpPr txBox="1"/>
          <p:nvPr/>
        </p:nvSpPr>
        <p:spPr>
          <a:xfrm>
            <a:off x="1115695" y="3112770"/>
            <a:ext cx="7660640" cy="1000760"/>
          </a:xfrm>
          <a:prstGeom prst="rect">
            <a:avLst/>
          </a:prstGeom>
        </p:spPr>
        <p:txBody>
          <a:bodyPr wrap="square">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pivot = a[low];   //</a:t>
            </a:r>
            <a:r>
              <a:rPr lang="zh-CN" altLang="en-US" sz="1600">
                <a:solidFill>
                  <a:srgbClr val="000000"/>
                </a:solidFill>
                <a:latin typeface="Times New Roman" panose="02020603050405020304" pitchFamily="18" charset="0"/>
                <a:ea typeface="JetBrains Mono"/>
                <a:cs typeface="Times New Roman" panose="02020603050405020304" pitchFamily="18" charset="0"/>
              </a:rPr>
              <a:t>选取基准值</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i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a,low,high,pivot); //</a:t>
            </a:r>
            <a:r>
              <a:rPr lang="zh-CN" altLang="en-US" sz="1600">
                <a:solidFill>
                  <a:srgbClr val="000000"/>
                </a:solidFill>
                <a:latin typeface="Times New Roman" panose="02020603050405020304" pitchFamily="18" charset="0"/>
                <a:ea typeface="JetBrains Mono"/>
                <a:cs typeface="Times New Roman" panose="02020603050405020304" pitchFamily="18" charset="0"/>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rPr>
              <a:t>元素小于基准值的全部移动到左部分。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j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arrange1(</a:t>
            </a:r>
            <a:r>
              <a:rPr lang="en-US" altLang="zh-CN" sz="1600">
                <a:solidFill>
                  <a:srgbClr val="000000"/>
                </a:solidFill>
                <a:latin typeface="Times New Roman" panose="02020603050405020304" pitchFamily="18" charset="0"/>
                <a:ea typeface="JetBrains Mono"/>
                <a:cs typeface="Times New Roman" panose="02020603050405020304" pitchFamily="18" charset="0"/>
              </a:rPr>
              <a:t>a,i+</a:t>
            </a:r>
            <a:r>
              <a:rPr lang="en-US" altLang="zh-CN" sz="1600">
                <a:solidFill>
                  <a:srgbClr val="1750EB"/>
                </a:solidFill>
                <a:latin typeface="Times New Roman" panose="02020603050405020304" pitchFamily="18" charset="0"/>
                <a:ea typeface="JetBrains Mono"/>
                <a:cs typeface="Times New Roman" panose="02020603050405020304" pitchFamily="18" charset="0"/>
              </a:rPr>
              <a:t>1,</a:t>
            </a:r>
            <a:r>
              <a:rPr lang="en-US" altLang="zh-CN" sz="1600">
                <a:solidFill>
                  <a:srgbClr val="000000"/>
                </a:solidFill>
                <a:latin typeface="Times New Roman" panose="02020603050405020304" pitchFamily="18" charset="0"/>
                <a:ea typeface="JetBrains Mono"/>
                <a:cs typeface="Times New Roman" panose="02020603050405020304" pitchFamily="18" charset="0"/>
              </a:rPr>
              <a:t>high,pivot);</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元素大于基准值的全部移动到左部分。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4" name="文本框 23"/>
          <p:cNvSpPr txBox="1"/>
          <p:nvPr/>
        </p:nvSpPr>
        <p:spPr>
          <a:xfrm>
            <a:off x="1187450" y="4073525"/>
            <a:ext cx="5080000" cy="1568450"/>
          </a:xfrm>
          <a:prstGeom prst="rect">
            <a:avLst/>
          </a:prstGeom>
        </p:spPr>
        <p:txBody>
          <a:bodyPr>
            <a:spAutoFit/>
          </a:bodyPr>
          <a:p>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k&lt;=i+</a:t>
            </a:r>
            <a:r>
              <a:rPr lang="en-US" altLang="zh-CN" sz="1600">
                <a:solidFill>
                  <a:srgbClr val="1750EB"/>
                </a:solidFill>
                <a:latin typeface="Times New Roman" panose="02020603050405020304" pitchFamily="18" charset="0"/>
              </a:rPr>
              <a:t>1)        //</a:t>
            </a:r>
            <a:r>
              <a:rPr lang="zh-CN" altLang="en-US" sz="1600">
                <a:solidFill>
                  <a:srgbClr val="1750EB"/>
                </a:solidFill>
                <a:latin typeface="Times New Roman" panose="02020603050405020304" pitchFamily="18" charset="0"/>
              </a:rPr>
              <a:t>根据条件递归</a:t>
            </a:r>
            <a:endParaRPr lang="en-US" altLang="zh-CN" sz="1600">
              <a:solidFill>
                <a:srgbClr val="1750EB"/>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a,low,i,k);</a:t>
            </a:r>
            <a:endParaRPr lang="en-US" altLang="zh-CN" sz="1600">
              <a:solidFill>
                <a:srgbClr val="000000"/>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k&gt;i+</a:t>
            </a:r>
            <a:r>
              <a:rPr lang="en-US" altLang="zh-CN" sz="1600">
                <a:solidFill>
                  <a:srgbClr val="1750EB"/>
                </a:solidFill>
                <a:latin typeface="Times New Roman" panose="02020603050405020304" pitchFamily="18" charset="0"/>
              </a:rPr>
              <a:t>1&amp;&amp;</a:t>
            </a:r>
            <a:r>
              <a:rPr lang="en-US" altLang="zh-CN" sz="1600">
                <a:solidFill>
                  <a:srgbClr val="000000"/>
                </a:solidFill>
                <a:latin typeface="Times New Roman" panose="02020603050405020304" pitchFamily="18" charset="0"/>
              </a:rPr>
              <a:t>k&lt;=j)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pivot;</a:t>
            </a:r>
            <a:endParaRPr lang="en-US" altLang="zh-CN" sz="1600">
              <a:solidFill>
                <a:srgbClr val="1750EB"/>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a,j,high,k);</a:t>
            </a:r>
            <a:endParaRPr lang="en-US" altLang="zh-CN" sz="1600">
              <a:solidFill>
                <a:srgbClr val="000000"/>
              </a:solidFill>
              <a:latin typeface="Times New Roman" panose="02020603050405020304" pitchFamily="18" charset="0"/>
            </a:endParaRPr>
          </a:p>
        </p:txBody>
      </p:sp>
      <p:sp>
        <p:nvSpPr>
          <p:cNvPr id="25" name="文本框 24"/>
          <p:cNvSpPr txBox="1"/>
          <p:nvPr/>
        </p:nvSpPr>
        <p:spPr>
          <a:xfrm>
            <a:off x="762000" y="5782945"/>
            <a:ext cx="4572000" cy="368300"/>
          </a:xfrm>
          <a:prstGeom prst="rect">
            <a:avLst/>
          </a:prstGeom>
          <a:noFill/>
        </p:spPr>
        <p:txBody>
          <a:bodyPr wrap="square" rtlCol="0" anchor="t">
            <a:spAutoFit/>
          </a:bodyPr>
          <a:p>
            <a:r>
              <a:rPr lang="en-US" altLang="zh-CN" sz="1800">
                <a:solidFill>
                  <a:srgbClr val="000000"/>
                </a:solidFill>
                <a:latin typeface="Times New Roman" panose="02020603050405020304" pitchFamily="18" charset="0"/>
                <a:ea typeface="JetBrains Mono"/>
                <a:cs typeface="Times New Roman" panose="02020603050405020304" pitchFamily="18" charset="0"/>
                <a:sym typeface="+mn-ea"/>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5" grpId="0"/>
      <p:bldP spid="24" grpId="1"/>
      <p:bldP spid="2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 name="文本框 1"/>
          <p:cNvSpPr txBox="1"/>
          <p:nvPr/>
        </p:nvSpPr>
        <p:spPr>
          <a:xfrm>
            <a:off x="631825" y="1628775"/>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函数有一个细节就是返回值是第一部分的边界</a:t>
            </a:r>
            <a:r>
              <a:rPr lang="zh-CN" altLang="en-US" dirty="0">
                <a:solidFill>
                  <a:srgbClr val="080808"/>
                </a:solidFill>
                <a:latin typeface="Times New Roman" panose="02020603050405020304" pitchFamily="18" charset="0"/>
                <a:sym typeface="+mn-ea"/>
              </a:rPr>
              <a:t>最大值。</a:t>
            </a:r>
            <a:endParaRPr lang="zh-CN" altLang="en-US"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115695" y="256476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1187450" y="299720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5" name="文本框 4"/>
          <p:cNvSpPr txBox="1"/>
          <p:nvPr/>
        </p:nvSpPr>
        <p:spPr>
          <a:xfrm>
            <a:off x="7020560" y="299720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54380" y="361315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如果发现</a:t>
            </a:r>
            <a:r>
              <a:rPr lang="en-US" altLang="zh-CN" dirty="0">
                <a:solidFill>
                  <a:srgbClr val="080808"/>
                </a:solidFill>
                <a:latin typeface="Times New Roman" panose="02020603050405020304" pitchFamily="18" charset="0"/>
                <a:sym typeface="+mn-ea"/>
              </a:rPr>
              <a:t>a[high]&gt;=pivot,high--;</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754380" y="424942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a:t>
            </a:r>
            <a:r>
              <a:rPr lang="zh-CN" altLang="en-US" dirty="0">
                <a:solidFill>
                  <a:srgbClr val="080808"/>
                </a:solidFill>
                <a:latin typeface="Times New Roman" panose="02020603050405020304" pitchFamily="18" charset="0"/>
                <a:sym typeface="+mn-ea"/>
              </a:rPr>
              <a:t>和</a:t>
            </a:r>
            <a:r>
              <a:rPr lang="en-US" altLang="zh-CN" dirty="0">
                <a:solidFill>
                  <a:srgbClr val="080808"/>
                </a:solidFill>
                <a:latin typeface="Times New Roman" panose="02020603050405020304" pitchFamily="18" charset="0"/>
                <a:sym typeface="+mn-ea"/>
              </a:rPr>
              <a:t>a[high]</a:t>
            </a:r>
            <a:r>
              <a:rPr lang="zh-CN" altLang="en-US" dirty="0">
                <a:solidFill>
                  <a:srgbClr val="080808"/>
                </a:solidFill>
                <a:latin typeface="Times New Roman" panose="02020603050405020304" pitchFamily="18" charset="0"/>
                <a:sym typeface="+mn-ea"/>
              </a:rPr>
              <a:t>进行一次交换</a:t>
            </a:r>
            <a:r>
              <a:rPr lang="en-US" altLang="zh-CN" dirty="0">
                <a:solidFill>
                  <a:srgbClr val="080808"/>
                </a:solidFill>
                <a:latin typeface="Times New Roman" panose="02020603050405020304" pitchFamily="18" charset="0"/>
                <a:sym typeface="+mn-ea"/>
              </a:rPr>
              <a:t>;</a:t>
            </a:r>
            <a:endParaRPr lang="en-US" altLang="zh-CN" dirty="0">
              <a:solidFill>
                <a:srgbClr val="080808"/>
              </a:solidFill>
              <a:latin typeface="Times New Roman" panose="02020603050405020304" pitchFamily="18" charset="0"/>
              <a:sym typeface="+mn-ea"/>
            </a:endParaRPr>
          </a:p>
        </p:txBody>
      </p:sp>
      <p:graphicFrame>
        <p:nvGraphicFramePr>
          <p:cNvPr id="9" name="表格 8"/>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754380" y="4940935"/>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a[low]&lt;pivot,</a:t>
            </a:r>
            <a:r>
              <a:rPr lang="en-US" altLang="zh-CN" dirty="0">
                <a:solidFill>
                  <a:srgbClr val="080808"/>
                </a:solidFill>
                <a:latin typeface="Times New Roman" panose="02020603050405020304" pitchFamily="18" charset="0"/>
                <a:sym typeface="+mn-ea"/>
              </a:rPr>
              <a:t>low++;</a:t>
            </a:r>
            <a:endParaRPr lang="en-US" altLang="zh-CN" dirty="0">
              <a:solidFill>
                <a:srgbClr val="080808"/>
              </a:solidFill>
              <a:latin typeface="Times New Roman" panose="02020603050405020304" pitchFamily="18" charset="0"/>
              <a:sym typeface="+mn-ea"/>
            </a:endParaRPr>
          </a:p>
        </p:txBody>
      </p:sp>
      <p:sp>
        <p:nvSpPr>
          <p:cNvPr id="13" name="环形箭头 12"/>
          <p:cNvSpPr/>
          <p:nvPr/>
        </p:nvSpPr>
        <p:spPr>
          <a:xfrm rot="16200000">
            <a:off x="-342265" y="393573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14" name="表格 13"/>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7</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30</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629861 0 " pathEditMode="relative" ptsTypes="">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67361 -0.00222222 L -0.129722 -0.00222222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 0 L 0.0629861 0 " pathEditMode="relative" ptsTypes="">
                                      <p:cBhvr>
                                        <p:cTn id="50" dur="2000" fill="hold"/>
                                        <p:tgtEl>
                                          <p:spTgt spid="4"/>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129722 -0.00222222 L -0.192778 -0.00222222 " pathEditMode="relative" ptsTypes="">
                                      <p:cBhvr>
                                        <p:cTn id="54" dur="2000" fill="hold"/>
                                        <p:tgtEl>
                                          <p:spTgt spid="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192778 -0.00222222 L -0.255764 -0.00222222 " pathEditMode="relative" ptsTypes="">
                                      <p:cBhvr>
                                        <p:cTn id="58" dur="2000" fill="hold"/>
                                        <p:tgtEl>
                                          <p:spTgt spid="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652778 -0.00564815 L 0.128333 -0.00564815 " pathEditMode="relative" ptsTypes="">
                                      <p:cBhvr>
                                        <p:cTn id="74" dur="2000" fill="hold"/>
                                        <p:tgtEl>
                                          <p:spTgt spid="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128333 -0.00564815 L 0.191319 -0.00564815 " pathEditMode="relative" ptsTypes="">
                                      <p:cBhvr>
                                        <p:cTn id="78" dur="2000" fill="hold"/>
                                        <p:tgtEl>
                                          <p:spTgt spid="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191319 -0.00564815 L 0.254306 -0.00564815 " pathEditMode="relative" ptsTypes="">
                                      <p:cBhvr>
                                        <p:cTn id="82" dur="2000" fill="hold"/>
                                        <p:tgtEl>
                                          <p:spTgt spid="4"/>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55764 -0.00222222 L -0.318819 -0.00222222 " pathEditMode="relative" ptsTypes="">
                                      <p:cBhvr>
                                        <p:cTn id="86" dur="2000" fill="hold"/>
                                        <p:tgtEl>
                                          <p:spTgt spid="5"/>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18819 -0.00222222 L -0.389653 -0.00222222 " pathEditMode="relative" ptsTypes="">
                                      <p:cBhvr>
                                        <p:cTn id="9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8" grpId="0"/>
      <p:bldP spid="8" grpId="1"/>
      <p:bldP spid="12" grpId="0"/>
      <p:bldP spid="12" grpId="1"/>
      <p:bldP spid="13" grpId="0" bldLvl="0" animBg="1"/>
      <p:bldP spid="13" grpId="1" animBg="1"/>
      <p:bldP spid="5" grpId="2"/>
      <p:bldP spid="5" grpId="3"/>
      <p:bldP spid="5" grpId="4"/>
      <p:bldP spid="5" grpId="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a:t>
            </a:r>
            <a:r>
              <a:rPr lang="zh-CN" altLang="en-US" dirty="0">
                <a:solidFill>
                  <a:srgbClr val="080808"/>
                </a:solidFill>
                <a:latin typeface="Times New Roman" panose="02020603050405020304" pitchFamily="18" charset="0"/>
                <a:sym typeface="+mn-ea"/>
              </a:rPr>
              <a:t>代码：</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476948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  //</a:t>
            </a:r>
            <a:r>
              <a:rPr lang="zh-CN" altLang="en-US" sz="1600">
                <a:solidFill>
                  <a:schemeClr val="tx1"/>
                </a:solidFill>
                <a:uFillTx/>
                <a:latin typeface="Times New Roman" panose="02020603050405020304" pitchFamily="18" charset="0"/>
              </a:rPr>
              <a:t>考虑特殊情况</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 //</a:t>
            </a:r>
            <a:r>
              <a:rPr lang="zh-CN" altLang="en-US" sz="1600">
                <a:solidFill>
                  <a:schemeClr val="tx1"/>
                </a:solidFill>
                <a:uFillTx/>
                <a:latin typeface="Times New Roman" panose="02020603050405020304" pitchFamily="18" charset="0"/>
              </a:rPr>
              <a:t>判断交换的结束条件</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(a[high]&gt;=pivot&amp;&amp;high&gt;low)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a[low];a[low] = a[high];a[high]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(a[low]&lt;pivot&amp;&amp;low&lt;high)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r>
              <a:rPr lang="zh-CN" altLang="en-US" sz="1600">
                <a:solidFill>
                  <a:schemeClr val="tx1"/>
                </a:solidFill>
                <a:uFillTx/>
                <a:latin typeface="Times New Roman" panose="02020603050405020304" pitchFamily="18" charset="0"/>
              </a:rPr>
              <a:t>保持返回值是小于基准值的边界</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arrange1</a:t>
            </a:r>
            <a:r>
              <a:rPr lang="zh-CN" altLang="en-US" dirty="0">
                <a:solidFill>
                  <a:srgbClr val="080808"/>
                </a:solidFill>
                <a:latin typeface="Times New Roman" panose="02020603050405020304" pitchFamily="18" charset="0"/>
                <a:sym typeface="+mn-ea"/>
              </a:rPr>
              <a:t>函数的实现与</a:t>
            </a:r>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函数思想几乎相同不在</a:t>
            </a:r>
            <a:r>
              <a:rPr lang="zh-CN" altLang="en-US" dirty="0">
                <a:solidFill>
                  <a:srgbClr val="080808"/>
                </a:solidFill>
                <a:latin typeface="Times New Roman" panose="02020603050405020304" pitchFamily="18" charset="0"/>
                <a:sym typeface="+mn-ea"/>
              </a:rPr>
              <a:t>赘述：</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501586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arrange1(int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a[low] = a[high];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a:t>
            </a:r>
            <a:r>
              <a:rPr lang="zh-CN" altLang="en-US">
                <a:latin typeface="Times New Roman" panose="02020603050405020304" pitchFamily="18" charset="0"/>
              </a:rPr>
              <a:t>归并排序的基本</a:t>
            </a:r>
            <a:r>
              <a:rPr lang="zh-CN" altLang="en-US">
                <a:latin typeface="Times New Roman" panose="02020603050405020304" pitchFamily="18" charset="0"/>
              </a:rPr>
              <a:t>思想：</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）拆分数组，把无序的数组不断拆分，直至拆分成一个元素，则认为</a:t>
            </a:r>
            <a:r>
              <a:rPr lang="zh-CN" altLang="en-US">
                <a:latin typeface="Times New Roman" panose="02020603050405020304" pitchFamily="18" charset="0"/>
              </a:rPr>
              <a:t>有序。</a:t>
            </a:r>
            <a:endParaRPr lang="zh-CN" altLang="en-US">
              <a:latin typeface="Times New Roman" panose="02020603050405020304" pitchFamily="18" charset="0"/>
            </a:endParaRPr>
          </a:p>
          <a:p>
            <a:r>
              <a:rPr lang="zh-CN" altLang="en-US">
                <a:latin typeface="Times New Roman" panose="02020603050405020304" pitchFamily="18" charset="0"/>
              </a:rPr>
              <a:t>该操作可以不断的用递进，直至剩下一个</a:t>
            </a:r>
            <a:r>
              <a:rPr lang="zh-CN" altLang="en-US">
                <a:latin typeface="Times New Roman" panose="02020603050405020304" pitchFamily="18" charset="0"/>
              </a:rPr>
              <a:t>元素。</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）然后将差分的数组不断的从头到尾的进行合并，此操作则是递归的回归</a:t>
            </a:r>
            <a:r>
              <a:rPr lang="zh-CN" altLang="en-US">
                <a:latin typeface="Times New Roman" panose="02020603050405020304" pitchFamily="18" charset="0"/>
              </a:rPr>
              <a:t>操作。</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68960" y="372872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Mergesort(</a:t>
            </a:r>
            <a:r>
              <a:rPr lang="en-US" altLang="zh-CN" sz="1800">
                <a:latin typeface="Times New Roman" panose="02020603050405020304" pitchFamily="18" charset="0"/>
                <a:cs typeface="Times New Roman" panose="02020603050405020304" pitchFamily="18" charset="0"/>
              </a:rPr>
              <a:t>a,i,j)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0689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2924810"/>
            <a:ext cx="2660015" cy="5499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直接返回结果</a:t>
            </a:r>
            <a:r>
              <a:rPr lang="en-US" altLang="zh-CN" sz="1800">
                <a:latin typeface="Times New Roman" panose="02020603050405020304" pitchFamily="18" charset="0"/>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29248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i==j;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494530"/>
            <a:ext cx="3406140" cy="9690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拆分两个等量的数组，递归</a:t>
            </a:r>
            <a:r>
              <a:rPr lang="zh-CN" altLang="en-US" sz="1800">
                <a:latin typeface="Times New Roman" panose="02020603050405020304" pitchFamily="18" charset="0"/>
                <a:cs typeface="Times New Roman" panose="02020603050405020304" pitchFamily="18" charset="0"/>
              </a:rPr>
              <a:t>拆分，然后合并，并返回进行回归；</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53326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555875" y="1383665"/>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907540" y="2637155"/>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860290"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63601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51637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788535"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483485"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563620" y="1755775"/>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716145" y="1755775"/>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447925" y="2369820"/>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5328920" y="2369820"/>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563620" y="2369820"/>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940425" y="2369820"/>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763395"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7000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716407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619252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58038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86029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3477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4248785"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2033270" y="3018155"/>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447925" y="3018155"/>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617595" y="3018155"/>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4176395" y="3018155"/>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5130165" y="3018155"/>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5328920" y="3018155"/>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462395" y="3018155"/>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7056755" y="3018155"/>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52" name="表格 51"/>
          <p:cNvGraphicFramePr/>
          <p:nvPr/>
        </p:nvGraphicFramePr>
        <p:xfrm>
          <a:off x="1691640" y="429323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306006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78853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732270"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2016125" y="494157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5220335" y="486918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736850" y="5589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59" name="直接箭头连接符 58"/>
          <p:cNvCxnSpPr>
            <a:stCxn id="31" idx="2"/>
            <a:endCxn id="52" idx="0"/>
          </p:cNvCxnSpPr>
          <p:nvPr/>
        </p:nvCxnSpPr>
        <p:spPr>
          <a:xfrm>
            <a:off x="2033270" y="3594100"/>
            <a:ext cx="198755"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a:stCxn id="33" idx="2"/>
            <a:endCxn id="52" idx="0"/>
          </p:cNvCxnSpPr>
          <p:nvPr/>
        </p:nvCxnSpPr>
        <p:spPr>
          <a:xfrm flipH="1">
            <a:off x="2232025" y="3594100"/>
            <a:ext cx="737870"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a:stCxn id="40" idx="2"/>
            <a:endCxn id="53" idx="0"/>
          </p:cNvCxnSpPr>
          <p:nvPr/>
        </p:nvCxnSpPr>
        <p:spPr>
          <a:xfrm flipH="1">
            <a:off x="3600450" y="3594100"/>
            <a:ext cx="17145"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a:stCxn id="41" idx="2"/>
            <a:endCxn id="53" idx="0"/>
          </p:cNvCxnSpPr>
          <p:nvPr/>
        </p:nvCxnSpPr>
        <p:spPr>
          <a:xfrm flipH="1">
            <a:off x="3600450" y="3610610"/>
            <a:ext cx="91821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a:stCxn id="39" idx="2"/>
            <a:endCxn id="54" idx="0"/>
          </p:cNvCxnSpPr>
          <p:nvPr/>
        </p:nvCxnSpPr>
        <p:spPr>
          <a:xfrm>
            <a:off x="5130165" y="3610610"/>
            <a:ext cx="19875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箭头连接符 63"/>
          <p:cNvCxnSpPr>
            <a:stCxn id="38" idx="2"/>
            <a:endCxn id="54" idx="0"/>
          </p:cNvCxnSpPr>
          <p:nvPr/>
        </p:nvCxnSpPr>
        <p:spPr>
          <a:xfrm flipH="1">
            <a:off x="5328920" y="3610610"/>
            <a:ext cx="52133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5" name="直接箭头连接符 64"/>
          <p:cNvCxnSpPr>
            <a:stCxn id="37" idx="2"/>
            <a:endCxn id="55" idx="0"/>
          </p:cNvCxnSpPr>
          <p:nvPr/>
        </p:nvCxnSpPr>
        <p:spPr>
          <a:xfrm>
            <a:off x="6462395" y="3610610"/>
            <a:ext cx="81026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6" name="直接箭头连接符 65"/>
          <p:cNvCxnSpPr>
            <a:stCxn id="36" idx="2"/>
            <a:endCxn id="55" idx="0"/>
          </p:cNvCxnSpPr>
          <p:nvPr/>
        </p:nvCxnSpPr>
        <p:spPr>
          <a:xfrm flipH="1">
            <a:off x="7272655" y="3594100"/>
            <a:ext cx="161290"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a:stCxn id="52" idx="2"/>
            <a:endCxn id="56" idx="0"/>
          </p:cNvCxnSpPr>
          <p:nvPr/>
        </p:nvCxnSpPr>
        <p:spPr>
          <a:xfrm>
            <a:off x="2232025" y="467423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3096260" y="460248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5328920" y="460248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3096260" y="532257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619885" y="119697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5" name="文本框 74"/>
          <p:cNvSpPr txBox="1"/>
          <p:nvPr/>
        </p:nvSpPr>
        <p:spPr>
          <a:xfrm>
            <a:off x="170180" y="2132965"/>
            <a:ext cx="1379855" cy="716915"/>
          </a:xfrm>
          <a:prstGeom prst="rect">
            <a:avLst/>
          </a:prstGeom>
          <a:noFill/>
        </p:spPr>
        <p:txBody>
          <a:bodyPr wrap="square" rtlCol="0">
            <a:noAutofit/>
          </a:bodyPr>
          <a:p>
            <a:r>
              <a:rPr lang="zh-CN" altLang="en-US"/>
              <a:t>拆分：</a:t>
            </a:r>
            <a:r>
              <a:rPr lang="zh-CN" altLang="en-US"/>
              <a:t>递进</a:t>
            </a:r>
            <a:endParaRPr lang="zh-CN" altLang="en-US"/>
          </a:p>
        </p:txBody>
      </p:sp>
      <p:cxnSp>
        <p:nvCxnSpPr>
          <p:cNvPr id="76" name="直接箭头连接符 75"/>
          <p:cNvCxnSpPr>
            <a:stCxn id="55" idx="2"/>
            <a:endCxn id="57" idx="0"/>
          </p:cNvCxnSpPr>
          <p:nvPr/>
        </p:nvCxnSpPr>
        <p:spPr>
          <a:xfrm flipH="1">
            <a:off x="6300470" y="460248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897120" y="525018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619885" y="407733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9" name="文本框 78"/>
          <p:cNvSpPr txBox="1"/>
          <p:nvPr/>
        </p:nvSpPr>
        <p:spPr>
          <a:xfrm>
            <a:off x="179705" y="4602480"/>
            <a:ext cx="1379855" cy="716915"/>
          </a:xfrm>
          <a:prstGeom prst="rect">
            <a:avLst/>
          </a:prstGeom>
          <a:noFill/>
        </p:spPr>
        <p:txBody>
          <a:bodyPr wrap="square" rtlCol="0">
            <a:noAutofit/>
          </a:bodyPr>
          <a:p>
            <a:r>
              <a:rPr lang="zh-CN" altLang="en-US"/>
              <a:t>合并：</a:t>
            </a:r>
            <a:r>
              <a:rPr lang="zh-CN" altLang="en-US"/>
              <a:t>回归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 calcmode="lin" valueType="num">
                                      <p:cBhvr additive="base">
                                        <p:cTn id="125" dur="500" fill="hold"/>
                                        <p:tgtEl>
                                          <p:spTgt spid="74"/>
                                        </p:tgtEl>
                                        <p:attrNameLst>
                                          <p:attrName>ppt_x</p:attrName>
                                        </p:attrNameLst>
                                      </p:cBhvr>
                                      <p:tavLst>
                                        <p:tav tm="0">
                                          <p:val>
                                            <p:strVal val="#ppt_x"/>
                                          </p:val>
                                        </p:tav>
                                        <p:tav tm="100000">
                                          <p:val>
                                            <p:strVal val="#ppt_x"/>
                                          </p:val>
                                        </p:tav>
                                      </p:tavLst>
                                    </p:anim>
                                    <p:anim calcmode="lin" valueType="num">
                                      <p:cBhvr additive="base">
                                        <p:cTn id="126" dur="500" fill="hold"/>
                                        <p:tgtEl>
                                          <p:spTgt spid="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ppt_x"/>
                                          </p:val>
                                        </p:tav>
                                        <p:tav tm="100000">
                                          <p:val>
                                            <p:strVal val="#ppt_x"/>
                                          </p:val>
                                        </p:tav>
                                      </p:tavLst>
                                    </p:anim>
                                    <p:anim calcmode="lin" valueType="num">
                                      <p:cBhvr additive="base">
                                        <p:cTn id="1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ppt_x"/>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 calcmode="lin" valueType="num">
                                      <p:cBhvr additive="base">
                                        <p:cTn id="143" dur="500" fill="hold"/>
                                        <p:tgtEl>
                                          <p:spTgt spid="61"/>
                                        </p:tgtEl>
                                        <p:attrNameLst>
                                          <p:attrName>ppt_x</p:attrName>
                                        </p:attrNameLst>
                                      </p:cBhvr>
                                      <p:tavLst>
                                        <p:tav tm="0">
                                          <p:val>
                                            <p:strVal val="#ppt_x"/>
                                          </p:val>
                                        </p:tav>
                                        <p:tav tm="100000">
                                          <p:val>
                                            <p:strVal val="#ppt_x"/>
                                          </p:val>
                                        </p:tav>
                                      </p:tavLst>
                                    </p:anim>
                                    <p:anim calcmode="lin" valueType="num">
                                      <p:cBhvr additive="base">
                                        <p:cTn id="144" dur="500" fill="hold"/>
                                        <p:tgtEl>
                                          <p:spTgt spid="61"/>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 calcmode="lin" valueType="num">
                                      <p:cBhvr additive="base">
                                        <p:cTn id="147" dur="500" fill="hold"/>
                                        <p:tgtEl>
                                          <p:spTgt spid="62"/>
                                        </p:tgtEl>
                                        <p:attrNameLst>
                                          <p:attrName>ppt_x</p:attrName>
                                        </p:attrNameLst>
                                      </p:cBhvr>
                                      <p:tavLst>
                                        <p:tav tm="0">
                                          <p:val>
                                            <p:strVal val="#ppt_x"/>
                                          </p:val>
                                        </p:tav>
                                        <p:tav tm="100000">
                                          <p:val>
                                            <p:strVal val="#ppt_x"/>
                                          </p:val>
                                        </p:tav>
                                      </p:tavLst>
                                    </p:anim>
                                    <p:anim calcmode="lin" valueType="num">
                                      <p:cBhvr additive="base">
                                        <p:cTn id="148" dur="500" fill="hold"/>
                                        <p:tgtEl>
                                          <p:spTgt spid="6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 calcmode="lin" valueType="num">
                                      <p:cBhvr additive="base">
                                        <p:cTn id="155" dur="500" fill="hold"/>
                                        <p:tgtEl>
                                          <p:spTgt spid="64"/>
                                        </p:tgtEl>
                                        <p:attrNameLst>
                                          <p:attrName>ppt_x</p:attrName>
                                        </p:attrNameLst>
                                      </p:cBhvr>
                                      <p:tavLst>
                                        <p:tav tm="0">
                                          <p:val>
                                            <p:strVal val="#ppt_x"/>
                                          </p:val>
                                        </p:tav>
                                        <p:tav tm="100000">
                                          <p:val>
                                            <p:strVal val="#ppt_x"/>
                                          </p:val>
                                        </p:tav>
                                      </p:tavLst>
                                    </p:anim>
                                    <p:anim calcmode="lin" valueType="num">
                                      <p:cBhvr additive="base">
                                        <p:cTn id="156" dur="500" fill="hold"/>
                                        <p:tgtEl>
                                          <p:spTgt spid="6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5"/>
                                        </p:tgtEl>
                                        <p:attrNameLst>
                                          <p:attrName>style.visibility</p:attrName>
                                        </p:attrNameLst>
                                      </p:cBhvr>
                                      <p:to>
                                        <p:strVal val="visible"/>
                                      </p:to>
                                    </p:set>
                                    <p:anim calcmode="lin" valueType="num">
                                      <p:cBhvr additive="base">
                                        <p:cTn id="159" dur="500" fill="hold"/>
                                        <p:tgtEl>
                                          <p:spTgt spid="65"/>
                                        </p:tgtEl>
                                        <p:attrNameLst>
                                          <p:attrName>ppt_x</p:attrName>
                                        </p:attrNameLst>
                                      </p:cBhvr>
                                      <p:tavLst>
                                        <p:tav tm="0">
                                          <p:val>
                                            <p:strVal val="#ppt_x"/>
                                          </p:val>
                                        </p:tav>
                                        <p:tav tm="100000">
                                          <p:val>
                                            <p:strVal val="#ppt_x"/>
                                          </p:val>
                                        </p:tav>
                                      </p:tavLst>
                                    </p:anim>
                                    <p:anim calcmode="lin" valueType="num">
                                      <p:cBhvr additive="base">
                                        <p:cTn id="160" dur="500" fill="hold"/>
                                        <p:tgtEl>
                                          <p:spTgt spid="65"/>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anim calcmode="lin" valueType="num">
                                      <p:cBhvr additive="base">
                                        <p:cTn id="163" dur="500" fill="hold"/>
                                        <p:tgtEl>
                                          <p:spTgt spid="66"/>
                                        </p:tgtEl>
                                        <p:attrNameLst>
                                          <p:attrName>ppt_x</p:attrName>
                                        </p:attrNameLst>
                                      </p:cBhvr>
                                      <p:tavLst>
                                        <p:tav tm="0">
                                          <p:val>
                                            <p:strVal val="#ppt_x"/>
                                          </p:val>
                                        </p:tav>
                                        <p:tav tm="100000">
                                          <p:val>
                                            <p:strVal val="#ppt_x"/>
                                          </p:val>
                                        </p:tav>
                                      </p:tavLst>
                                    </p:anim>
                                    <p:anim calcmode="lin" valueType="num">
                                      <p:cBhvr additive="base">
                                        <p:cTn id="164" dur="500" fill="hold"/>
                                        <p:tgtEl>
                                          <p:spTgt spid="6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7"/>
                                        </p:tgtEl>
                                        <p:attrNameLst>
                                          <p:attrName>style.visibility</p:attrName>
                                        </p:attrNameLst>
                                      </p:cBhvr>
                                      <p:to>
                                        <p:strVal val="visible"/>
                                      </p:to>
                                    </p:set>
                                    <p:anim calcmode="lin" valueType="num">
                                      <p:cBhvr additive="base">
                                        <p:cTn id="189" dur="500" fill="hold"/>
                                        <p:tgtEl>
                                          <p:spTgt spid="67"/>
                                        </p:tgtEl>
                                        <p:attrNameLst>
                                          <p:attrName>ppt_x</p:attrName>
                                        </p:attrNameLst>
                                      </p:cBhvr>
                                      <p:tavLst>
                                        <p:tav tm="0">
                                          <p:val>
                                            <p:strVal val="#ppt_x"/>
                                          </p:val>
                                        </p:tav>
                                        <p:tav tm="100000">
                                          <p:val>
                                            <p:strVal val="#ppt_x"/>
                                          </p:val>
                                        </p:tav>
                                      </p:tavLst>
                                    </p:anim>
                                    <p:anim calcmode="lin" valueType="num">
                                      <p:cBhvr additive="base">
                                        <p:cTn id="190" dur="500" fill="hold"/>
                                        <p:tgtEl>
                                          <p:spTgt spid="67"/>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9"/>
                                        </p:tgtEl>
                                        <p:attrNameLst>
                                          <p:attrName>style.visibility</p:attrName>
                                        </p:attrNameLst>
                                      </p:cBhvr>
                                      <p:to>
                                        <p:strVal val="visible"/>
                                      </p:to>
                                    </p:set>
                                    <p:anim calcmode="lin" valueType="num">
                                      <p:cBhvr additive="base">
                                        <p:cTn id="193" dur="500" fill="hold"/>
                                        <p:tgtEl>
                                          <p:spTgt spid="69"/>
                                        </p:tgtEl>
                                        <p:attrNameLst>
                                          <p:attrName>ppt_x</p:attrName>
                                        </p:attrNameLst>
                                      </p:cBhvr>
                                      <p:tavLst>
                                        <p:tav tm="0">
                                          <p:val>
                                            <p:strVal val="#ppt_x"/>
                                          </p:val>
                                        </p:tav>
                                        <p:tav tm="100000">
                                          <p:val>
                                            <p:strVal val="#ppt_x"/>
                                          </p:val>
                                        </p:tav>
                                      </p:tavLst>
                                    </p:anim>
                                    <p:anim calcmode="lin" valueType="num">
                                      <p:cBhvr additive="base">
                                        <p:cTn id="194" dur="500" fill="hold"/>
                                        <p:tgtEl>
                                          <p:spTgt spid="6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anim calcmode="lin" valueType="num">
                                      <p:cBhvr additive="base">
                                        <p:cTn id="197" dur="500" fill="hold"/>
                                        <p:tgtEl>
                                          <p:spTgt spid="57"/>
                                        </p:tgtEl>
                                        <p:attrNameLst>
                                          <p:attrName>ppt_x</p:attrName>
                                        </p:attrNameLst>
                                      </p:cBhvr>
                                      <p:tavLst>
                                        <p:tav tm="0">
                                          <p:val>
                                            <p:strVal val="#ppt_x"/>
                                          </p:val>
                                        </p:tav>
                                        <p:tav tm="100000">
                                          <p:val>
                                            <p:strVal val="#ppt_x"/>
                                          </p:val>
                                        </p:tav>
                                      </p:tavLst>
                                    </p:anim>
                                    <p:anim calcmode="lin" valueType="num">
                                      <p:cBhvr additive="base">
                                        <p:cTn id="198" dur="500" fill="hold"/>
                                        <p:tgtEl>
                                          <p:spTgt spid="57"/>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 calcmode="lin" valueType="num">
                                      <p:cBhvr additive="base">
                                        <p:cTn id="215" dur="500" fill="hold"/>
                                        <p:tgtEl>
                                          <p:spTgt spid="77"/>
                                        </p:tgtEl>
                                        <p:attrNameLst>
                                          <p:attrName>ppt_x</p:attrName>
                                        </p:attrNameLst>
                                      </p:cBhvr>
                                      <p:tavLst>
                                        <p:tav tm="0">
                                          <p:val>
                                            <p:strVal val="#ppt_x"/>
                                          </p:val>
                                        </p:tav>
                                        <p:tav tm="100000">
                                          <p:val>
                                            <p:strVal val="#ppt_x"/>
                                          </p:val>
                                        </p:tav>
                                      </p:tavLst>
                                    </p:anim>
                                    <p:anim calcmode="lin" valueType="num">
                                      <p:cBhvr additive="base">
                                        <p:cTn id="216" dur="500" fill="hold"/>
                                        <p:tgtEl>
                                          <p:spTgt spid="7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anim calcmode="lin" valueType="num">
                                      <p:cBhvr additive="base">
                                        <p:cTn id="229" dur="500" fill="hold"/>
                                        <p:tgtEl>
                                          <p:spTgt spid="78"/>
                                        </p:tgtEl>
                                        <p:attrNameLst>
                                          <p:attrName>ppt_x</p:attrName>
                                        </p:attrNameLst>
                                      </p:cBhvr>
                                      <p:tavLst>
                                        <p:tav tm="0">
                                          <p:val>
                                            <p:strVal val="#ppt_x"/>
                                          </p:val>
                                        </p:tav>
                                        <p:tav tm="100000">
                                          <p:val>
                                            <p:strVal val="#ppt_x"/>
                                          </p:val>
                                        </p:tav>
                                      </p:tavLst>
                                    </p:anim>
                                    <p:anim calcmode="lin" valueType="num">
                                      <p:cBhvr additive="base">
                                        <p:cTn id="23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4" grpId="1" animBg="1"/>
      <p:bldP spid="75" grpId="1"/>
      <p:bldP spid="79" grpId="0"/>
      <p:bldP spid="78" grpId="0" animBg="1"/>
      <p:bldP spid="79" grpId="1"/>
      <p:bldP spid="7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二路归并排序的</a:t>
            </a:r>
            <a:r>
              <a:rPr lang="zh-CN" altLang="en-US">
                <a:latin typeface="Times New Roman" panose="02020603050405020304" pitchFamily="18" charset="0"/>
              </a:rPr>
              <a:t>实现：</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）首先是归并排序的递归体，首先是完成数组的拆分，拆分只需要找到数组的中间值索引，根据中间索引值就可以完成</a:t>
            </a:r>
            <a:r>
              <a:rPr lang="en-US" altLang="zh-CN">
                <a:latin typeface="Times New Roman" panose="02020603050405020304" pitchFamily="18" charset="0"/>
              </a:rPr>
              <a:t>;</a:t>
            </a:r>
            <a:r>
              <a:rPr lang="zh-CN" altLang="en-US">
                <a:latin typeface="Times New Roman" panose="02020603050405020304" pitchFamily="18" charset="0"/>
              </a:rPr>
              <a:t>然后递归的差分。</a:t>
            </a:r>
            <a:endParaRPr lang="en-US" altLang="zh-CN">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）拆分完成之后，则需要合并，需要完成合并的函数</a:t>
            </a:r>
            <a:r>
              <a:rPr lang="en-US" altLang="zh-CN">
                <a:latin typeface="Times New Roman" panose="02020603050405020304" pitchFamily="18" charset="0"/>
              </a:rPr>
              <a:t>;</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文本框 3"/>
          <p:cNvSpPr txBox="1"/>
          <p:nvPr/>
        </p:nvSpPr>
        <p:spPr>
          <a:xfrm>
            <a:off x="2195830" y="2997200"/>
            <a:ext cx="4911725" cy="1276985"/>
          </a:xfrm>
          <a:prstGeom prst="rect">
            <a:avLst/>
          </a:prstGeom>
          <a:noFill/>
        </p:spPr>
        <p:txBody>
          <a:bodyPr wrap="square" rtlCol="0" anchor="t">
            <a:noAutofit/>
          </a:bodyPr>
          <a:p>
            <a:r>
              <a:rPr lang="en-US" altLang="zh-CN" sz="2400">
                <a:solidFill>
                  <a:schemeClr val="tx1"/>
                </a:solidFill>
                <a:uFillTx/>
                <a:latin typeface="Times New Roman" panose="02020603050405020304" pitchFamily="18" charset="0"/>
              </a:rPr>
              <a:t>def mergeSort(arr):</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if len(arr) &lt;= 1: #</a:t>
            </a:r>
            <a:r>
              <a:rPr lang="zh-CN" altLang="en-US" sz="2400">
                <a:solidFill>
                  <a:schemeClr val="tx1"/>
                </a:solidFill>
                <a:uFillTx/>
                <a:latin typeface="Times New Roman" panose="02020603050405020304" pitchFamily="18" charset="0"/>
              </a:rPr>
              <a:t>递归出口</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return arr</a:t>
            </a:r>
            <a:endParaRPr lang="en-US" altLang="zh-CN" sz="2400">
              <a:solidFill>
                <a:schemeClr val="tx1"/>
              </a:solidFill>
              <a:uFillTx/>
              <a:latin typeface="Times New Roman" panose="02020603050405020304" pitchFamily="18" charset="0"/>
            </a:endParaRPr>
          </a:p>
          <a:p>
            <a:endParaRPr lang="en-US" altLang="zh-CN" sz="2400">
              <a:solidFill>
                <a:schemeClr val="tx1"/>
              </a:solidFill>
              <a:uFillTx/>
              <a:latin typeface="Times New Roman" panose="02020603050405020304" pitchFamily="18" charset="0"/>
            </a:endParaRPr>
          </a:p>
        </p:txBody>
      </p:sp>
      <p:sp>
        <p:nvSpPr>
          <p:cNvPr id="5" name="文本框 4"/>
          <p:cNvSpPr txBox="1"/>
          <p:nvPr/>
        </p:nvSpPr>
        <p:spPr>
          <a:xfrm>
            <a:off x="2124075" y="4130675"/>
            <a:ext cx="7071995" cy="1105535"/>
          </a:xfrm>
          <a:prstGeom prst="rect">
            <a:avLst/>
          </a:prstGeom>
          <a:noFill/>
        </p:spPr>
        <p:txBody>
          <a:bodyPr wrap="square" rtlCol="0" anchor="t">
            <a:noAutofit/>
          </a:bodyPr>
          <a:p>
            <a:r>
              <a:rPr lang="en-US" altLang="zh-CN" sz="2400">
                <a:uFillTx/>
                <a:latin typeface="Times New Roman" panose="02020603050405020304" pitchFamily="18" charset="0"/>
                <a:sym typeface="+mn-ea"/>
              </a:rPr>
              <a:t>    low, high = 0, len(arr)-1 # </a:t>
            </a:r>
            <a:r>
              <a:rPr lang="zh-CN" altLang="en-US" sz="2400">
                <a:uFillTx/>
                <a:latin typeface="Times New Roman" panose="02020603050405020304" pitchFamily="18" charset="0"/>
                <a:sym typeface="+mn-ea"/>
              </a:rPr>
              <a:t>切分数组的中间索引</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mid = (low+high)//2</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t>
            </a:r>
            <a:endParaRPr lang="en-US" altLang="zh-CN" sz="2400">
              <a:uFillTx/>
              <a:latin typeface="Times New Roman" panose="02020603050405020304" pitchFamily="18" charset="0"/>
              <a:sym typeface="+mn-ea"/>
            </a:endParaRPr>
          </a:p>
        </p:txBody>
      </p:sp>
      <p:sp>
        <p:nvSpPr>
          <p:cNvPr id="7" name="文本框 6"/>
          <p:cNvSpPr txBox="1"/>
          <p:nvPr/>
        </p:nvSpPr>
        <p:spPr>
          <a:xfrm>
            <a:off x="2142490" y="4941570"/>
            <a:ext cx="4572000" cy="1198880"/>
          </a:xfrm>
          <a:prstGeom prst="rect">
            <a:avLst/>
          </a:prstGeom>
          <a:noFill/>
        </p:spPr>
        <p:txBody>
          <a:bodyPr wrap="square" rtlCol="0" anchor="t">
            <a:spAutoFit/>
          </a:bodyPr>
          <a:p>
            <a:r>
              <a:rPr lang="en-US" altLang="zh-CN" sz="2400">
                <a:uFillTx/>
                <a:latin typeface="Times New Roman" panose="02020603050405020304" pitchFamily="18" charset="0"/>
                <a:sym typeface="+mn-ea"/>
              </a:rPr>
              <a:t>    arr1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arr2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return merge(arr1, arr2)</a:t>
            </a:r>
            <a:endParaRPr lang="en-US" altLang="zh-CN" sz="2400">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31318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合并函数的实现</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8" name="文本框 7"/>
          <p:cNvSpPr txBox="1"/>
          <p:nvPr/>
        </p:nvSpPr>
        <p:spPr>
          <a:xfrm>
            <a:off x="2628265" y="1772920"/>
            <a:ext cx="4572000" cy="479996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def merge(arr1, 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i,j = 0,0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 =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&lt;len(arr1) and j &lt;len(arr2):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arr1[i] &lt;= 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 len(arr1):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j &lt; 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result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二分查找采用的是分治策略：</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1</a:t>
            </a:r>
            <a:r>
              <a:rPr lang="zh-CN" altLang="en-US" sz="2400" dirty="0">
                <a:solidFill>
                  <a:srgbClr val="080808"/>
                </a:solidFill>
                <a:uFillTx/>
                <a:latin typeface="Times New Roman" panose="02020603050405020304" pitchFamily="18" charset="0"/>
                <a:cs typeface="Times New Roman" panose="02020603050405020304" pitchFamily="18" charset="0"/>
              </a:rPr>
              <a:t>）分：将待查找数据序列分成两个长度相等的子序列，取中间元素与</a:t>
            </a:r>
            <a:r>
              <a:rPr lang="en-US" altLang="zh-CN" sz="2400" dirty="0">
                <a:solidFill>
                  <a:srgbClr val="080808"/>
                </a:solidFill>
                <a:uFillTx/>
                <a:latin typeface="Times New Roman" panose="02020603050405020304" pitchFamily="18" charset="0"/>
                <a:cs typeface="Times New Roman" panose="02020603050405020304" pitchFamily="18" charset="0"/>
              </a:rPr>
              <a:t>key</a:t>
            </a:r>
            <a:r>
              <a:rPr lang="zh-CN" altLang="en-US" sz="2400" dirty="0">
                <a:solidFill>
                  <a:srgbClr val="080808"/>
                </a:solidFill>
                <a:uFillTx/>
                <a:latin typeface="Times New Roman" panose="02020603050405020304" pitchFamily="18" charset="0"/>
                <a:cs typeface="Times New Roman" panose="02020603050405020304" pitchFamily="18" charset="0"/>
              </a:rPr>
              <a:t>进行比较；</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2</a:t>
            </a:r>
            <a:r>
              <a:rPr lang="zh-CN" altLang="en-US" sz="2400" dirty="0">
                <a:solidFill>
                  <a:srgbClr val="080808"/>
                </a:solidFill>
                <a:uFillTx/>
                <a:latin typeface="Times New Roman" panose="02020603050405020304" pitchFamily="18" charset="0"/>
                <a:cs typeface="Times New Roman" panose="02020603050405020304" pitchFamily="18" charset="0"/>
              </a:rPr>
              <a:t>）治：如果相等，查找成功，结束查找；如果不相等在子序列中进行递归查找；</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3</a:t>
            </a:r>
            <a:r>
              <a:rPr lang="zh-CN" altLang="en-US" sz="2400" dirty="0">
                <a:solidFill>
                  <a:srgbClr val="080808"/>
                </a:solidFill>
                <a:uFillTx/>
                <a:latin typeface="Times New Roman" panose="02020603050405020304" pitchFamily="18" charset="0"/>
                <a:cs typeface="Times New Roman" panose="02020603050405020304" pitchFamily="18" charset="0"/>
              </a:rPr>
              <a:t>）合：因为实际上并没有把数据序列分开，因此无需进行合并；</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1219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3.3.4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(int a[], int x, int low, int high)</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int 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if(low &gt; high) return -1;	</a:t>
            </a: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查找不成功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mid = (low + high) / 2;</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if(x == a[mid])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mid;	              //</a:t>
            </a:r>
            <a:r>
              <a:rPr lang="zh-CN" altLang="en-US" sz="2400" dirty="0">
                <a:solidFill>
                  <a:srgbClr val="080808"/>
                </a:solidFill>
                <a:uFillTx/>
                <a:latin typeface="Times New Roman" panose="02020603050405020304" pitchFamily="18" charset="0"/>
              </a:rPr>
              <a:t>查找成功</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 if(x &lt; a[mid])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low, mid-1);	//</a:t>
            </a:r>
            <a:r>
              <a:rPr lang="zh-CN" altLang="en-US" sz="2400" dirty="0">
                <a:solidFill>
                  <a:srgbClr val="080808"/>
                </a:solidFill>
                <a:uFillTx/>
                <a:latin typeface="Times New Roman" panose="02020603050405020304" pitchFamily="18" charset="0"/>
              </a:rPr>
              <a:t>在前半区查找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mid+1, high); //</a:t>
            </a:r>
            <a:r>
              <a:rPr lang="zh-CN" altLang="en-US" sz="2400" dirty="0">
                <a:solidFill>
                  <a:srgbClr val="080808"/>
                </a:solidFill>
                <a:uFillTx/>
                <a:latin typeface="Times New Roman" panose="02020603050405020304" pitchFamily="18" charset="0"/>
              </a:rPr>
              <a:t>在后半区查找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11561</Words>
  <Application>WPS 演示</Application>
  <PresentationFormat>全屏显示(4:3)</PresentationFormat>
  <Paragraphs>1364</Paragraphs>
  <Slides>58</Slides>
  <Notes>5</Notes>
  <HiddenSlides>0</HiddenSlides>
  <MMClips>0</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58</vt:i4>
      </vt:variant>
    </vt:vector>
  </HeadingPairs>
  <TitlesOfParts>
    <vt:vector size="85"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JetBrains Mono</vt:lpstr>
      <vt:lpstr>Wingdings 3</vt:lpstr>
      <vt:lpstr>方正仿宋_GB2312</vt:lpstr>
      <vt:lpstr>汉仪雅酷黑-85J</vt:lpstr>
      <vt:lpstr>Cambria Math</vt:lpstr>
      <vt:lpstr>T</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538</cp:revision>
  <dcterms:created xsi:type="dcterms:W3CDTF">2010-09-23T08:30:00Z</dcterms:created>
  <dcterms:modified xsi:type="dcterms:W3CDTF">2025-09-28T01:40:21Z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