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74"/>
  </p:handoutMasterIdLst>
  <p:sldIdLst>
    <p:sldId id="709" r:id="rId4"/>
    <p:sldId id="712" r:id="rId6"/>
    <p:sldId id="763" r:id="rId7"/>
    <p:sldId id="335" r:id="rId8"/>
    <p:sldId id="710" r:id="rId9"/>
    <p:sldId id="785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676" r:id="rId18"/>
    <p:sldId id="711" r:id="rId19"/>
    <p:sldId id="713" r:id="rId20"/>
    <p:sldId id="714" r:id="rId21"/>
    <p:sldId id="715" r:id="rId22"/>
    <p:sldId id="716" r:id="rId23"/>
    <p:sldId id="718" r:id="rId24"/>
    <p:sldId id="717" r:id="rId25"/>
    <p:sldId id="719" r:id="rId26"/>
    <p:sldId id="266" r:id="rId27"/>
    <p:sldId id="720" r:id="rId28"/>
    <p:sldId id="721" r:id="rId29"/>
    <p:sldId id="722" r:id="rId30"/>
    <p:sldId id="723" r:id="rId31"/>
    <p:sldId id="724" r:id="rId32"/>
    <p:sldId id="725" r:id="rId33"/>
    <p:sldId id="748" r:id="rId34"/>
    <p:sldId id="749" r:id="rId35"/>
    <p:sldId id="750" r:id="rId36"/>
    <p:sldId id="751" r:id="rId37"/>
    <p:sldId id="753" r:id="rId38"/>
    <p:sldId id="754" r:id="rId39"/>
    <p:sldId id="752" r:id="rId40"/>
    <p:sldId id="755" r:id="rId41"/>
    <p:sldId id="756" r:id="rId42"/>
    <p:sldId id="757" r:id="rId43"/>
    <p:sldId id="758" r:id="rId44"/>
    <p:sldId id="759" r:id="rId45"/>
    <p:sldId id="760" r:id="rId46"/>
    <p:sldId id="761" r:id="rId47"/>
    <p:sldId id="762" r:id="rId48"/>
    <p:sldId id="726" r:id="rId49"/>
    <p:sldId id="727" r:id="rId50"/>
    <p:sldId id="728" r:id="rId51"/>
    <p:sldId id="273" r:id="rId52"/>
    <p:sldId id="764" r:id="rId53"/>
    <p:sldId id="765" r:id="rId54"/>
    <p:sldId id="766" r:id="rId55"/>
    <p:sldId id="767" r:id="rId56"/>
    <p:sldId id="768" r:id="rId57"/>
    <p:sldId id="769" r:id="rId58"/>
    <p:sldId id="770" r:id="rId59"/>
    <p:sldId id="771" r:id="rId60"/>
    <p:sldId id="772" r:id="rId61"/>
    <p:sldId id="773" r:id="rId62"/>
    <p:sldId id="774" r:id="rId63"/>
    <p:sldId id="775" r:id="rId64"/>
    <p:sldId id="776" r:id="rId65"/>
    <p:sldId id="777" r:id="rId66"/>
    <p:sldId id="778" r:id="rId67"/>
    <p:sldId id="779" r:id="rId68"/>
    <p:sldId id="780" r:id="rId69"/>
    <p:sldId id="781" r:id="rId70"/>
    <p:sldId id="782" r:id="rId71"/>
    <p:sldId id="783" r:id="rId72"/>
    <p:sldId id="784" r:id="rId7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EB3DE"/>
    <a:srgbClr val="FDFFFC"/>
    <a:srgbClr val="67AB9E"/>
    <a:srgbClr val="0000FF"/>
    <a:srgbClr val="FF33CC"/>
    <a:srgbClr val="FF3399"/>
    <a:srgbClr val="0066FF"/>
    <a:srgbClr val="FF6600"/>
    <a:srgbClr val="55B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739" y="-10"/>
      </p:cViewPr>
      <p:guideLst>
        <p:guide orient="horz" pos="221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8" Type="http://schemas.openxmlformats.org/officeDocument/2006/relationships/commentAuthors" Target="commentAuthors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handoutMaster" Target="handoutMasters/handoutMaster1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补充：冯</a:t>
            </a:r>
            <a:r>
              <a:rPr lang="en-US" altLang="zh-CN"/>
              <a:t>.</a:t>
            </a:r>
            <a:r>
              <a:rPr lang="zh-CN" altLang="en-US"/>
              <a:t>诺依曼何须人也？输入设备和输出设备我们很好理解。就是需要让数据输入设备和将计算出的结果展示出来。例如我们现在的键盘和显示器以及打印机。那我们还需要理解我计算机专业的工具的核心设备。存储器、控制器、运算器。但是对这三个东西理解还不深刻吧。确实是我感觉如果不是从事一线工作的可能真的很难理解。但是我们还是从书本和资料上来多一些了解吧。同学们我们试想一下在计算机诞生的早期。如果你是一个工程师，你如何去实现这个理论上的</a:t>
            </a:r>
            <a:r>
              <a:rPr lang="zh-CN" altLang="en-US"/>
              <a:t>计算机。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补充：冯</a:t>
            </a:r>
            <a:r>
              <a:rPr lang="en-US" altLang="zh-CN"/>
              <a:t>.</a:t>
            </a:r>
            <a:r>
              <a:rPr lang="zh-CN" altLang="en-US"/>
              <a:t>诺依曼何须人也？输入设备和输出设备我们很好理解。就是需要让数据输入设备和将计算出的结果展示出来。例如我们现在的键盘和显示器以及打印机。那我们还需要理解我计算机专业的工具的核心设备。存储器、控制器、运算器。但是对这三个东西理解还不深刻吧。确实是我感觉如果不是从事一线工作的可能真的很难理解。但是我们还是从书本和资料上来多一些了解吧。同学们我们试想一下在计算机诞生的早期。如果你是一个工程师，你如何去实现这个理论上的计算机。当然这个单质硅晶体在绝对零度或高温下能破坏这些电子对，也可以进行</a:t>
            </a:r>
            <a:r>
              <a:rPr lang="zh-CN" altLang="en-US"/>
              <a:t>导电。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但是在绝对零度或高温导电条件太苛刻。所以什么搞这些电气的人就是人为的把一些元素掺杂到单晶硅里面。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42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2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蛮力法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657" y="908678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50645" y="3500755"/>
            <a:ext cx="653161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如果将两个半导体相互贴合，会有什么样的</a:t>
            </a:r>
            <a:r>
              <a:rPr lang="zh-CN" altLang="en-US"/>
              <a:t>效果？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889760" y="1927860"/>
            <a:ext cx="5086350" cy="1506855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cxnSp>
        <p:nvCxnSpPr>
          <p:cNvPr id="77" name="直接连接符 76"/>
          <p:cNvCxnSpPr>
            <a:stCxn id="26" idx="0"/>
            <a:endCxn id="26" idx="2"/>
          </p:cNvCxnSpPr>
          <p:nvPr/>
        </p:nvCxnSpPr>
        <p:spPr>
          <a:xfrm>
            <a:off x="4432935" y="1927860"/>
            <a:ext cx="0" cy="1506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椭圆 77"/>
          <p:cNvSpPr/>
          <p:nvPr/>
        </p:nvSpPr>
        <p:spPr>
          <a:xfrm>
            <a:off x="2032635" y="19697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937385" y="178308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493010" y="196342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2397760" y="177673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001010" y="19665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2905760" y="177990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518535" y="19602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423285" y="177355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3978910" y="19538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3883660" y="176720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026285" y="24682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1931035" y="228155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2486660" y="24618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2391410" y="227520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2994660" y="24650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899410" y="227838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3512185" y="245872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416935" y="227203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3972560" y="24523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3877310" y="226568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2029460" y="296672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934210" y="278003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2489835" y="29603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2394585" y="277368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椭圆 140"/>
          <p:cNvSpPr/>
          <p:nvPr/>
        </p:nvSpPr>
        <p:spPr>
          <a:xfrm>
            <a:off x="2997835" y="29635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2902585" y="277685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3515360" y="29571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3420110" y="277050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3975735" y="29508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3880485" y="276415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4515485" y="193802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401185" y="16941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5009515" y="19316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4895215" y="16878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5517515" y="19443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5403215" y="17005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035040" y="193802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5920740" y="169418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6495415" y="19411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6381115" y="16973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4518660" y="23983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8" name="椭圆 157"/>
          <p:cNvSpPr/>
          <p:nvPr/>
        </p:nvSpPr>
        <p:spPr>
          <a:xfrm>
            <a:off x="5012690" y="23920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4898390" y="21482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椭圆 159"/>
          <p:cNvSpPr/>
          <p:nvPr/>
        </p:nvSpPr>
        <p:spPr>
          <a:xfrm>
            <a:off x="5520690" y="24047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406390" y="21609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6038215" y="23983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5923915" y="21545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6498590" y="24015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6384290" y="21577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4531360" y="29063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5025390" y="29000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911090" y="26562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椭圆 168"/>
          <p:cNvSpPr/>
          <p:nvPr/>
        </p:nvSpPr>
        <p:spPr>
          <a:xfrm>
            <a:off x="5533390" y="291274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5419090" y="26689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6050915" y="290639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5936615" y="26625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椭圆 172"/>
          <p:cNvSpPr/>
          <p:nvPr/>
        </p:nvSpPr>
        <p:spPr>
          <a:xfrm>
            <a:off x="6511290" y="290957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6396990" y="26657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4401185" y="21609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410710" y="26689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1327785" y="5877560"/>
            <a:ext cx="653161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P</a:t>
            </a:r>
            <a:r>
              <a:rPr lang="zh-CN" altLang="en-US"/>
              <a:t>型半导体和</a:t>
            </a:r>
            <a:r>
              <a:rPr lang="en-US" altLang="zh-CN"/>
              <a:t>N</a:t>
            </a:r>
            <a:r>
              <a:rPr lang="zh-CN" altLang="en-US"/>
              <a:t>型半导体相互贴合就会形成一个</a:t>
            </a:r>
            <a:r>
              <a:rPr lang="zh-CN" altLang="en-US">
                <a:solidFill>
                  <a:srgbClr val="FF0000"/>
                </a:solidFill>
              </a:rPr>
              <a:t>内建电场，</a:t>
            </a:r>
            <a:r>
              <a:rPr lang="zh-CN" altLang="en-US">
                <a:solidFill>
                  <a:schemeClr val="tx1"/>
                </a:solidFill>
              </a:rPr>
              <a:t>此位置不会有自由移动的电子和空穴。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889760" y="4232275"/>
            <a:ext cx="5086350" cy="1506855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032635" y="42741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1937385" y="40874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2493010" y="42678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397760" y="40811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3001010" y="42710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3518535" y="42646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3978910" y="42583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2026285" y="47726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1931035" y="45859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486660" y="47663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391410" y="45796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2994660" y="47694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3512185" y="47631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3972560" y="47567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2029460" y="52711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1934210" y="50844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2489835" y="52647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2394585" y="50780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2997835" y="52679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515360" y="52616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3975735" y="52552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515485" y="42424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5009515" y="42360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5517515" y="42487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035040" y="42424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920740" y="39985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6495415" y="42456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6381115" y="40017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4518660" y="47028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5012690" y="46964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5520690" y="47091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6038215" y="47028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923915" y="44589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6498590" y="47059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384290" y="44621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4531360" y="52108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5025390" y="52044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5533390" y="52171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6050915" y="52108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5936615" y="49669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6511290" y="52139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396990" y="49701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0" name="直接连接符 239"/>
          <p:cNvCxnSpPr/>
          <p:nvPr/>
        </p:nvCxnSpPr>
        <p:spPr>
          <a:xfrm>
            <a:off x="2962910" y="4236085"/>
            <a:ext cx="0" cy="1506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1" name="直接连接符 240"/>
          <p:cNvCxnSpPr/>
          <p:nvPr/>
        </p:nvCxnSpPr>
        <p:spPr>
          <a:xfrm>
            <a:off x="6012180" y="4236085"/>
            <a:ext cx="0" cy="1506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3" name="左大括号 242"/>
          <p:cNvSpPr/>
          <p:nvPr/>
        </p:nvSpPr>
        <p:spPr>
          <a:xfrm rot="5400000">
            <a:off x="4421505" y="2585720"/>
            <a:ext cx="135890" cy="312229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3918585" y="3789045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内建电场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45" name="直接箭头连接符 244"/>
          <p:cNvCxnSpPr/>
          <p:nvPr/>
        </p:nvCxnSpPr>
        <p:spPr>
          <a:xfrm>
            <a:off x="1327785" y="2590800"/>
            <a:ext cx="561975" cy="90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6" name="文本框 245"/>
          <p:cNvSpPr txBox="1"/>
          <p:nvPr/>
        </p:nvSpPr>
        <p:spPr>
          <a:xfrm>
            <a:off x="107315" y="2340610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cxnSp>
        <p:nvCxnSpPr>
          <p:cNvPr id="247" name="直接箭头连接符 246"/>
          <p:cNvCxnSpPr/>
          <p:nvPr/>
        </p:nvCxnSpPr>
        <p:spPr>
          <a:xfrm>
            <a:off x="1327785" y="4903470"/>
            <a:ext cx="561975" cy="90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8" name="文本框 247"/>
          <p:cNvSpPr txBox="1"/>
          <p:nvPr/>
        </p:nvSpPr>
        <p:spPr>
          <a:xfrm>
            <a:off x="107315" y="4653280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sp>
        <p:nvSpPr>
          <p:cNvPr id="249" name="文本框 248"/>
          <p:cNvSpPr txBox="1"/>
          <p:nvPr/>
        </p:nvSpPr>
        <p:spPr>
          <a:xfrm>
            <a:off x="7308215" y="1719580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cxnSp>
        <p:nvCxnSpPr>
          <p:cNvPr id="252" name="直接箭头连接符 251"/>
          <p:cNvCxnSpPr>
            <a:endCxn id="26" idx="3"/>
          </p:cNvCxnSpPr>
          <p:nvPr/>
        </p:nvCxnSpPr>
        <p:spPr>
          <a:xfrm flipH="1">
            <a:off x="6976110" y="1988820"/>
            <a:ext cx="475615" cy="69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53" name="文本框 252"/>
          <p:cNvSpPr txBox="1"/>
          <p:nvPr/>
        </p:nvSpPr>
        <p:spPr>
          <a:xfrm>
            <a:off x="7308215" y="3998595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cxnSp>
        <p:nvCxnSpPr>
          <p:cNvPr id="254" name="直接箭头连接符 253"/>
          <p:cNvCxnSpPr/>
          <p:nvPr/>
        </p:nvCxnSpPr>
        <p:spPr>
          <a:xfrm flipH="1">
            <a:off x="6976110" y="4267835"/>
            <a:ext cx="475615" cy="69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42" y="836923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749935" y="5589270"/>
            <a:ext cx="7859395" cy="605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如果此时我再半导体两侧加入电压如何？如果再加一个反向电压有如何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1889760" y="1917700"/>
            <a:ext cx="5086350" cy="1506855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2032635" y="19596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1937385" y="17729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椭圆 181"/>
          <p:cNvSpPr/>
          <p:nvPr/>
        </p:nvSpPr>
        <p:spPr>
          <a:xfrm>
            <a:off x="2493010" y="19532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2397760" y="17665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椭圆 183"/>
          <p:cNvSpPr/>
          <p:nvPr/>
        </p:nvSpPr>
        <p:spPr>
          <a:xfrm>
            <a:off x="3001010" y="19564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3518535" y="19500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3978910" y="19437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2026285" y="24580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1931035" y="22713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2486660" y="24517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2391410" y="22650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2994660" y="24549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6" name="椭圆 195"/>
          <p:cNvSpPr/>
          <p:nvPr/>
        </p:nvSpPr>
        <p:spPr>
          <a:xfrm>
            <a:off x="3512185" y="24485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98" name="椭圆 197"/>
          <p:cNvSpPr/>
          <p:nvPr/>
        </p:nvSpPr>
        <p:spPr>
          <a:xfrm>
            <a:off x="3972560" y="24422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2029460" y="29565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1934210" y="27698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椭圆 201"/>
          <p:cNvSpPr/>
          <p:nvPr/>
        </p:nvSpPr>
        <p:spPr>
          <a:xfrm>
            <a:off x="2489835" y="29502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2394585" y="2763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2997835" y="29533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3515360" y="29470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08" name="椭圆 207"/>
          <p:cNvSpPr/>
          <p:nvPr/>
        </p:nvSpPr>
        <p:spPr>
          <a:xfrm>
            <a:off x="3975735" y="29406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+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0" name="椭圆 209"/>
          <p:cNvSpPr/>
          <p:nvPr/>
        </p:nvSpPr>
        <p:spPr>
          <a:xfrm>
            <a:off x="4515485" y="19278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2" name="椭圆 211"/>
          <p:cNvSpPr/>
          <p:nvPr/>
        </p:nvSpPr>
        <p:spPr>
          <a:xfrm>
            <a:off x="5009515" y="19215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4" name="椭圆 213"/>
          <p:cNvSpPr/>
          <p:nvPr/>
        </p:nvSpPr>
        <p:spPr>
          <a:xfrm>
            <a:off x="5517515" y="19342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6" name="椭圆 215"/>
          <p:cNvSpPr/>
          <p:nvPr/>
        </p:nvSpPr>
        <p:spPr>
          <a:xfrm>
            <a:off x="6035040" y="192786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5920740" y="168402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椭圆 217"/>
          <p:cNvSpPr/>
          <p:nvPr/>
        </p:nvSpPr>
        <p:spPr>
          <a:xfrm>
            <a:off x="6495415" y="19310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6381115" y="16871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0" name="椭圆 219"/>
          <p:cNvSpPr/>
          <p:nvPr/>
        </p:nvSpPr>
        <p:spPr>
          <a:xfrm>
            <a:off x="4518660" y="23882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1" name="椭圆 220"/>
          <p:cNvSpPr/>
          <p:nvPr/>
        </p:nvSpPr>
        <p:spPr>
          <a:xfrm>
            <a:off x="5012690" y="23818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3" name="椭圆 222"/>
          <p:cNvSpPr/>
          <p:nvPr/>
        </p:nvSpPr>
        <p:spPr>
          <a:xfrm>
            <a:off x="5520690" y="23945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6038215" y="23882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5923915" y="21443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6498590" y="23914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8" name="文本框 227"/>
          <p:cNvSpPr txBox="1"/>
          <p:nvPr/>
        </p:nvSpPr>
        <p:spPr>
          <a:xfrm>
            <a:off x="6384290" y="21475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4531360" y="28962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5025390" y="28898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5533390" y="290258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6050915" y="2896235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5" name="文本框 234"/>
          <p:cNvSpPr txBox="1"/>
          <p:nvPr/>
        </p:nvSpPr>
        <p:spPr>
          <a:xfrm>
            <a:off x="5936615" y="26523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6511290" y="2899410"/>
            <a:ext cx="432000" cy="431800"/>
          </a:xfrm>
          <a:prstGeom prst="ellipse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-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396990" y="26555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0" name="直接连接符 239"/>
          <p:cNvCxnSpPr/>
          <p:nvPr/>
        </p:nvCxnSpPr>
        <p:spPr>
          <a:xfrm>
            <a:off x="2962910" y="1921510"/>
            <a:ext cx="0" cy="1506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41" name="直接连接符 240"/>
          <p:cNvCxnSpPr/>
          <p:nvPr/>
        </p:nvCxnSpPr>
        <p:spPr>
          <a:xfrm>
            <a:off x="6012180" y="1921510"/>
            <a:ext cx="0" cy="15068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43" name="左大括号 242"/>
          <p:cNvSpPr/>
          <p:nvPr/>
        </p:nvSpPr>
        <p:spPr>
          <a:xfrm rot="5400000">
            <a:off x="4421505" y="271145"/>
            <a:ext cx="135890" cy="3122295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3918585" y="147447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内建电场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47" name="直接箭头连接符 246"/>
          <p:cNvCxnSpPr/>
          <p:nvPr/>
        </p:nvCxnSpPr>
        <p:spPr>
          <a:xfrm>
            <a:off x="1327785" y="2588895"/>
            <a:ext cx="561975" cy="90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48" name="文本框 247"/>
          <p:cNvSpPr txBox="1"/>
          <p:nvPr/>
        </p:nvSpPr>
        <p:spPr>
          <a:xfrm>
            <a:off x="107315" y="2338705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sp>
        <p:nvSpPr>
          <p:cNvPr id="253" name="文本框 252"/>
          <p:cNvSpPr txBox="1"/>
          <p:nvPr/>
        </p:nvSpPr>
        <p:spPr>
          <a:xfrm>
            <a:off x="7308215" y="1684020"/>
            <a:ext cx="1668145" cy="25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</a:t>
            </a:r>
            <a:r>
              <a:rPr lang="zh-CN" altLang="en-US"/>
              <a:t>型</a:t>
            </a:r>
            <a:r>
              <a:rPr lang="zh-CN" altLang="en-US"/>
              <a:t>半导体</a:t>
            </a:r>
            <a:endParaRPr lang="zh-CN" altLang="en-US"/>
          </a:p>
        </p:txBody>
      </p:sp>
      <p:cxnSp>
        <p:nvCxnSpPr>
          <p:cNvPr id="254" name="直接箭头连接符 253"/>
          <p:cNvCxnSpPr/>
          <p:nvPr/>
        </p:nvCxnSpPr>
        <p:spPr>
          <a:xfrm flipH="1">
            <a:off x="6976110" y="1953260"/>
            <a:ext cx="475615" cy="6927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肘形连接符 3"/>
          <p:cNvCxnSpPr>
            <a:stCxn id="178" idx="3"/>
          </p:cNvCxnSpPr>
          <p:nvPr/>
        </p:nvCxnSpPr>
        <p:spPr>
          <a:xfrm>
            <a:off x="6976110" y="2671445"/>
            <a:ext cx="692150" cy="15494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直接连接符 10"/>
          <p:cNvCxnSpPr/>
          <p:nvPr/>
        </p:nvCxnSpPr>
        <p:spPr>
          <a:xfrm flipV="1">
            <a:off x="4309110" y="4204970"/>
            <a:ext cx="3348000" cy="6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直接连接符 11"/>
          <p:cNvCxnSpPr/>
          <p:nvPr/>
        </p:nvCxnSpPr>
        <p:spPr>
          <a:xfrm flipV="1">
            <a:off x="1195705" y="4217670"/>
            <a:ext cx="2880000" cy="6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肘形连接符 12"/>
          <p:cNvCxnSpPr/>
          <p:nvPr/>
        </p:nvCxnSpPr>
        <p:spPr>
          <a:xfrm>
            <a:off x="1198245" y="2693670"/>
            <a:ext cx="7200" cy="15494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 flipV="1">
            <a:off x="1198245" y="2699385"/>
            <a:ext cx="691200" cy="63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肘形连接符 15"/>
          <p:cNvCxnSpPr/>
          <p:nvPr/>
        </p:nvCxnSpPr>
        <p:spPr>
          <a:xfrm>
            <a:off x="4075430" y="3843655"/>
            <a:ext cx="7200" cy="7200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肘形连接符 16"/>
          <p:cNvCxnSpPr/>
          <p:nvPr/>
        </p:nvCxnSpPr>
        <p:spPr>
          <a:xfrm>
            <a:off x="4288790" y="4024630"/>
            <a:ext cx="7200" cy="36000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899160" y="3812540"/>
            <a:ext cx="6531610" cy="535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+      -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3419475" y="4348480"/>
            <a:ext cx="1517650" cy="1095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622165" y="3644900"/>
            <a:ext cx="387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</a:rPr>
              <a:t>？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43755" y="4437380"/>
            <a:ext cx="387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charset="0"/>
              </a:rPr>
              <a:t>？</a:t>
            </a:r>
            <a:endParaRPr lang="zh-CN" altLang="en-US" sz="28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42" y="836923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27405" y="6021070"/>
            <a:ext cx="7859395" cy="605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芯片就是从最初的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MOS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管，三极管，然后组成逻辑门电路再到基本的电路最后集成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CPU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pic>
        <p:nvPicPr>
          <p:cNvPr id="3" name="图片 2" descr="三极管"/>
          <p:cNvPicPr>
            <a:picLocks noChangeAspect="1"/>
          </p:cNvPicPr>
          <p:nvPr/>
        </p:nvPicPr>
        <p:blipFill>
          <a:blip r:embed="rId1"/>
          <a:srcRect r="59408" b="13301"/>
          <a:stretch>
            <a:fillRect/>
          </a:stretch>
        </p:blipFill>
        <p:spPr>
          <a:xfrm>
            <a:off x="323850" y="1484630"/>
            <a:ext cx="2169795" cy="2442210"/>
          </a:xfrm>
          <a:prstGeom prst="rect">
            <a:avLst/>
          </a:prstGeom>
        </p:spPr>
      </p:pic>
      <p:pic>
        <p:nvPicPr>
          <p:cNvPr id="5" name="图片 4" descr="三极管"/>
          <p:cNvPicPr>
            <a:picLocks noChangeAspect="1"/>
          </p:cNvPicPr>
          <p:nvPr/>
        </p:nvPicPr>
        <p:blipFill>
          <a:blip r:embed="rId1"/>
          <a:srcRect l="45997" b="13301"/>
          <a:stretch>
            <a:fillRect/>
          </a:stretch>
        </p:blipFill>
        <p:spPr>
          <a:xfrm>
            <a:off x="252095" y="3860800"/>
            <a:ext cx="2304415" cy="1948815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>
          <a:xfrm>
            <a:off x="2556510" y="2277110"/>
            <a:ext cx="504190" cy="316865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4255" y="2132965"/>
            <a:ext cx="2016125" cy="324040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58349"/>
          <a:stretch>
            <a:fillRect/>
          </a:stretch>
        </p:blipFill>
        <p:spPr>
          <a:xfrm>
            <a:off x="4186555" y="2348865"/>
            <a:ext cx="952500" cy="43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2924810"/>
            <a:ext cx="1333500" cy="590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8445" y="3717290"/>
            <a:ext cx="1209675" cy="5619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0" y="4481195"/>
            <a:ext cx="1066800" cy="60960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3123565" y="378269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807710" y="378904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8715" y="3284855"/>
            <a:ext cx="1457960" cy="1094105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7741285" y="378904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4035" y="3644900"/>
            <a:ext cx="690245" cy="330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CPU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442" y="836923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827405" y="6021070"/>
            <a:ext cx="7859395" cy="605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那么究竟是如何组成的呢？我们可以举一个具体的例子，一个是非门的组成，一个加法器的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组成。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015" y="2780665"/>
            <a:ext cx="2016125" cy="324040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b="58349"/>
          <a:stretch>
            <a:fillRect/>
          </a:stretch>
        </p:blipFill>
        <p:spPr>
          <a:xfrm>
            <a:off x="1377315" y="2996565"/>
            <a:ext cx="952500" cy="43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815" y="3572510"/>
            <a:ext cx="1333500" cy="590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4364990"/>
            <a:ext cx="1209675" cy="5619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960" y="5128895"/>
            <a:ext cx="1066800" cy="609600"/>
          </a:xfrm>
          <a:prstGeom prst="rect">
            <a:avLst/>
          </a:prstGeom>
        </p:spPr>
      </p:pic>
      <p:sp>
        <p:nvSpPr>
          <p:cNvPr id="23" name="右箭头 22"/>
          <p:cNvSpPr/>
          <p:nvPr/>
        </p:nvSpPr>
        <p:spPr>
          <a:xfrm>
            <a:off x="2915285" y="429323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807710" y="378904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715" y="3284855"/>
            <a:ext cx="1457960" cy="1094105"/>
          </a:xfrm>
          <a:prstGeom prst="rect">
            <a:avLst/>
          </a:prstGeom>
        </p:spPr>
      </p:pic>
      <p:sp>
        <p:nvSpPr>
          <p:cNvPr id="27" name="右箭头 26"/>
          <p:cNvSpPr/>
          <p:nvPr/>
        </p:nvSpPr>
        <p:spPr>
          <a:xfrm>
            <a:off x="7741285" y="3789045"/>
            <a:ext cx="288290" cy="14414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54035" y="3644900"/>
            <a:ext cx="690245" cy="330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CPU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5285" y="1542415"/>
            <a:ext cx="1206500" cy="1181100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2123440" y="1412875"/>
            <a:ext cx="2664460" cy="1440180"/>
          </a:xfrm>
          <a:prstGeom prst="cloudCallou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i&lt;=10; i++)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if(i%3==0)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i&lt;=100; i++)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if(i%2==0|| i%5==0)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052736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设计算法，输出由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这五个数字组成的所有可能的两位数。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1883733"/>
            <a:ext cx="773738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i, j, m;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i&lt;=9; i=i+2)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(j=1; j&lt;=9; j=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+2)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m=10*i+j;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 (“%d\n”, m);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谁做的好事？班里来了一封表扬信，已知是四名同学中的一名做了好事，不留名，老师问他们是谁做的好事：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2070277"/>
            <a:ext cx="77373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说：不是我。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说不对。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已知其中三个人说的是真话，有一个人说的是假话。请设计算法找出做了好事的人。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4344" y="1124744"/>
            <a:ext cx="895531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思路：怎样找到做好事的同学，先假设某个人就是做好事的人，在用四句话去测试有几句是真话，如果其中有三句是真话，一句是假话就确定是这个人做的好事，否则就继续测试下一个人。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定义一个字符型变量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，用来存放做了好事的同学的姓名，在此基础上将四句话转换成逻辑表达式，如表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443875"/>
            <a:ext cx="5978806" cy="2771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结果为一句真，三句假，得出不是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1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3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TextBox 47"/>
          <p:cNvSpPr txBox="1"/>
          <p:nvPr>
            <p:custDataLst>
              <p:tags r:id="rId7"/>
            </p:custDataLst>
          </p:nvPr>
        </p:nvSpPr>
        <p:spPr>
          <a:xfrm>
            <a:off x="4784389" y="2420888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蛮力法概述</a:t>
            </a:r>
            <a:endParaRPr lang="zh-CN" altLang="en-US" sz="22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蛮力法的应用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蛮力法的分析与</a:t>
            </a:r>
            <a:r>
              <a:rPr lang="zh-CN" altLang="en-US" sz="2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设计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蛮力法设计实例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1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found=‘B’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结果为两句真，两句假，得出不是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4077072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结果为三句真，一句假，得出是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3514" y="4709175"/>
            <a:ext cx="85609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由上面的分析可以得出，问题的关键在于对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四个逻辑表达式进行判断，测试在哪种情况下，其中有三个是真的，一个是假的，即三个逻辑表达式的和应当等于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found;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w1,w2,w3,w4,count;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(found=‘A’; found&lt;=‘D’; found++)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w1=(found!=‘A’);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w2=(found==‘C’);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w3=(found==‘D’);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w4=(found!=‘D’);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count=w1+w2+w3+w4;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if(count==3)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做了好事。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\n”, found);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08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　在直接采用蛮力法设计算法中，主要是使用循环语句和选择语句，循环语句用于穷举所有可能的情况，而选择语句判定当前的条件是否为所求的解。其基本格式如下：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979613" y="3425825"/>
            <a:ext cx="4608512" cy="1920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for (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循环变量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取所有可能的值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{	┇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if (x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满足指定的条件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x;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┇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857" y="1204129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蛮力法解题格式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4" y="1268760"/>
            <a:ext cx="8874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爱因斯坦的数学题：一条长长的阶梯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才正好到头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一阶也不剩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阶梯到底有多少阶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（求出最小的满足条件的阶梯数即可）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4" y="2996952"/>
            <a:ext cx="86226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解题思路：假设阶梯的阶数是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的下限是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，根据题目要求，找出最小的满足条件的阶梯数即可，因此只需从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开始尝试，往上找到满足条件的整数即可。判断式为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m%2==1&amp;&amp; m%3==2&amp;&amp; m%5==4&amp;&amp; m%6==5&amp;&amp; m%7==0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m=1;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while (1)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if (m%2==1&amp;&amp; m%3==2&amp;&amp; m%5==4&amp;&amp; m%6==5&amp;&amp; m%7==0)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(“%d\n”,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break;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m++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有一个三位数，个位数字比百位数字大，而百位数字比十位数字大，并且各位数字之和等于各位数字相乘之积。求这个三位数。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780928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解题思路：由题意可知，对于一个三位数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之间的，其中百位数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、十位数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和个位数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，由于要对这三个数字进行比较，因此需要使用三重循环来表示解的范围，设判断式为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(k&gt;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&gt;j)&amp;&amp;(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j,k,m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(j =1; j&lt;10;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(k =1; k&lt;10; k++)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if((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&gt;k) &amp;&amp;(k&gt;j)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m=100*i+10*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(“%d”, m);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2.7】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设计一个算法，输出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以内的完全数。完全数的各因子（除该数本身外）之和正好等于该数本身，例如：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6=1+2+3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28=1+2+4+7+14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957752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解题思路：本题的关键在于如何判断一个整数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是完全数。对于一个整数来说，除了它自身以外，所有的因子都在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之间，在这个范围之内找出所有能够整除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的数，将它们累加起来，判断是否等于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，若满足条件，输出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m, t, sum=0;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(m=2; m&lt;1000; m++)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for (t=1; t&lt;=m/2; t++)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if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//t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的一个因子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sum+=t;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if (sum==m)    // 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的各因子之和等于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“, m);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24944"/>
            <a:ext cx="4422539" cy="2940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3187" y="1628800"/>
            <a:ext cx="83636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假设现在有一把锁和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把钥匙，怎样找出能打开这把锁的钥匙？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蛮力法的应用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014749"/>
            <a:ext cx="83636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是一种基于计算机运算速度快的特性，借助计算机之“力”来解题的策略，使用该策略不需要做过多的思考和设计，它是把所有可能的情况都交给计算机去逐一测试，以求从中找出符合条件的解。蛮力策略的典型应用有顺序查找、选择排序、冒泡排序和插入排序等。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881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顺序查找也叫做简单查找，查找时采用蛮力策略，即从数据序列的第一个数据元素开始，逐个与待查找的关键字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比较，如果两者相等，则返回该数据元素在数据表中的位置，否则继续用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和下一个数据元素做比较，如此重复，直到数据序列中的最后一个数据元素，如果没有找到，返回值为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顺序查找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268760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Search (int a [], int n, int k)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while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&lt; n &amp;&amp; 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]! = k)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if(a[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== k)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else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-1;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将待排序数据序列分为无序区和有序区两个部分，其中有序区的数据都大于无序区的数据。冒泡排序是利用交换数据元素的位置进行排序的方法，在交换过程采用的是蛮力策略，即从无序区中第一个数开始，相邻两数两两比较，如果发现反序就交换，一轮比较后，最大的数被换到了无序区的最后一个位置，将它加入有序区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轮比较和交换，但如果某一轮比较中没有交换，则说明数据已经有序，可以提前结束排序。初始状态下，有序区中数据元素个数为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所示，对数据序列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{32,15,11,26,53,87,3,61}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进行冒泡排序，其中有序区用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 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括起来。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65959" cy="43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5112568" cy="5904656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39" y="1412776"/>
            <a:ext cx="3884781" cy="5078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表示无序区元素的下标。在第一趟排序过程中，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，相邻两数两两比较，只要发现反序就交换，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的值每次加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，继续比较下一组相邻的数据元素，一轮比较过后，当前无序区中的最大数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；第二趟排序过程中，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，一轮比较过后，当前无序区中最大数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；以此类推，在第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，一轮比较过后，有序区的元素个数变为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908720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BubbleSort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flag=1;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=1;i&lt;n &amp;&amp; flag == 1;i++)	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flag =0;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本趟排序前置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(j=0;j&lt;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无序区中相邻元素比较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找出最大元素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(a[j]&gt;a[j+1])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当相邻元素反序时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	temp=a[j];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a[j]=a[j+1];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a[j+1] =temp;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flag=1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本趟排序发生交换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其中有序区中的数据都小于无序区中的数据。每一趟排序都是从无序区中挑选最小的元素放入到有序区的最后面，挑选过程采用蛮力策略，用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记录无序区中最小元素的下标，首先假定无序区中的第一个数据元素就是最小的，用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记录其下标，在用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记录的最小元素逐一与无序区中的各个数据元素进行比较，只要发现比它小的数据元素，就让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记录这个数据元素的下标，一轮比较过后，看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的值是否发生了改变，如果改变，就让无序区的第一个数与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所记录的数据元素相交换，此时有序区的数据元素个数加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，无序区的数据元素个数减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直接选择排序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1700808"/>
            <a:ext cx="6778005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39" y="1412776"/>
            <a:ext cx="3884781" cy="3970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表示无序区中从第二个数据元素开始到最后一个数据元素下标。在第一趟排序过程中，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，比较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的大小，只要发现有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a[j]&lt;a[min]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，始终保证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中放的是无序区中最小元素的下标。在第一次比较时，有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a[1]&lt;a[0]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a[2]&lt;a[1]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，接着继续比较，直到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a[6]&lt;a[2]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j=8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，交换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，第一趟选择排序结束。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5" y="1124744"/>
            <a:ext cx="5108024" cy="52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蛮力法概述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610666"/>
            <a:ext cx="83636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蛮力法也叫暴力法、穷举法，基本思想是直接基于问题的描述和定义，尝试该问题所有可能的解，逐一去测试，如果不可行就尝试下一种解，直到找到可行解为止。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蛮力法的特点是简单而直接，其中的“力”指的是借助计算机的计算能力。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691" y="1868798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蛮力法的基本思想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j,min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=0;i&lt;n-1;i++)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min=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记录每趟无序区中最小元素的位置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(j=i+1; j&lt;n;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(a[j]&lt;a[min])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min=j;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(min! 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不是最小元素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temp=a[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	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]=a[min];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a[min]=temp;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直接插入排序的基本思想是：将待排序数据序列分为无序序列和有序序列两个部分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其中有序区中的数据都小于无序区中的数据。每一趟排序都将无序区中的第一个元素插入到有序区中，插入过程采用蛮力策略，先让待插入的数据元素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与有序区中的最后一个元素相比较，如果比最后一个数据元素小则表示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肯定是应当放在它前面，就让最后一个数据元素往后挪一位，接着继续逐一比较和挪动，直到找到小于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的数据元素，此时将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插入到该数据元素后面即可。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直接插入排序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696744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96881" y="1988840"/>
            <a:ext cx="3884781" cy="31393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如下图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t=15,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[0],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的位置上；在第一趟第一次比较过程中，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t=11,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[1],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的位置上；第二趟排序结束。。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" y="1088740"/>
            <a:ext cx="5139442" cy="5220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InsertSort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j;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&lt;n-1;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{  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 = a[i+1];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j =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while (t &lt; a[j] &amp;&amp; j &gt; 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a[j+1] = a[j];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    j--;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a[j+1] = 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水仙花数是指一个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 它的每个位上的数字的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次幂之和等于它本身。例如：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153=1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+5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+3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，请设计算法输出所有的水仙花数。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708920"/>
            <a:ext cx="86042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解题思路：水仙花数是一个三位数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之间的，也就是解的范围。运用蛮力策略，从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开始逐一进行判断，设三位数的百位、十位和个位分别是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，则判断式是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，本题的关键在于如何分解三位数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的百位、十位和个位，这三个数可以通过下式求得：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q=n/100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n,q,b,g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(n=100;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q=n/100;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求千位数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b=(n/10)%10;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求百位数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求个位数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("%d\n”, n);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4" y="1268760"/>
            <a:ext cx="8766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中存放着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个正整数，从中选出三个数组成一个三角形，请设计算法输出所能组成的周长最长的三角形的周长。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7697" y="2348880"/>
            <a:ext cx="87666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解：本题需要取出三个数，因此要使用三重循环，用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分别表示三个数的下标，依据三角形的定义，组成三角形的条件是两边之和必须要大于第三边，设选中的三个正整数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a[k]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之和为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，其中最大正整数为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，能组成三角形的条件是两边之和大于第三边，即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251950" cy="6748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max3(int a,int b,int c)	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求三个整数中的最大者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d=a;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(d&lt;b) d=b;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(d&lt;c) d=c;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return d;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void solve(int a[],int n)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{  int i,j,k,len,ma,maxlen=0;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for (i=0;i&lt;n;i++)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for (j=i+1;j&lt;n;j++)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for (k=j+1;k&lt;n;k++)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	len=a[i]+a[j]+a[k];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ma=max3(a[i],a[j],a[k]);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if (ma&lt;len-ma)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//a[i]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a[j]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a[k]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能组成一个</a:t>
            </a:r>
            <a:r>
              <a:rPr lang="zh-CN" altLang="en-US">
                <a:latin typeface="楷体_GB2312" panose="02010609030101010101" pitchFamily="49" charset="-122"/>
                <a:ea typeface="宋体" panose="02010600030101010101" pitchFamily="2" charset="-122"/>
              </a:rPr>
              <a:t>△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    if (len&gt;maxlen)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比较求最长的周长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　　　 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maxlen=len;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(maxlen&gt;0)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最长三角形的周长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=%d\n",maxlen);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printf("0\n");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蛮力法的分析与设计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01975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蛮力法根据问题的要求将所有可能的情况一一列举出来，挨个测试以求从中找到满足约束条件的解，蛮力法的算法设计步骤通常包括以下两个方面：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）列举解的范围：分析问题所涉及的各种情况和解，有时候所列举出的情况范围太大，超出了所能忍受的范围，此时就需要进一步进行分析，排除一些不合理的情况，尽可能的缩小列举的范围。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）写出约束条件：对问题进行分析，明确问题的解需要满足的条件，用逻辑表达式表示出来。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55679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蛮力法不能算是一个最好的算法，一般来说高效的算法很少出自蛮力，但它仍然是一种很有用的算法策略。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首先蛮力法适应性强，是一种几乎所有问题都能解决的算法，在有些情况下，当我们在有限的时间里想不到更巧妙的办法时，蛮力法也不失为一种有效的解题方法；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其次，蛮力法简单且容易实现，在问题规模有限的时候，能够在可接受时间内完成求解。使用蛮力法一般是把所有可能的解都列举出来，判断它们是否满足特定的条件或要求，力求从中找到符合要求的解。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蛮力法的分析与设计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610666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百鸡问题是一个数学问题，出自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张邱建算经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，问题描述如下：“鸡翁一，值钱五；鸡母一，值钱三；鸡雏三，值钱一；百钱买百鸡，则翁、母、雏各几何？”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如果用数学方法来求解，设公鸡是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只，根据题意得出两个三元一次方程：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5x+3y+z/3 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 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pl-PL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x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y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z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366" y="1868798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百钱百鸡问题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）列举解的范围：由题意可知，现在有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钱，如果全买公鸡的话最多可以买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之间；如果全买母鸡的话最多可以买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之间；如果全买小鸡的话最多可以买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z;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(z=0; z &lt;100; z++)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if ((5*x+3*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20*33*100=66000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）列举解的范围：如果公鸡的数量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和母鸡的数量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都确定下来了，小鸡的数量也就自然确定下来了，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z=100-x-y,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因此只需要列举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）写出约束条件：原先的约束条件变为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，可以考虑增加一个约束条件来优化算法，即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z%3==0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整除，条件为真的话再判断另一个约束条件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89382" y="926502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x, y, z;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z=100-x-y;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((z%3==0) &amp;&amp; 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20*33=660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227" y="1196752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解数字谜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82" y="2276872"/>
            <a:ext cx="3581236" cy="1565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的任意整数，从上式可以看出其中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的取值范围是可以缩小的，原因是当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时，乘积是得不到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位数的，所以可以先排除这两种情况，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的取值范围就变成了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）写出约束条件：首先求出五位数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的乘积，再判断所得六位数的各个位数是否相等，如果一样的话就是问题的解。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A, B, C, W, L, L1, M1, M2,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for (A =3; A &lt;= 9; A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(B =0; B &lt;= 9; B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(C =0; C&lt;= 9; C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{ W=A*10000+B*1000+C*100+A*10+B;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L=W*A;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L1=L;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M1=L1 mod 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 5;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  M2=M1;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L1=L1/10;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M1=L1 mod 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if (M1! =M2)  break;}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* %d =%d \n", W, A, L);}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5941708" y="980728"/>
            <a:ext cx="3197290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将乘法式变换为除法式：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DDDDDD/A=ABCAB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）列举解的范围：由除法式可知，此时只需要考虑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的取值范围，其中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）写出约束条件：首先求出六位数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的商，再判断所得五位数的万位数、十位数与除数是否相等，千位数和个位数是否相等，都相等时就是问题的解。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A, B, C, D, H, K;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(A =3; A &lt;= 9; A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(D =1; D &lt;= 9; D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H= D *100000+ D *10000+ D *1000+ D *100+D*10+D;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 (H mod A==0)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K=H/A;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(((F/10000==A) &amp;&amp;(F/10%10==A)) &amp;&amp;           ((F/1000%10) ==(F%10)))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* %d =%d \n", K, A, H);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5633527" y="811733"/>
            <a:ext cx="3197290" cy="225929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657" y="908678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47495" y="1556385"/>
            <a:ext cx="6713855" cy="3001010"/>
            <a:chOff x="1955" y="2338"/>
            <a:chExt cx="10573" cy="4726"/>
          </a:xfrm>
        </p:grpSpPr>
        <p:sp>
          <p:nvSpPr>
            <p:cNvPr id="4" name="圆角矩形 3"/>
            <p:cNvSpPr/>
            <p:nvPr/>
          </p:nvSpPr>
          <p:spPr>
            <a:xfrm>
              <a:off x="10548" y="4012"/>
              <a:ext cx="1752" cy="12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548" y="4152"/>
              <a:ext cx="19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输</a:t>
              </a:r>
              <a:r>
                <a:rPr lang="zh-CN" altLang="en-US" sz="1200"/>
                <a:t>出设备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Output Decice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117" y="2338"/>
              <a:ext cx="4165" cy="4727"/>
            </a:xfrm>
            <a:prstGeom prst="roundRect">
              <a:avLst/>
            </a:prstGeom>
            <a:solidFill>
              <a:srgbClr val="67AB9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90" y="2678"/>
              <a:ext cx="3304" cy="2302"/>
            </a:xfrm>
            <a:prstGeom prst="rect">
              <a:avLst/>
            </a:prstGeom>
            <a:solidFill>
              <a:srgbClr val="FDFFF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12" y="2792"/>
              <a:ext cx="31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中央处理器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Central Processing Unit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082" y="3407"/>
              <a:ext cx="2235" cy="671"/>
            </a:xfrm>
            <a:prstGeom prst="rect">
              <a:avLst/>
            </a:prstGeom>
            <a:solidFill>
              <a:srgbClr val="FEB3D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64" y="3407"/>
              <a:ext cx="1956" cy="7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200"/>
                <a:t>控制器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C</a:t>
              </a:r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ontrol Unit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082" y="4266"/>
              <a:ext cx="2235" cy="671"/>
            </a:xfrm>
            <a:prstGeom prst="rect">
              <a:avLst/>
            </a:prstGeom>
            <a:solidFill>
              <a:srgbClr val="FEB3D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90" y="4255"/>
              <a:ext cx="31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运算器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Arithmetic/logic Unit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63" y="5626"/>
              <a:ext cx="2420" cy="1385"/>
            </a:xfrm>
            <a:prstGeom prst="rect">
              <a:avLst/>
            </a:prstGeom>
            <a:solidFill>
              <a:srgbClr val="FDFFF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623" y="5780"/>
              <a:ext cx="312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存储器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Memory Unit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070" y="4012"/>
              <a:ext cx="1752" cy="1256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55" y="4278"/>
              <a:ext cx="19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/>
                <a:t>输入设备</a:t>
              </a:r>
              <a:endParaRPr lang="zh-CN" altLang="en-US" sz="1200"/>
            </a:p>
            <a:p>
              <a:pPr algn="ctr"/>
              <a:r>
                <a:rPr lang="en-US" altLang="zh-CN" sz="1200">
                  <a:latin typeface="Times New Roman" panose="02020603050405020304" charset="0"/>
                  <a:cs typeface="Times New Roman" panose="02020603050405020304" charset="0"/>
                </a:rPr>
                <a:t>Input Decice</a:t>
              </a:r>
              <a:endParaRPr lang="en-US" altLang="zh-CN" sz="1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右箭头 19"/>
            <p:cNvSpPr/>
            <p:nvPr/>
          </p:nvSpPr>
          <p:spPr>
            <a:xfrm>
              <a:off x="3840" y="4493"/>
              <a:ext cx="1205" cy="183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>
              <a:off x="9276" y="4510"/>
              <a:ext cx="1205" cy="183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2" name="右箭头 21"/>
            <p:cNvSpPr/>
            <p:nvPr/>
          </p:nvSpPr>
          <p:spPr>
            <a:xfrm rot="5400000">
              <a:off x="6398" y="5191"/>
              <a:ext cx="569" cy="237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右箭头 23"/>
            <p:cNvSpPr/>
            <p:nvPr/>
          </p:nvSpPr>
          <p:spPr>
            <a:xfrm rot="16200000">
              <a:off x="7487" y="5184"/>
              <a:ext cx="569" cy="237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11505" y="4933950"/>
            <a:ext cx="8294370" cy="1271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当前的计算机的体系结构：</a:t>
            </a:r>
            <a:r>
              <a:rPr lang="zh-CN" altLang="en-US">
                <a:solidFill>
                  <a:srgbClr val="FF0000"/>
                </a:solidFill>
              </a:rPr>
              <a:t>冯</a:t>
            </a:r>
            <a:r>
              <a:rPr lang="en-US" altLang="zh-CN">
                <a:solidFill>
                  <a:srgbClr val="FF0000"/>
                </a:solidFill>
              </a:rPr>
              <a:t>·</a:t>
            </a:r>
            <a:r>
              <a:rPr lang="zh-CN" altLang="en-US">
                <a:solidFill>
                  <a:srgbClr val="FF0000"/>
                </a:solidFill>
              </a:rPr>
              <a:t>诺依曼</a:t>
            </a:r>
            <a:r>
              <a:rPr lang="zh-CN" altLang="en-US"/>
              <a:t>体系，计算机的五大组成：</a:t>
            </a:r>
            <a:r>
              <a:rPr lang="zh-CN" altLang="en-US">
                <a:solidFill>
                  <a:srgbClr val="FF0000"/>
                </a:solidFill>
              </a:rPr>
              <a:t>输入设备、输出设备、控制器、运算器、存储器</a:t>
            </a:r>
            <a:r>
              <a:rPr lang="zh-CN" altLang="en-US"/>
              <a:t>。五大部件通过总线连接，可以将输入的数据通过核心的运算器进行运算。计算机发展先是电子管作为主要元器件，再是晶体管，然后是集成</a:t>
            </a:r>
            <a:r>
              <a:rPr lang="zh-CN" altLang="en-US"/>
              <a:t>电路。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95075" y="1719972"/>
            <a:ext cx="8753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问题描述：某国王要对囚犯进行大赦，通过下面的方法来挑选要释放的犯人。假设一排有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间牢房，国王让一个狱吏从牢房前走过，每经过一次就按照一定规则转动一次门锁，门锁每转动一次，原来锁着的门会被打开，而原来打开的门就会被锁上，当狱吏走过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如果门锁是开着的，牢房中的犯人就会被放出，否则犯人不予释放。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狱吏转动门锁遵循以下规则：当他第一次经过牢房时，需要转动每一把门锁，也就是说会把全部的锁都打开；当他第二次经过牢房时，就从第二间开始转动，而后每隔一间转动一次；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；当他第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次经过牢房时，从第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间开始转动，而后每隔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间转动一次。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请设计算法找出狱吏通过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次后，哪些牢房的犯人将被释放。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052736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狱吏问题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50" y="1052736"/>
            <a:ext cx="89511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）首先定义一个一维数组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p[n]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用来记录每间牢房锁的状态，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表示锁上状态，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表示打开状态。对其中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号锁的一次转动过程可以表示为：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 1-p[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，即如果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，模拟出了开关锁的过程。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）第一次狱吏经过转动了锁的房间号是：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……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第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次狱吏经过时转动了锁的房间号是：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；该序列是一个等差数列，公差为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，起始值是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）使用蛮力策略通过循环来模拟狱吏转动牢房锁的过程。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*p;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p=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calloc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(n+1,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(int));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初始状态所有的牢房门都是锁住的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狱吏走过的次数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for(j=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需要转动锁的牢房的编号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p[j]=1-p[j];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if(p[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724128" y="1340768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算法的主要操作是转动锁的操作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p[j]=1-p[j]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T(n)=n*(1+1/2+1/3+……+1/n)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O(nlog2n)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49" y="934467"/>
            <a:ext cx="89511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通过进一步研究转动门锁的规则发现：第一次狱吏经过时转动了锁的房间号是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的倍数，第二次狱吏经过时转动了锁的房间号是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的倍数，第三次狱吏经过时转动了锁的房间号是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，由此问题转化为了求因子个数的问题。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是整数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（牢房号）的因子的个数，那么它们的对应关系如下表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2900" y="1676216"/>
            <a:ext cx="89511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牢房的门在初始状态下是锁着的，对于某一间牢房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来说，如果想要牢房的锁最终是打开的，那么该牢房的锁必须要被转动奇数次，也就是说当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的因子个数为奇数时，锁的最终状态就是开着的，犯人就会被释放，反之，牢房的锁转动偶数次的话，最终状态门就是关着的，犯人也不会被释放。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此时的问题就变成了求出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的因子个数的问题了，这时候使用蛮力策略，从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逐个尝试，是因子的话需要计入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，最终，当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为奇数时，该牢房的犯人将被释放。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count;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 //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表示牢房的房间号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count=0;              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初始状态因子个数为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for(j=1;j&lt;=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i%j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         // 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count= count+1;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if (count%2==0)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148064" y="1124744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算法的主要操作是判断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mod j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是否为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T(n)= 1+2+3+……+n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O(n2)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50" y="1124744"/>
            <a:ext cx="89511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通过对表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进行分析，发现只有当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才能为奇数，原因是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的因子一般都是成对出现的，也就是说假设有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n=h*k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并且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h!=k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是成对出现的，只有当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是完全平方数的时候，即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n=f*f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时，才会出现单个的因子，因子的个数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才能是奇数。也就是说最终只有编号为完全平方数的牢房门是开着的，此时只需要用蛮力策略找出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以内的完全平方数即可。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36305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d",&amp;n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is free.\n",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else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break;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724128" y="2204864"/>
            <a:ext cx="2808312" cy="432048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O(n)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2.10】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串的匹配问题。给定两个字符串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S=“s1s2…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” 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T=“t1t2…tm”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的过程称为串匹配，也叫做模式匹配。如果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的子串，返回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中首次出现的位置，如若不是则返回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解题思路：这里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算法，该算法运用蛮力策略，基本思想是从主串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的第一个字符开始与模式串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个字符相比较，如果相等，继续逐个比较后续字符；如果不相等，则从主串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的下一字符起，重新与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第一个字符比较，重复上述过程，直到主串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中的一个连续字符序列与模式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相等，如果匹配成功，返回值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匹配的子串的第一个字符的序号，如果不成功返回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设有两个字符串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中出现的次数。例如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adefghadehuade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思路：若是要求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中出现的次数，首先要先判断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中出现，因此可以运用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算法的思路，运用蛮力策略，定义一个计数器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中出现一次，就让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，此时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的长度，在下一次查找前需要置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657" y="908678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475105" y="5877560"/>
            <a:ext cx="6531610" cy="81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当前计算机都是二进制且半导体制作而成，那么为什么是二进制？</a:t>
            </a:r>
            <a:r>
              <a:rPr lang="zh-CN" altLang="en-US"/>
              <a:t>为什么要选择</a:t>
            </a:r>
            <a:r>
              <a:rPr lang="zh-CN" altLang="en-US">
                <a:solidFill>
                  <a:srgbClr val="FF0000"/>
                </a:solidFill>
              </a:rPr>
              <a:t>硅</a:t>
            </a:r>
            <a:r>
              <a:rPr lang="zh-CN" altLang="en-US"/>
              <a:t>？真相是来源硅的一些材料</a:t>
            </a:r>
            <a:r>
              <a:rPr lang="zh-CN" altLang="en-US"/>
              <a:t>特性。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109470" y="1485265"/>
            <a:ext cx="4947285" cy="1795780"/>
            <a:chOff x="2890" y="2642"/>
            <a:chExt cx="7791" cy="2828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3878" t="3951"/>
            <a:stretch>
              <a:fillRect/>
            </a:stretch>
          </p:blipFill>
          <p:spPr>
            <a:xfrm>
              <a:off x="2890" y="2642"/>
              <a:ext cx="2801" cy="282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rcRect l="8024" r="11806"/>
            <a:stretch>
              <a:fillRect/>
            </a:stretch>
          </p:blipFill>
          <p:spPr>
            <a:xfrm>
              <a:off x="8015" y="2642"/>
              <a:ext cx="2666" cy="2752"/>
            </a:xfrm>
            <a:prstGeom prst="rect">
              <a:avLst/>
            </a:prstGeom>
          </p:spPr>
        </p:pic>
        <p:sp>
          <p:nvSpPr>
            <p:cNvPr id="6" name="右箭头 5"/>
            <p:cNvSpPr/>
            <p:nvPr/>
          </p:nvSpPr>
          <p:spPr>
            <a:xfrm>
              <a:off x="5952" y="3759"/>
              <a:ext cx="1802" cy="471"/>
            </a:xfrm>
            <a:prstGeom prst="rightArrow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067810" y="3861435"/>
            <a:ext cx="1296035" cy="1296670"/>
            <a:chOff x="4818" y="5740"/>
            <a:chExt cx="2041" cy="2042"/>
          </a:xfrm>
        </p:grpSpPr>
        <p:sp>
          <p:nvSpPr>
            <p:cNvPr id="23" name="椭圆 22"/>
            <p:cNvSpPr/>
            <p:nvPr/>
          </p:nvSpPr>
          <p:spPr>
            <a:xfrm>
              <a:off x="4818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25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818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25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4067810" y="328676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643755" y="333756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5219700" y="384492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545205" y="443801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491865" y="386143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04490" y="4261485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9810" y="521906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829810" y="464820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265295" y="465328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808855" y="407733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65295" y="404241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219700" y="440182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078605" y="497840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643755" y="497840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394325" y="458152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384800" y="404241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787900" y="350647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211955" y="350329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56965" y="405701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655695" y="464820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253865" y="520890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36085" y="37357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827905" y="37357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29735" y="490093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827270" y="490093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803140" y="431228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236085" y="431673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rot="5400000">
            <a:off x="4542790" y="515366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rot="5400000">
            <a:off x="3987800" y="462724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rot="5400000">
            <a:off x="4535170" y="46374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5400000">
            <a:off x="5108575" y="460756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 rot="5400000">
            <a:off x="3967480" y="406463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 rot="5400000">
            <a:off x="5108575" y="404812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4532630" y="402590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 rot="5400000">
            <a:off x="4542790" y="34855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393690" y="42818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674745" y="431228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弧形 68"/>
          <p:cNvSpPr/>
          <p:nvPr/>
        </p:nvSpPr>
        <p:spPr>
          <a:xfrm rot="2700000">
            <a:off x="1837055" y="4144010"/>
            <a:ext cx="791845" cy="79819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0" name="弧形 69"/>
          <p:cNvSpPr/>
          <p:nvPr/>
        </p:nvSpPr>
        <p:spPr>
          <a:xfrm rot="2700000">
            <a:off x="1629731" y="3727018"/>
            <a:ext cx="1440000" cy="1440000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1" name="弧形 70"/>
          <p:cNvSpPr/>
          <p:nvPr/>
        </p:nvSpPr>
        <p:spPr>
          <a:xfrm rot="2700000">
            <a:off x="1771330" y="3965602"/>
            <a:ext cx="1080000" cy="1080000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123440" y="4364990"/>
            <a:ext cx="511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流程图: 联系 72"/>
          <p:cNvSpPr/>
          <p:nvPr/>
        </p:nvSpPr>
        <p:spPr>
          <a:xfrm>
            <a:off x="2104390" y="4337050"/>
            <a:ext cx="432000" cy="432435"/>
          </a:xfrm>
          <a:prstGeom prst="flowChartConnector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16530" y="4276725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498090" y="4281805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835150" y="5013325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zh-CN" altLang="en-US"/>
              <a:t>原子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77" name="文本框 76"/>
          <p:cNvSpPr txBox="1"/>
          <p:nvPr/>
        </p:nvSpPr>
        <p:spPr>
          <a:xfrm>
            <a:off x="5579745" y="5208905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zh-CN" altLang="en-US"/>
              <a:t>晶体</a:t>
            </a:r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5116195" y="3644900"/>
            <a:ext cx="1016635" cy="2749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文本框 78"/>
          <p:cNvSpPr txBox="1"/>
          <p:nvPr/>
        </p:nvSpPr>
        <p:spPr>
          <a:xfrm>
            <a:off x="6083935" y="3298825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价电子形成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共价键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657" y="908678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331595" y="5661025"/>
            <a:ext cx="6531610" cy="81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如果将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/>
              <a:t>原子嵌入到硅晶圆中，会有什么样的</a:t>
            </a:r>
            <a:r>
              <a:rPr lang="zh-CN" altLang="en-US"/>
              <a:t>特性？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707765" y="3487420"/>
            <a:ext cx="1296035" cy="1296670"/>
            <a:chOff x="4818" y="5740"/>
            <a:chExt cx="2041" cy="2042"/>
          </a:xfrm>
        </p:grpSpPr>
        <p:sp>
          <p:nvSpPr>
            <p:cNvPr id="23" name="椭圆 22"/>
            <p:cNvSpPr/>
            <p:nvPr/>
          </p:nvSpPr>
          <p:spPr>
            <a:xfrm>
              <a:off x="4818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25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818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25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3707765" y="291274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283710" y="296354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859655" y="347091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185160" y="406400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131820" y="348742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69765" y="484505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69765" y="427418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05250" y="427926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448810" y="370332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905250" y="366839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859655" y="402780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3718560" y="460438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283710" y="460438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34280" y="420751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24755" y="366839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427855" y="313245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851910" y="312928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96920" y="368300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295650" y="427418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93820" y="483489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76040" y="336169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467860" y="336169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869690" y="45269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67225" y="45269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443095" y="393827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76040" y="39427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rot="5400000">
            <a:off x="4182745" y="477964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rot="5400000">
            <a:off x="3627755" y="425323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rot="5400000">
            <a:off x="4229100" y="419163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5400000">
            <a:off x="4748530" y="423354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 rot="5400000">
            <a:off x="3607435" y="369062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 rot="5400000">
            <a:off x="4748530" y="367411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4172585" y="365188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 rot="5400000">
            <a:off x="4182745" y="311150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033645" y="390779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314700" y="393827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1855" y="1166495"/>
            <a:ext cx="1664335" cy="1849120"/>
            <a:chOff x="1373" y="1837"/>
            <a:chExt cx="2621" cy="2912"/>
          </a:xfrm>
        </p:grpSpPr>
        <p:sp>
          <p:nvSpPr>
            <p:cNvPr id="37" name="文本框 36"/>
            <p:cNvSpPr txBox="1"/>
            <p:nvPr/>
          </p:nvSpPr>
          <p:spPr>
            <a:xfrm>
              <a:off x="3380" y="2679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9" name="弧形 68"/>
            <p:cNvSpPr/>
            <p:nvPr/>
          </p:nvSpPr>
          <p:spPr>
            <a:xfrm rot="2700000">
              <a:off x="1699" y="2494"/>
              <a:ext cx="1247" cy="1257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0" name="弧形 69"/>
            <p:cNvSpPr/>
            <p:nvPr/>
          </p:nvSpPr>
          <p:spPr>
            <a:xfrm rot="2700000">
              <a:off x="1373" y="1837"/>
              <a:ext cx="2268" cy="2268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1" name="弧形 70"/>
            <p:cNvSpPr/>
            <p:nvPr/>
          </p:nvSpPr>
          <p:spPr>
            <a:xfrm rot="2700000">
              <a:off x="1595" y="2213"/>
              <a:ext cx="1701" cy="1701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150" y="2842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14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" name="流程图: 联系 72"/>
            <p:cNvSpPr/>
            <p:nvPr/>
          </p:nvSpPr>
          <p:spPr>
            <a:xfrm>
              <a:off x="2120" y="2798"/>
              <a:ext cx="680" cy="681"/>
            </a:xfrm>
            <a:prstGeom prst="flowChartConnector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84" y="2703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8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740" y="2711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96" y="3863"/>
              <a:ext cx="2127" cy="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Si</a:t>
              </a:r>
              <a:r>
                <a:rPr lang="zh-CN" altLang="en-US"/>
                <a:t>原子</a:t>
              </a:r>
              <a:r>
                <a:rPr lang="zh-CN" altLang="en-US"/>
                <a:t>结构</a:t>
              </a:r>
              <a:endParaRPr lang="zh-CN" altLang="en-US"/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5219700" y="4834890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r>
              <a:rPr lang="zh-CN" altLang="en-US"/>
              <a:t>晶体</a:t>
            </a:r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 flipH="1" flipV="1">
            <a:off x="2555875" y="3429000"/>
            <a:ext cx="1791335" cy="10477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文本框 78"/>
          <p:cNvSpPr txBox="1"/>
          <p:nvPr/>
        </p:nvSpPr>
        <p:spPr>
          <a:xfrm>
            <a:off x="102235" y="3269615"/>
            <a:ext cx="2433955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未形成电子对，有一个电子空穴。多余空穴可以自由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移动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弧形 9"/>
          <p:cNvSpPr/>
          <p:nvPr/>
        </p:nvSpPr>
        <p:spPr>
          <a:xfrm rot="2700000">
            <a:off x="2996565" y="1567815"/>
            <a:ext cx="791845" cy="79819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弧形 11"/>
          <p:cNvSpPr/>
          <p:nvPr/>
        </p:nvSpPr>
        <p:spPr>
          <a:xfrm rot="2700000">
            <a:off x="2930525" y="1389380"/>
            <a:ext cx="1080135" cy="108013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208020" y="1726565"/>
            <a:ext cx="431800" cy="432435"/>
          </a:xfrm>
          <a:prstGeom prst="flowChartConnector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华文细黑" panose="02010600040101010101" pitchFamily="2" charset="-122"/>
                <a:cs typeface="Times New Roman" panose="02020603050405020304" charset="0"/>
              </a:rPr>
              <a:t>5</a:t>
            </a: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细黑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76040" y="1700530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7600" y="1709420"/>
            <a:ext cx="241935" cy="3092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4660" y="2437130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/>
              <a:t>原子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59205" y="179070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54680" y="1783715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3657" y="908678"/>
            <a:ext cx="3763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“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力</a:t>
            </a: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从何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而来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192655" y="3627755"/>
            <a:ext cx="1296035" cy="1296670"/>
            <a:chOff x="4818" y="5740"/>
            <a:chExt cx="2041" cy="2042"/>
          </a:xfrm>
        </p:grpSpPr>
        <p:sp>
          <p:nvSpPr>
            <p:cNvPr id="23" name="椭圆 22"/>
            <p:cNvSpPr/>
            <p:nvPr/>
          </p:nvSpPr>
          <p:spPr>
            <a:xfrm>
              <a:off x="4818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725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4818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725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2192655" y="305308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768600" y="310388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344545" y="361124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670050" y="420433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1616710" y="362775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54655" y="498538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954655" y="441452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390140" y="441960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33700" y="384365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90140" y="380873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344545" y="416814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203450" y="474472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768600" y="474472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19170" y="434784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509645" y="380873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12745" y="327279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336800" y="326961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781810" y="382333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80540" y="441452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378710" y="497522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360930" y="350202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952750" y="350202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54580" y="466725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52115" y="466725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927985" y="40786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360930" y="408305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 rot="5400000">
            <a:off x="2667635" y="491998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 rot="5400000">
            <a:off x="2112645" y="439356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 rot="5400000">
            <a:off x="2713990" y="43319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 rot="5400000">
            <a:off x="3233420" y="437388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 rot="5400000">
            <a:off x="2092325" y="383095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 rot="5400000">
            <a:off x="3233420" y="381444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 rot="5400000">
            <a:off x="2657475" y="379222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 rot="5400000">
            <a:off x="2667635" y="325183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518535" y="404812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799590" y="407860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71855" y="1166495"/>
            <a:ext cx="1664335" cy="1849120"/>
            <a:chOff x="1373" y="1837"/>
            <a:chExt cx="2621" cy="2912"/>
          </a:xfrm>
        </p:grpSpPr>
        <p:sp>
          <p:nvSpPr>
            <p:cNvPr id="37" name="文本框 36"/>
            <p:cNvSpPr txBox="1"/>
            <p:nvPr/>
          </p:nvSpPr>
          <p:spPr>
            <a:xfrm>
              <a:off x="3380" y="2679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9" name="弧形 68"/>
            <p:cNvSpPr/>
            <p:nvPr/>
          </p:nvSpPr>
          <p:spPr>
            <a:xfrm rot="2700000">
              <a:off x="1699" y="2494"/>
              <a:ext cx="1247" cy="1257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0" name="弧形 69"/>
            <p:cNvSpPr/>
            <p:nvPr/>
          </p:nvSpPr>
          <p:spPr>
            <a:xfrm rot="2700000">
              <a:off x="1373" y="1837"/>
              <a:ext cx="2268" cy="2268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1" name="弧形 70"/>
            <p:cNvSpPr/>
            <p:nvPr/>
          </p:nvSpPr>
          <p:spPr>
            <a:xfrm rot="2700000">
              <a:off x="1595" y="2213"/>
              <a:ext cx="1701" cy="1701"/>
            </a:xfrm>
            <a:prstGeom prst="arc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150" y="2842"/>
              <a:ext cx="80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14</a:t>
              </a:r>
              <a:endParaRPr lang="en-US" altLang="zh-CN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3" name="流程图: 联系 72"/>
            <p:cNvSpPr/>
            <p:nvPr/>
          </p:nvSpPr>
          <p:spPr>
            <a:xfrm>
              <a:off x="2120" y="2798"/>
              <a:ext cx="680" cy="681"/>
            </a:xfrm>
            <a:prstGeom prst="flowChartConnector">
              <a:avLst/>
            </a:prstGeom>
            <a:solidFill>
              <a:srgbClr val="000000">
                <a:alpha val="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3084" y="2703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8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2740" y="2711"/>
              <a:ext cx="614" cy="520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noAutofit/>
            </a:bodyPr>
            <a:p>
              <a:r>
                <a:rPr lang="en-US" altLang="zh-CN">
                  <a:solidFill>
                    <a:schemeClr val="tx1"/>
                  </a:solidFill>
                  <a:highlight>
                    <a:srgbClr val="FFFF00"/>
                  </a:highlight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1696" y="3863"/>
              <a:ext cx="2127" cy="8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Si</a:t>
              </a:r>
              <a:r>
                <a:rPr lang="zh-CN" altLang="en-US"/>
                <a:t>原子</a:t>
              </a:r>
              <a:r>
                <a:rPr lang="zh-CN" altLang="en-US"/>
                <a:t>结构</a:t>
              </a:r>
              <a:endParaRPr lang="zh-CN" altLang="en-US"/>
            </a:p>
          </p:txBody>
        </p:sp>
      </p:grpSp>
      <p:sp>
        <p:nvSpPr>
          <p:cNvPr id="10" name="弧形 9"/>
          <p:cNvSpPr/>
          <p:nvPr/>
        </p:nvSpPr>
        <p:spPr>
          <a:xfrm rot="2700000">
            <a:off x="2996565" y="1567815"/>
            <a:ext cx="791845" cy="79819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弧形 11"/>
          <p:cNvSpPr/>
          <p:nvPr/>
        </p:nvSpPr>
        <p:spPr>
          <a:xfrm rot="2700000">
            <a:off x="2930525" y="1389380"/>
            <a:ext cx="1080135" cy="108013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4" name="流程图: 联系 13"/>
          <p:cNvSpPr/>
          <p:nvPr/>
        </p:nvSpPr>
        <p:spPr>
          <a:xfrm>
            <a:off x="3208020" y="1726565"/>
            <a:ext cx="431800" cy="432435"/>
          </a:xfrm>
          <a:prstGeom prst="flowChartConnector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细黑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76040" y="1700530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57600" y="1709420"/>
            <a:ext cx="241935" cy="3092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94660" y="2437130"/>
            <a:ext cx="1350645" cy="56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/>
              <a:t>原子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2700000">
            <a:off x="5060315" y="1583690"/>
            <a:ext cx="791845" cy="79819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" name="弧形 4"/>
          <p:cNvSpPr/>
          <p:nvPr/>
        </p:nvSpPr>
        <p:spPr>
          <a:xfrm rot="2700000">
            <a:off x="4994275" y="1405255"/>
            <a:ext cx="1080135" cy="1080135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6" name="流程图: 联系 5"/>
          <p:cNvSpPr/>
          <p:nvPr/>
        </p:nvSpPr>
        <p:spPr>
          <a:xfrm>
            <a:off x="5271770" y="1742440"/>
            <a:ext cx="431800" cy="432435"/>
          </a:xfrm>
          <a:prstGeom prst="flowChartConnector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200" b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华文细黑" panose="020106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9790" y="1716405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8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1350" y="1725295"/>
            <a:ext cx="241935" cy="309245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9205" y="1790700"/>
            <a:ext cx="83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26435" y="1728470"/>
            <a:ext cx="501015" cy="54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19065" y="1758950"/>
            <a:ext cx="645795" cy="542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+15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弧形 17"/>
          <p:cNvSpPr/>
          <p:nvPr/>
        </p:nvSpPr>
        <p:spPr>
          <a:xfrm rot="2700000">
            <a:off x="4832350" y="1225550"/>
            <a:ext cx="1440180" cy="1440180"/>
          </a:xfrm>
          <a:prstGeom prst="arc">
            <a:avLst/>
          </a:prstGeom>
          <a:solidFill>
            <a:srgbClr val="000000">
              <a:alpha val="0"/>
            </a:srgb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46800" y="1718945"/>
            <a:ext cx="389890" cy="330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397500" y="3644265"/>
            <a:ext cx="1296035" cy="1296670"/>
            <a:chOff x="4818" y="5740"/>
            <a:chExt cx="2041" cy="2042"/>
          </a:xfrm>
        </p:grpSpPr>
        <p:sp>
          <p:nvSpPr>
            <p:cNvPr id="21" name="椭圆 20"/>
            <p:cNvSpPr/>
            <p:nvPr/>
          </p:nvSpPr>
          <p:spPr>
            <a:xfrm>
              <a:off x="4818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25" y="5740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18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725" y="6648"/>
              <a:ext cx="1134" cy="1134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  <p:sp>
        <p:nvSpPr>
          <p:cNvPr id="30" name="椭圆 29"/>
          <p:cNvSpPr/>
          <p:nvPr/>
        </p:nvSpPr>
        <p:spPr>
          <a:xfrm>
            <a:off x="5397500" y="306959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973445" y="312039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6549390" y="362775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4874895" y="422084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821555" y="3644265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6159500" y="500189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59500" y="443103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5594985" y="443611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138545" y="386016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594985" y="382524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6549390" y="418465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0" name="椭圆 89"/>
          <p:cNvSpPr/>
          <p:nvPr/>
        </p:nvSpPr>
        <p:spPr>
          <a:xfrm>
            <a:off x="5408295" y="476123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973445" y="4761230"/>
            <a:ext cx="720000" cy="72009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6724015" y="436435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714490" y="382524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6117590" y="328930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5541645" y="328612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4986655" y="383984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4985385" y="4431030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583555" y="4991735"/>
            <a:ext cx="389890" cy="33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5565775" y="351853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57595" y="351853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559425" y="468376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6156960" y="468376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132830" y="40951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5565775" y="409956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 rot="5400000">
            <a:off x="5872480" y="493649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 rot="5400000">
            <a:off x="5317490" y="441007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 rot="5400000">
            <a:off x="5871210" y="438658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 rot="5400000">
            <a:off x="6438265" y="439039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/>
          <p:cNvSpPr txBox="1"/>
          <p:nvPr/>
        </p:nvSpPr>
        <p:spPr>
          <a:xfrm rot="5400000">
            <a:off x="5297170" y="384746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 rot="5400000">
            <a:off x="6438265" y="383095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 rot="5400000">
            <a:off x="5862320" y="3808730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 rot="5400000">
            <a:off x="5872480" y="326834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723380" y="406463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004435" y="4095115"/>
            <a:ext cx="3835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••</a:t>
            </a:r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911215" y="4085590"/>
            <a:ext cx="370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•</a:t>
            </a:r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6" name="直接连接符 115"/>
          <p:cNvCxnSpPr/>
          <p:nvPr/>
        </p:nvCxnSpPr>
        <p:spPr>
          <a:xfrm flipV="1">
            <a:off x="6045835" y="3357245"/>
            <a:ext cx="1871980" cy="935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文本框 116"/>
          <p:cNvSpPr txBox="1"/>
          <p:nvPr/>
        </p:nvSpPr>
        <p:spPr>
          <a:xfrm>
            <a:off x="6659880" y="2437130"/>
            <a:ext cx="2433955" cy="822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有未形成电子对，多余电子可以自由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移动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31595" y="5661025"/>
            <a:ext cx="6531610" cy="816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/>
              <a:t>根据不通的掺杂原子，形成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P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</a:rPr>
              <a:t>型半导体和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</a:rPr>
              <a:t>N</a:t>
            </a:r>
            <a:r>
              <a:rPr lang="zh-CN" altLang="en-US"/>
              <a:t>型</a:t>
            </a:r>
            <a:r>
              <a:rPr lang="zh-CN" altLang="en-US"/>
              <a:t>半导体。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14014</Words>
  <Application>WPS 演示</Application>
  <PresentationFormat>全屏显示(4:3)</PresentationFormat>
  <Paragraphs>1163</Paragraphs>
  <Slides>69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90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微软雅黑</vt:lpstr>
      <vt:lpstr>Tahoma</vt:lpstr>
      <vt:lpstr>楷体</vt:lpstr>
      <vt:lpstr>隶书</vt:lpstr>
      <vt:lpstr>Arial Unicode MS</vt:lpstr>
      <vt:lpstr>Courier New</vt:lpstr>
      <vt:lpstr>楷体_GB2312</vt:lpstr>
      <vt:lpstr>新宋体</vt:lpstr>
      <vt:lpstr>方正仿宋_GB2312</vt:lpstr>
      <vt:lpstr>Times New Roman</vt:lpstr>
      <vt:lpstr>第一PPT模板网：www.1ppt.com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411</cp:revision>
  <dcterms:created xsi:type="dcterms:W3CDTF">2010-09-23T08:30:00Z</dcterms:created>
  <dcterms:modified xsi:type="dcterms:W3CDTF">2025-09-13T15:33:59Z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FCA73F71D30A455E9BD22AE6DD7764F1_12</vt:lpwstr>
  </property>
  <property fmtid="{D5CDD505-2E9C-101B-9397-08002B2CF9AE}" pid="4" name="KSOProductBuildVer">
    <vt:lpwstr>2052-12.1.0.22529</vt:lpwstr>
  </property>
</Properties>
</file>