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62"/>
  </p:handoutMasterIdLst>
  <p:sldIdLst>
    <p:sldId id="709" r:id="rId4"/>
    <p:sldId id="720" r:id="rId6"/>
    <p:sldId id="802" r:id="rId7"/>
    <p:sldId id="335" r:id="rId8"/>
    <p:sldId id="803" r:id="rId9"/>
    <p:sldId id="731" r:id="rId10"/>
    <p:sldId id="804" r:id="rId11"/>
    <p:sldId id="805" r:id="rId12"/>
    <p:sldId id="806" r:id="rId13"/>
    <p:sldId id="744" r:id="rId14"/>
    <p:sldId id="748" r:id="rId15"/>
    <p:sldId id="809" r:id="rId16"/>
    <p:sldId id="808" r:id="rId17"/>
    <p:sldId id="732" r:id="rId18"/>
    <p:sldId id="810" r:id="rId19"/>
    <p:sldId id="811" r:id="rId20"/>
    <p:sldId id="813" r:id="rId21"/>
    <p:sldId id="814" r:id="rId22"/>
    <p:sldId id="812" r:id="rId23"/>
    <p:sldId id="815" r:id="rId24"/>
    <p:sldId id="761" r:id="rId25"/>
    <p:sldId id="612" r:id="rId26"/>
    <p:sldId id="762" r:id="rId27"/>
    <p:sldId id="764" r:id="rId28"/>
    <p:sldId id="765" r:id="rId29"/>
    <p:sldId id="773" r:id="rId30"/>
    <p:sldId id="649" r:id="rId31"/>
    <p:sldId id="650" r:id="rId32"/>
    <p:sldId id="795" r:id="rId33"/>
    <p:sldId id="796" r:id="rId34"/>
    <p:sldId id="797" r:id="rId35"/>
    <p:sldId id="798" r:id="rId36"/>
    <p:sldId id="775" r:id="rId37"/>
    <p:sldId id="776" r:id="rId38"/>
    <p:sldId id="777" r:id="rId39"/>
    <p:sldId id="799" r:id="rId40"/>
    <p:sldId id="778" r:id="rId41"/>
    <p:sldId id="816" r:id="rId42"/>
    <p:sldId id="818" r:id="rId43"/>
    <p:sldId id="780" r:id="rId44"/>
    <p:sldId id="821" r:id="rId45"/>
    <p:sldId id="819" r:id="rId46"/>
    <p:sldId id="822" r:id="rId47"/>
    <p:sldId id="823" r:id="rId48"/>
    <p:sldId id="825" r:id="rId49"/>
    <p:sldId id="824" r:id="rId50"/>
    <p:sldId id="826" r:id="rId51"/>
    <p:sldId id="827" r:id="rId52"/>
    <p:sldId id="828" r:id="rId53"/>
    <p:sldId id="820" r:id="rId54"/>
    <p:sldId id="829" r:id="rId55"/>
    <p:sldId id="830" r:id="rId56"/>
    <p:sldId id="831" r:id="rId57"/>
    <p:sldId id="787" r:id="rId58"/>
    <p:sldId id="788" r:id="rId59"/>
    <p:sldId id="790" r:id="rId60"/>
    <p:sldId id="680" r:id="rId6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96" userDrawn="1">
          <p15:clr>
            <a:srgbClr val="A4A3A4"/>
          </p15:clr>
        </p15:guide>
        <p15:guide id="2" pos="295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a:srgbClr val="FF33CC"/>
    <a:srgbClr val="FF3399"/>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6387" autoAdjust="0"/>
  </p:normalViewPr>
  <p:slideViewPr>
    <p:cSldViewPr showGuides="1">
      <p:cViewPr>
        <p:scale>
          <a:sx n="150" d="100"/>
          <a:sy n="150" d="100"/>
        </p:scale>
        <p:origin x="294" y="-1188"/>
      </p:cViewPr>
      <p:guideLst>
        <p:guide orient="horz" pos="2296"/>
        <p:guide pos="29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6" Type="http://schemas.openxmlformats.org/officeDocument/2006/relationships/commentAuthors" Target="commentAuthors.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handoutMaster" Target="handoutMasters/handoutMaster1.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接下来将问题分解成为两种情况：</a:t>
            </a:r>
            <a:endParaRPr lang="zh-CN" altLang="en-US"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   （</a:t>
            </a:r>
            <a:r>
              <a:rPr lang="en-US" altLang="zh-CN" dirty="0">
                <a:solidFill>
                  <a:srgbClr val="080808"/>
                </a:solidFill>
                <a:latin typeface="楷体" panose="02010609060101010101" pitchFamily="49" charset="-122"/>
                <a:ea typeface="楷体" panose="02010609060101010101" pitchFamily="49" charset="-122"/>
                <a:sym typeface="+mn-ea"/>
              </a:rPr>
              <a:t>1</a:t>
            </a:r>
            <a:r>
              <a:rPr lang="zh-CN" altLang="en-US" dirty="0">
                <a:solidFill>
                  <a:srgbClr val="080808"/>
                </a:solidFill>
                <a:latin typeface="楷体" panose="02010609060101010101" pitchFamily="49" charset="-122"/>
                <a:ea typeface="楷体" panose="02010609060101010101" pitchFamily="49" charset="-122"/>
                <a:sym typeface="+mn-ea"/>
              </a:rPr>
              <a:t>）假设第</a:t>
            </a:r>
            <a:r>
              <a:rPr lang="en-US" altLang="zh-CN" dirty="0" err="1">
                <a:solidFill>
                  <a:srgbClr val="080808"/>
                </a:solidFill>
                <a:latin typeface="楷体" panose="02010609060101010101" pitchFamily="49" charset="-122"/>
                <a:ea typeface="楷体" panose="02010609060101010101" pitchFamily="49" charset="-122"/>
                <a:sym typeface="+mn-ea"/>
              </a:rPr>
              <a:t>m+n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元的钞票，则在他之前的</a:t>
            </a:r>
            <a:r>
              <a:rPr lang="en-US" altLang="zh-CN" dirty="0">
                <a:solidFill>
                  <a:srgbClr val="080808"/>
                </a:solidFill>
                <a:latin typeface="楷体" panose="02010609060101010101" pitchFamily="49" charset="-122"/>
                <a:ea typeface="楷体" panose="02010609060101010101" pitchFamily="49" charset="-122"/>
                <a:sym typeface="+mn-ea"/>
              </a:rPr>
              <a:t>m+n-1</a:t>
            </a:r>
            <a:r>
              <a:rPr lang="zh-CN" altLang="en-US" dirty="0">
                <a:solidFill>
                  <a:srgbClr val="080808"/>
                </a:solidFill>
                <a:latin typeface="楷体" panose="02010609060101010101" pitchFamily="49" charset="-122"/>
                <a:ea typeface="楷体" panose="02010609060101010101" pitchFamily="49" charset="-122"/>
                <a:sym typeface="+mn-ea"/>
              </a:rPr>
              <a:t>个人中有</a:t>
            </a:r>
            <a:r>
              <a:rPr lang="en-US" altLang="zh-CN" dirty="0">
                <a:solidFill>
                  <a:srgbClr val="080808"/>
                </a:solidFill>
                <a:latin typeface="楷体" panose="02010609060101010101" pitchFamily="49" charset="-122"/>
                <a:ea typeface="楷体" panose="02010609060101010101" pitchFamily="49" charset="-122"/>
                <a:sym typeface="+mn-ea"/>
              </a:rPr>
              <a:t>m</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元的钞票，有</a:t>
            </a:r>
            <a:r>
              <a:rPr lang="en-US" altLang="zh-CN" dirty="0">
                <a:solidFill>
                  <a:srgbClr val="080808"/>
                </a:solidFill>
                <a:latin typeface="楷体" panose="02010609060101010101" pitchFamily="49" charset="-122"/>
                <a:ea typeface="楷体" panose="02010609060101010101" pitchFamily="49" charset="-122"/>
                <a:sym typeface="+mn-ea"/>
              </a:rPr>
              <a:t>n-1</a:t>
            </a:r>
            <a:r>
              <a:rPr lang="zh-CN" altLang="en-US" dirty="0">
                <a:solidFill>
                  <a:srgbClr val="080808"/>
                </a:solidFill>
                <a:latin typeface="楷体" panose="02010609060101010101" pitchFamily="49" charset="-122"/>
                <a:ea typeface="楷体" panose="02010609060101010101" pitchFamily="49" charset="-122"/>
                <a:sym typeface="+mn-ea"/>
              </a:rPr>
              <a:t>个人手持</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元的钞票，此种情况共有</a:t>
            </a:r>
            <a:r>
              <a:rPr lang="en-US" altLang="zh-CN" dirty="0">
                <a:solidFill>
                  <a:srgbClr val="080808"/>
                </a:solidFill>
                <a:latin typeface="楷体" panose="02010609060101010101" pitchFamily="49" charset="-122"/>
                <a:ea typeface="楷体" panose="02010609060101010101" pitchFamily="49" charset="-122"/>
                <a:sym typeface="+mn-ea"/>
              </a:rPr>
              <a:t>tickets (m,n-1)</a:t>
            </a:r>
            <a:r>
              <a:rPr lang="zh-CN" altLang="en-US" dirty="0">
                <a:solidFill>
                  <a:srgbClr val="080808"/>
                </a:solidFill>
                <a:latin typeface="楷体" panose="02010609060101010101" pitchFamily="49" charset="-122"/>
                <a:ea typeface="楷体" panose="02010609060101010101" pitchFamily="49" charset="-122"/>
                <a:sym typeface="+mn-ea"/>
              </a:rPr>
              <a:t>。</a:t>
            </a:r>
            <a:endParaRPr lang="zh-CN" altLang="en-US"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   （</a:t>
            </a:r>
            <a:r>
              <a:rPr lang="en-US" altLang="zh-CN" dirty="0">
                <a:solidFill>
                  <a:srgbClr val="080808"/>
                </a:solidFill>
                <a:latin typeface="楷体" panose="02010609060101010101" pitchFamily="49" charset="-122"/>
                <a:ea typeface="楷体" panose="02010609060101010101" pitchFamily="49" charset="-122"/>
                <a:sym typeface="+mn-ea"/>
              </a:rPr>
              <a:t>2</a:t>
            </a:r>
            <a:r>
              <a:rPr lang="zh-CN" altLang="en-US" dirty="0">
                <a:solidFill>
                  <a:srgbClr val="080808"/>
                </a:solidFill>
                <a:latin typeface="楷体" panose="02010609060101010101" pitchFamily="49" charset="-122"/>
                <a:ea typeface="楷体" panose="02010609060101010101" pitchFamily="49" charset="-122"/>
                <a:sym typeface="+mn-ea"/>
              </a:rPr>
              <a:t>）第</a:t>
            </a:r>
            <a:r>
              <a:rPr lang="en-US" altLang="zh-CN" dirty="0" err="1">
                <a:solidFill>
                  <a:srgbClr val="080808"/>
                </a:solidFill>
                <a:latin typeface="楷体" panose="02010609060101010101" pitchFamily="49" charset="-122"/>
                <a:ea typeface="楷体" panose="02010609060101010101" pitchFamily="49" charset="-122"/>
                <a:sym typeface="+mn-ea"/>
              </a:rPr>
              <a:t>m+n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元的钞票，则在他之前的</a:t>
            </a:r>
            <a:r>
              <a:rPr lang="en-US" altLang="zh-CN" dirty="0">
                <a:solidFill>
                  <a:srgbClr val="080808"/>
                </a:solidFill>
                <a:latin typeface="楷体" panose="02010609060101010101" pitchFamily="49" charset="-122"/>
                <a:ea typeface="楷体" panose="02010609060101010101" pitchFamily="49" charset="-122"/>
                <a:sym typeface="+mn-ea"/>
              </a:rPr>
              <a:t>m+n-1</a:t>
            </a:r>
            <a:r>
              <a:rPr lang="zh-CN" altLang="en-US" dirty="0">
                <a:solidFill>
                  <a:srgbClr val="080808"/>
                </a:solidFill>
                <a:latin typeface="楷体" panose="02010609060101010101" pitchFamily="49" charset="-122"/>
                <a:ea typeface="楷体" panose="02010609060101010101" pitchFamily="49" charset="-122"/>
                <a:sym typeface="+mn-ea"/>
              </a:rPr>
              <a:t>个人中有</a:t>
            </a:r>
            <a:r>
              <a:rPr lang="en-US" altLang="zh-CN" dirty="0">
                <a:solidFill>
                  <a:srgbClr val="080808"/>
                </a:solidFill>
                <a:latin typeface="楷体" panose="02010609060101010101" pitchFamily="49" charset="-122"/>
                <a:ea typeface="楷体" panose="02010609060101010101" pitchFamily="49" charset="-122"/>
                <a:sym typeface="+mn-ea"/>
              </a:rPr>
              <a:t>m-1</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元的钞票，有</a:t>
            </a:r>
            <a:r>
              <a:rPr lang="en-US" altLang="zh-CN" dirty="0">
                <a:solidFill>
                  <a:srgbClr val="080808"/>
                </a:solidFill>
                <a:latin typeface="楷体" panose="02010609060101010101" pitchFamily="49" charset="-122"/>
                <a:ea typeface="楷体" panose="02010609060101010101" pitchFamily="49" charset="-122"/>
                <a:sym typeface="+mn-ea"/>
              </a:rPr>
              <a:t>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元的钞票，此种情况共有</a:t>
            </a:r>
            <a:r>
              <a:rPr lang="en-US" altLang="zh-CN" dirty="0">
                <a:solidFill>
                  <a:srgbClr val="080808"/>
                </a:solidFill>
                <a:latin typeface="楷体" panose="02010609060101010101" pitchFamily="49" charset="-122"/>
                <a:ea typeface="楷体" panose="02010609060101010101" pitchFamily="49" charset="-122"/>
                <a:sym typeface="+mn-ea"/>
              </a:rPr>
              <a:t>tickets (m-1,n)</a:t>
            </a:r>
            <a:r>
              <a:rPr lang="zh-CN" altLang="en-US" dirty="0">
                <a:solidFill>
                  <a:srgbClr val="080808"/>
                </a:solidFill>
                <a:latin typeface="楷体" panose="02010609060101010101" pitchFamily="49" charset="-122"/>
                <a:ea typeface="楷体" panose="02010609060101010101" pitchFamily="49" charset="-122"/>
                <a:sym typeface="+mn-ea"/>
              </a:rPr>
              <a:t>。</a:t>
            </a:r>
            <a:endParaRPr lang="zh-CN" altLang="en-US" dirty="0">
              <a:solidFill>
                <a:srgbClr val="080808"/>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21.emf"/></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18.xml"/><Relationship Id="rId6" Type="http://schemas.openxmlformats.org/officeDocument/2006/relationships/image" Target="../media/image22.emf"/><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3.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33.xml"/><Relationship Id="rId20" Type="http://schemas.openxmlformats.org/officeDocument/2006/relationships/notesSlide" Target="../notesSlides/notesSlide3.xml"/><Relationship Id="rId2" Type="http://schemas.openxmlformats.org/officeDocument/2006/relationships/tags" Target="../tags/tag2.xml"/><Relationship Id="rId19" Type="http://schemas.openxmlformats.org/officeDocument/2006/relationships/slideLayout" Target="../slideLayouts/slideLayout18.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8.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8.xml"/><Relationship Id="rId6"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8.xml"/><Relationship Id="rId7" Type="http://schemas.openxmlformats.org/officeDocument/2006/relationships/image" Target="../media/image17.jpeg"/><Relationship Id="rId6" Type="http://schemas.openxmlformats.org/officeDocument/2006/relationships/image" Target="../media/image16.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3</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分治法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115695" y="1988820"/>
          <a:ext cx="6822440" cy="1511300"/>
        </p:xfrm>
        <a:graphic>
          <a:graphicData uri="http://schemas.openxmlformats.org/drawingml/2006/table">
            <a:tbl>
              <a:tblPr firstRow="1" firstCol="1" bandRow="1">
                <a:tableStyleId>{5C22544A-7EE6-4342-B048-85BDC9FD1C3A}</a:tableStyleId>
              </a:tblPr>
              <a:tblGrid>
                <a:gridCol w="1419225"/>
                <a:gridCol w="539750"/>
                <a:gridCol w="541020"/>
                <a:gridCol w="539750"/>
                <a:gridCol w="540385"/>
                <a:gridCol w="541020"/>
                <a:gridCol w="539750"/>
                <a:gridCol w="539750"/>
                <a:gridCol w="541020"/>
                <a:gridCol w="539750"/>
                <a:gridCol w="541020"/>
              </a:tblGrid>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月份</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6</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7</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9</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初生兔子对数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成熟兔子对数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总对数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3</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55</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1" name="文本框 10"/>
          <p:cNvSpPr txBox="1"/>
          <p:nvPr/>
        </p:nvSpPr>
        <p:spPr>
          <a:xfrm>
            <a:off x="539750" y="1196340"/>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根据题目可以列出兔子</a:t>
            </a:r>
            <a:r>
              <a:rPr lang="en-US" altLang="zh-CN" sz="2400" dirty="0">
                <a:solidFill>
                  <a:srgbClr val="080808"/>
                </a:solidFill>
                <a:latin typeface="宋体" panose="02010600030101010101" pitchFamily="2" charset="-122"/>
                <a:sym typeface="+mn-ea"/>
              </a:rPr>
              <a:t>1-10</a:t>
            </a:r>
            <a:r>
              <a:rPr lang="zh-CN" altLang="en-US" sz="2400" dirty="0">
                <a:solidFill>
                  <a:srgbClr val="080808"/>
                </a:solidFill>
                <a:latin typeface="宋体" panose="02010600030101010101" pitchFamily="2" charset="-122"/>
                <a:sym typeface="+mn-ea"/>
              </a:rPr>
              <a:t>月的对数，</a:t>
            </a:r>
            <a:r>
              <a:rPr lang="zh-CN" altLang="en-US" sz="2400" dirty="0">
                <a:solidFill>
                  <a:srgbClr val="080808"/>
                </a:solidFill>
                <a:latin typeface="宋体" panose="02010600030101010101" pitchFamily="2" charset="-122"/>
                <a:sym typeface="+mn-ea"/>
              </a:rPr>
              <a:t>如下表：</a:t>
            </a:r>
            <a:endParaRPr lang="zh-CN" altLang="en-US" sz="2400" dirty="0">
              <a:solidFill>
                <a:srgbClr val="080808"/>
              </a:solidFill>
              <a:latin typeface="宋体" panose="02010600030101010101" pitchFamily="2" charset="-122"/>
              <a:sym typeface="+mn-ea"/>
            </a:endParaRPr>
          </a:p>
        </p:txBody>
      </p:sp>
      <p:sp>
        <p:nvSpPr>
          <p:cNvPr id="3" name="文本框 2"/>
          <p:cNvSpPr txBox="1"/>
          <p:nvPr/>
        </p:nvSpPr>
        <p:spPr>
          <a:xfrm>
            <a:off x="467995" y="3716655"/>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根据题目兔子</a:t>
            </a:r>
            <a:r>
              <a:rPr lang="zh-CN" altLang="en-US" sz="2400" dirty="0">
                <a:solidFill>
                  <a:srgbClr val="080808"/>
                </a:solidFill>
                <a:latin typeface="宋体" panose="02010600030101010101" pitchFamily="2" charset="-122"/>
                <a:sym typeface="+mn-ea"/>
              </a:rPr>
              <a:t>总数可以列出如下的递归</a:t>
            </a:r>
            <a:r>
              <a:rPr lang="zh-CN" altLang="en-US" sz="2400" dirty="0">
                <a:solidFill>
                  <a:srgbClr val="080808"/>
                </a:solidFill>
                <a:latin typeface="宋体" panose="02010600030101010101" pitchFamily="2" charset="-122"/>
                <a:sym typeface="+mn-ea"/>
              </a:rPr>
              <a:t>式：</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198245" y="4914900"/>
            <a:ext cx="1871345" cy="46037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fib(n) =</a:t>
            </a:r>
            <a:endParaRPr lang="en-US" altLang="zh-CN" sz="2400">
              <a:latin typeface="Times New Roman" panose="02020603050405020304" pitchFamily="18" charset="0"/>
              <a:cs typeface="Times New Roman" panose="02020603050405020304" pitchFamily="18" charset="0"/>
            </a:endParaRPr>
          </a:p>
        </p:txBody>
      </p:sp>
      <p:sp>
        <p:nvSpPr>
          <p:cNvPr id="7" name="左大括号 6"/>
          <p:cNvSpPr/>
          <p:nvPr/>
        </p:nvSpPr>
        <p:spPr>
          <a:xfrm>
            <a:off x="2411730" y="429323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987675" y="4149090"/>
            <a:ext cx="3754755" cy="2071370"/>
          </a:xfrm>
          <a:prstGeom prst="rect">
            <a:avLst/>
          </a:prstGeom>
          <a:noFill/>
        </p:spPr>
        <p:txBody>
          <a:bodyPr wrap="square" rtlCol="0">
            <a:noAutofit/>
          </a:bodyPr>
          <a:p>
            <a:r>
              <a:rPr lang="en-US" altLang="zh-CN" sz="2400">
                <a:latin typeface="Times New Roman" panose="02020603050405020304" pitchFamily="18" charset="0"/>
                <a:cs typeface="Times New Roman" panose="02020603050405020304" pitchFamily="18" charset="0"/>
              </a:rPr>
              <a:t>1</a:t>
            </a:r>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fib(n-1)+fib(n-2) </a:t>
            </a:r>
            <a:endParaRPr lang="en-US" altLang="zh-CN" sz="2400">
              <a:latin typeface="Times New Roman" panose="02020603050405020304" pitchFamily="18" charset="0"/>
              <a:cs typeface="Times New Roman" panose="02020603050405020304" pitchFamily="18" charset="0"/>
            </a:endParaRPr>
          </a:p>
        </p:txBody>
      </p:sp>
      <p:sp>
        <p:nvSpPr>
          <p:cNvPr id="9" name="文本框 8"/>
          <p:cNvSpPr txBox="1"/>
          <p:nvPr/>
        </p:nvSpPr>
        <p:spPr>
          <a:xfrm>
            <a:off x="6228080" y="414909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solidFill>
                  <a:schemeClr val="tx1"/>
                </a:solidFill>
                <a:uFillTx/>
                <a:latin typeface="Times New Roman" panose="02020603050405020304" pitchFamily="18" charset="0"/>
              </a:rPr>
              <a:t>或</a:t>
            </a:r>
            <a:r>
              <a:rPr lang="en-US" altLang="zh-CN" sz="2400">
                <a:solidFill>
                  <a:schemeClr val="tx1"/>
                </a:solidFill>
                <a:uFillTx/>
                <a:latin typeface="Times New Roman" panose="02020603050405020304" pitchFamily="18" charset="0"/>
              </a:rPr>
              <a:t>n=2</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75285" y="1124585"/>
            <a:ext cx="4368165" cy="274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uFillTx/>
                <a:latin typeface="Times New Roman" panose="02020603050405020304" pitchFamily="18" charset="0"/>
              </a:rPr>
              <a:t>如</a:t>
            </a:r>
            <a:r>
              <a:rPr lang="zh-CN" altLang="en-US" sz="2400" dirty="0">
                <a:solidFill>
                  <a:srgbClr val="080808"/>
                </a:solidFill>
                <a:uFillTx/>
                <a:latin typeface="Times New Roman" panose="02020603050405020304" pitchFamily="18" charset="0"/>
              </a:rPr>
              <a:t>右图所示，求解</a:t>
            </a:r>
            <a:r>
              <a:rPr lang="en-US" altLang="zh-CN" sz="2400" dirty="0">
                <a:solidFill>
                  <a:srgbClr val="080808"/>
                </a:solidFill>
                <a:uFillTx/>
                <a:latin typeface="Times New Roman" panose="02020603050405020304" pitchFamily="18" charset="0"/>
              </a:rPr>
              <a:t>fib(5)</a:t>
            </a:r>
            <a:r>
              <a:rPr lang="zh-CN" altLang="en-US" sz="2400" dirty="0">
                <a:solidFill>
                  <a:srgbClr val="080808"/>
                </a:solidFill>
                <a:uFillTx/>
                <a:latin typeface="Times New Roman" panose="02020603050405020304" pitchFamily="18" charset="0"/>
              </a:rPr>
              <a:t>要递归调用</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fib(1)</a:t>
            </a:r>
            <a:r>
              <a:rPr lang="zh-CN" altLang="en-US" sz="2400" dirty="0">
                <a:solidFill>
                  <a:srgbClr val="080808"/>
                </a:solidFill>
                <a:uFillTx/>
                <a:latin typeface="Times New Roman" panose="02020603050405020304" pitchFamily="18" charset="0"/>
              </a:rPr>
              <a:t>，因此斐波那契数列的递归算法的时间复杂度为</a:t>
            </a:r>
            <a:r>
              <a:rPr lang="en-US" altLang="zh-CN" sz="2400" dirty="0">
                <a:solidFill>
                  <a:srgbClr val="080808"/>
                </a:solidFill>
                <a:uFillTx/>
                <a:latin typeface="Times New Roman" panose="02020603050405020304" pitchFamily="18" charset="0"/>
              </a:rPr>
              <a:t>O(2</a:t>
            </a:r>
            <a:r>
              <a:rPr lang="en-US" altLang="zh-CN" sz="2400" baseline="30000" dirty="0">
                <a:solidFill>
                  <a:srgbClr val="080808"/>
                </a:solidFill>
                <a:uFillTx/>
                <a:latin typeface="Times New Roman" panose="02020603050405020304" pitchFamily="18" charset="0"/>
              </a:rPr>
              <a:t>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539750" y="42932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000" dirty="0">
                <a:solidFill>
                  <a:srgbClr val="080808"/>
                </a:solidFill>
                <a:uFillTx/>
                <a:latin typeface="Times New Roman" panose="02020603050405020304" pitchFamily="18" charset="0"/>
              </a:rPr>
              <a:t>long fib(int n)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if(n == 1 || n == 2)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1;                        //</a:t>
            </a:r>
            <a:r>
              <a:rPr lang="zh-CN" altLang="en-US" sz="2000" dirty="0">
                <a:solidFill>
                  <a:srgbClr val="080808"/>
                </a:solidFill>
                <a:uFillTx/>
                <a:latin typeface="Times New Roman" panose="02020603050405020304" pitchFamily="18" charset="0"/>
              </a:rPr>
              <a:t>递归出口</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else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fib(n-1) + fib(n-2);     //</a:t>
            </a:r>
            <a:r>
              <a:rPr lang="zh-CN" altLang="en-US" sz="2000" dirty="0">
                <a:solidFill>
                  <a:srgbClr val="080808"/>
                </a:solidFill>
                <a:uFillTx/>
                <a:latin typeface="Times New Roman" panose="02020603050405020304" pitchFamily="18" charset="0"/>
              </a:rPr>
              <a:t>递归调用</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p:txBody>
      </p:sp>
      <p:sp>
        <p:nvSpPr>
          <p:cNvPr id="4" name="圆角矩形 3"/>
          <p:cNvSpPr/>
          <p:nvPr/>
        </p:nvSpPr>
        <p:spPr>
          <a:xfrm>
            <a:off x="6227445" y="1299210"/>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6371590" y="1334770"/>
            <a:ext cx="1136650" cy="542925"/>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fib(5)</a:t>
            </a:r>
            <a:endParaRPr lang="en-US" altLang="zh-CN">
              <a:solidFill>
                <a:schemeClr val="tx1"/>
              </a:solidFill>
              <a:uFillTx/>
              <a:latin typeface="Times New Roman" panose="02020603050405020304" pitchFamily="18" charset="0"/>
            </a:endParaRPr>
          </a:p>
        </p:txBody>
      </p:sp>
      <p:sp>
        <p:nvSpPr>
          <p:cNvPr id="7" name="圆角矩形 6"/>
          <p:cNvSpPr/>
          <p:nvPr/>
        </p:nvSpPr>
        <p:spPr>
          <a:xfrm>
            <a:off x="54451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589270" y="237934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fib(4)</a:t>
            </a:r>
            <a:endParaRPr lang="zh-CN" altLang="en-US" sz="1400">
              <a:latin typeface="Times New Roman" panose="02020603050405020304" pitchFamily="18" charset="0"/>
              <a:cs typeface="Times New Roman" panose="02020603050405020304" pitchFamily="18" charset="0"/>
            </a:endParaRPr>
          </a:p>
        </p:txBody>
      </p:sp>
      <p:sp>
        <p:nvSpPr>
          <p:cNvPr id="9" name="圆角矩形 8"/>
          <p:cNvSpPr/>
          <p:nvPr/>
        </p:nvSpPr>
        <p:spPr>
          <a:xfrm>
            <a:off x="72358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7379970" y="2379345"/>
            <a:ext cx="944880" cy="457200"/>
          </a:xfrm>
          <a:prstGeom prst="rect">
            <a:avLst/>
          </a:prstGeom>
          <a:noFill/>
        </p:spPr>
        <p:txBody>
          <a:bodyPr wrap="square" rtlCol="0">
            <a:noAutofit/>
          </a:bodyPr>
          <a:p>
            <a:r>
              <a:rPr lang="en-US" altLang="zh-CN" sz="1400">
                <a:solidFill>
                  <a:srgbClr val="7030A0"/>
                </a:solidFill>
                <a:uFillTx/>
                <a:latin typeface="Times New Roman" panose="02020603050405020304" pitchFamily="18" charset="0"/>
                <a:sym typeface="+mn-ea"/>
              </a:rPr>
              <a:t>fib(3)</a:t>
            </a:r>
            <a:endParaRPr lang="en-US" altLang="zh-CN" sz="1400">
              <a:solidFill>
                <a:srgbClr val="7030A0"/>
              </a:solidFill>
              <a:uFillTx/>
              <a:latin typeface="Times New Roman" panose="02020603050405020304" pitchFamily="18" charset="0"/>
              <a:sym typeface="+mn-ea"/>
            </a:endParaRPr>
          </a:p>
        </p:txBody>
      </p:sp>
      <p:sp>
        <p:nvSpPr>
          <p:cNvPr id="11" name="圆角矩形 10"/>
          <p:cNvSpPr/>
          <p:nvPr/>
        </p:nvSpPr>
        <p:spPr>
          <a:xfrm>
            <a:off x="47066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4717415" y="3387725"/>
            <a:ext cx="944880" cy="457200"/>
          </a:xfrm>
          <a:prstGeom prst="rect">
            <a:avLst/>
          </a:prstGeom>
          <a:noFill/>
        </p:spPr>
        <p:txBody>
          <a:bodyPr wrap="square" rtlCol="0">
            <a:noAutofit/>
          </a:bodyPr>
          <a:p>
            <a:r>
              <a:rPr lang="en-US" altLang="zh-CN" sz="1400">
                <a:solidFill>
                  <a:srgbClr val="7030A0"/>
                </a:solidFill>
                <a:latin typeface="Times New Roman" panose="02020603050405020304" pitchFamily="18" charset="0"/>
                <a:cs typeface="Times New Roman" panose="02020603050405020304" pitchFamily="18" charset="0"/>
                <a:sym typeface="+mn-ea"/>
              </a:rPr>
              <a:t>fib(3)</a:t>
            </a:r>
            <a:endParaRPr lang="en-US" altLang="zh-CN" sz="1400">
              <a:solidFill>
                <a:srgbClr val="7030A0"/>
              </a:solidFill>
              <a:latin typeface="Times New Roman" panose="02020603050405020304" pitchFamily="18" charset="0"/>
              <a:cs typeface="Times New Roman" panose="02020603050405020304" pitchFamily="18" charset="0"/>
              <a:sym typeface="+mn-ea"/>
            </a:endParaRPr>
          </a:p>
        </p:txBody>
      </p:sp>
      <p:sp>
        <p:nvSpPr>
          <p:cNvPr id="13" name="圆角矩形 12"/>
          <p:cNvSpPr/>
          <p:nvPr/>
        </p:nvSpPr>
        <p:spPr>
          <a:xfrm>
            <a:off x="584771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585851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endParaRPr>
          </a:p>
          <a:p>
            <a:endParaRPr lang="en-US" altLang="zh-CN" sz="1400">
              <a:solidFill>
                <a:srgbClr val="FF0000"/>
              </a:solidFill>
              <a:latin typeface="Times New Roman" panose="02020603050405020304" pitchFamily="18" charset="0"/>
              <a:cs typeface="Times New Roman" panose="02020603050405020304" pitchFamily="18" charset="0"/>
            </a:endParaRPr>
          </a:p>
        </p:txBody>
      </p:sp>
      <p:sp>
        <p:nvSpPr>
          <p:cNvPr id="15" name="圆角矩形 14"/>
          <p:cNvSpPr/>
          <p:nvPr/>
        </p:nvSpPr>
        <p:spPr>
          <a:xfrm>
            <a:off x="708342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9422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17" name="圆角矩形 16"/>
          <p:cNvSpPr/>
          <p:nvPr/>
        </p:nvSpPr>
        <p:spPr>
          <a:xfrm>
            <a:off x="82245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8235315" y="338772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19" name="直接连接符 18"/>
          <p:cNvCxnSpPr>
            <a:stCxn id="6" idx="2"/>
            <a:endCxn id="8" idx="0"/>
          </p:cNvCxnSpPr>
          <p:nvPr/>
        </p:nvCxnSpPr>
        <p:spPr>
          <a:xfrm flipH="1">
            <a:off x="6061710" y="187769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0" idx="0"/>
          </p:cNvCxnSpPr>
          <p:nvPr/>
        </p:nvCxnSpPr>
        <p:spPr>
          <a:xfrm>
            <a:off x="6947535" y="187579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2" idx="0"/>
          </p:cNvCxnSpPr>
          <p:nvPr/>
        </p:nvCxnSpPr>
        <p:spPr>
          <a:xfrm flipH="1">
            <a:off x="5189855" y="275209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endCxn id="14" idx="0"/>
          </p:cNvCxnSpPr>
          <p:nvPr/>
        </p:nvCxnSpPr>
        <p:spPr>
          <a:xfrm>
            <a:off x="5977255" y="276098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a:endCxn id="16" idx="0"/>
          </p:cNvCxnSpPr>
          <p:nvPr/>
        </p:nvCxnSpPr>
        <p:spPr>
          <a:xfrm flipH="1">
            <a:off x="7566660" y="275844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endCxn id="18" idx="0"/>
          </p:cNvCxnSpPr>
          <p:nvPr/>
        </p:nvCxnSpPr>
        <p:spPr>
          <a:xfrm>
            <a:off x="7740015" y="276733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圆角矩形 24"/>
          <p:cNvSpPr/>
          <p:nvPr/>
        </p:nvSpPr>
        <p:spPr>
          <a:xfrm>
            <a:off x="4427855"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文本框 25"/>
          <p:cNvSpPr txBox="1"/>
          <p:nvPr/>
        </p:nvSpPr>
        <p:spPr>
          <a:xfrm>
            <a:off x="4438650" y="439610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27" name="圆角矩形 26"/>
          <p:cNvSpPr/>
          <p:nvPr/>
        </p:nvSpPr>
        <p:spPr>
          <a:xfrm>
            <a:off x="5568950"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5579745" y="439610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29" name="直接连接符 28"/>
          <p:cNvCxnSpPr>
            <a:endCxn id="26" idx="0"/>
          </p:cNvCxnSpPr>
          <p:nvPr/>
        </p:nvCxnSpPr>
        <p:spPr>
          <a:xfrm flipH="1">
            <a:off x="4911090" y="376682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28" idx="0"/>
          </p:cNvCxnSpPr>
          <p:nvPr/>
        </p:nvCxnSpPr>
        <p:spPr>
          <a:xfrm>
            <a:off x="5084445" y="377571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95605" y="13341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if(n == 1 || n == 2)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1;                        //</a:t>
            </a:r>
            <a:r>
              <a:rPr lang="zh-CN" altLang="en-US" sz="1600" dirty="0">
                <a:solidFill>
                  <a:srgbClr val="080808"/>
                </a:solidFill>
                <a:uFillTx/>
                <a:latin typeface="Times New Roman" panose="02020603050405020304" pitchFamily="18" charset="0"/>
              </a:rPr>
              <a:t>递归出口</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else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fib(n-1) + fib(n-2);     //</a:t>
            </a:r>
            <a:r>
              <a:rPr lang="zh-CN" altLang="en-US" sz="1600" dirty="0">
                <a:solidFill>
                  <a:srgbClr val="080808"/>
                </a:solidFill>
                <a:uFillTx/>
                <a:latin typeface="Times New Roman" panose="02020603050405020304" pitchFamily="18" charset="0"/>
              </a:rPr>
              <a:t>递归调用</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
        <p:nvSpPr>
          <p:cNvPr id="4" name="文本框 3"/>
          <p:cNvSpPr txBox="1"/>
          <p:nvPr/>
        </p:nvSpPr>
        <p:spPr>
          <a:xfrm>
            <a:off x="323215" y="76454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算法实现</a:t>
            </a:r>
            <a:r>
              <a:rPr lang="zh-CN" altLang="en-US" sz="2400">
                <a:solidFill>
                  <a:schemeClr val="tx1"/>
                </a:solidFill>
                <a:uFillTx/>
                <a:latin typeface="Times New Roman" panose="02020603050405020304" pitchFamily="18" charset="0"/>
              </a:rPr>
              <a:t>如下：</a:t>
            </a:r>
            <a:endParaRPr lang="zh-CN" altLang="en-US" sz="2400">
              <a:solidFill>
                <a:schemeClr val="tx1"/>
              </a:solidFill>
              <a:uFillTx/>
              <a:latin typeface="Times New Roman" panose="02020603050405020304" pitchFamily="18" charset="0"/>
            </a:endParaRPr>
          </a:p>
        </p:txBody>
      </p:sp>
      <p:sp>
        <p:nvSpPr>
          <p:cNvPr id="6" name="文本框 5"/>
          <p:cNvSpPr txBox="1"/>
          <p:nvPr/>
        </p:nvSpPr>
        <p:spPr>
          <a:xfrm>
            <a:off x="323850" y="386080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暴力循环</a:t>
            </a:r>
            <a:r>
              <a:rPr lang="zh-CN" altLang="en-US" sz="2400">
                <a:solidFill>
                  <a:schemeClr val="tx1"/>
                </a:solidFill>
                <a:uFillTx/>
                <a:latin typeface="Times New Roman" panose="02020603050405020304" pitchFamily="18" charset="0"/>
              </a:rPr>
              <a:t>解法：</a:t>
            </a:r>
            <a:endParaRPr lang="zh-CN" altLang="en-US" sz="2400">
              <a:solidFill>
                <a:schemeClr val="tx1"/>
              </a:solidFill>
              <a:uFillTx/>
              <a:latin typeface="Times New Roman" panose="02020603050405020304" pitchFamily="18" charset="0"/>
            </a:endParaRPr>
          </a:p>
        </p:txBody>
      </p:sp>
      <p:sp>
        <p:nvSpPr>
          <p:cNvPr id="7" name="Text Box 4"/>
          <p:cNvSpPr txBox="1">
            <a:spLocks noChangeArrowheads="1"/>
          </p:cNvSpPr>
          <p:nvPr/>
        </p:nvSpPr>
        <p:spPr bwMode="auto">
          <a:xfrm>
            <a:off x="4067810" y="3716655"/>
            <a:ext cx="431292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int a=0,b=1;</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for(int i=1;i&lt;n;i++)</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int temp =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b = a+b;</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a=temp;</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19735" y="18453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阶乘问题：</a:t>
            </a:r>
            <a:endParaRPr lang="zh-CN" altLang="en-US" sz="2400" dirty="0">
              <a:solidFill>
                <a:srgbClr val="080808"/>
              </a:solidFill>
              <a:latin typeface="宋体" panose="02010600030101010101" pitchFamily="2" charset="-122"/>
              <a:sym typeface="+mn-ea"/>
            </a:endParaRPr>
          </a:p>
        </p:txBody>
      </p:sp>
      <p:sp>
        <p:nvSpPr>
          <p:cNvPr id="3" name="Text Box 6"/>
          <p:cNvSpPr txBox="1">
            <a:spLocks noChangeArrowheads="1"/>
          </p:cNvSpPr>
          <p:nvPr/>
        </p:nvSpPr>
        <p:spPr bwMode="auto">
          <a:xfrm>
            <a:off x="395605" y="2348548"/>
            <a:ext cx="8126413" cy="460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数学上的阶乘是指将所有小于</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的</a:t>
            </a:r>
            <a:r>
              <a:rPr lang="zh-CN" altLang="en-US" dirty="0">
                <a:solidFill>
                  <a:srgbClr val="080808"/>
                </a:solidFill>
                <a:latin typeface="宋体" panose="02010600030101010101" pitchFamily="2" charset="-122"/>
                <a:cs typeface="宋体" panose="02010600030101010101" pitchFamily="2" charset="-122"/>
              </a:rPr>
              <a:t>自然整数全部相乘。</a:t>
            </a: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sp>
        <p:nvSpPr>
          <p:cNvPr id="7" name="文本框 6"/>
          <p:cNvSpPr txBox="1"/>
          <p:nvPr/>
        </p:nvSpPr>
        <p:spPr>
          <a:xfrm>
            <a:off x="288290" y="3998595"/>
            <a:ext cx="1507490" cy="528955"/>
          </a:xfrm>
          <a:prstGeom prst="rect">
            <a:avLst/>
          </a:prstGeom>
          <a:noFill/>
        </p:spPr>
        <p:txBody>
          <a:bodyPr wrap="square" rtlCol="0" anchor="t">
            <a:noAutofit/>
          </a:bodyPr>
          <a:p>
            <a:r>
              <a:rPr lang="en-US" altLang="zh-CN" sz="2000">
                <a:solidFill>
                  <a:schemeClr val="tx1"/>
                </a:solidFill>
                <a:uFillTx/>
                <a:latin typeface="Times New Roman" panose="02020603050405020304" pitchFamily="18" charset="0"/>
              </a:rPr>
              <a:t>fac(n)</a:t>
            </a:r>
            <a:endParaRPr lang="en-US" altLang="zh-CN" sz="2000">
              <a:solidFill>
                <a:schemeClr val="tx1"/>
              </a:solidFill>
              <a:uFillTx/>
              <a:latin typeface="Times New Roman" panose="02020603050405020304" pitchFamily="18" charset="0"/>
            </a:endParaRPr>
          </a:p>
        </p:txBody>
      </p:sp>
      <p:grpSp>
        <p:nvGrpSpPr>
          <p:cNvPr id="26" name="组合 25"/>
          <p:cNvGrpSpPr/>
          <p:nvPr/>
        </p:nvGrpSpPr>
        <p:grpSpPr>
          <a:xfrm>
            <a:off x="4833620" y="2797810"/>
            <a:ext cx="3996055" cy="3296285"/>
            <a:chOff x="7086" y="4454"/>
            <a:chExt cx="6293" cy="5191"/>
          </a:xfrm>
        </p:grpSpPr>
        <p:sp>
          <p:nvSpPr>
            <p:cNvPr id="6" name="矩形 5"/>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a:t>
              </a:r>
              <a:endParaRPr lang="zh-CN" altLang="en-US">
                <a:solidFill>
                  <a:schemeClr val="tx1"/>
                </a:solidFill>
                <a:uFillTx/>
                <a:latin typeface="Times New Roman" panose="02020603050405020304" pitchFamily="18" charset="0"/>
                <a:sym typeface="+mn-ea"/>
              </a:endParaRPr>
            </a:p>
          </p:txBody>
        </p:sp>
        <p:sp>
          <p:nvSpPr>
            <p:cNvPr id="9" name="矩形 8"/>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fac(n-1)</a:t>
              </a:r>
              <a:endParaRPr lang="zh-CN" altLang="en-US">
                <a:solidFill>
                  <a:schemeClr val="tx1"/>
                </a:solidFill>
                <a:uFillTx/>
                <a:latin typeface="Times New Roman" panose="02020603050405020304" pitchFamily="18" charset="0"/>
                <a:sym typeface="+mn-ea"/>
              </a:endParaRPr>
            </a:p>
          </p:txBody>
        </p:sp>
        <p:sp>
          <p:nvSpPr>
            <p:cNvPr id="13" name="矩形 12"/>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fac(n-2)</a:t>
              </a:r>
              <a:endParaRPr lang="zh-CN" altLang="en-US">
                <a:solidFill>
                  <a:schemeClr val="tx1"/>
                </a:solidFill>
                <a:uFillTx/>
                <a:latin typeface="Times New Roman" panose="02020603050405020304" pitchFamily="18" charset="0"/>
                <a:sym typeface="+mn-ea"/>
              </a:endParaRPr>
            </a:p>
          </p:txBody>
        </p:sp>
        <p:sp>
          <p:nvSpPr>
            <p:cNvPr id="15" name="矩形 14"/>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fac(n-3)</a:t>
              </a:r>
              <a:endParaRPr lang="zh-CN" altLang="en-US">
                <a:solidFill>
                  <a:schemeClr val="tx1"/>
                </a:solidFill>
                <a:uFillTx/>
                <a:latin typeface="Times New Roman" panose="02020603050405020304" pitchFamily="18" charset="0"/>
                <a:sym typeface="+mn-ea"/>
              </a:endParaRPr>
            </a:p>
          </p:txBody>
        </p:sp>
        <p:cxnSp>
          <p:nvCxnSpPr>
            <p:cNvPr id="17" name="直接箭头连接符 16"/>
            <p:cNvCxnSpPr>
              <a:endCxn id="12" idx="0"/>
            </p:cNvCxnSpPr>
            <p:nvPr/>
          </p:nvCxnSpPr>
          <p:spPr>
            <a:xfrm flipH="1">
              <a:off x="10121" y="5174"/>
              <a:ext cx="1274" cy="567"/>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8" name="直接箭头连接符 17"/>
            <p:cNvCxnSpPr>
              <a:stCxn id="9" idx="2"/>
              <a:endCxn id="14" idx="0"/>
            </p:cNvCxnSpPr>
            <p:nvPr/>
          </p:nvCxnSpPr>
          <p:spPr>
            <a:xfrm flipH="1">
              <a:off x="9100" y="6406"/>
              <a:ext cx="1019" cy="9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a:endCxn id="15" idx="0"/>
            </p:cNvCxnSpPr>
            <p:nvPr/>
          </p:nvCxnSpPr>
          <p:spPr>
            <a:xfrm flipH="1">
              <a:off x="7853" y="8009"/>
              <a:ext cx="1161" cy="969"/>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矩形 19"/>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矩形 20"/>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n-2</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11256" y="578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4" name="文本框 23"/>
            <p:cNvSpPr txBox="1"/>
            <p:nvPr/>
          </p:nvSpPr>
          <p:spPr>
            <a:xfrm>
              <a:off x="10065" y="7273"/>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5" name="文本框 24"/>
            <p:cNvSpPr txBox="1"/>
            <p:nvPr/>
          </p:nvSpPr>
          <p:spPr>
            <a:xfrm>
              <a:off x="8875" y="892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grpSp>
      <p:sp>
        <p:nvSpPr>
          <p:cNvPr id="27" name="左大括号 26"/>
          <p:cNvSpPr/>
          <p:nvPr/>
        </p:nvSpPr>
        <p:spPr>
          <a:xfrm>
            <a:off x="1092200" y="3447415"/>
            <a:ext cx="438150" cy="151257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1619885" y="3255010"/>
            <a:ext cx="1463675" cy="199326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1</a:t>
            </a:r>
            <a:endParaRPr lang="en-US" altLang="zh-CN" sz="20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000">
                <a:latin typeface="Times New Roman" panose="02020603050405020304" pitchFamily="18" charset="0"/>
                <a:cs typeface="Times New Roman" panose="02020603050405020304" pitchFamily="18" charset="0"/>
              </a:rPr>
              <a:t>fac(n-1)*n</a:t>
            </a:r>
            <a:endParaRPr lang="en-US" altLang="zh-CN" sz="2000">
              <a:latin typeface="Times New Roman" panose="02020603050405020304" pitchFamily="18" charset="0"/>
              <a:cs typeface="Times New Roman" panose="02020603050405020304" pitchFamily="18" charset="0"/>
            </a:endParaRPr>
          </a:p>
        </p:txBody>
      </p:sp>
      <p:sp>
        <p:nvSpPr>
          <p:cNvPr id="4" name="文本框 3"/>
          <p:cNvSpPr txBox="1"/>
          <p:nvPr/>
        </p:nvSpPr>
        <p:spPr>
          <a:xfrm>
            <a:off x="2915920" y="316611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算法实现如下：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 (int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 &lt; 0)      //n &lt; 0</a:t>
            </a:r>
            <a:r>
              <a:rPr lang="zh-CN" altLang="en-US" sz="2400" dirty="0">
                <a:solidFill>
                  <a:srgbClr val="080808"/>
                </a:solidFill>
                <a:uFillTx/>
                <a:latin typeface="Times New Roman" panose="02020603050405020304" pitchFamily="18" charset="0"/>
              </a:rPr>
              <a:t>时阶乘无定义</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r>
              <a:rPr lang="en-US" altLang="zh-CN" sz="2400" dirty="0" err="1">
                <a:solidFill>
                  <a:srgbClr val="080808"/>
                </a:solidFill>
                <a:uFillTx/>
                <a:latin typeface="Times New Roman" panose="02020603050405020304" pitchFamily="18" charset="0"/>
              </a:rPr>
              <a:t>printf</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参数错！”</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 (n == 0)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n* factorial (n - 1); //</a:t>
            </a:r>
            <a:r>
              <a:rPr lang="zh-CN" altLang="en-US" sz="2400" dirty="0">
                <a:solidFill>
                  <a:srgbClr val="080808"/>
                </a:solidFill>
                <a:uFillTx/>
                <a:latin typeface="Times New Roman" panose="02020603050405020304" pitchFamily="18" charset="0"/>
              </a:rPr>
              <a:t>递归调用</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暴力实现如下：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if(n&lt;=0)  //</a:t>
            </a:r>
            <a:r>
              <a:rPr lang="zh-CN" altLang="en-US" sz="2400" dirty="0">
                <a:solidFill>
                  <a:srgbClr val="080808"/>
                </a:solidFill>
                <a:uFillTx/>
                <a:latin typeface="Times New Roman" panose="02020603050405020304" pitchFamily="18" charset="0"/>
              </a:rPr>
              <a:t>小于零没有斐波那契数</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int mul=1;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for(int i=1;i&lt;=n;i++)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mul = mul*i;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mul;</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7745730"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汉罗塔问题：三个塔座</a:t>
            </a:r>
            <a:r>
              <a:rPr lang="en-US" altLang="zh-CN" sz="1800" dirty="0">
                <a:solidFill>
                  <a:srgbClr val="080808"/>
                </a:solidFill>
                <a:uFillTx/>
                <a:latin typeface="Times New Roman" panose="02020603050405020304" pitchFamily="18" charset="0"/>
                <a:sym typeface="+mn-ea"/>
              </a:rPr>
              <a:t>A,B,C,</a:t>
            </a:r>
            <a:r>
              <a:rPr lang="zh-CN" altLang="en-US" sz="1800" dirty="0">
                <a:solidFill>
                  <a:srgbClr val="080808"/>
                </a:solidFill>
                <a:uFillTx/>
                <a:latin typeface="Times New Roman" panose="02020603050405020304" pitchFamily="18" charset="0"/>
                <a:sym typeface="+mn-ea"/>
              </a:rPr>
              <a:t>开始时，塔座</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上有</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个盘子，要遵循一下三个原则将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座的</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467995" y="2096135"/>
            <a:ext cx="6892925" cy="955675"/>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：每次移动</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个盘子</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2</a:t>
            </a:r>
            <a:r>
              <a:rPr lang="zh-CN" altLang="en-US" sz="1800" dirty="0">
                <a:solidFill>
                  <a:srgbClr val="080808"/>
                </a:solidFill>
                <a:uFillTx/>
                <a:latin typeface="Times New Roman" panose="02020603050405020304" pitchFamily="18" charset="0"/>
                <a:sym typeface="+mn-ea"/>
              </a:rPr>
              <a:t>：任何时刻都不允许将大盘子压在小盘子上</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3</a:t>
            </a:r>
            <a:r>
              <a:rPr lang="zh-CN" altLang="en-US" sz="1800" dirty="0">
                <a:solidFill>
                  <a:srgbClr val="080808"/>
                </a:solidFill>
                <a:uFillTx/>
                <a:latin typeface="Times New Roman" panose="02020603050405020304" pitchFamily="18" charset="0"/>
                <a:sym typeface="+mn-ea"/>
              </a:rPr>
              <a:t>：可以将盘子移至</a:t>
            </a:r>
            <a:r>
              <a:rPr lang="en-US" altLang="zh-CN" sz="1800" dirty="0">
                <a:solidFill>
                  <a:srgbClr val="080808"/>
                </a:solidFill>
                <a:uFillTx/>
                <a:latin typeface="Times New Roman" panose="02020603050405020304" pitchFamily="18" charset="0"/>
                <a:sym typeface="+mn-ea"/>
              </a:rPr>
              <a:t>A,B</a:t>
            </a:r>
            <a:r>
              <a:rPr lang="zh-CN" altLang="en-US" sz="1800" dirty="0">
                <a:solidFill>
                  <a:srgbClr val="080808"/>
                </a:solidFill>
                <a:uFillTx/>
                <a:latin typeface="Times New Roman" panose="02020603050405020304" pitchFamily="18" charset="0"/>
                <a:sym typeface="+mn-ea"/>
              </a:rPr>
              <a:t>和</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中的任一塔座上</a:t>
            </a:r>
            <a:endParaRPr lang="zh-CN" altLang="en-US" sz="1800" dirty="0">
              <a:solidFill>
                <a:srgbClr val="080808"/>
              </a:solidFill>
              <a:uFillTx/>
              <a:latin typeface="Times New Roman" panose="02020603050405020304" pitchFamily="18" charset="0"/>
              <a:sym typeface="+mn-ea"/>
            </a:endParaRPr>
          </a:p>
        </p:txBody>
      </p:sp>
      <p:cxnSp>
        <p:nvCxnSpPr>
          <p:cNvPr id="4" name="直接连接符 3"/>
          <p:cNvCxnSpPr/>
          <p:nvPr/>
        </p:nvCxnSpPr>
        <p:spPr>
          <a:xfrm>
            <a:off x="1501140" y="490347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 name="直接连接符 4"/>
          <p:cNvCxnSpPr/>
          <p:nvPr/>
        </p:nvCxnSpPr>
        <p:spPr>
          <a:xfrm>
            <a:off x="2149475" y="382333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0" name="矩形 9"/>
          <p:cNvSpPr/>
          <p:nvPr/>
        </p:nvSpPr>
        <p:spPr>
          <a:xfrm>
            <a:off x="1717040" y="461581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矩形 11"/>
          <p:cNvSpPr/>
          <p:nvPr/>
        </p:nvSpPr>
        <p:spPr>
          <a:xfrm>
            <a:off x="1834515" y="432752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矩形 12"/>
          <p:cNvSpPr/>
          <p:nvPr/>
        </p:nvSpPr>
        <p:spPr>
          <a:xfrm>
            <a:off x="1987550" y="405955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14" name="直接连接符 13"/>
          <p:cNvCxnSpPr/>
          <p:nvPr/>
        </p:nvCxnSpPr>
        <p:spPr>
          <a:xfrm>
            <a:off x="3757930" y="496443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5" name="直接连接符 14"/>
          <p:cNvCxnSpPr/>
          <p:nvPr/>
        </p:nvCxnSpPr>
        <p:spPr>
          <a:xfrm>
            <a:off x="4406265" y="388429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9" name="直接连接符 18"/>
          <p:cNvCxnSpPr/>
          <p:nvPr/>
        </p:nvCxnSpPr>
        <p:spPr>
          <a:xfrm>
            <a:off x="6181725" y="497586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20" name="直接连接符 19"/>
          <p:cNvCxnSpPr/>
          <p:nvPr/>
        </p:nvCxnSpPr>
        <p:spPr>
          <a:xfrm>
            <a:off x="6830060" y="389572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24" name="文本框 23"/>
          <p:cNvSpPr txBox="1"/>
          <p:nvPr/>
        </p:nvSpPr>
        <p:spPr>
          <a:xfrm>
            <a:off x="1501140" y="504761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A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B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C</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5" name="文本框 24"/>
          <p:cNvSpPr txBox="1"/>
          <p:nvPr/>
        </p:nvSpPr>
        <p:spPr>
          <a:xfrm>
            <a:off x="539750" y="298513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例如：将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座上的三个盘子，移动到塔座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6" name="矩形 25"/>
          <p:cNvSpPr/>
          <p:nvPr/>
        </p:nvSpPr>
        <p:spPr>
          <a:xfrm>
            <a:off x="4227195" y="4695190"/>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矩形 26"/>
          <p:cNvSpPr/>
          <p:nvPr/>
        </p:nvSpPr>
        <p:spPr>
          <a:xfrm>
            <a:off x="6496050" y="4699000"/>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6640830" y="442404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矩形 28"/>
          <p:cNvSpPr/>
          <p:nvPr/>
        </p:nvSpPr>
        <p:spPr>
          <a:xfrm>
            <a:off x="3973830" y="467677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矩形 29"/>
          <p:cNvSpPr/>
          <p:nvPr/>
        </p:nvSpPr>
        <p:spPr>
          <a:xfrm>
            <a:off x="1986280" y="464629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矩形 30"/>
          <p:cNvSpPr/>
          <p:nvPr/>
        </p:nvSpPr>
        <p:spPr>
          <a:xfrm>
            <a:off x="4109085" y="438848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矩形 31"/>
          <p:cNvSpPr/>
          <p:nvPr/>
        </p:nvSpPr>
        <p:spPr>
          <a:xfrm>
            <a:off x="4227195" y="410781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3"/>
                                        </p:tgtEl>
                                        <p:attrNameLst>
                                          <p:attrName>ppt_x</p:attrName>
                                        </p:attrNameLst>
                                      </p:cBhvr>
                                      <p:tavLst>
                                        <p:tav tm="0">
                                          <p:val>
                                            <p:strVal val="ppt_x"/>
                                          </p:val>
                                        </p:tav>
                                        <p:tav tm="100000">
                                          <p:val>
                                            <p:strVal val="ppt_x"/>
                                          </p:val>
                                        </p:tav>
                                      </p:tavLst>
                                    </p:anim>
                                    <p:anim calcmode="lin" valueType="num">
                                      <p:cBhvr additive="base">
                                        <p:cTn id="7" dur="500"/>
                                        <p:tgtEl>
                                          <p:spTgt spid="13"/>
                                        </p:tgtEl>
                                        <p:attrNameLst>
                                          <p:attrName>ppt_y</p:attrName>
                                        </p:attrNameLst>
                                      </p:cBhvr>
                                      <p:tavLst>
                                        <p:tav tm="0">
                                          <p:val>
                                            <p:strVal val="ppt_y"/>
                                          </p:val>
                                        </p:tav>
                                        <p:tav tm="100000">
                                          <p:val>
                                            <p:strVal val="1+ppt_h/2"/>
                                          </p:val>
                                        </p:tav>
                                      </p:tavLst>
                                    </p:anim>
                                    <p:set>
                                      <p:cBhvr>
                                        <p:cTn id="8" dur="1" fill="hold">
                                          <p:stCondLst>
                                            <p:cond delay="499"/>
                                          </p:stCondLst>
                                        </p:cTn>
                                        <p:tgtEl>
                                          <p:spTgt spid="1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2"/>
                                        </p:tgtEl>
                                        <p:attrNameLst>
                                          <p:attrName>ppt_x</p:attrName>
                                        </p:attrNameLst>
                                      </p:cBhvr>
                                      <p:tavLst>
                                        <p:tav tm="0">
                                          <p:val>
                                            <p:strVal val="ppt_x"/>
                                          </p:val>
                                        </p:tav>
                                        <p:tav tm="100000">
                                          <p:val>
                                            <p:strVal val="ppt_x"/>
                                          </p:val>
                                        </p:tav>
                                      </p:tavLst>
                                    </p:anim>
                                    <p:anim calcmode="lin" valueType="num">
                                      <p:cBhvr additive="base">
                                        <p:cTn id="19" dur="500"/>
                                        <p:tgtEl>
                                          <p:spTgt spid="12"/>
                                        </p:tgtEl>
                                        <p:attrNameLst>
                                          <p:attrName>ppt_y</p:attrName>
                                        </p:attrNameLst>
                                      </p:cBhvr>
                                      <p:tavLst>
                                        <p:tav tm="0">
                                          <p:val>
                                            <p:strVal val="ppt_y"/>
                                          </p:val>
                                        </p:tav>
                                        <p:tav tm="100000">
                                          <p:val>
                                            <p:strVal val="1+ppt_h/2"/>
                                          </p:val>
                                        </p:tav>
                                      </p:tavLst>
                                    </p:anim>
                                    <p:set>
                                      <p:cBhvr>
                                        <p:cTn id="20" dur="1" fill="hold">
                                          <p:stCondLst>
                                            <p:cond delay="499"/>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2" nodeType="clickEffect">
                                  <p:stCondLst>
                                    <p:cond delay="0"/>
                                  </p:stCondLst>
                                  <p:childTnLst>
                                    <p:anim calcmode="lin" valueType="num">
                                      <p:cBhvr additive="base">
                                        <p:cTn id="30" dur="500"/>
                                        <p:tgtEl>
                                          <p:spTgt spid="26"/>
                                        </p:tgtEl>
                                        <p:attrNameLst>
                                          <p:attrName>ppt_x</p:attrName>
                                        </p:attrNameLst>
                                      </p:cBhvr>
                                      <p:tavLst>
                                        <p:tav tm="0">
                                          <p:val>
                                            <p:strVal val="ppt_x"/>
                                          </p:val>
                                        </p:tav>
                                        <p:tav tm="100000">
                                          <p:val>
                                            <p:strVal val="ppt_x"/>
                                          </p:val>
                                        </p:tav>
                                      </p:tavLst>
                                    </p:anim>
                                    <p:anim calcmode="lin" valueType="num">
                                      <p:cBhvr additive="base">
                                        <p:cTn id="31" dur="500"/>
                                        <p:tgtEl>
                                          <p:spTgt spid="26"/>
                                        </p:tgtEl>
                                        <p:attrNameLst>
                                          <p:attrName>ppt_y</p:attrName>
                                        </p:attrNameLst>
                                      </p:cBhvr>
                                      <p:tavLst>
                                        <p:tav tm="0">
                                          <p:val>
                                            <p:strVal val="ppt_y"/>
                                          </p:val>
                                        </p:tav>
                                        <p:tav tm="100000">
                                          <p:val>
                                            <p:strVal val="1+ppt_h/2"/>
                                          </p:val>
                                        </p:tav>
                                      </p:tavLst>
                                    </p:anim>
                                    <p:set>
                                      <p:cBhvr>
                                        <p:cTn id="32" dur="1" fill="hold">
                                          <p:stCondLst>
                                            <p:cond delay="499"/>
                                          </p:stCondLst>
                                        </p:cTn>
                                        <p:tgtEl>
                                          <p:spTgt spid="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2"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2" nodeType="clickEffect">
                                  <p:stCondLst>
                                    <p:cond delay="0"/>
                                  </p:stCondLst>
                                  <p:childTnLst>
                                    <p:anim calcmode="lin" valueType="num">
                                      <p:cBhvr additive="base">
                                        <p:cTn id="54" dur="500"/>
                                        <p:tgtEl>
                                          <p:spTgt spid="28"/>
                                        </p:tgtEl>
                                        <p:attrNameLst>
                                          <p:attrName>ppt_x</p:attrName>
                                        </p:attrNameLst>
                                      </p:cBhvr>
                                      <p:tavLst>
                                        <p:tav tm="0">
                                          <p:val>
                                            <p:strVal val="ppt_x"/>
                                          </p:val>
                                        </p:tav>
                                        <p:tav tm="100000">
                                          <p:val>
                                            <p:strVal val="ppt_x"/>
                                          </p:val>
                                        </p:tav>
                                      </p:tavLst>
                                    </p:anim>
                                    <p:anim calcmode="lin" valueType="num">
                                      <p:cBhvr additive="base">
                                        <p:cTn id="55" dur="500"/>
                                        <p:tgtEl>
                                          <p:spTgt spid="28"/>
                                        </p:tgtEl>
                                        <p:attrNameLst>
                                          <p:attrName>ppt_y</p:attrName>
                                        </p:attrNameLst>
                                      </p:cBhvr>
                                      <p:tavLst>
                                        <p:tav tm="0">
                                          <p:val>
                                            <p:strVal val="ppt_y"/>
                                          </p:val>
                                        </p:tav>
                                        <p:tav tm="100000">
                                          <p:val>
                                            <p:strVal val="1+ppt_h/2"/>
                                          </p:val>
                                        </p:tav>
                                      </p:tavLst>
                                    </p:anim>
                                    <p:set>
                                      <p:cBhvr>
                                        <p:cTn id="56" dur="1" fill="hold">
                                          <p:stCondLst>
                                            <p:cond delay="499"/>
                                          </p:stCondLst>
                                        </p:cTn>
                                        <p:tgtEl>
                                          <p:spTgt spid="2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500" fill="hold"/>
                                        <p:tgtEl>
                                          <p:spTgt spid="30"/>
                                        </p:tgtEl>
                                        <p:attrNameLst>
                                          <p:attrName>ppt_x</p:attrName>
                                        </p:attrNameLst>
                                      </p:cBhvr>
                                      <p:tavLst>
                                        <p:tav tm="0">
                                          <p:val>
                                            <p:strVal val="#ppt_x"/>
                                          </p:val>
                                        </p:tav>
                                        <p:tav tm="100000">
                                          <p:val>
                                            <p:strVal val="#ppt_x"/>
                                          </p:val>
                                        </p:tav>
                                      </p:tavLst>
                                    </p:anim>
                                    <p:anim calcmode="lin" valueType="num">
                                      <p:cBhvr additive="base">
                                        <p:cTn id="6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500"/>
                                        <p:tgtEl>
                                          <p:spTgt spid="27"/>
                                        </p:tgtEl>
                                        <p:attrNameLst>
                                          <p:attrName>ppt_x</p:attrName>
                                        </p:attrNameLst>
                                      </p:cBhvr>
                                      <p:tavLst>
                                        <p:tav tm="0">
                                          <p:val>
                                            <p:strVal val="ppt_x"/>
                                          </p:val>
                                        </p:tav>
                                        <p:tav tm="100000">
                                          <p:val>
                                            <p:strVal val="ppt_x"/>
                                          </p:val>
                                        </p:tav>
                                      </p:tavLst>
                                    </p:anim>
                                    <p:anim calcmode="lin" valueType="num">
                                      <p:cBhvr additive="base">
                                        <p:cTn id="67" dur="500"/>
                                        <p:tgtEl>
                                          <p:spTgt spid="27"/>
                                        </p:tgtEl>
                                        <p:attrNameLst>
                                          <p:attrName>ppt_y</p:attrName>
                                        </p:attrNameLst>
                                      </p:cBhvr>
                                      <p:tavLst>
                                        <p:tav tm="0">
                                          <p:val>
                                            <p:strVal val="ppt_y"/>
                                          </p:val>
                                        </p:tav>
                                        <p:tav tm="100000">
                                          <p:val>
                                            <p:strVal val="1+ppt_h/2"/>
                                          </p:val>
                                        </p:tav>
                                      </p:tavLst>
                                    </p:anim>
                                    <p:set>
                                      <p:cBhvr>
                                        <p:cTn id="68" dur="1" fill="hold">
                                          <p:stCondLst>
                                            <p:cond delay="499"/>
                                          </p:stCondLst>
                                        </p:cTn>
                                        <p:tgtEl>
                                          <p:spTgt spid="2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ppt_x"/>
                                          </p:val>
                                        </p:tav>
                                        <p:tav tm="100000">
                                          <p:val>
                                            <p:strVal val="#ppt_x"/>
                                          </p:val>
                                        </p:tav>
                                      </p:tavLst>
                                    </p:anim>
                                    <p:anim calcmode="lin" valueType="num">
                                      <p:cBhvr additive="base">
                                        <p:cTn id="7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2" nodeType="clickEffect">
                                  <p:stCondLst>
                                    <p:cond delay="0"/>
                                  </p:stCondLst>
                                  <p:childTnLst>
                                    <p:anim calcmode="lin" valueType="num">
                                      <p:cBhvr additive="base">
                                        <p:cTn id="78" dur="500"/>
                                        <p:tgtEl>
                                          <p:spTgt spid="30"/>
                                        </p:tgtEl>
                                        <p:attrNameLst>
                                          <p:attrName>ppt_x</p:attrName>
                                        </p:attrNameLst>
                                      </p:cBhvr>
                                      <p:tavLst>
                                        <p:tav tm="0">
                                          <p:val>
                                            <p:strVal val="ppt_x"/>
                                          </p:val>
                                        </p:tav>
                                        <p:tav tm="100000">
                                          <p:val>
                                            <p:strVal val="ppt_x"/>
                                          </p:val>
                                        </p:tav>
                                      </p:tavLst>
                                    </p:anim>
                                    <p:anim calcmode="lin" valueType="num">
                                      <p:cBhvr additive="base">
                                        <p:cTn id="79" dur="500"/>
                                        <p:tgtEl>
                                          <p:spTgt spid="30"/>
                                        </p:tgtEl>
                                        <p:attrNameLst>
                                          <p:attrName>ppt_y</p:attrName>
                                        </p:attrNameLst>
                                      </p:cBhvr>
                                      <p:tavLst>
                                        <p:tav tm="0">
                                          <p:val>
                                            <p:strVal val="ppt_y"/>
                                          </p:val>
                                        </p:tav>
                                        <p:tav tm="100000">
                                          <p:val>
                                            <p:strVal val="1+ppt_h/2"/>
                                          </p:val>
                                        </p:tav>
                                      </p:tavLst>
                                    </p:anim>
                                    <p:set>
                                      <p:cBhvr>
                                        <p:cTn id="80" dur="1" fill="hold">
                                          <p:stCondLst>
                                            <p:cond delay="499"/>
                                          </p:stCondLst>
                                        </p:cTn>
                                        <p:tgtEl>
                                          <p:spTgt spid="3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animBg="1"/>
      <p:bldP spid="26" grpId="0" bldLvl="0" animBg="1"/>
      <p:bldP spid="26" grpId="1" animBg="1"/>
      <p:bldP spid="12" grpId="0" bldLvl="0" animBg="1"/>
      <p:bldP spid="27" grpId="0" bldLvl="0" animBg="1"/>
      <p:bldP spid="26" grpId="2" bldLvl="0" animBg="1"/>
      <p:bldP spid="28" grpId="0" bldLvl="0" animBg="1"/>
      <p:bldP spid="28" grpId="1" animBg="1"/>
      <p:bldP spid="10" grpId="0" bldLvl="0" animBg="1"/>
      <p:bldP spid="10" grpId="1" animBg="1"/>
      <p:bldP spid="29" grpId="1" animBg="1"/>
      <p:bldP spid="29" grpId="2" bldLvl="0" animBg="1"/>
      <p:bldP spid="28" grpId="2" bldLvl="0" animBg="1"/>
      <p:bldP spid="30" grpId="0" bldLvl="0" animBg="1"/>
      <p:bldP spid="30" grpId="1" animBg="1"/>
      <p:bldP spid="27" grpId="1" bldLvl="0" animBg="1"/>
      <p:bldP spid="31" grpId="0" bldLvl="0" animBg="1"/>
      <p:bldP spid="30" grpId="2" bldLvl="0" animBg="1"/>
      <p:bldP spid="32" grpId="0" bldLvl="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8275955" cy="80645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汉罗塔问题解析：定义一些操作</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如</a:t>
            </a:r>
            <a:r>
              <a:rPr lang="en-US" altLang="zh-CN" sz="1800" dirty="0">
                <a:solidFill>
                  <a:srgbClr val="080808"/>
                </a:solidFill>
                <a:uFillTx/>
                <a:latin typeface="Times New Roman" panose="02020603050405020304" pitchFamily="18" charset="0"/>
                <a:sym typeface="+mn-ea"/>
              </a:rPr>
              <a:t>H(n,a,b,c)</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可以借助</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move(n,a,b)</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332740" y="506666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10" name="左大括号 9"/>
          <p:cNvSpPr/>
          <p:nvPr/>
        </p:nvSpPr>
        <p:spPr>
          <a:xfrm>
            <a:off x="5976620" y="1988820"/>
            <a:ext cx="324485" cy="115506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左大括号 11"/>
          <p:cNvSpPr/>
          <p:nvPr/>
        </p:nvSpPr>
        <p:spPr>
          <a:xfrm>
            <a:off x="4465320" y="256476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6372225" y="184467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H(1,a,b,c)</a:t>
            </a:r>
            <a:endParaRPr lang="en-US" altLang="zh-CN" sz="1800" dirty="0">
              <a:solidFill>
                <a:srgbClr val="080808"/>
              </a:solidFill>
              <a:uFillTx/>
              <a:latin typeface="Times New Roman" panose="02020603050405020304" pitchFamily="18" charset="0"/>
              <a:sym typeface="+mn-ea"/>
            </a:endParaRPr>
          </a:p>
        </p:txBody>
      </p:sp>
      <p:sp>
        <p:nvSpPr>
          <p:cNvPr id="14" name="文本框 13"/>
          <p:cNvSpPr txBox="1"/>
          <p:nvPr/>
        </p:nvSpPr>
        <p:spPr>
          <a:xfrm>
            <a:off x="6372225" y="2348865"/>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move(2,a,</a:t>
            </a:r>
            <a:r>
              <a:rPr lang="en-US" altLang="zh-CN" sz="1800" dirty="0">
                <a:solidFill>
                  <a:srgbClr val="080808"/>
                </a:solidFill>
                <a:uFillTx/>
                <a:latin typeface="Times New Roman" panose="02020603050405020304" pitchFamily="18" charset="0"/>
                <a:sym typeface="+mn-ea"/>
              </a:rPr>
              <a:t>c)</a:t>
            </a:r>
            <a:endParaRPr lang="en-US" altLang="zh-CN" sz="1800" dirty="0">
              <a:solidFill>
                <a:srgbClr val="080808"/>
              </a:solidFill>
              <a:uFillTx/>
              <a:latin typeface="Times New Roman" panose="02020603050405020304" pitchFamily="18" charset="0"/>
              <a:sym typeface="+mn-ea"/>
            </a:endParaRPr>
          </a:p>
        </p:txBody>
      </p:sp>
      <p:sp>
        <p:nvSpPr>
          <p:cNvPr id="16" name="文本框 15"/>
          <p:cNvSpPr txBox="1"/>
          <p:nvPr/>
        </p:nvSpPr>
        <p:spPr>
          <a:xfrm>
            <a:off x="6412865" y="292481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H(1,b,</a:t>
            </a:r>
            <a:r>
              <a:rPr lang="en-US" altLang="zh-CN" sz="1800" dirty="0">
                <a:solidFill>
                  <a:srgbClr val="080808"/>
                </a:solidFill>
                <a:uFillTx/>
                <a:latin typeface="Times New Roman" panose="02020603050405020304" pitchFamily="18" charset="0"/>
                <a:sym typeface="+mn-ea"/>
              </a:rPr>
              <a:t>c,a)</a:t>
            </a:r>
            <a:endParaRPr lang="en-US" altLang="zh-CN" sz="1800" dirty="0">
              <a:solidFill>
                <a:srgbClr val="080808"/>
              </a:solidFill>
              <a:uFillTx/>
              <a:latin typeface="Times New Roman" panose="02020603050405020304" pitchFamily="18" charset="0"/>
              <a:sym typeface="+mn-ea"/>
            </a:endParaRPr>
          </a:p>
        </p:txBody>
      </p:sp>
      <p:sp>
        <p:nvSpPr>
          <p:cNvPr id="17" name="文本框 16"/>
          <p:cNvSpPr txBox="1"/>
          <p:nvPr/>
        </p:nvSpPr>
        <p:spPr>
          <a:xfrm>
            <a:off x="4903470" y="23755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H(2,a,c,b)</a:t>
            </a:r>
            <a:endParaRPr lang="en-US" altLang="zh-CN" sz="1800" dirty="0">
              <a:solidFill>
                <a:srgbClr val="080808"/>
              </a:solidFill>
              <a:uFillTx/>
              <a:latin typeface="Times New Roman" panose="02020603050405020304" pitchFamily="18" charset="0"/>
              <a:sym typeface="+mn-ea"/>
            </a:endParaRPr>
          </a:p>
        </p:txBody>
      </p:sp>
      <p:sp>
        <p:nvSpPr>
          <p:cNvPr id="18" name="文本框 17"/>
          <p:cNvSpPr txBox="1"/>
          <p:nvPr/>
        </p:nvSpPr>
        <p:spPr>
          <a:xfrm>
            <a:off x="497014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H(2,c,b,a)</a:t>
            </a:r>
            <a:endParaRPr lang="en-US" altLang="zh-CN" sz="1800" dirty="0">
              <a:solidFill>
                <a:srgbClr val="080808"/>
              </a:solidFill>
              <a:uFillTx/>
              <a:latin typeface="Times New Roman" panose="02020603050405020304" pitchFamily="18" charset="0"/>
              <a:sym typeface="+mn-ea"/>
            </a:endParaRPr>
          </a:p>
        </p:txBody>
      </p:sp>
      <p:sp>
        <p:nvSpPr>
          <p:cNvPr id="19" name="文本框 18"/>
          <p:cNvSpPr txBox="1"/>
          <p:nvPr/>
        </p:nvSpPr>
        <p:spPr>
          <a:xfrm>
            <a:off x="4862830" y="321310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move(3,a,b</a:t>
            </a:r>
            <a:r>
              <a:rPr lang="en-US" altLang="zh-CN" sz="1800" dirty="0">
                <a:solidFill>
                  <a:srgbClr val="080808"/>
                </a:solidFill>
                <a:uFillTx/>
                <a:latin typeface="Times New Roman" panose="02020603050405020304" pitchFamily="18" charset="0"/>
                <a:sym typeface="+mn-ea"/>
              </a:rPr>
              <a:t>)</a:t>
            </a:r>
            <a:endParaRPr lang="en-US" altLang="zh-CN" sz="1800" dirty="0">
              <a:solidFill>
                <a:srgbClr val="080808"/>
              </a:solidFill>
              <a:uFillTx/>
              <a:latin typeface="Times New Roman" panose="02020603050405020304" pitchFamily="18" charset="0"/>
              <a:sym typeface="+mn-ea"/>
            </a:endParaRPr>
          </a:p>
        </p:txBody>
      </p:sp>
      <p:sp>
        <p:nvSpPr>
          <p:cNvPr id="20" name="左大括号 19"/>
          <p:cNvSpPr/>
          <p:nvPr/>
        </p:nvSpPr>
        <p:spPr>
          <a:xfrm>
            <a:off x="2898140" y="342900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3371850" y="321310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H(3,a,b,c)</a:t>
            </a:r>
            <a:endParaRPr lang="en-US" altLang="zh-CN" sz="1800" dirty="0">
              <a:solidFill>
                <a:srgbClr val="080808"/>
              </a:solidFill>
              <a:uFillTx/>
              <a:latin typeface="Times New Roman" panose="02020603050405020304" pitchFamily="18" charset="0"/>
              <a:sym typeface="+mn-ea"/>
            </a:endParaRPr>
          </a:p>
        </p:txBody>
      </p:sp>
      <p:sp>
        <p:nvSpPr>
          <p:cNvPr id="22" name="文本框 21"/>
          <p:cNvSpPr txBox="1"/>
          <p:nvPr/>
        </p:nvSpPr>
        <p:spPr>
          <a:xfrm>
            <a:off x="3275965" y="414909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move(4,a,c)</a:t>
            </a:r>
            <a:endParaRPr lang="en-US" altLang="zh-CN" sz="1800" dirty="0">
              <a:solidFill>
                <a:srgbClr val="080808"/>
              </a:solidFill>
              <a:uFillTx/>
              <a:latin typeface="Times New Roman" panose="02020603050405020304" pitchFamily="18" charset="0"/>
              <a:sym typeface="+mn-ea"/>
            </a:endParaRPr>
          </a:p>
        </p:txBody>
      </p:sp>
      <p:sp>
        <p:nvSpPr>
          <p:cNvPr id="23" name="文本框 22"/>
          <p:cNvSpPr txBox="1"/>
          <p:nvPr/>
        </p:nvSpPr>
        <p:spPr>
          <a:xfrm>
            <a:off x="3385185" y="4966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H(3,b,c,a)</a:t>
            </a:r>
            <a:endParaRPr lang="en-US" altLang="zh-CN" sz="1800" dirty="0">
              <a:solidFill>
                <a:srgbClr val="080808"/>
              </a:solidFill>
              <a:uFillTx/>
              <a:latin typeface="Times New Roman" panose="02020603050405020304" pitchFamily="18" charset="0"/>
              <a:sym typeface="+mn-ea"/>
            </a:endParaRPr>
          </a:p>
        </p:txBody>
      </p:sp>
      <p:sp>
        <p:nvSpPr>
          <p:cNvPr id="24" name="文本框 23"/>
          <p:cNvSpPr txBox="1"/>
          <p:nvPr/>
        </p:nvSpPr>
        <p:spPr>
          <a:xfrm>
            <a:off x="151828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H(4,a,c,b)</a:t>
            </a:r>
            <a:endParaRPr lang="en-US" altLang="zh-CN" sz="1800" dirty="0">
              <a:solidFill>
                <a:srgbClr val="080808"/>
              </a:solidFill>
              <a:uFillTx/>
              <a:latin typeface="Times New Roman" panose="02020603050405020304" pitchFamily="18" charset="0"/>
              <a:sym typeface="+mn-ea"/>
            </a:endParaRPr>
          </a:p>
        </p:txBody>
      </p:sp>
      <p:sp>
        <p:nvSpPr>
          <p:cNvPr id="25" name="圆角右箭头 24"/>
          <p:cNvSpPr/>
          <p:nvPr/>
        </p:nvSpPr>
        <p:spPr>
          <a:xfrm rot="2700000">
            <a:off x="6912610" y="183324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圆角右箭头 25"/>
          <p:cNvSpPr/>
          <p:nvPr/>
        </p:nvSpPr>
        <p:spPr>
          <a:xfrm rot="2700000">
            <a:off x="6985635" y="29197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圆角右箭头 26"/>
          <p:cNvSpPr/>
          <p:nvPr/>
        </p:nvSpPr>
        <p:spPr>
          <a:xfrm rot="2700000">
            <a:off x="5461000" y="237299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圆角右箭头 27"/>
          <p:cNvSpPr/>
          <p:nvPr/>
        </p:nvSpPr>
        <p:spPr>
          <a:xfrm rot="2700000">
            <a:off x="5532755" y="40500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圆角右箭头 28"/>
          <p:cNvSpPr/>
          <p:nvPr/>
        </p:nvSpPr>
        <p:spPr>
          <a:xfrm rot="2700000">
            <a:off x="3954145" y="318008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圆角右箭头 29"/>
          <p:cNvSpPr/>
          <p:nvPr/>
        </p:nvSpPr>
        <p:spPr>
          <a:xfrm rot="2700000">
            <a:off x="3954145" y="490220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左大括号 30"/>
          <p:cNvSpPr/>
          <p:nvPr/>
        </p:nvSpPr>
        <p:spPr>
          <a:xfrm>
            <a:off x="1115695" y="4256405"/>
            <a:ext cx="428625" cy="22256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文本框 31"/>
          <p:cNvSpPr txBox="1"/>
          <p:nvPr/>
        </p:nvSpPr>
        <p:spPr>
          <a:xfrm>
            <a:off x="6234430" y="396938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3" name="文本框 32"/>
          <p:cNvSpPr txBox="1"/>
          <p:nvPr/>
        </p:nvSpPr>
        <p:spPr>
          <a:xfrm>
            <a:off x="4640580" y="484822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4" name="文本框 33"/>
          <p:cNvSpPr txBox="1"/>
          <p:nvPr/>
        </p:nvSpPr>
        <p:spPr>
          <a:xfrm>
            <a:off x="1764030" y="616521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5" name="圆角右箭头 34"/>
          <p:cNvSpPr/>
          <p:nvPr/>
        </p:nvSpPr>
        <p:spPr>
          <a:xfrm rot="2700000">
            <a:off x="2086610" y="408305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汉罗塔问题：</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79070" y="2430145"/>
            <a:ext cx="1871345" cy="368300"/>
          </a:xfrm>
          <a:prstGeom prst="rect">
            <a:avLst/>
          </a:prstGeom>
          <a:noFill/>
        </p:spPr>
        <p:txBody>
          <a:bodyPr wrap="square" rtlCol="0">
            <a:spAutoFit/>
          </a:bodyPr>
          <a:p>
            <a:r>
              <a:rPr lang="en-US" altLang="zh-CN" sz="1800">
                <a:latin typeface="Times New Roman" panose="02020603050405020304" pitchFamily="18" charset="0"/>
                <a:cs typeface="Times New Roman" panose="02020603050405020304" pitchFamily="18" charset="0"/>
              </a:rPr>
              <a:t>Hanoi(n,a,b,c) =</a:t>
            </a:r>
            <a:endParaRPr lang="en-US" altLang="zh-CN" sz="1800">
              <a:latin typeface="Times New Roman" panose="02020603050405020304" pitchFamily="18" charset="0"/>
              <a:cs typeface="Times New Roman" panose="02020603050405020304" pitchFamily="18" charset="0"/>
            </a:endParaRPr>
          </a:p>
        </p:txBody>
      </p:sp>
      <p:sp>
        <p:nvSpPr>
          <p:cNvPr id="7" name="左大括号 6"/>
          <p:cNvSpPr/>
          <p:nvPr/>
        </p:nvSpPr>
        <p:spPr>
          <a:xfrm>
            <a:off x="1835785" y="177292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411730" y="1628775"/>
            <a:ext cx="3811905" cy="213360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到</a:t>
            </a:r>
            <a:r>
              <a:rPr lang="en-US" altLang="zh-CN" sz="1800">
                <a:latin typeface="Times New Roman" panose="02020603050405020304" pitchFamily="18" charset="0"/>
                <a:cs typeface="Times New Roman" panose="02020603050405020304" pitchFamily="18" charset="0"/>
              </a:rPr>
              <a:t>b</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r>
              <a:rPr lang="zh-CN" altLang="en-US" sz="1800">
                <a:latin typeface="Times New Roman" panose="02020603050405020304" pitchFamily="18" charset="0"/>
                <a:cs typeface="Times New Roman" panose="02020603050405020304" pitchFamily="18" charset="0"/>
              </a:rPr>
              <a:t>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盘子转移到</a:t>
            </a:r>
            <a:r>
              <a:rPr lang="en-US" altLang="zh-CN" sz="1800">
                <a:latin typeface="Times New Roman" panose="02020603050405020304" pitchFamily="18" charset="0"/>
                <a:cs typeface="Times New Roman" panose="02020603050405020304" pitchFamily="18" charset="0"/>
              </a:rPr>
              <a:t>c</a:t>
            </a:r>
            <a:r>
              <a:rPr lang="zh-CN" altLang="en-US" sz="1800">
                <a:latin typeface="Times New Roman" panose="02020603050405020304" pitchFamily="18" charset="0"/>
                <a:cs typeface="Times New Roman" panose="02020603050405020304" pitchFamily="18" charset="0"/>
              </a:rPr>
              <a:t>盘，将最后一个盘子从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然后再将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 b</a:t>
            </a:r>
            <a:r>
              <a:rPr lang="zh-CN" altLang="en-US" sz="1800">
                <a:latin typeface="Times New Roman" panose="02020603050405020304" pitchFamily="18" charset="0"/>
                <a:cs typeface="Times New Roman" panose="02020603050405020304" pitchFamily="18" charset="0"/>
              </a:rPr>
              <a:t>盘</a:t>
            </a:r>
            <a:endParaRPr lang="zh-CN" altLang="en-US" sz="1800">
              <a:latin typeface="Times New Roman" panose="02020603050405020304" pitchFamily="18" charset="0"/>
              <a:cs typeface="Times New Roman" panose="02020603050405020304" pitchFamily="18" charset="0"/>
            </a:endParaRPr>
          </a:p>
        </p:txBody>
      </p:sp>
      <p:sp>
        <p:nvSpPr>
          <p:cNvPr id="9" name="文本框 8"/>
          <p:cNvSpPr txBox="1"/>
          <p:nvPr/>
        </p:nvSpPr>
        <p:spPr>
          <a:xfrm>
            <a:off x="6361430" y="1628775"/>
            <a:ext cx="2571115" cy="2159635"/>
          </a:xfrm>
          <a:prstGeom prst="rect">
            <a:avLst/>
          </a:prstGeom>
          <a:noFill/>
        </p:spPr>
        <p:txBody>
          <a:bodyPr wrap="square" rtlCol="0">
            <a:noAutofit/>
          </a:bodyPr>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n&gt;2</a:t>
            </a:r>
            <a:r>
              <a:rPr lang="zh-CN" altLang="en-US" sz="1800">
                <a:solidFill>
                  <a:schemeClr val="tx1"/>
                </a:solidFill>
                <a:uFillTx/>
                <a:latin typeface="Times New Roman" panose="02020603050405020304" pitchFamily="18" charset="0"/>
              </a:rPr>
              <a:t>时</a:t>
            </a:r>
            <a:endParaRPr lang="zh-CN" altLang="en-US" sz="1800">
              <a:solidFill>
                <a:schemeClr val="tx1"/>
              </a:solidFill>
              <a:uFillTx/>
              <a:latin typeface="Times New Roman" panose="02020603050405020304" pitchFamily="18" charset="0"/>
            </a:endParaRPr>
          </a:p>
        </p:txBody>
      </p:sp>
      <p:sp>
        <p:nvSpPr>
          <p:cNvPr id="3" name="文本框 2"/>
          <p:cNvSpPr txBox="1"/>
          <p:nvPr/>
        </p:nvSpPr>
        <p:spPr>
          <a:xfrm>
            <a:off x="4271010" y="3860482"/>
            <a:ext cx="5080000" cy="583565"/>
          </a:xfrm>
          <a:prstGeom prst="rect">
            <a:avLst/>
          </a:prstGeom>
        </p:spPr>
        <p:txBody>
          <a:bodyPr>
            <a:spAutoFit/>
          </a:bodyPr>
          <a:p>
            <a:r>
              <a:rPr lang="en-US" altLang="zh-CN" sz="1600">
                <a:solidFill>
                  <a:srgbClr val="0033B3"/>
                </a:solidFill>
                <a:latin typeface="Times New Roman" panose="02020603050405020304" pitchFamily="18" charset="0"/>
              </a:rPr>
              <a:t>def </a:t>
            </a:r>
            <a:r>
              <a:rPr lang="en-US" altLang="zh-CN" sz="1600">
                <a:solidFill>
                  <a:srgbClr val="00627A"/>
                </a:solidFill>
                <a:latin typeface="Times New Roman" panose="02020603050405020304" pitchFamily="18" charset="0"/>
              </a:rPr>
              <a:t>move(</a:t>
            </a:r>
            <a:r>
              <a:rPr lang="en-US" altLang="zh-CN" sz="1600">
                <a:solidFill>
                  <a:srgbClr val="000000"/>
                </a:solidFill>
                <a:latin typeface="Times New Roman" panose="02020603050405020304" pitchFamily="18" charset="0"/>
              </a:rPr>
              <a:t>n,a,b,</a:t>
            </a:r>
            <a:r>
              <a:rPr lang="en-US" altLang="zh-CN" sz="1600">
                <a:solidFill>
                  <a:srgbClr val="808080"/>
                </a:solidFill>
                <a:latin typeface="Times New Roman" panose="02020603050405020304" pitchFamily="18" charset="0"/>
              </a:rPr>
              <a:t>c)</a:t>
            </a:r>
            <a:endParaRPr lang="en-US" altLang="zh-CN" sz="1600">
              <a:solidFill>
                <a:srgbClr val="808080"/>
              </a:solidFill>
              <a:latin typeface="Times New Roman" panose="02020603050405020304" pitchFamily="18" charset="0"/>
            </a:endParaRPr>
          </a:p>
          <a:p>
            <a:r>
              <a:rPr lang="en-US" altLang="zh-CN" sz="1600">
                <a:solidFill>
                  <a:srgbClr val="000080"/>
                </a:solidFill>
                <a:latin typeface="Times New Roman" panose="02020603050405020304" pitchFamily="18" charset="0"/>
              </a:rPr>
              <a:t>    print(</a:t>
            </a:r>
            <a:r>
              <a:rPr lang="en-US" altLang="zh-CN" sz="1600">
                <a:solidFill>
                  <a:srgbClr val="067D17"/>
                </a:solidFill>
                <a:latin typeface="Times New Roman" panose="02020603050405020304" pitchFamily="18" charset="0"/>
              </a:rPr>
              <a:t>f"Move plate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n</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th from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a</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to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b</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a:t>
            </a:r>
            <a:endParaRPr lang="en-US" altLang="zh-CN" sz="1600">
              <a:solidFill>
                <a:srgbClr val="067D17"/>
              </a:solidFill>
              <a:latin typeface="Times New Roman" panose="02020603050405020304" pitchFamily="18" charset="0"/>
            </a:endParaRPr>
          </a:p>
        </p:txBody>
      </p:sp>
      <p:sp>
        <p:nvSpPr>
          <p:cNvPr id="4" name="文本框 3"/>
          <p:cNvSpPr txBox="1"/>
          <p:nvPr/>
        </p:nvSpPr>
        <p:spPr>
          <a:xfrm>
            <a:off x="4271010" y="4443730"/>
            <a:ext cx="5080000" cy="1109980"/>
          </a:xfrm>
          <a:prstGeom prst="rect">
            <a:avLst/>
          </a:prstGeom>
        </p:spPr>
        <p:txBody>
          <a:bodyPr>
            <a:noAutofit/>
          </a:bodyPr>
          <a:p>
            <a:r>
              <a:rPr lang="en-US" altLang="zh-CN" sz="1600">
                <a:solidFill>
                  <a:srgbClr val="0033B3"/>
                </a:solidFill>
                <a:latin typeface="Times New Roman" panose="02020603050405020304" pitchFamily="18" charset="0"/>
              </a:rPr>
              <a:t>def hanoi(n,a,b,c):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if n == 1:</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move(n,a,b,c)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1</a:t>
            </a:r>
            <a:endParaRPr lang="en-US" altLang="zh-CN" sz="1600">
              <a:solidFill>
                <a:srgbClr val="1750EB"/>
              </a:solidFill>
              <a:latin typeface="Times New Roman" panose="02020603050405020304" pitchFamily="18" charset="0"/>
            </a:endParaRPr>
          </a:p>
          <a:p>
            <a:endParaRPr lang="en-US" altLang="zh-CN" sz="1600">
              <a:solidFill>
                <a:srgbClr val="1750EB"/>
              </a:solidFill>
              <a:latin typeface="Times New Roman" panose="02020603050405020304" pitchFamily="18" charset="0"/>
            </a:endParaRPr>
          </a:p>
        </p:txBody>
      </p:sp>
      <p:sp>
        <p:nvSpPr>
          <p:cNvPr id="5" name="文本框 4"/>
          <p:cNvSpPr txBox="1"/>
          <p:nvPr/>
        </p:nvSpPr>
        <p:spPr>
          <a:xfrm>
            <a:off x="4271010" y="5432425"/>
            <a:ext cx="5080000" cy="1568450"/>
          </a:xfrm>
          <a:prstGeom prst="rect">
            <a:avLst/>
          </a:prstGeom>
        </p:spPr>
        <p:txBody>
          <a:bodyPr>
            <a:spAutoFit/>
          </a:bodyPr>
          <a:p>
            <a:r>
              <a:rPr lang="en-US" altLang="zh-CN" sz="1600">
                <a:solidFill>
                  <a:srgbClr val="0033B3"/>
                </a:solidFill>
                <a:uFillTx/>
                <a:latin typeface="Times New Roman" panose="02020603050405020304" pitchFamily="18" charset="0"/>
              </a:rPr>
              <a:t> else:</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p = hanoi(n-1,a,c,b)</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move(n,a,b,c)</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l = hanoi(n-1,c,b,a)</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return 1+p+l</a:t>
            </a:r>
            <a:endParaRPr lang="en-US" altLang="zh-CN" sz="1600">
              <a:solidFill>
                <a:srgbClr val="0033B3"/>
              </a:solidFill>
              <a:uFillTx/>
              <a:latin typeface="Times New Roman" panose="02020603050405020304" pitchFamily="18" charset="0"/>
            </a:endParaRPr>
          </a:p>
          <a:p>
            <a:endParaRPr lang="en-US" altLang="zh-CN" sz="1600">
              <a:solidFill>
                <a:srgbClr val="0033B3"/>
              </a:solidFill>
              <a:uFillTx/>
              <a:latin typeface="Times New Roman" panose="02020603050405020304" pitchFamily="18" charset="0"/>
            </a:endParaRPr>
          </a:p>
        </p:txBody>
      </p:sp>
      <p:sp>
        <p:nvSpPr>
          <p:cNvPr id="10" name="左大括号 9"/>
          <p:cNvSpPr/>
          <p:nvPr/>
        </p:nvSpPr>
        <p:spPr>
          <a:xfrm>
            <a:off x="3420110" y="3877945"/>
            <a:ext cx="370840" cy="5664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547495" y="3918585"/>
            <a:ext cx="1553845" cy="33845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操作</a:t>
            </a:r>
            <a:r>
              <a:rPr lang="zh-CN" altLang="en-US" sz="1800">
                <a:latin typeface="Times New Roman" panose="02020603050405020304" pitchFamily="18" charset="0"/>
                <a:cs typeface="Times New Roman" panose="02020603050405020304" pitchFamily="18" charset="0"/>
                <a:sym typeface="+mn-ea"/>
              </a:rPr>
              <a:t>函数</a:t>
            </a:r>
            <a:endParaRPr lang="zh-CN" altLang="en-US" sz="1800">
              <a:latin typeface="Times New Roman" panose="02020603050405020304" pitchFamily="18" charset="0"/>
              <a:cs typeface="Times New Roman" panose="02020603050405020304" pitchFamily="18" charset="0"/>
              <a:sym typeface="+mn-ea"/>
            </a:endParaRPr>
          </a:p>
        </p:txBody>
      </p:sp>
      <p:sp>
        <p:nvSpPr>
          <p:cNvPr id="14" name="左大括号 13"/>
          <p:cNvSpPr/>
          <p:nvPr/>
        </p:nvSpPr>
        <p:spPr>
          <a:xfrm>
            <a:off x="3420110" y="4612640"/>
            <a:ext cx="371475" cy="8585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547495" y="4797425"/>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解决基</a:t>
            </a:r>
            <a:r>
              <a:rPr lang="zh-CN" altLang="en-US" sz="1800">
                <a:latin typeface="Times New Roman" panose="02020603050405020304" pitchFamily="18" charset="0"/>
                <a:cs typeface="Times New Roman" panose="02020603050405020304" pitchFamily="18" charset="0"/>
                <a:sym typeface="+mn-ea"/>
              </a:rPr>
              <a:t>问题</a:t>
            </a:r>
            <a:endParaRPr lang="zh-CN" altLang="en-US" sz="1800">
              <a:latin typeface="Times New Roman" panose="02020603050405020304" pitchFamily="18" charset="0"/>
              <a:cs typeface="Times New Roman" panose="02020603050405020304" pitchFamily="18" charset="0"/>
              <a:sym typeface="+mn-ea"/>
            </a:endParaRPr>
          </a:p>
        </p:txBody>
      </p:sp>
      <p:sp>
        <p:nvSpPr>
          <p:cNvPr id="16" name="左大括号 15"/>
          <p:cNvSpPr/>
          <p:nvPr/>
        </p:nvSpPr>
        <p:spPr>
          <a:xfrm>
            <a:off x="3419475" y="5553710"/>
            <a:ext cx="372110" cy="10191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547495" y="5877560"/>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递进</a:t>
            </a:r>
            <a:r>
              <a:rPr lang="zh-CN" altLang="en-US" sz="1800">
                <a:latin typeface="Times New Roman" panose="02020603050405020304" pitchFamily="18" charset="0"/>
                <a:cs typeface="Times New Roman" panose="02020603050405020304" pitchFamily="18" charset="0"/>
                <a:sym typeface="+mn-ea"/>
              </a:rPr>
              <a:t>回归</a:t>
            </a:r>
            <a:endParaRPr lang="zh-CN" altLang="en-US" sz="180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animBg="1"/>
      <p:bldP spid="3" grpId="0"/>
      <p:bldP spid="13" grpId="1"/>
      <p:bldP spid="10" grpId="1" animBg="1"/>
      <p:bldP spid="3" grpId="1"/>
      <p:bldP spid="15" grpId="0"/>
      <p:bldP spid="14" grpId="0" animBg="1"/>
      <p:bldP spid="4" grpId="0"/>
      <p:bldP spid="15" grpId="1"/>
      <p:bldP spid="14" grpId="1" animBg="1"/>
      <p:bldP spid="4" grpId="1"/>
      <p:bldP spid="17" grpId="0"/>
      <p:bldP spid="16" grpId="0" animBg="1"/>
      <p:bldP spid="5" grpId="0"/>
      <p:bldP spid="17" grpId="1"/>
      <p:bldP spid="16" grpId="1" animBg="1"/>
      <p:bldP spid="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回想一下数学归纳法来类比一下</a:t>
            </a:r>
            <a:r>
              <a:rPr lang="zh-CN" altLang="en-US" sz="2400" dirty="0">
                <a:solidFill>
                  <a:srgbClr val="080808"/>
                </a:solidFill>
                <a:latin typeface="宋体" panose="02010600030101010101" pitchFamily="2" charset="-122"/>
                <a:sym typeface="+mn-ea"/>
              </a:rPr>
              <a:t>递归？</a:t>
            </a:r>
            <a:endParaRPr lang="zh-CN" altLang="en-US" sz="2400" dirty="0">
              <a:solidFill>
                <a:srgbClr val="080808"/>
              </a:solidFill>
              <a:latin typeface="宋体" panose="02010600030101010101" pitchFamily="2" charset="-122"/>
              <a:sym typeface="+mn-ea"/>
            </a:endParaRPr>
          </a:p>
        </p:txBody>
      </p:sp>
      <p:pic>
        <p:nvPicPr>
          <p:cNvPr id="4" name="图片 3" descr="depositphotos_1093798-stock-photo-domino-effect-isolated-on-white"/>
          <p:cNvPicPr>
            <a:picLocks noChangeAspect="1"/>
          </p:cNvPicPr>
          <p:nvPr/>
        </p:nvPicPr>
        <p:blipFill>
          <a:blip r:embed="rId1"/>
          <a:stretch>
            <a:fillRect/>
          </a:stretch>
        </p:blipFill>
        <p:spPr>
          <a:xfrm>
            <a:off x="2699385" y="2780665"/>
            <a:ext cx="3559175" cy="2343150"/>
          </a:xfrm>
          <a:prstGeom prst="rect">
            <a:avLst/>
          </a:prstGeom>
        </p:spPr>
      </p:pic>
      <p:sp>
        <p:nvSpPr>
          <p:cNvPr id="5" name="文本框 4"/>
          <p:cNvSpPr txBox="1"/>
          <p:nvPr/>
        </p:nvSpPr>
        <p:spPr>
          <a:xfrm>
            <a:off x="611505" y="4820920"/>
            <a:ext cx="8385810" cy="1758315"/>
          </a:xfrm>
          <a:prstGeom prst="rect">
            <a:avLst/>
          </a:prstGeom>
          <a:noFill/>
        </p:spPr>
        <p:txBody>
          <a:bodyPr wrap="square" rtlCol="0" anchor="t">
            <a:noAutofit/>
          </a:bodyPr>
          <a:p>
            <a:r>
              <a:rPr lang="zh-CN" altLang="en-US" sz="2000" dirty="0">
                <a:solidFill>
                  <a:srgbClr val="FF0000"/>
                </a:solidFill>
                <a:uFillTx/>
                <a:latin typeface="Times New Roman" panose="02020603050405020304" pitchFamily="18" charset="0"/>
                <a:sym typeface="+mn-ea"/>
              </a:rPr>
              <a:t>例如多米诺骨牌（想知道第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张骨牌的</a:t>
            </a:r>
            <a:r>
              <a:rPr lang="zh-CN" altLang="en-US" sz="2000" dirty="0">
                <a:solidFill>
                  <a:srgbClr val="FF0000"/>
                </a:solidFill>
                <a:uFillTx/>
                <a:latin typeface="Times New Roman" panose="02020603050405020304" pitchFamily="18" charset="0"/>
                <a:sym typeface="+mn-ea"/>
              </a:rPr>
              <a:t>情况）：</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1</a:t>
            </a:r>
            <a:r>
              <a:rPr lang="zh-CN" altLang="en-US" sz="2000" dirty="0">
                <a:solidFill>
                  <a:srgbClr val="FF0000"/>
                </a:solidFill>
                <a:uFillTx/>
                <a:latin typeface="Times New Roman" panose="02020603050405020304" pitchFamily="18" charset="0"/>
                <a:sym typeface="+mn-ea"/>
              </a:rPr>
              <a:t>）第一张骨牌一定能</a:t>
            </a:r>
            <a:r>
              <a:rPr lang="zh-CN" altLang="en-US" sz="2000" dirty="0">
                <a:solidFill>
                  <a:srgbClr val="FF0000"/>
                </a:solidFill>
                <a:uFillTx/>
                <a:latin typeface="Times New Roman" panose="02020603050405020304" pitchFamily="18" charset="0"/>
                <a:sym typeface="+mn-ea"/>
              </a:rPr>
              <a:t>倒下去。</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2</a:t>
            </a:r>
            <a:r>
              <a:rPr lang="zh-CN" altLang="en-US" sz="2000" dirty="0">
                <a:solidFill>
                  <a:srgbClr val="FF0000"/>
                </a:solidFill>
                <a:uFillTx/>
                <a:latin typeface="Times New Roman" panose="02020603050405020304" pitchFamily="18" charset="0"/>
                <a:sym typeface="+mn-ea"/>
              </a:rPr>
              <a:t>）然后证明：前一张骨牌能推到后一张</a:t>
            </a:r>
            <a:r>
              <a:rPr lang="zh-CN" altLang="en-US" sz="2000" dirty="0">
                <a:solidFill>
                  <a:srgbClr val="FF0000"/>
                </a:solidFill>
                <a:uFillTx/>
                <a:latin typeface="Times New Roman" panose="02020603050405020304" pitchFamily="18" charset="0"/>
                <a:sym typeface="+mn-ea"/>
              </a:rPr>
              <a:t>骨牌</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3</a:t>
            </a:r>
            <a:r>
              <a:rPr lang="zh-CN" altLang="en-US" sz="2000" dirty="0">
                <a:solidFill>
                  <a:srgbClr val="FF0000"/>
                </a:solidFill>
                <a:uFillTx/>
                <a:latin typeface="Times New Roman" panose="02020603050405020304" pitchFamily="18" charset="0"/>
                <a:sym typeface="+mn-ea"/>
              </a:rPr>
              <a:t>）第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张骨牌一定能倒下去</a:t>
            </a:r>
            <a:endParaRPr lang="zh-CN" altLang="en-US" sz="2000" dirty="0">
              <a:solidFill>
                <a:srgbClr val="FF0000"/>
              </a:solidFill>
              <a:uFillTx/>
              <a:latin typeface="Times New Roman" panose="02020603050405020304" pitchFamily="18" charset="0"/>
              <a:sym typeface="+mn-ea"/>
            </a:endParaRPr>
          </a:p>
          <a:p>
            <a:endParaRPr lang="zh-CN" altLang="en-US" sz="2000" dirty="0">
              <a:solidFill>
                <a:srgbClr val="FF0000"/>
              </a:solidFill>
              <a:uFillTx/>
              <a:latin typeface="Times New Roman" panose="02020603050405020304" pitchFamily="18" charset="0"/>
              <a:sym typeface="+mn-ea"/>
            </a:endParaRPr>
          </a:p>
        </p:txBody>
      </p:sp>
      <p:sp>
        <p:nvSpPr>
          <p:cNvPr id="3" name="文本框 2"/>
          <p:cNvSpPr txBox="1"/>
          <p:nvPr/>
        </p:nvSpPr>
        <p:spPr>
          <a:xfrm>
            <a:off x="539115" y="177292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数学归纳法：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）首先证明在某个初始值（通常情况下是参数</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取</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）时命题成立；</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）然后证明：可以从任意一个值的成立证明下一个值也成立。来理解递归</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）得出第</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项结果</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rPr>
              <a:t>本章概要</a:t>
            </a:r>
            <a:endParaRPr lang="zh-CN" altLang="en-US">
              <a:latin typeface="黑体" panose="02010609060101010101" charset="-122"/>
              <a:ea typeface="黑体" panose="02010609060101010101" charset="-122"/>
            </a:endParaRPr>
          </a:p>
        </p:txBody>
      </p:sp>
      <p:pic>
        <p:nvPicPr>
          <p:cNvPr id="3" name="图片 2"/>
          <p:cNvPicPr>
            <a:picLocks noChangeAspect="1"/>
          </p:cNvPicPr>
          <p:nvPr/>
        </p:nvPicPr>
        <p:blipFill>
          <a:blip r:embed="rId1"/>
          <a:stretch>
            <a:fillRect/>
          </a:stretch>
        </p:blipFill>
        <p:spPr>
          <a:xfrm>
            <a:off x="1979295" y="1140460"/>
            <a:ext cx="6266180" cy="51054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递归函数的运用就可以有如下经验：</a:t>
            </a:r>
            <a:endParaRPr lang="en-US" altLang="zh-CN" sz="2400" dirty="0">
              <a:solidFill>
                <a:srgbClr val="080808"/>
              </a:solidFill>
              <a:latin typeface="宋体" panose="02010600030101010101" pitchFamily="2" charset="-122"/>
              <a:sym typeface="+mn-ea"/>
            </a:endParaRPr>
          </a:p>
        </p:txBody>
      </p:sp>
      <p:sp>
        <p:nvSpPr>
          <p:cNvPr id="3" name="文本框 2"/>
          <p:cNvSpPr txBox="1"/>
          <p:nvPr/>
        </p:nvSpPr>
        <p:spPr>
          <a:xfrm>
            <a:off x="467360" y="249301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数学归纳法：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a:t>
            </a:r>
            <a:r>
              <a:rPr lang="zh-CN" altLang="en-US" sz="2000" dirty="0">
                <a:solidFill>
                  <a:schemeClr val="tx1"/>
                </a:solidFill>
                <a:uFillTx/>
                <a:latin typeface="Times New Roman" panose="02020603050405020304" pitchFamily="18" charset="0"/>
                <a:sym typeface="+mn-ea"/>
              </a:rPr>
              <a:t>找到基问题，也就是递归出口。</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）找到递归体，递归体就是从当前步骤能递进到下一个步骤的公式或描述。</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）确定问题规模</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4</a:t>
            </a:r>
            <a:r>
              <a:rPr lang="zh-CN" altLang="en-US" sz="2000" dirty="0">
                <a:solidFill>
                  <a:schemeClr val="tx1"/>
                </a:solidFill>
                <a:uFillTx/>
                <a:latin typeface="Times New Roman" panose="02020603050405020304" pitchFamily="18" charset="0"/>
                <a:sym typeface="+mn-ea"/>
              </a:rPr>
              <a:t>）编写</a:t>
            </a:r>
            <a:r>
              <a:rPr lang="zh-CN" altLang="en-US" sz="2000" dirty="0">
                <a:solidFill>
                  <a:schemeClr val="tx1"/>
                </a:solidFill>
                <a:uFillTx/>
                <a:latin typeface="Times New Roman" panose="02020603050405020304" pitchFamily="18" charset="0"/>
                <a:sym typeface="+mn-ea"/>
              </a:rPr>
              <a:t>代码</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3.5】</a:t>
            </a:r>
            <a:r>
              <a:rPr lang="zh-CN" altLang="en-US" sz="2400" dirty="0">
                <a:solidFill>
                  <a:srgbClr val="080808"/>
                </a:solidFill>
                <a:uFillTx/>
                <a:latin typeface="Times New Roman" panose="02020603050405020304" pitchFamily="18" charset="0"/>
              </a:rPr>
              <a:t>委员会问题。问题描述：从由</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个人组成的团体中选出</a:t>
            </a:r>
            <a:r>
              <a:rPr lang="en-US" altLang="zh-CN" sz="2400" dirty="0">
                <a:solidFill>
                  <a:srgbClr val="080808"/>
                </a:solidFill>
                <a:uFillTx/>
                <a:latin typeface="Times New Roman" panose="02020603050405020304" pitchFamily="18" charset="0"/>
              </a:rPr>
              <a:t>k (</a:t>
            </a:r>
            <a:r>
              <a:rPr lang="en-US" altLang="zh-CN" sz="2400" dirty="0" err="1">
                <a:solidFill>
                  <a:srgbClr val="080808"/>
                </a:solidFill>
                <a:uFillTx/>
                <a:latin typeface="Times New Roman" panose="02020603050405020304" pitchFamily="18" charset="0"/>
              </a:rPr>
              <a:t>k≤n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个人组成一个委员会，请设计算法求出共有多少种构成方法。</a:t>
            </a:r>
            <a:endParaRPr lang="zh-CN" altLang="en-US" sz="2400" dirty="0">
              <a:solidFill>
                <a:srgbClr val="080808"/>
              </a:solidFill>
              <a:uFillTx/>
              <a:latin typeface="Times New Roman" panose="02020603050405020304" pitchFamily="18" charset="0"/>
            </a:endParaRPr>
          </a:p>
        </p:txBody>
      </p:sp>
      <p:pic>
        <p:nvPicPr>
          <p:cNvPr id="2" name="图片 1"/>
          <p:cNvPicPr/>
          <p:nvPr/>
        </p:nvPicPr>
        <p:blipFill>
          <a:blip r:embed="rId6">
            <a:extLst>
              <a:ext uri="{28A0092B-C50C-407E-A947-70E740481C1C}">
                <a14:useLocalDpi xmlns:a14="http://schemas.microsoft.com/office/drawing/2010/main" val="0"/>
              </a:ext>
            </a:extLst>
          </a:blip>
          <a:stretch>
            <a:fillRect/>
          </a:stretch>
        </p:blipFill>
        <p:spPr>
          <a:xfrm>
            <a:off x="2124075" y="2421255"/>
            <a:ext cx="5168265" cy="370586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467544" y="1700808"/>
            <a:ext cx="8064896"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80808"/>
                </a:solidFill>
                <a:ea typeface="楷体_GB2312" panose="02010609030101010101" pitchFamily="49" charset="-122"/>
              </a:rPr>
              <a:t>    </a:t>
            </a:r>
            <a:r>
              <a:rPr lang="en-US" altLang="zh-CN" dirty="0" smtClean="0">
                <a:solidFill>
                  <a:srgbClr val="080808"/>
                </a:solidFill>
                <a:ea typeface="楷体_GB2312" panose="02010609030101010101" pitchFamily="49" charset="-122"/>
              </a:rPr>
              <a:t>    </a:t>
            </a:r>
            <a:r>
              <a:rPr lang="zh-CN" altLang="en-US" dirty="0" smtClean="0">
                <a:solidFill>
                  <a:srgbClr val="080808"/>
                </a:solidFill>
                <a:ea typeface="楷体_GB2312" panose="02010609030101010101" pitchFamily="49" charset="-122"/>
              </a:rPr>
              <a:t>当</a:t>
            </a:r>
            <a:r>
              <a:rPr lang="en-US" altLang="zh-CN" i="1" dirty="0">
                <a:solidFill>
                  <a:srgbClr val="080808"/>
                </a:solidFill>
                <a:ea typeface="楷体_GB2312" panose="02010609030101010101" pitchFamily="49" charset="-122"/>
              </a:rPr>
              <a:t>n</a:t>
            </a:r>
            <a:r>
              <a:rPr lang="en-US" altLang="zh-CN" dirty="0">
                <a:solidFill>
                  <a:srgbClr val="080808"/>
                </a:solidFill>
                <a:ea typeface="楷体_GB2312" panose="02010609030101010101" pitchFamily="49" charset="-122"/>
              </a:rPr>
              <a:t>=</a:t>
            </a:r>
            <a:r>
              <a:rPr lang="en-US" altLang="zh-CN" i="1" dirty="0">
                <a:solidFill>
                  <a:srgbClr val="080808"/>
                </a:solidFill>
                <a:ea typeface="楷体_GB2312" panose="02010609030101010101" pitchFamily="49" charset="-122"/>
              </a:rPr>
              <a:t>k</a:t>
            </a:r>
            <a:r>
              <a:rPr lang="zh-CN" altLang="en-US" dirty="0">
                <a:solidFill>
                  <a:srgbClr val="080808"/>
                </a:solidFill>
                <a:ea typeface="楷体_GB2312" panose="02010609030101010101" pitchFamily="49" charset="-122"/>
              </a:rPr>
              <a:t>或</a:t>
            </a:r>
            <a:r>
              <a:rPr lang="en-US" altLang="zh-CN" i="1" dirty="0">
                <a:solidFill>
                  <a:srgbClr val="080808"/>
                </a:solidFill>
                <a:ea typeface="楷体_GB2312" panose="02010609030101010101" pitchFamily="49" charset="-122"/>
              </a:rPr>
              <a:t>k</a:t>
            </a:r>
            <a:r>
              <a:rPr lang="en-US" altLang="zh-CN" dirty="0">
                <a:solidFill>
                  <a:srgbClr val="080808"/>
                </a:solidFill>
                <a:ea typeface="楷体_GB2312" panose="02010609030101010101" pitchFamily="49" charset="-122"/>
              </a:rPr>
              <a:t>=0</a:t>
            </a:r>
            <a:r>
              <a:rPr lang="zh-CN" altLang="en-US" dirty="0">
                <a:solidFill>
                  <a:srgbClr val="080808"/>
                </a:solidFill>
                <a:ea typeface="楷体_GB2312" panose="02010609030101010101" pitchFamily="49" charset="-122"/>
              </a:rPr>
              <a:t>时，该问题可直接求解，数值均为</a:t>
            </a:r>
            <a:r>
              <a:rPr lang="en-US" altLang="zh-CN" dirty="0">
                <a:solidFill>
                  <a:srgbClr val="080808"/>
                </a:solidFill>
                <a:ea typeface="楷体_GB2312" panose="02010609030101010101" pitchFamily="49" charset="-122"/>
              </a:rPr>
              <a:t>1</a:t>
            </a:r>
            <a:r>
              <a:rPr lang="zh-CN" altLang="en-US" dirty="0">
                <a:solidFill>
                  <a:srgbClr val="080808"/>
                </a:solidFill>
                <a:ea typeface="楷体_GB2312" panose="02010609030101010101" pitchFamily="49" charset="-122"/>
              </a:rPr>
              <a:t>，这是算法的递归出口。因此，委员会问题的</a:t>
            </a:r>
            <a:r>
              <a:rPr lang="zh-CN" altLang="en-US" dirty="0">
                <a:solidFill>
                  <a:srgbClr val="FF00FF"/>
                </a:solidFill>
                <a:ea typeface="楷体_GB2312" panose="02010609030101010101" pitchFamily="49" charset="-122"/>
              </a:rPr>
              <a:t>递推定义式</a:t>
            </a:r>
            <a:r>
              <a:rPr lang="zh-CN" altLang="en-US" dirty="0">
                <a:solidFill>
                  <a:srgbClr val="080808"/>
                </a:solidFill>
                <a:ea typeface="楷体_GB2312" panose="02010609030101010101" pitchFamily="49" charset="-122"/>
              </a:rPr>
              <a:t>为： </a:t>
            </a:r>
            <a:endParaRPr lang="zh-CN" altLang="en-US" dirty="0">
              <a:solidFill>
                <a:srgbClr val="080808"/>
              </a:solidFill>
              <a:ea typeface="楷体_GB2312" panose="02010609030101010101" pitchFamily="49" charset="-122"/>
            </a:endParaRPr>
          </a:p>
        </p:txBody>
      </p:sp>
      <p:pic>
        <p:nvPicPr>
          <p:cNvPr id="3" name="图片 2"/>
          <p:cNvPicPr>
            <a:picLocks noChangeAspect="1"/>
          </p:cNvPicPr>
          <p:nvPr/>
        </p:nvPicPr>
        <p:blipFill>
          <a:blip r:embed="rId1"/>
          <a:stretch>
            <a:fillRect/>
          </a:stretch>
        </p:blipFill>
        <p:spPr>
          <a:xfrm>
            <a:off x="395536" y="3573016"/>
            <a:ext cx="7907753" cy="133266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530" y="1268760"/>
            <a:ext cx="857294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int committee (int n, int k)</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if(k == 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1;	      //</a:t>
            </a:r>
            <a:r>
              <a:rPr lang="zh-CN" altLang="en-US" sz="2400" dirty="0">
                <a:solidFill>
                  <a:srgbClr val="080808"/>
                </a:solidFill>
                <a:uFillTx/>
                <a:latin typeface="Times New Roman" panose="02020603050405020304" pitchFamily="18" charset="0"/>
              </a:rPr>
              <a:t>递归出口</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if(n == k)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1;	      //</a:t>
            </a:r>
            <a:r>
              <a:rPr lang="zh-CN" altLang="en-US" sz="2400" dirty="0">
                <a:solidFill>
                  <a:srgbClr val="080808"/>
                </a:solidFill>
                <a:uFillTx/>
                <a:latin typeface="Times New Roman" panose="02020603050405020304" pitchFamily="18" charset="0"/>
              </a:rPr>
              <a:t>递归出口</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committee (n-1, k-1) + committee (n-1, k);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a:t>
            </a:r>
            <a:r>
              <a:rPr lang="zh-CN" altLang="en-US" sz="2400" dirty="0">
                <a:solidFill>
                  <a:srgbClr val="080808"/>
                </a:solidFill>
                <a:uFillTx/>
                <a:latin typeface="Times New Roman" panose="02020603050405020304" pitchFamily="18" charset="0"/>
              </a:rPr>
              <a:t>递归调用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3.6】</a:t>
            </a:r>
            <a:r>
              <a:rPr lang="zh-CN" altLang="en-US" sz="2400" dirty="0">
                <a:solidFill>
                  <a:srgbClr val="080808"/>
                </a:solidFill>
                <a:uFillTx/>
                <a:latin typeface="Times New Roman" panose="02020603050405020304" pitchFamily="18" charset="0"/>
              </a:rPr>
              <a:t>排队买票问题。现在有一场电影在售票，一张影票的价格是</a:t>
            </a:r>
            <a:r>
              <a:rPr lang="en-US" altLang="zh-CN" sz="2400" dirty="0">
                <a:solidFill>
                  <a:srgbClr val="080808"/>
                </a:solidFill>
                <a:uFillTx/>
                <a:latin typeface="Times New Roman" panose="02020603050405020304" pitchFamily="18" charset="0"/>
              </a:rPr>
              <a:t>50</a:t>
            </a:r>
            <a:r>
              <a:rPr lang="zh-CN" altLang="en-US" sz="2400" dirty="0">
                <a:solidFill>
                  <a:srgbClr val="080808"/>
                </a:solidFill>
                <a:uFillTx/>
                <a:latin typeface="Times New Roman" panose="02020603050405020304" pitchFamily="18" charset="0"/>
              </a:rPr>
              <a:t>元，现在有</a:t>
            </a:r>
            <a:r>
              <a:rPr lang="en-US" altLang="zh-CN" sz="2400" dirty="0" err="1">
                <a:solidFill>
                  <a:srgbClr val="080808"/>
                </a:solidFill>
                <a:uFillTx/>
                <a:latin typeface="Times New Roman" panose="02020603050405020304" pitchFamily="18" charset="0"/>
              </a:rPr>
              <a:t>m+n</a:t>
            </a:r>
            <a:r>
              <a:rPr lang="zh-CN" altLang="en-US" sz="2400" dirty="0">
                <a:solidFill>
                  <a:srgbClr val="080808"/>
                </a:solidFill>
                <a:uFillTx/>
                <a:latin typeface="Times New Roman" panose="02020603050405020304" pitchFamily="18" charset="0"/>
              </a:rPr>
              <a:t>个人在排队等待购票，其中有</a:t>
            </a:r>
            <a:r>
              <a:rPr lang="en-US" altLang="zh-CN" sz="2400" dirty="0">
                <a:solidFill>
                  <a:srgbClr val="080808"/>
                </a:solidFill>
                <a:uFillTx/>
                <a:latin typeface="Times New Roman" panose="02020603050405020304" pitchFamily="18" charset="0"/>
              </a:rPr>
              <a:t>m</a:t>
            </a:r>
            <a:r>
              <a:rPr lang="zh-CN" altLang="en-US" sz="2400" dirty="0">
                <a:solidFill>
                  <a:srgbClr val="080808"/>
                </a:solidFill>
                <a:uFillTx/>
                <a:latin typeface="Times New Roman" panose="02020603050405020304" pitchFamily="18" charset="0"/>
              </a:rPr>
              <a:t>个人拿的是面额</a:t>
            </a:r>
            <a:r>
              <a:rPr lang="en-US" altLang="zh-CN" sz="2400" dirty="0">
                <a:solidFill>
                  <a:srgbClr val="080808"/>
                </a:solidFill>
                <a:uFillTx/>
                <a:latin typeface="Times New Roman" panose="02020603050405020304" pitchFamily="18" charset="0"/>
              </a:rPr>
              <a:t>50</a:t>
            </a:r>
            <a:r>
              <a:rPr lang="zh-CN" altLang="en-US" sz="2400" dirty="0">
                <a:solidFill>
                  <a:srgbClr val="080808"/>
                </a:solidFill>
                <a:uFillTx/>
                <a:latin typeface="Times New Roman" panose="02020603050405020304" pitchFamily="18" charset="0"/>
              </a:rPr>
              <a:t>元的钞票，另</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个人拿的是面额</a:t>
            </a:r>
            <a:r>
              <a:rPr lang="en-US" altLang="zh-CN" sz="2400" dirty="0">
                <a:solidFill>
                  <a:srgbClr val="080808"/>
                </a:solidFill>
                <a:uFillTx/>
                <a:latin typeface="Times New Roman" panose="02020603050405020304" pitchFamily="18" charset="0"/>
              </a:rPr>
              <a:t>100</a:t>
            </a:r>
            <a:r>
              <a:rPr lang="zh-CN" altLang="en-US" sz="2400" dirty="0">
                <a:solidFill>
                  <a:srgbClr val="080808"/>
                </a:solidFill>
                <a:uFillTx/>
                <a:latin typeface="Times New Roman" panose="02020603050405020304" pitchFamily="18" charset="0"/>
              </a:rPr>
              <a:t>元的钞票。设计算法求出这</a:t>
            </a:r>
            <a:r>
              <a:rPr lang="en-US" altLang="zh-CN" sz="2400" dirty="0" err="1">
                <a:solidFill>
                  <a:srgbClr val="080808"/>
                </a:solidFill>
                <a:uFillTx/>
                <a:latin typeface="Times New Roman" panose="02020603050405020304" pitchFamily="18" charset="0"/>
              </a:rPr>
              <a:t>m+n</a:t>
            </a:r>
            <a:r>
              <a:rPr lang="zh-CN" altLang="en-US" sz="2400" dirty="0">
                <a:solidFill>
                  <a:srgbClr val="080808"/>
                </a:solidFill>
                <a:uFillTx/>
                <a:latin typeface="Times New Roman" panose="02020603050405020304" pitchFamily="18" charset="0"/>
              </a:rPr>
              <a:t>个人排队购票，售票处不会出现找不开钱的局面的不同排队种数 。（假设初始状态下售票时售票处没有零钱，拿同样面值钞票的人对换位置为同一种排队。）。</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395464" y="3645059"/>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107504" y="3861048"/>
            <a:ext cx="564918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uFillTx/>
                <a:latin typeface="Times New Roman" panose="02020603050405020304" pitchFamily="18" charset="0"/>
              </a:rPr>
              <a:t>由此得出递推定义式如下所示</a:t>
            </a:r>
            <a:r>
              <a:rPr lang="zh-CN" altLang="en-US" sz="2400" dirty="0" smtClean="0">
                <a:solidFill>
                  <a:srgbClr val="080808"/>
                </a:solidFill>
                <a:uFillTx/>
                <a:latin typeface="Times New Roman" panose="02020603050405020304" pitchFamily="18" charset="0"/>
              </a:rPr>
              <a:t>：</a:t>
            </a:r>
            <a:endParaRPr lang="zh-CN" altLang="en-US" sz="2400" dirty="0" smtClean="0">
              <a:solidFill>
                <a:srgbClr val="080808"/>
              </a:solidFill>
              <a:uFillTx/>
              <a:latin typeface="Times New Roman" panose="02020603050405020304" pitchFamily="18" charset="0"/>
            </a:endParaRPr>
          </a:p>
        </p:txBody>
      </p:sp>
      <p:pic>
        <p:nvPicPr>
          <p:cNvPr id="5" name="图片 4"/>
          <p:cNvPicPr>
            <a:picLocks noChangeAspect="1"/>
          </p:cNvPicPr>
          <p:nvPr/>
        </p:nvPicPr>
        <p:blipFill>
          <a:blip r:embed="rId6"/>
          <a:stretch>
            <a:fillRect/>
          </a:stretch>
        </p:blipFill>
        <p:spPr>
          <a:xfrm>
            <a:off x="1115616" y="4869160"/>
            <a:ext cx="7185721" cy="108012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long tickets (int m, int n)</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long y;</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if(n==0)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y=1;</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else if(m&lt;n)</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 tickets (m,n-1)+ tickets (m-1,n);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a:t>
            </a:r>
            <a:r>
              <a:rPr lang="zh-CN" altLang="en-US" sz="2400" dirty="0">
                <a:solidFill>
                  <a:srgbClr val="080808"/>
                </a:solidFill>
                <a:uFillTx/>
                <a:latin typeface="Times New Roman" panose="02020603050405020304" pitchFamily="18" charset="0"/>
              </a:rPr>
              <a:t>递归调用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return(y);</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539550" y="1844505"/>
            <a:ext cx="813690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将待解决的问题分成若干个子问题，</a:t>
            </a:r>
            <a:r>
              <a:rPr lang="zh-CN" altLang="en-US" sz="2400" dirty="0">
                <a:solidFill>
                  <a:srgbClr val="FF0000"/>
                </a:solidFill>
                <a:uFillTx/>
                <a:latin typeface="Times New Roman" panose="02020603050405020304" pitchFamily="18" charset="0"/>
              </a:rPr>
              <a:t>子问题与原问题有相同的性质</a:t>
            </a:r>
            <a:r>
              <a:rPr lang="zh-CN" altLang="en-US" sz="2400" dirty="0">
                <a:solidFill>
                  <a:srgbClr val="080808"/>
                </a:solidFill>
                <a:uFillTx/>
                <a:latin typeface="Times New Roman" panose="02020603050405020304" pitchFamily="18" charset="0"/>
              </a:rPr>
              <a:t>，依次求解子问题，最终将子问题合并就可以解决原问题。因为子问题与原问题有类似的性质，因此解决此问题就可以</a:t>
            </a:r>
            <a:r>
              <a:rPr lang="zh-CN" altLang="en-US" sz="2400" dirty="0">
                <a:solidFill>
                  <a:srgbClr val="FF0000"/>
                </a:solidFill>
                <a:uFillTx/>
                <a:latin typeface="Times New Roman" panose="02020603050405020304" pitchFamily="18" charset="0"/>
              </a:rPr>
              <a:t>利用递归</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圆角矩形 1"/>
          <p:cNvSpPr/>
          <p:nvPr/>
        </p:nvSpPr>
        <p:spPr>
          <a:xfrm>
            <a:off x="1979295" y="3519805"/>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2123440" y="3555365"/>
            <a:ext cx="1136650" cy="542925"/>
          </a:xfrm>
          <a:prstGeom prst="rect">
            <a:avLst/>
          </a:prstGeom>
          <a:noFill/>
        </p:spPr>
        <p:txBody>
          <a:bodyPr wrap="square" rtlCol="0">
            <a:noAutofit/>
          </a:bodyPr>
          <a:p>
            <a:r>
              <a:rPr lang="zh-CN" altLang="en-US"/>
              <a:t>大问题</a:t>
            </a:r>
            <a:endParaRPr lang="zh-CN" altLang="en-US"/>
          </a:p>
        </p:txBody>
      </p:sp>
      <p:sp>
        <p:nvSpPr>
          <p:cNvPr id="4" name="圆角矩形 3"/>
          <p:cNvSpPr/>
          <p:nvPr/>
        </p:nvSpPr>
        <p:spPr>
          <a:xfrm>
            <a:off x="11969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1341120" y="4599940"/>
            <a:ext cx="944880" cy="457200"/>
          </a:xfrm>
          <a:prstGeom prst="rect">
            <a:avLst/>
          </a:prstGeom>
          <a:noFill/>
        </p:spPr>
        <p:txBody>
          <a:bodyPr wrap="square" rtlCol="0">
            <a:noAutofit/>
          </a:bodyPr>
          <a:p>
            <a:r>
              <a:rPr lang="zh-CN" altLang="en-US" sz="1400"/>
              <a:t>小问题</a:t>
            </a:r>
            <a:endParaRPr lang="zh-CN" altLang="en-US" sz="1400"/>
          </a:p>
        </p:txBody>
      </p:sp>
      <p:sp>
        <p:nvSpPr>
          <p:cNvPr id="6" name="圆角矩形 5"/>
          <p:cNvSpPr/>
          <p:nvPr/>
        </p:nvSpPr>
        <p:spPr>
          <a:xfrm>
            <a:off x="29876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131820" y="4599940"/>
            <a:ext cx="944880" cy="457200"/>
          </a:xfrm>
          <a:prstGeom prst="rect">
            <a:avLst/>
          </a:prstGeom>
          <a:noFill/>
        </p:spPr>
        <p:txBody>
          <a:bodyPr wrap="square" rtlCol="0">
            <a:noAutofit/>
          </a:bodyPr>
          <a:p>
            <a:r>
              <a:rPr lang="zh-CN" altLang="en-US" sz="1400"/>
              <a:t>小问题</a:t>
            </a:r>
            <a:endParaRPr lang="zh-CN" altLang="en-US" sz="1400"/>
          </a:p>
        </p:txBody>
      </p:sp>
      <p:sp>
        <p:nvSpPr>
          <p:cNvPr id="8" name="圆角矩形 7"/>
          <p:cNvSpPr/>
          <p:nvPr/>
        </p:nvSpPr>
        <p:spPr>
          <a:xfrm>
            <a:off x="4584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469265" y="5608320"/>
            <a:ext cx="944880" cy="457200"/>
          </a:xfrm>
          <a:prstGeom prst="rect">
            <a:avLst/>
          </a:prstGeom>
          <a:noFill/>
        </p:spPr>
        <p:txBody>
          <a:bodyPr wrap="square" rtlCol="0">
            <a:noAutofit/>
          </a:bodyPr>
          <a:p>
            <a:r>
              <a:rPr lang="zh-CN" altLang="en-US" sz="1400"/>
              <a:t>更小问题</a:t>
            </a:r>
            <a:endParaRPr lang="zh-CN" altLang="en-US" sz="1400"/>
          </a:p>
        </p:txBody>
      </p:sp>
      <p:sp>
        <p:nvSpPr>
          <p:cNvPr id="10" name="圆角矩形 9"/>
          <p:cNvSpPr/>
          <p:nvPr/>
        </p:nvSpPr>
        <p:spPr>
          <a:xfrm>
            <a:off x="159956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61036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2" name="圆角矩形 11"/>
          <p:cNvSpPr/>
          <p:nvPr/>
        </p:nvSpPr>
        <p:spPr>
          <a:xfrm>
            <a:off x="283527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84607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4" name="圆角矩形 13"/>
          <p:cNvSpPr/>
          <p:nvPr/>
        </p:nvSpPr>
        <p:spPr>
          <a:xfrm>
            <a:off x="39763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3987165" y="5608320"/>
            <a:ext cx="944880" cy="457200"/>
          </a:xfrm>
          <a:prstGeom prst="rect">
            <a:avLst/>
          </a:prstGeom>
          <a:noFill/>
        </p:spPr>
        <p:txBody>
          <a:bodyPr wrap="square" rtlCol="0">
            <a:noAutofit/>
          </a:bodyPr>
          <a:p>
            <a:r>
              <a:rPr lang="zh-CN" altLang="en-US" sz="1400"/>
              <a:t>更小问题</a:t>
            </a:r>
            <a:endParaRPr lang="zh-CN" altLang="en-US" sz="1400"/>
          </a:p>
        </p:txBody>
      </p:sp>
      <p:cxnSp>
        <p:nvCxnSpPr>
          <p:cNvPr id="16" name="直接连接符 15"/>
          <p:cNvCxnSpPr>
            <a:stCxn id="3" idx="2"/>
            <a:endCxn id="5" idx="0"/>
          </p:cNvCxnSpPr>
          <p:nvPr/>
        </p:nvCxnSpPr>
        <p:spPr>
          <a:xfrm flipH="1">
            <a:off x="1813560" y="4098290"/>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 name="直接连接符 16"/>
          <p:cNvCxnSpPr>
            <a:endCxn id="7" idx="0"/>
          </p:cNvCxnSpPr>
          <p:nvPr/>
        </p:nvCxnSpPr>
        <p:spPr>
          <a:xfrm>
            <a:off x="2699385" y="4096385"/>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p:cNvCxnSpPr>
            <a:endCxn id="9" idx="0"/>
          </p:cNvCxnSpPr>
          <p:nvPr/>
        </p:nvCxnSpPr>
        <p:spPr>
          <a:xfrm flipH="1">
            <a:off x="941705" y="4972685"/>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p:cNvCxnSpPr>
            <a:endCxn id="11" idx="0"/>
          </p:cNvCxnSpPr>
          <p:nvPr/>
        </p:nvCxnSpPr>
        <p:spPr>
          <a:xfrm>
            <a:off x="1729105" y="4981575"/>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3" idx="0"/>
          </p:cNvCxnSpPr>
          <p:nvPr/>
        </p:nvCxnSpPr>
        <p:spPr>
          <a:xfrm flipH="1">
            <a:off x="3318510" y="4979035"/>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5" idx="0"/>
          </p:cNvCxnSpPr>
          <p:nvPr/>
        </p:nvCxnSpPr>
        <p:spPr>
          <a:xfrm>
            <a:off x="3491865" y="4987925"/>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文本框 21"/>
          <p:cNvSpPr txBox="1"/>
          <p:nvPr/>
        </p:nvSpPr>
        <p:spPr>
          <a:xfrm>
            <a:off x="1853565" y="6156325"/>
            <a:ext cx="1838325" cy="459105"/>
          </a:xfrm>
          <a:prstGeom prst="rect">
            <a:avLst/>
          </a:prstGeom>
          <a:noFill/>
        </p:spPr>
        <p:txBody>
          <a:bodyPr wrap="square" rtlCol="0" anchor="t">
            <a:noAutofit/>
          </a:bodyPr>
          <a:p>
            <a:pPr indent="457200">
              <a:spcBef>
                <a:spcPct val="50000"/>
              </a:spcBef>
              <a:buSzTx/>
              <a:buFontTx/>
              <a:buNone/>
            </a:pPr>
            <a:r>
              <a:rPr lang="en-US" altLang="zh-CN" sz="2400" dirty="0">
                <a:solidFill>
                  <a:schemeClr val="tx1"/>
                </a:solidFill>
                <a:uFillTx/>
                <a:latin typeface="Times New Roman" panose="02020603050405020304" pitchFamily="18" charset="0"/>
                <a:sym typeface="+mn-ea"/>
              </a:rPr>
              <a:t>......</a:t>
            </a:r>
            <a:endParaRPr lang="en-US" altLang="zh-CN" sz="2400" dirty="0">
              <a:solidFill>
                <a:schemeClr val="tx1"/>
              </a:solidFill>
              <a:uFillTx/>
              <a:latin typeface="Times New Roman" panose="02020603050405020304" pitchFamily="18" charset="0"/>
              <a:sym typeface="+mn-ea"/>
            </a:endParaRPr>
          </a:p>
        </p:txBody>
      </p:sp>
      <p:sp>
        <p:nvSpPr>
          <p:cNvPr id="23" name="圆角矩形 22"/>
          <p:cNvSpPr/>
          <p:nvPr/>
        </p:nvSpPr>
        <p:spPr>
          <a:xfrm>
            <a:off x="6273800" y="3249930"/>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文本框 23"/>
          <p:cNvSpPr txBox="1"/>
          <p:nvPr/>
        </p:nvSpPr>
        <p:spPr>
          <a:xfrm>
            <a:off x="6300470" y="3284855"/>
            <a:ext cx="1136650" cy="542925"/>
          </a:xfrm>
          <a:prstGeom prst="rect">
            <a:avLst/>
          </a:prstGeom>
          <a:noFill/>
        </p:spPr>
        <p:txBody>
          <a:bodyPr wrap="square" rtlCol="0">
            <a:noAutofit/>
          </a:bodyPr>
          <a:p>
            <a:r>
              <a:rPr lang="zh-CN" altLang="en-US"/>
              <a:t>大问题</a:t>
            </a:r>
            <a:endParaRPr lang="zh-CN" altLang="en-US"/>
          </a:p>
        </p:txBody>
      </p:sp>
      <p:sp>
        <p:nvSpPr>
          <p:cNvPr id="26" name="圆角矩形 25"/>
          <p:cNvSpPr/>
          <p:nvPr/>
        </p:nvSpPr>
        <p:spPr>
          <a:xfrm>
            <a:off x="6273800" y="418655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6300470" y="4221480"/>
            <a:ext cx="1136650" cy="542925"/>
          </a:xfrm>
          <a:prstGeom prst="rect">
            <a:avLst/>
          </a:prstGeom>
          <a:noFill/>
        </p:spPr>
        <p:txBody>
          <a:bodyPr wrap="square" rtlCol="0">
            <a:noAutofit/>
          </a:bodyPr>
          <a:p>
            <a:r>
              <a:rPr lang="zh-CN" altLang="en-US"/>
              <a:t>子问题</a:t>
            </a:r>
            <a:endParaRPr lang="zh-CN" altLang="en-US"/>
          </a:p>
        </p:txBody>
      </p:sp>
      <p:sp>
        <p:nvSpPr>
          <p:cNvPr id="30" name="圆角矩形 29"/>
          <p:cNvSpPr/>
          <p:nvPr/>
        </p:nvSpPr>
        <p:spPr>
          <a:xfrm>
            <a:off x="6345555" y="579183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文本框 30"/>
          <p:cNvSpPr txBox="1"/>
          <p:nvPr/>
        </p:nvSpPr>
        <p:spPr>
          <a:xfrm>
            <a:off x="6372225" y="5826760"/>
            <a:ext cx="1136650" cy="542925"/>
          </a:xfrm>
          <a:prstGeom prst="rect">
            <a:avLst/>
          </a:prstGeom>
          <a:noFill/>
        </p:spPr>
        <p:txBody>
          <a:bodyPr wrap="square" rtlCol="0">
            <a:noAutofit/>
          </a:bodyPr>
          <a:p>
            <a:r>
              <a:rPr lang="zh-CN" altLang="en-US"/>
              <a:t>基问题</a:t>
            </a:r>
            <a:endParaRPr lang="zh-CN" altLang="en-US"/>
          </a:p>
        </p:txBody>
      </p:sp>
      <p:cxnSp>
        <p:nvCxnSpPr>
          <p:cNvPr id="32" name="直接箭头连接符 31"/>
          <p:cNvCxnSpPr/>
          <p:nvPr/>
        </p:nvCxnSpPr>
        <p:spPr>
          <a:xfrm>
            <a:off x="6777990" y="3754755"/>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3" name="直接箭头连接符 32"/>
          <p:cNvCxnSpPr/>
          <p:nvPr/>
        </p:nvCxnSpPr>
        <p:spPr>
          <a:xfrm>
            <a:off x="6777990" y="469265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4" name="直接箭头连接符 33"/>
          <p:cNvCxnSpPr/>
          <p:nvPr/>
        </p:nvCxnSpPr>
        <p:spPr>
          <a:xfrm>
            <a:off x="6777990" y="541147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5" name="文本框 34"/>
          <p:cNvSpPr txBox="1"/>
          <p:nvPr/>
        </p:nvSpPr>
        <p:spPr>
          <a:xfrm rot="5400000">
            <a:off x="6495415" y="4923155"/>
            <a:ext cx="422910" cy="635635"/>
          </a:xfrm>
          <a:prstGeom prst="rect">
            <a:avLst/>
          </a:prstGeom>
          <a:noFill/>
        </p:spPr>
        <p:txBody>
          <a:bodyPr wrap="square" rtlCol="0">
            <a:noAutofit/>
          </a:bodyPr>
          <a:p>
            <a:r>
              <a:rPr lang="en-US" altLang="zh-CN"/>
              <a:t>...</a:t>
            </a:r>
            <a:endParaRPr lang="en-US" altLang="zh-CN"/>
          </a:p>
        </p:txBody>
      </p:sp>
      <p:sp>
        <p:nvSpPr>
          <p:cNvPr id="36" name="圆角右箭头 35"/>
          <p:cNvSpPr/>
          <p:nvPr/>
        </p:nvSpPr>
        <p:spPr>
          <a:xfrm rot="18900000">
            <a:off x="6094095" y="543814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圆角右箭头 36"/>
          <p:cNvSpPr/>
          <p:nvPr/>
        </p:nvSpPr>
        <p:spPr>
          <a:xfrm rot="18900000">
            <a:off x="5965190" y="372872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3"/>
          <p:cNvSpPr>
            <a:spLocks noChangeArrowheads="1"/>
          </p:cNvSpPr>
          <p:nvPr/>
        </p:nvSpPr>
        <p:spPr bwMode="auto">
          <a:xfrm>
            <a:off x="5940425" y="4652963"/>
            <a:ext cx="3203575" cy="360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None/>
            </a:pPr>
            <a:endParaRPr lang="zh-CN" altLang="en-US" sz="2400">
              <a:latin typeface="Times New Roman" panose="02020603050405020304" pitchFamily="18" charset="0"/>
              <a:ea typeface="楷体_GB2312" panose="02010609030101010101" pitchFamily="49" charset="-122"/>
            </a:endParaRPr>
          </a:p>
        </p:txBody>
      </p:sp>
      <p:sp>
        <p:nvSpPr>
          <p:cNvPr id="9" name="Text Box 4"/>
          <p:cNvSpPr txBox="1">
            <a:spLocks noChangeArrowheads="1"/>
          </p:cNvSpPr>
          <p:nvPr/>
        </p:nvSpPr>
        <p:spPr bwMode="auto">
          <a:xfrm>
            <a:off x="467544" y="1144122"/>
            <a:ext cx="8136905" cy="249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宋体" panose="02010600030101010101" pitchFamily="2" charset="-122"/>
              </a:rPr>
              <a:t>引入：假设现在有一块布，要求将这块布均匀地分成方块，且分出的方块要尽可能大。</a:t>
            </a:r>
            <a:endParaRPr lang="zh-CN" altLang="en-US" sz="2400" dirty="0">
              <a:solidFill>
                <a:srgbClr val="080808"/>
              </a:solidFill>
              <a:latin typeface="宋体" panose="02010600030101010101" pitchFamily="2" charset="-122"/>
            </a:endParaRPr>
          </a:p>
          <a:p>
            <a:pPr indent="457200">
              <a:spcBef>
                <a:spcPct val="50000"/>
              </a:spcBef>
              <a:buSzTx/>
              <a:buFontTx/>
              <a:buNone/>
            </a:pPr>
            <a:r>
              <a:rPr lang="zh-CN" altLang="en-US" sz="2400" dirty="0">
                <a:solidFill>
                  <a:srgbClr val="080808"/>
                </a:solidFill>
                <a:latin typeface="宋体" panose="02010600030101010101" pitchFamily="2" charset="-122"/>
              </a:rPr>
              <a:t>思路：使用分治策略，分治策略使用递归技术，因此解决问题时主要要考虑两个方面：一是找出递归出口，这种出口必须尽可能简单。二是不断将问题分解，缩小规模，直到符合递归出口条件。</a:t>
            </a:r>
            <a:endParaRPr lang="zh-CN" altLang="en-US" sz="2400" dirty="0">
              <a:solidFill>
                <a:srgbClr val="080808"/>
              </a:solidFill>
              <a:latin typeface="宋体" panose="02010600030101010101" pitchFamily="2" charset="-122"/>
            </a:endParaRPr>
          </a:p>
        </p:txBody>
      </p:sp>
      <p:grpSp>
        <p:nvGrpSpPr>
          <p:cNvPr id="10" name="组合 9"/>
          <p:cNvGrpSpPr/>
          <p:nvPr/>
        </p:nvGrpSpPr>
        <p:grpSpPr>
          <a:xfrm>
            <a:off x="2285628" y="3846897"/>
            <a:ext cx="5256584" cy="2332856"/>
            <a:chOff x="0" y="-58922"/>
            <a:chExt cx="4510480" cy="2070653"/>
          </a:xfrm>
        </p:grpSpPr>
        <p:sp>
          <p:nvSpPr>
            <p:cNvPr id="11" name="矩形 10"/>
            <p:cNvSpPr/>
            <p:nvPr/>
          </p:nvSpPr>
          <p:spPr>
            <a:xfrm>
              <a:off x="0" y="482804"/>
              <a:ext cx="3869741" cy="1528927"/>
            </a:xfrm>
            <a:prstGeom prst="rect">
              <a:avLst/>
            </a:prstGeom>
            <a:blipFill>
              <a:blip r:embed="rId6"/>
              <a:tile tx="0" ty="0" sx="100000" sy="100000" flip="none" algn="tl"/>
            </a:bli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2" name="文本框 2"/>
            <p:cNvSpPr txBox="1">
              <a:spLocks noChangeArrowheads="1"/>
            </p:cNvSpPr>
            <p:nvPr/>
          </p:nvSpPr>
          <p:spPr bwMode="auto">
            <a:xfrm>
              <a:off x="1594714" y="-58922"/>
              <a:ext cx="680146"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4001413" y="1025509"/>
              <a:ext cx="509067"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右大括号 13"/>
            <p:cNvSpPr/>
            <p:nvPr/>
          </p:nvSpPr>
          <p:spPr>
            <a:xfrm rot="16200000">
              <a:off x="1843430" y="-1565452"/>
              <a:ext cx="174625" cy="384683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5" name="右大括号 14"/>
            <p:cNvSpPr/>
            <p:nvPr/>
          </p:nvSpPr>
          <p:spPr>
            <a:xfrm>
              <a:off x="3913632" y="482804"/>
              <a:ext cx="153619" cy="152844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90596" y="1133521"/>
            <a:ext cx="864096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第一步，先找出递归出口，对于这个问题最容易处理的情况是，一条边的长度是另外一条边的整数倍。</a:t>
            </a:r>
            <a:endParaRPr lang="zh-CN" altLang="en-US" sz="2000" dirty="0">
              <a:solidFill>
                <a:srgbClr val="080808"/>
              </a:solidFill>
              <a:uFillTx/>
              <a:latin typeface="Times New Roman" panose="02020603050405020304" pitchFamily="18" charset="0"/>
            </a:endParaRPr>
          </a:p>
          <a:p>
            <a:pPr indent="457200">
              <a:spcBef>
                <a:spcPct val="50000"/>
              </a:spcBef>
              <a:buSzTx/>
              <a:buFontTx/>
              <a:buNone/>
            </a:pPr>
            <a:r>
              <a:rPr lang="zh-CN" altLang="en-US" sz="2000" dirty="0">
                <a:solidFill>
                  <a:srgbClr val="080808"/>
                </a:solidFill>
                <a:uFillTx/>
                <a:latin typeface="Times New Roman" panose="02020603050405020304" pitchFamily="18" charset="0"/>
              </a:rPr>
              <a:t>第二步，分解问题，找出递归条件。根据分治策略，缩小问题规模。如何缩小问题的规模呢？首先找出这块布可以分出的最大方块，如下</a:t>
            </a:r>
            <a:r>
              <a:rPr lang="zh-CN" altLang="en-US" sz="2000" dirty="0" smtClean="0">
                <a:solidFill>
                  <a:srgbClr val="080808"/>
                </a:solidFill>
                <a:uFillTx/>
                <a:latin typeface="Times New Roman" panose="02020603050405020304" pitchFamily="18" charset="0"/>
              </a:rPr>
              <a:t>图所示：</a:t>
            </a:r>
            <a:endParaRPr lang="zh-CN" altLang="en-US" sz="2000" dirty="0" smtClean="0">
              <a:solidFill>
                <a:srgbClr val="080808"/>
              </a:solidFill>
              <a:uFillTx/>
              <a:latin typeface="Times New Roman" panose="02020603050405020304" pitchFamily="18" charset="0"/>
            </a:endParaRPr>
          </a:p>
        </p:txBody>
      </p:sp>
      <p:grpSp>
        <p:nvGrpSpPr>
          <p:cNvPr id="6" name="组合 5"/>
          <p:cNvGrpSpPr/>
          <p:nvPr/>
        </p:nvGrpSpPr>
        <p:grpSpPr>
          <a:xfrm>
            <a:off x="2123728" y="3284984"/>
            <a:ext cx="4204334" cy="1817370"/>
            <a:chOff x="0" y="0"/>
            <a:chExt cx="4205960" cy="1818183"/>
          </a:xfrm>
        </p:grpSpPr>
        <p:grpSp>
          <p:nvGrpSpPr>
            <p:cNvPr id="7" name="组合 6"/>
            <p:cNvGrpSpPr/>
            <p:nvPr/>
          </p:nvGrpSpPr>
          <p:grpSpPr>
            <a:xfrm>
              <a:off x="0" y="0"/>
              <a:ext cx="4193514" cy="1817548"/>
              <a:chOff x="0" y="0"/>
              <a:chExt cx="4193514" cy="1817548"/>
            </a:xfrm>
          </p:grpSpPr>
          <p:sp>
            <p:nvSpPr>
              <p:cNvPr id="15" name="文本框 2"/>
              <p:cNvSpPr txBox="1">
                <a:spLocks noChangeArrowheads="1"/>
              </p:cNvSpPr>
              <p:nvPr/>
            </p:nvSpPr>
            <p:spPr bwMode="auto">
              <a:xfrm>
                <a:off x="980236"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2"/>
              <p:cNvSpPr txBox="1">
                <a:spLocks noChangeArrowheads="1"/>
              </p:cNvSpPr>
              <p:nvPr/>
            </p:nvSpPr>
            <p:spPr bwMode="auto">
              <a:xfrm>
                <a:off x="0" y="950976"/>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右大括号 16"/>
              <p:cNvSpPr/>
              <p:nvPr/>
            </p:nvSpPr>
            <p:spPr>
              <a:xfrm rot="16200000">
                <a:off x="1155801"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8" name="右大括号 17"/>
              <p:cNvSpPr/>
              <p:nvPr/>
            </p:nvSpPr>
            <p:spPr>
              <a:xfrm flipH="1">
                <a:off x="365760" y="468173"/>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文本框 2"/>
              <p:cNvSpPr txBox="1">
                <a:spLocks noChangeArrowheads="1"/>
              </p:cNvSpPr>
              <p:nvPr/>
            </p:nvSpPr>
            <p:spPr bwMode="auto">
              <a:xfrm>
                <a:off x="2326233"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右大括号 19"/>
              <p:cNvSpPr/>
              <p:nvPr/>
            </p:nvSpPr>
            <p:spPr>
              <a:xfrm rot="16200000">
                <a:off x="2509113"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1" name="文本框 2"/>
              <p:cNvSpPr txBox="1">
                <a:spLocks noChangeArrowheads="1"/>
              </p:cNvSpPr>
              <p:nvPr/>
            </p:nvSpPr>
            <p:spPr bwMode="auto">
              <a:xfrm>
                <a:off x="3401568"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右大括号 21"/>
              <p:cNvSpPr/>
              <p:nvPr/>
            </p:nvSpPr>
            <p:spPr>
              <a:xfrm rot="16200000">
                <a:off x="3642969" y="-117043"/>
                <a:ext cx="183515" cy="9175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8" name="组合 7"/>
            <p:cNvGrpSpPr/>
            <p:nvPr/>
          </p:nvGrpSpPr>
          <p:grpSpPr>
            <a:xfrm>
              <a:off x="570585" y="468173"/>
              <a:ext cx="3635375" cy="1350010"/>
              <a:chOff x="570585" y="468173"/>
              <a:chExt cx="3635375" cy="1350010"/>
            </a:xfrm>
          </p:grpSpPr>
          <p:sp>
            <p:nvSpPr>
              <p:cNvPr id="9" name="矩形 8"/>
              <p:cNvSpPr/>
              <p:nvPr/>
            </p:nvSpPr>
            <p:spPr>
              <a:xfrm>
                <a:off x="570585" y="468173"/>
                <a:ext cx="3635375" cy="1350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10" name="直接连接符 9"/>
              <p:cNvCxnSpPr/>
              <p:nvPr/>
            </p:nvCxnSpPr>
            <p:spPr>
              <a:xfrm>
                <a:off x="1923897" y="468173"/>
                <a:ext cx="0" cy="135001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3277209" y="468173"/>
                <a:ext cx="0" cy="1350010"/>
              </a:xfrm>
              <a:prstGeom prst="line">
                <a:avLst/>
              </a:prstGeom>
            </p:spPr>
            <p:style>
              <a:lnRef idx="1">
                <a:schemeClr val="dk1"/>
              </a:lnRef>
              <a:fillRef idx="0">
                <a:schemeClr val="dk1"/>
              </a:fillRef>
              <a:effectRef idx="0">
                <a:schemeClr val="dk1"/>
              </a:effectRef>
              <a:fontRef idx="minor">
                <a:schemeClr val="tx1"/>
              </a:fontRef>
            </p:style>
          </p:cxnSp>
          <p:sp>
            <p:nvSpPr>
              <p:cNvPr id="12" name="文本框 2"/>
              <p:cNvSpPr txBox="1">
                <a:spLocks noChangeArrowheads="1"/>
              </p:cNvSpPr>
              <p:nvPr/>
            </p:nvSpPr>
            <p:spPr bwMode="auto">
              <a:xfrm>
                <a:off x="921715" y="92171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2326233"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2"/>
              <p:cNvSpPr txBox="1">
                <a:spLocks noChangeArrowheads="1"/>
              </p:cNvSpPr>
              <p:nvPr/>
            </p:nvSpPr>
            <p:spPr bwMode="auto">
              <a:xfrm>
                <a:off x="3460089"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
        <p:nvSpPr>
          <p:cNvPr id="23" name="Text Box 4"/>
          <p:cNvSpPr txBox="1">
            <a:spLocks noChangeArrowheads="1"/>
          </p:cNvSpPr>
          <p:nvPr/>
        </p:nvSpPr>
        <p:spPr bwMode="auto">
          <a:xfrm>
            <a:off x="190596" y="5589259"/>
            <a:ext cx="8741396"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如上图所示，从这块布中分出两个</a:t>
            </a:r>
            <a:r>
              <a:rPr lang="en-US" altLang="zh-CN" sz="2000" dirty="0">
                <a:solidFill>
                  <a:srgbClr val="080808"/>
                </a:solidFill>
                <a:uFillTx/>
                <a:latin typeface="Times New Roman" panose="02020603050405020304" pitchFamily="18" charset="0"/>
              </a:rPr>
              <a:t>64m×64m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的布。能不能何对剩余的这块布使用相同的算法呢？现在要解决的问题从划分</a:t>
            </a:r>
            <a:r>
              <a:rPr lang="en-US" altLang="zh-CN" sz="2000" dirty="0">
                <a:solidFill>
                  <a:srgbClr val="080808"/>
                </a:solidFill>
                <a:uFillTx/>
                <a:latin typeface="Times New Roman" panose="02020603050405020304" pitchFamily="18" charset="0"/>
              </a:rPr>
              <a:t>168m×64m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第三步，继续使用上述策略来分解问题，找出当前这块布可以分出的最大方块</a:t>
            </a:r>
            <a:r>
              <a:rPr lang="zh-CN" altLang="en-US" sz="2000" dirty="0" smtClean="0">
                <a:solidFill>
                  <a:srgbClr val="080808"/>
                </a:solidFill>
                <a:uFillTx/>
                <a:latin typeface="Times New Roman" panose="02020603050405020304" pitchFamily="18" charset="0"/>
              </a:rPr>
              <a:t>，如下图所示：</a:t>
            </a:r>
            <a:endParaRPr lang="en-US" altLang="zh-CN" sz="2000" dirty="0" smtClean="0">
              <a:solidFill>
                <a:srgbClr val="080808"/>
              </a:solidFill>
              <a:uFillTx/>
              <a:latin typeface="Times New Roman" panose="02020603050405020304" pitchFamily="18" charset="0"/>
            </a:endParaRPr>
          </a:p>
          <a:p>
            <a:pPr indent="457200">
              <a:spcBef>
                <a:spcPct val="50000"/>
              </a:spcBef>
              <a:buSzTx/>
              <a:buFontTx/>
              <a:buNone/>
            </a:pPr>
            <a:endParaRPr lang="en-US" altLang="zh-CN" sz="2000" dirty="0" smtClean="0">
              <a:solidFill>
                <a:srgbClr val="080808"/>
              </a:solidFill>
              <a:uFillTx/>
              <a:latin typeface="Times New Roman" panose="02020603050405020304" pitchFamily="18" charset="0"/>
            </a:endParaRPr>
          </a:p>
        </p:txBody>
      </p:sp>
      <p:grpSp>
        <p:nvGrpSpPr>
          <p:cNvPr id="23" name="组合 22"/>
          <p:cNvGrpSpPr/>
          <p:nvPr/>
        </p:nvGrpSpPr>
        <p:grpSpPr>
          <a:xfrm>
            <a:off x="2267744" y="1988840"/>
            <a:ext cx="3658963" cy="2033763"/>
            <a:chOff x="0" y="-47326"/>
            <a:chExt cx="2494026" cy="1495329"/>
          </a:xfrm>
        </p:grpSpPr>
        <p:sp>
          <p:nvSpPr>
            <p:cNvPr id="24" name="文本框 2"/>
            <p:cNvSpPr txBox="1">
              <a:spLocks noChangeArrowheads="1"/>
            </p:cNvSpPr>
            <p:nvPr/>
          </p:nvSpPr>
          <p:spPr bwMode="auto">
            <a:xfrm>
              <a:off x="848563" y="-2907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0" y="775411"/>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042416" y="-193853"/>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380390" y="482803"/>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799539" y="-4732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1975104" y="-43891"/>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585216" y="482803"/>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682496" y="482803"/>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848563" y="76078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799539" y="76809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4" name="Text Box 4"/>
          <p:cNvSpPr txBox="1">
            <a:spLocks noChangeArrowheads="1"/>
          </p:cNvSpPr>
          <p:nvPr/>
        </p:nvSpPr>
        <p:spPr bwMode="auto">
          <a:xfrm>
            <a:off x="354386" y="4581128"/>
            <a:ext cx="81369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如上图所示，从这块布中分出一个</a:t>
            </a:r>
            <a:r>
              <a:rPr lang="en-US" altLang="zh-CN" sz="2000" dirty="0">
                <a:solidFill>
                  <a:srgbClr val="080808"/>
                </a:solidFill>
                <a:uFillTx/>
                <a:latin typeface="Times New Roman" panose="02020603050405020304" pitchFamily="18" charset="0"/>
              </a:rPr>
              <a:t>40m×40m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40m×24m</a:t>
            </a:r>
            <a:r>
              <a:rPr lang="zh-CN" altLang="en-US" sz="2000" dirty="0">
                <a:solidFill>
                  <a:srgbClr val="080808"/>
                </a:solidFill>
                <a:uFillTx/>
                <a:latin typeface="Times New Roman" panose="02020603050405020304" pitchFamily="18" charset="0"/>
              </a:rPr>
              <a:t>的布。当前要解决的问题有从划分</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40m×24m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3" name="Freeform 26"/>
          <p:cNvSpPr/>
          <p:nvPr>
            <p:custDataLst>
              <p:tags r:id="rId2"/>
            </p:custDataLst>
          </p:nvPr>
        </p:nvSpPr>
        <p:spPr bwMode="auto">
          <a:xfrm>
            <a:off x="4660082" y="34599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5" name="Freeform 28"/>
          <p:cNvSpPr/>
          <p:nvPr>
            <p:custDataLst>
              <p:tags r:id="rId5"/>
            </p:custDataLst>
          </p:nvPr>
        </p:nvSpPr>
        <p:spPr bwMode="auto">
          <a:xfrm>
            <a:off x="4660082" y="460620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7" name="TextBox 47"/>
          <p:cNvSpPr txBox="1"/>
          <p:nvPr>
            <p:custDataLst>
              <p:tags r:id="rId6"/>
            </p:custDataLst>
          </p:nvPr>
        </p:nvSpPr>
        <p:spPr>
          <a:xfrm>
            <a:off x="4784389" y="242088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3.1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递归技术</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8" name="TextBox 48"/>
          <p:cNvSpPr txBox="1"/>
          <p:nvPr>
            <p:custDataLst>
              <p:tags r:id="rId7"/>
            </p:custDataLst>
          </p:nvPr>
        </p:nvSpPr>
        <p:spPr>
          <a:xfrm>
            <a:off x="4784389" y="35531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3.2 </a:t>
            </a:r>
            <a:r>
              <a:rPr lang="zh-CN" altLang="en-US" sz="2200" dirty="0">
                <a:solidFill>
                  <a:schemeClr val="tx2">
                    <a:lumMod val="75000"/>
                    <a:lumOff val="25000"/>
                  </a:schemeClr>
                </a:solidFill>
                <a:sym typeface="+mn-ea"/>
              </a:rPr>
              <a:t>分治法概述及</a:t>
            </a:r>
            <a:r>
              <a:rPr lang="zh-CN" altLang="en-US" sz="2200" dirty="0">
                <a:solidFill>
                  <a:schemeClr val="tx2">
                    <a:lumMod val="75000"/>
                    <a:lumOff val="25000"/>
                  </a:schemeClr>
                </a:solidFill>
                <a:sym typeface="+mn-ea"/>
              </a:rPr>
              <a:t>示例</a:t>
            </a:r>
            <a:endParaRPr lang="zh-CN" altLang="en-US" sz="2200" dirty="0">
              <a:solidFill>
                <a:schemeClr val="tx2">
                  <a:lumMod val="75000"/>
                  <a:lumOff val="25000"/>
                </a:schemeClr>
              </a:solidFill>
              <a:sym typeface="+mn-ea"/>
            </a:endParaRPr>
          </a:p>
        </p:txBody>
      </p:sp>
      <p:sp>
        <p:nvSpPr>
          <p:cNvPr id="19" name="TextBox 49"/>
          <p:cNvSpPr txBox="1"/>
          <p:nvPr>
            <p:custDataLst>
              <p:tags r:id="rId8"/>
            </p:custDataLst>
          </p:nvPr>
        </p:nvSpPr>
        <p:spPr>
          <a:xfrm>
            <a:off x="4784389" y="4650474"/>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3.3 </a:t>
            </a:r>
            <a:r>
              <a:rPr lang="zh-CN" altLang="en-US" sz="2200" dirty="0">
                <a:solidFill>
                  <a:schemeClr val="tx2">
                    <a:lumMod val="75000"/>
                    <a:lumOff val="25000"/>
                  </a:schemeClr>
                </a:solidFill>
                <a:sym typeface="+mn-ea"/>
              </a:rPr>
              <a:t>分治算法设计实例</a:t>
            </a:r>
            <a:endParaRPr lang="zh-CN" altLang="en-US" sz="2200" dirty="0">
              <a:solidFill>
                <a:schemeClr val="tx2">
                  <a:lumMod val="75000"/>
                  <a:lumOff val="25000"/>
                </a:schemeClr>
              </a:solidFill>
            </a:endParaRPr>
          </a:p>
        </p:txBody>
      </p:sp>
      <p:pic>
        <p:nvPicPr>
          <p:cNvPr id="21"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Freeform 41"/>
          <p:cNvSpPr>
            <a:spLocks noEditPoints="1"/>
          </p:cNvSpPr>
          <p:nvPr>
            <p:custDataLst>
              <p:tags r:id="rId10"/>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3" name="Freeform 47"/>
          <p:cNvSpPr>
            <a:spLocks noEditPoints="1"/>
          </p:cNvSpPr>
          <p:nvPr>
            <p:custDataLst>
              <p:tags r:id="rId11"/>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4" name="Freeform 49"/>
          <p:cNvSpPr>
            <a:spLocks noEditPoints="1"/>
          </p:cNvSpPr>
          <p:nvPr>
            <p:custDataLst>
              <p:tags r:id="rId12"/>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5" name="图片 24"/>
          <p:cNvPicPr>
            <a:picLocks noChangeAspect="1"/>
          </p:cNvPicPr>
          <p:nvPr>
            <p:custDataLst>
              <p:tags r:id="rId13"/>
            </p:custDataLst>
          </p:nvPr>
        </p:nvPicPr>
        <p:blipFill>
          <a:blip r:embed="rId14"/>
          <a:stretch>
            <a:fillRect/>
          </a:stretch>
        </p:blipFill>
        <p:spPr>
          <a:xfrm>
            <a:off x="3896499" y="4591792"/>
            <a:ext cx="558000" cy="562768"/>
          </a:xfrm>
          <a:prstGeom prst="rect">
            <a:avLst/>
          </a:prstGeom>
        </p:spPr>
      </p:pic>
      <p:pic>
        <p:nvPicPr>
          <p:cNvPr id="26" name="图片 25"/>
          <p:cNvPicPr>
            <a:picLocks noChangeAspect="1"/>
          </p:cNvPicPr>
          <p:nvPr>
            <p:custDataLst>
              <p:tags r:id="rId15"/>
            </p:custDataLst>
          </p:nvPr>
        </p:nvPicPr>
        <p:blipFill>
          <a:blip r:embed="rId16"/>
          <a:stretch>
            <a:fillRect/>
          </a:stretch>
        </p:blipFill>
        <p:spPr>
          <a:xfrm>
            <a:off x="3872356" y="3448686"/>
            <a:ext cx="558000" cy="558000"/>
          </a:xfrm>
          <a:prstGeom prst="rect">
            <a:avLst/>
          </a:prstGeom>
        </p:spPr>
      </p:pic>
      <p:pic>
        <p:nvPicPr>
          <p:cNvPr id="27" name="图片 26"/>
          <p:cNvPicPr>
            <a:picLocks noChangeAspect="1"/>
          </p:cNvPicPr>
          <p:nvPr>
            <p:custDataLst>
              <p:tags r:id="rId17"/>
            </p:custDataLst>
          </p:nvPr>
        </p:nvPicPr>
        <p:blipFill>
          <a:blip r:embed="rId18"/>
          <a:stretch>
            <a:fillRect/>
          </a:stretch>
        </p:blipFill>
        <p:spPr>
          <a:xfrm>
            <a:off x="3885236" y="2372308"/>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第四步，继续使用上述策略来分解问题，找出当前这块布可以分出的最大</a:t>
            </a:r>
            <a:r>
              <a:rPr lang="zh-CN" altLang="en-US" sz="2000" dirty="0" smtClean="0">
                <a:solidFill>
                  <a:srgbClr val="080808"/>
                </a:solidFill>
                <a:uFillTx/>
                <a:latin typeface="Times New Roman" panose="02020603050405020304" pitchFamily="18" charset="0"/>
              </a:rPr>
              <a:t>方块，如下图所示：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24m×24m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15" name="组合 14"/>
          <p:cNvGrpSpPr/>
          <p:nvPr/>
        </p:nvGrpSpPr>
        <p:grpSpPr>
          <a:xfrm>
            <a:off x="2483768" y="2441168"/>
            <a:ext cx="3214787" cy="1976228"/>
            <a:chOff x="0" y="0"/>
            <a:chExt cx="2494026" cy="1472337"/>
          </a:xfrm>
        </p:grpSpPr>
        <p:sp>
          <p:nvSpPr>
            <p:cNvPr id="16" name="文本框 2"/>
            <p:cNvSpPr txBox="1">
              <a:spLocks noChangeArrowheads="1"/>
            </p:cNvSpPr>
            <p:nvPr/>
          </p:nvSpPr>
          <p:spPr bwMode="auto">
            <a:xfrm>
              <a:off x="848346" y="0"/>
              <a:ext cx="620395" cy="37189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2"/>
            <p:cNvSpPr txBox="1">
              <a:spLocks noChangeArrowheads="1"/>
            </p:cNvSpPr>
            <p:nvPr/>
          </p:nvSpPr>
          <p:spPr bwMode="auto">
            <a:xfrm>
              <a:off x="0" y="775949"/>
              <a:ext cx="464185" cy="3481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右大括号 17"/>
            <p:cNvSpPr/>
            <p:nvPr/>
          </p:nvSpPr>
          <p:spPr>
            <a:xfrm rot="16200000">
              <a:off x="1042416" y="-169519"/>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右大括号 18"/>
            <p:cNvSpPr/>
            <p:nvPr/>
          </p:nvSpPr>
          <p:spPr>
            <a:xfrm flipH="1">
              <a:off x="380390" y="507137"/>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0" name="文本框 2"/>
            <p:cNvSpPr txBox="1">
              <a:spLocks noChangeArrowheads="1"/>
            </p:cNvSpPr>
            <p:nvPr/>
          </p:nvSpPr>
          <p:spPr bwMode="auto">
            <a:xfrm>
              <a:off x="1799077" y="8509"/>
              <a:ext cx="620395"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右大括号 20"/>
            <p:cNvSpPr/>
            <p:nvPr/>
          </p:nvSpPr>
          <p:spPr>
            <a:xfrm rot="16200000">
              <a:off x="1975104" y="-19557"/>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2" name="矩形 21"/>
            <p:cNvSpPr/>
            <p:nvPr/>
          </p:nvSpPr>
          <p:spPr>
            <a:xfrm>
              <a:off x="585216" y="507137"/>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5" name="直接连接符 34"/>
            <p:cNvCxnSpPr/>
            <p:nvPr/>
          </p:nvCxnSpPr>
          <p:spPr>
            <a:xfrm>
              <a:off x="1682496" y="507137"/>
              <a:ext cx="0" cy="965200"/>
            </a:xfrm>
            <a:prstGeom prst="line">
              <a:avLst/>
            </a:prstGeom>
          </p:spPr>
          <p:style>
            <a:lnRef idx="1">
              <a:schemeClr val="dk1"/>
            </a:lnRef>
            <a:fillRef idx="0">
              <a:schemeClr val="dk1"/>
            </a:fillRef>
            <a:effectRef idx="0">
              <a:schemeClr val="dk1"/>
            </a:effectRef>
            <a:fontRef idx="minor">
              <a:schemeClr val="tx1"/>
            </a:fontRef>
          </p:style>
        </p:cxnSp>
        <p:sp>
          <p:nvSpPr>
            <p:cNvPr id="36" name="文本框 2"/>
            <p:cNvSpPr txBox="1">
              <a:spLocks noChangeArrowheads="1"/>
            </p:cNvSpPr>
            <p:nvPr/>
          </p:nvSpPr>
          <p:spPr bwMode="auto">
            <a:xfrm>
              <a:off x="848346" y="785057"/>
              <a:ext cx="620395" cy="36277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2"/>
            <p:cNvSpPr txBox="1">
              <a:spLocks noChangeArrowheads="1"/>
            </p:cNvSpPr>
            <p:nvPr/>
          </p:nvSpPr>
          <p:spPr bwMode="auto">
            <a:xfrm>
              <a:off x="1799077" y="792372"/>
              <a:ext cx="620395" cy="3555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第五步，继续使用上述策略来分解问题，找出当前这块布可以分出的最大方块：</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如上图所示，从这块布中分出一个</a:t>
            </a:r>
            <a:r>
              <a:rPr lang="en-US" altLang="zh-CN" sz="2000" dirty="0">
                <a:solidFill>
                  <a:srgbClr val="080808"/>
                </a:solidFill>
                <a:uFillTx/>
                <a:latin typeface="Times New Roman" panose="02020603050405020304" pitchFamily="18" charset="0"/>
              </a:rPr>
              <a:t>16m×16m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的布。当前要解决的问题有从划分</a:t>
            </a:r>
            <a:r>
              <a:rPr lang="en-US" altLang="zh-CN" sz="2000" dirty="0">
                <a:solidFill>
                  <a:srgbClr val="080808"/>
                </a:solidFill>
                <a:uFillTx/>
                <a:latin typeface="Times New Roman" panose="02020603050405020304" pitchFamily="18" charset="0"/>
              </a:rPr>
              <a:t>16m×16m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grpSp>
        <p:nvGrpSpPr>
          <p:cNvPr id="23" name="组合 22"/>
          <p:cNvGrpSpPr/>
          <p:nvPr/>
        </p:nvGrpSpPr>
        <p:grpSpPr>
          <a:xfrm>
            <a:off x="3442806" y="2338963"/>
            <a:ext cx="2051048" cy="1497331"/>
            <a:chOff x="-39740" y="88830"/>
            <a:chExt cx="2625876" cy="1420445"/>
          </a:xfrm>
        </p:grpSpPr>
        <p:sp>
          <p:nvSpPr>
            <p:cNvPr id="24" name="文本框 2"/>
            <p:cNvSpPr txBox="1">
              <a:spLocks noChangeArrowheads="1"/>
            </p:cNvSpPr>
            <p:nvPr/>
          </p:nvSpPr>
          <p:spPr bwMode="auto">
            <a:xfrm>
              <a:off x="940456" y="100392"/>
              <a:ext cx="620395" cy="371893"/>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39740" y="833826"/>
              <a:ext cx="655896" cy="4075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162504" y="-105557"/>
              <a:ext cx="128514" cy="109569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472500" y="544075"/>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891187" y="88830"/>
              <a:ext cx="620394"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2085514" y="35682"/>
              <a:ext cx="185140"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677326" y="544075"/>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774606" y="544075"/>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940456" y="833936"/>
              <a:ext cx="620394" cy="44146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890851" y="825782"/>
              <a:ext cx="620394" cy="44359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而</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满足递归出口的条件，因为</a:t>
            </a:r>
            <a:r>
              <a:rPr lang="en-US" altLang="zh-CN" sz="2000" dirty="0">
                <a:solidFill>
                  <a:srgbClr val="080808"/>
                </a:solidFill>
                <a:uFillTx/>
                <a:latin typeface="Times New Roman" panose="02020603050405020304" pitchFamily="18" charset="0"/>
              </a:rPr>
              <a:t>16</a:t>
            </a:r>
            <a:r>
              <a:rPr lang="zh-CN" altLang="en-US" sz="2000" dirty="0">
                <a:solidFill>
                  <a:srgbClr val="080808"/>
                </a:solidFill>
                <a:uFillTx/>
                <a:latin typeface="Times New Roman" panose="02020603050405020304" pitchFamily="18" charset="0"/>
              </a:rPr>
              <a:t>是</a:t>
            </a:r>
            <a:r>
              <a:rPr lang="en-US" altLang="zh-CN" sz="2000" dirty="0">
                <a:solidFill>
                  <a:srgbClr val="080808"/>
                </a:solidFill>
                <a:uFillTx/>
                <a:latin typeface="Times New Roman" panose="02020603050405020304" pitchFamily="18" charset="0"/>
              </a:rPr>
              <a:t>8</a:t>
            </a:r>
            <a:r>
              <a:rPr lang="zh-CN" altLang="en-US" sz="2000" dirty="0">
                <a:solidFill>
                  <a:srgbClr val="080808"/>
                </a:solidFill>
                <a:uFillTx/>
                <a:latin typeface="Times New Roman" panose="02020603050405020304" pitchFamily="18" charset="0"/>
              </a:rPr>
              <a:t>的整数倍。因此接下来只需将将这块布分成两个</a:t>
            </a:r>
            <a:r>
              <a:rPr lang="en-US" altLang="zh-CN" sz="2000" dirty="0">
                <a:solidFill>
                  <a:srgbClr val="080808"/>
                </a:solidFill>
                <a:uFillTx/>
                <a:latin typeface="Times New Roman" panose="02020603050405020304" pitchFamily="18" charset="0"/>
              </a:rPr>
              <a:t>8m×8m</a:t>
            </a:r>
            <a:r>
              <a:rPr lang="zh-CN" altLang="en-US" sz="2000" dirty="0">
                <a:solidFill>
                  <a:srgbClr val="080808"/>
                </a:solidFill>
                <a:uFillTx/>
                <a:latin typeface="Times New Roman" panose="02020603050405020304" pitchFamily="18" charset="0"/>
              </a:rPr>
              <a:t>方块即可，如下</a:t>
            </a:r>
            <a:r>
              <a:rPr lang="zh-CN" altLang="en-US" sz="2000" dirty="0" smtClean="0">
                <a:solidFill>
                  <a:srgbClr val="080808"/>
                </a:solidFill>
                <a:uFillTx/>
                <a:latin typeface="Times New Roman" panose="02020603050405020304" pitchFamily="18" charset="0"/>
              </a:rPr>
              <a:t>图所</a:t>
            </a:r>
            <a:r>
              <a:rPr lang="zh-CN" altLang="en-US" sz="2000" dirty="0">
                <a:solidFill>
                  <a:srgbClr val="080808"/>
                </a:solidFill>
                <a:uFillTx/>
                <a:latin typeface="Times New Roman" panose="02020603050405020304" pitchFamily="18" charset="0"/>
              </a:rPr>
              <a:t>示：</a:t>
            </a:r>
            <a:endParaRPr lang="zh-CN" altLang="en-US" sz="2000" dirty="0">
              <a:solidFill>
                <a:srgbClr val="080808"/>
              </a:solidFill>
              <a:uFillTx/>
              <a:latin typeface="Times New Roman" panose="02020603050405020304" pitchFamily="18" charset="0"/>
            </a:endParaRPr>
          </a:p>
        </p:txBody>
      </p:sp>
      <p:sp>
        <p:nvSpPr>
          <p:cNvPr id="34" name="Text Box 4"/>
          <p:cNvSpPr txBox="1">
            <a:spLocks noChangeArrowheads="1"/>
          </p:cNvSpPr>
          <p:nvPr/>
        </p:nvSpPr>
        <p:spPr bwMode="auto">
          <a:xfrm>
            <a:off x="399878" y="4778708"/>
            <a:ext cx="81369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由此划分完成，将不剩下任何布了，该问题的解是对于</a:t>
            </a:r>
            <a:r>
              <a:rPr lang="en-US" altLang="zh-CN" sz="2000" dirty="0">
                <a:solidFill>
                  <a:srgbClr val="080808"/>
                </a:solidFill>
                <a:uFillTx/>
                <a:latin typeface="Times New Roman" panose="02020603050405020304" pitchFamily="18" charset="0"/>
              </a:rPr>
              <a:t>168m×64m</a:t>
            </a:r>
            <a:r>
              <a:rPr lang="zh-CN" altLang="en-US" sz="2000" dirty="0">
                <a:solidFill>
                  <a:srgbClr val="080808"/>
                </a:solidFill>
                <a:uFillTx/>
                <a:latin typeface="Times New Roman" panose="02020603050405020304" pitchFamily="18" charset="0"/>
              </a:rPr>
              <a:t>的布，均匀划分方块的所得最大方块尺寸是</a:t>
            </a:r>
            <a:r>
              <a:rPr lang="en-US" altLang="zh-CN" sz="2000" dirty="0">
                <a:solidFill>
                  <a:srgbClr val="080808"/>
                </a:solidFill>
                <a:uFillTx/>
                <a:latin typeface="Times New Roman" panose="02020603050405020304" pitchFamily="18" charset="0"/>
              </a:rPr>
              <a:t>8 m× 8m</a:t>
            </a:r>
            <a:r>
              <a:rPr lang="zh-CN" altLang="en-US" sz="2000" dirty="0">
                <a:solidFill>
                  <a:srgbClr val="080808"/>
                </a:solidFill>
                <a:uFillTx/>
                <a:latin typeface="Times New Roman" panose="02020603050405020304" pitchFamily="18" charset="0"/>
              </a:rPr>
              <a:t>。</a:t>
            </a:r>
            <a:endParaRPr lang="zh-CN" altLang="en-US" sz="2000" dirty="0">
              <a:solidFill>
                <a:srgbClr val="080808"/>
              </a:solidFill>
              <a:uFillTx/>
              <a:latin typeface="Times New Roman" panose="02020603050405020304" pitchFamily="18" charset="0"/>
            </a:endParaRPr>
          </a:p>
        </p:txBody>
      </p:sp>
      <p:grpSp>
        <p:nvGrpSpPr>
          <p:cNvPr id="16" name="组合 15"/>
          <p:cNvGrpSpPr/>
          <p:nvPr/>
        </p:nvGrpSpPr>
        <p:grpSpPr>
          <a:xfrm>
            <a:off x="3275856" y="2492896"/>
            <a:ext cx="2519978" cy="1456234"/>
            <a:chOff x="0" y="0"/>
            <a:chExt cx="2161737" cy="1185290"/>
          </a:xfrm>
        </p:grpSpPr>
        <p:grpSp>
          <p:nvGrpSpPr>
            <p:cNvPr id="17" name="组合 16"/>
            <p:cNvGrpSpPr/>
            <p:nvPr/>
          </p:nvGrpSpPr>
          <p:grpSpPr>
            <a:xfrm>
              <a:off x="0" y="0"/>
              <a:ext cx="2150110" cy="1184910"/>
              <a:chOff x="0" y="0"/>
              <a:chExt cx="2150110" cy="1184910"/>
            </a:xfrm>
          </p:grpSpPr>
          <p:sp>
            <p:nvSpPr>
              <p:cNvPr id="35" name="文本框 2"/>
              <p:cNvSpPr txBox="1">
                <a:spLocks noChangeArrowheads="1"/>
              </p:cNvSpPr>
              <p:nvPr/>
            </p:nvSpPr>
            <p:spPr bwMode="auto">
              <a:xfrm>
                <a:off x="730250" y="0"/>
                <a:ext cx="544195" cy="29337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2"/>
              <p:cNvSpPr txBox="1">
                <a:spLocks noChangeArrowheads="1"/>
              </p:cNvSpPr>
              <p:nvPr/>
            </p:nvSpPr>
            <p:spPr bwMode="auto">
              <a:xfrm>
                <a:off x="0" y="590550"/>
                <a:ext cx="575310" cy="32131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右大括号 36"/>
              <p:cNvSpPr/>
              <p:nvPr/>
            </p:nvSpPr>
            <p:spPr>
              <a:xfrm rot="16200000">
                <a:off x="9144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8" name="右大括号 37"/>
              <p:cNvSpPr/>
              <p:nvPr/>
            </p:nvSpPr>
            <p:spPr>
              <a:xfrm flipH="1">
                <a:off x="431800" y="393700"/>
                <a:ext cx="124460" cy="79121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9" name="文本框 2"/>
              <p:cNvSpPr txBox="1">
                <a:spLocks noChangeArrowheads="1"/>
              </p:cNvSpPr>
              <p:nvPr/>
            </p:nvSpPr>
            <p:spPr bwMode="auto">
              <a:xfrm>
                <a:off x="1504950" y="0"/>
                <a:ext cx="544195" cy="311785"/>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右大括号 39"/>
              <p:cNvSpPr/>
              <p:nvPr/>
            </p:nvSpPr>
            <p:spPr>
              <a:xfrm rot="16200000">
                <a:off x="17018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18" name="组合 17"/>
            <p:cNvGrpSpPr/>
            <p:nvPr/>
          </p:nvGrpSpPr>
          <p:grpSpPr>
            <a:xfrm>
              <a:off x="577850" y="393700"/>
              <a:ext cx="1583887" cy="791590"/>
              <a:chOff x="577850" y="393700"/>
              <a:chExt cx="1583887" cy="791590"/>
            </a:xfrm>
          </p:grpSpPr>
          <p:sp>
            <p:nvSpPr>
              <p:cNvPr id="19" name="矩形 18"/>
              <p:cNvSpPr/>
              <p:nvPr/>
            </p:nvSpPr>
            <p:spPr>
              <a:xfrm>
                <a:off x="577850" y="393700"/>
                <a:ext cx="1583887" cy="7915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20" name="直接连接符 19"/>
              <p:cNvCxnSpPr/>
              <p:nvPr/>
            </p:nvCxnSpPr>
            <p:spPr>
              <a:xfrm>
                <a:off x="1384300" y="393700"/>
                <a:ext cx="0" cy="791210"/>
              </a:xfrm>
              <a:prstGeom prst="line">
                <a:avLst/>
              </a:prstGeom>
            </p:spPr>
            <p:style>
              <a:lnRef idx="1">
                <a:schemeClr val="dk1"/>
              </a:lnRef>
              <a:fillRef idx="0">
                <a:schemeClr val="dk1"/>
              </a:fillRef>
              <a:effectRef idx="0">
                <a:schemeClr val="dk1"/>
              </a:effectRef>
              <a:fontRef idx="minor">
                <a:schemeClr val="tx1"/>
              </a:fontRef>
            </p:style>
          </p:cxnSp>
          <p:sp>
            <p:nvSpPr>
              <p:cNvPr id="21" name="文本框 2"/>
              <p:cNvSpPr txBox="1">
                <a:spLocks noChangeArrowheads="1"/>
              </p:cNvSpPr>
              <p:nvPr/>
            </p:nvSpPr>
            <p:spPr bwMode="auto">
              <a:xfrm>
                <a:off x="666750" y="58420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
              <p:cNvSpPr txBox="1">
                <a:spLocks noChangeArrowheads="1"/>
              </p:cNvSpPr>
              <p:nvPr/>
            </p:nvSpPr>
            <p:spPr bwMode="auto">
              <a:xfrm>
                <a:off x="1422400" y="57785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07504" y="1340768"/>
            <a:ext cx="894892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分治法的思想主要包括以下三个部分：</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）分：将原问题逐步分解成规模更小的子问题，子问题要与原问题的解发一致；</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）治：将分解出的这些子问题逐个解决，若子问题规模较小且容易解决则直接解，否则递归解决各个子问题；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）合：将已经得出解的子问题进行合并，最终得出原问题的解。</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07433" y="1700813"/>
            <a:ext cx="8643189"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分治法适用的问题具有以下特征：</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）问题的规模缩小到一定的程度是能够容易求出解的；</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）问题能够分解为若干个规模较小的与原问题一致的子问题；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）所分解出的子问题的解能够合并得出原问题的解；</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4</a:t>
            </a:r>
            <a:r>
              <a:rPr lang="zh-CN" altLang="en-US" sz="2400" dirty="0">
                <a:solidFill>
                  <a:srgbClr val="080808"/>
                </a:solidFill>
                <a:uFillTx/>
                <a:latin typeface="Times New Roman" panose="02020603050405020304" pitchFamily="18" charset="0"/>
              </a:rPr>
              <a:t>）原问题所分解出的各个子问题之间是相互独立的，也就是说子问题之间不包含公共的子问题。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快排的基本思想</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快速排序采用的是分治策略：</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）划分：选定</a:t>
            </a:r>
            <a:r>
              <a:rPr lang="zh-CN" altLang="en-US" sz="2400" dirty="0">
                <a:solidFill>
                  <a:srgbClr val="FF0000"/>
                </a:solidFill>
                <a:uFillTx/>
                <a:latin typeface="Times New Roman" panose="02020603050405020304" pitchFamily="18" charset="0"/>
              </a:rPr>
              <a:t>基准值</a:t>
            </a:r>
            <a:r>
              <a:rPr lang="zh-CN" altLang="en-US" sz="2400" dirty="0">
                <a:solidFill>
                  <a:srgbClr val="080808"/>
                </a:solidFill>
                <a:uFillTx/>
                <a:latin typeface="Times New Roman" panose="02020603050405020304" pitchFamily="18" charset="0"/>
              </a:rPr>
              <a:t>，将整个序列成为两个子序列：前面的子序列中数据元素的值均小于或等于基准值，后面的子序列中数据元素的值均大于或等于基准值，</a:t>
            </a:r>
            <a:r>
              <a:rPr lang="zh-CN" altLang="en-US" sz="2400" dirty="0">
                <a:solidFill>
                  <a:srgbClr val="FF0000"/>
                </a:solidFill>
                <a:uFillTx/>
                <a:latin typeface="Times New Roman" panose="02020603050405020304" pitchFamily="18" charset="0"/>
              </a:rPr>
              <a:t>并把基准值放在这两个子序列的中间的位置上；</a:t>
            </a:r>
            <a:endParaRPr lang="zh-CN" altLang="en-US" sz="2400" dirty="0">
              <a:solidFill>
                <a:srgbClr val="FF0000"/>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）求解子问题：若每个子序列内只有一个记录或空，则它是有序的，直接返回；否则递归地求解各个子问题。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）合并：由于对子序列</a:t>
            </a:r>
            <a:r>
              <a:rPr lang="en-US" altLang="zh-CN" sz="2400" dirty="0">
                <a:solidFill>
                  <a:srgbClr val="080808"/>
                </a:solidFill>
                <a:uFillTx/>
                <a:latin typeface="Times New Roman" panose="02020603050405020304" pitchFamily="18" charset="0"/>
              </a:rPr>
              <a:t>a1,a2, … ,ai-1</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ai+1, …, an</a:t>
            </a:r>
            <a:r>
              <a:rPr lang="zh-CN" altLang="en-US" sz="2400" dirty="0">
                <a:solidFill>
                  <a:srgbClr val="080808"/>
                </a:solidFill>
                <a:uFillTx/>
                <a:latin typeface="Times New Roman" panose="02020603050405020304" pitchFamily="18" charset="0"/>
              </a:rPr>
              <a:t>的排序是就地进行的，因此合并不需要执行任何操作。</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701165"/>
            <a:ext cx="7505700" cy="711835"/>
          </a:xfrm>
          <a:prstGeom prst="rect">
            <a:avLst/>
          </a:prstGeom>
          <a:noFill/>
        </p:spPr>
        <p:txBody>
          <a:bodyPr wrap="square" rtlCol="0">
            <a:noAutofit/>
          </a:bodyPr>
          <a:p>
            <a:r>
              <a:rPr lang="zh-CN" altLang="en-US">
                <a:latin typeface="Times New Roman" panose="02020603050405020304" pitchFamily="18" charset="0"/>
              </a:rPr>
              <a:t>例如：</a:t>
            </a:r>
            <a:r>
              <a:rPr lang="zh-CN" altLang="en-US" dirty="0">
                <a:solidFill>
                  <a:srgbClr val="080808"/>
                </a:solidFill>
                <a:latin typeface="Times New Roman" panose="02020603050405020304" pitchFamily="18" charset="0"/>
                <a:sym typeface="+mn-ea"/>
              </a:rPr>
              <a:t>数据序列</a:t>
            </a:r>
            <a:r>
              <a:rPr lang="en-US" altLang="zh-CN" dirty="0">
                <a:solidFill>
                  <a:srgbClr val="080808"/>
                </a:solidFill>
                <a:latin typeface="Times New Roman" panose="02020603050405020304" pitchFamily="18" charset="0"/>
                <a:sym typeface="+mn-ea"/>
              </a:rPr>
              <a:t>{32,15,11,26,53,87,3,61}</a:t>
            </a:r>
            <a:r>
              <a:rPr lang="zh-CN" altLang="en-US" dirty="0">
                <a:solidFill>
                  <a:srgbClr val="080808"/>
                </a:solidFill>
                <a:latin typeface="Times New Roman" panose="02020603050405020304" pitchFamily="18" charset="0"/>
                <a:sym typeface="+mn-ea"/>
              </a:rPr>
              <a:t>进行快速排序，其中有序区用</a:t>
            </a:r>
            <a:r>
              <a:rPr lang="en-US" altLang="zh-CN" dirty="0">
                <a:solidFill>
                  <a:srgbClr val="080808"/>
                </a:solidFill>
                <a:latin typeface="Times New Roman" panose="02020603050405020304" pitchFamily="18" charset="0"/>
                <a:sym typeface="+mn-ea"/>
              </a:rPr>
              <a:t>[ ]</a:t>
            </a:r>
            <a:r>
              <a:rPr lang="zh-CN" altLang="en-US" dirty="0">
                <a:solidFill>
                  <a:srgbClr val="080808"/>
                </a:solidFill>
                <a:latin typeface="Times New Roman" panose="02020603050405020304" pitchFamily="18" charset="0"/>
                <a:sym typeface="+mn-ea"/>
              </a:rPr>
              <a:t>括起来。</a:t>
            </a:r>
            <a:endParaRPr lang="zh-CN" altLang="en-US">
              <a:latin typeface="Times New Roman" panose="02020603050405020304" pitchFamily="18" charset="0"/>
            </a:endParaRPr>
          </a:p>
        </p:txBody>
      </p:sp>
      <p:sp>
        <p:nvSpPr>
          <p:cNvPr id="7" name="文本框 6"/>
          <p:cNvSpPr txBox="1"/>
          <p:nvPr/>
        </p:nvSpPr>
        <p:spPr>
          <a:xfrm>
            <a:off x="683260" y="2413000"/>
            <a:ext cx="8182610" cy="3750310"/>
          </a:xfrm>
          <a:prstGeom prst="rect">
            <a:avLst/>
          </a:prstGeom>
          <a:noFill/>
        </p:spPr>
        <p:txBody>
          <a:bodyPr wrap="square" rtlCol="0">
            <a:noAutofit/>
          </a:bodyPr>
          <a:p>
            <a:r>
              <a:rPr lang="zh-CN" altLang="en-US"/>
              <a:t>初始数据序列：</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t>第一趟排序：</a:t>
            </a:r>
            <a:r>
              <a:rPr lang="en-US" altLang="zh-CN" dirty="0">
                <a:solidFill>
                  <a:srgbClr val="080808"/>
                </a:solidFill>
                <a:latin typeface="Times New Roman" panose="02020603050405020304" pitchFamily="18" charset="0"/>
                <a:sym typeface="+mn-ea"/>
              </a:rPr>
              <a:t>3,15,11,26,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,87,53,61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sym typeface="+mn-ea"/>
              </a:rPr>
              <a:t>第二趟排序：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,61,53,</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第三趟排序：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,11,</a:t>
            </a:r>
            <a:r>
              <a:rPr lang="en-US" altLang="zh-CN" dirty="0">
                <a:solidFill>
                  <a:srgbClr val="FF0000"/>
                </a:solidFill>
                <a:latin typeface="Times New Roman" panose="02020603050405020304" pitchFamily="18" charset="0"/>
                <a:sym typeface="+mn-ea"/>
              </a:rPr>
              <a:t>[15]</a:t>
            </a:r>
            <a:r>
              <a:rPr lang="en-US" altLang="zh-CN" dirty="0">
                <a:solidFill>
                  <a:srgbClr val="080808"/>
                </a:solidFill>
                <a:latin typeface="Times New Roman" panose="02020603050405020304" pitchFamily="18" charset="0"/>
                <a:sym typeface="+mn-ea"/>
              </a:rPr>
              <a:t>,26,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,53,</a:t>
            </a:r>
            <a:r>
              <a:rPr lang="en-US" altLang="zh-CN" dirty="0">
                <a:solidFill>
                  <a:srgbClr val="FF0000"/>
                </a:solidFill>
                <a:latin typeface="Times New Roman" panose="02020603050405020304" pitchFamily="18" charset="0"/>
                <a:sym typeface="+mn-ea"/>
              </a:rPr>
              <a:t>[61]</a:t>
            </a:r>
            <a:r>
              <a:rPr lang="en-US" altLang="zh-CN" dirty="0">
                <a:solidFill>
                  <a:srgbClr val="080808"/>
                </a:solidFill>
                <a:latin typeface="Times New Roman" panose="02020603050405020304" pitchFamily="18" charset="0"/>
                <a:sym typeface="+mn-ea"/>
              </a:rPr>
              <a:t>,</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第四次排序完成：</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3],[11],[15],[26],[32],[53],[61],[87]</a:t>
            </a:r>
            <a:endParaRPr lang="zh-CN" altLang="en-US">
              <a:solidFill>
                <a:srgbClr val="FF0000"/>
              </a:solidFill>
            </a:endParaRPr>
          </a:p>
          <a:p>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628775"/>
            <a:ext cx="7811770" cy="974725"/>
          </a:xfrm>
          <a:prstGeom prst="rect">
            <a:avLst/>
          </a:prstGeom>
          <a:noFill/>
        </p:spPr>
        <p:txBody>
          <a:bodyPr wrap="square" rtlCol="0">
            <a:noAutofit/>
          </a:bodyPr>
          <a:p>
            <a:r>
              <a:rPr lang="zh-CN" altLang="en-US">
                <a:latin typeface="Times New Roman" panose="02020603050405020304" pitchFamily="18" charset="0"/>
              </a:rPr>
              <a:t>那么此时快速排序的重点有两部分：</a:t>
            </a:r>
            <a:endParaRPr lang="zh-CN" altLang="en-US">
              <a:latin typeface="Times New Roman" panose="02020603050405020304" pitchFamily="18" charset="0"/>
            </a:endParaRPr>
          </a:p>
          <a:p>
            <a:r>
              <a:rPr lang="zh-CN" altLang="en-US">
                <a:latin typeface="Times New Roman" panose="02020603050405020304" pitchFamily="18" charset="0"/>
              </a:rPr>
              <a:t>①如何将数组分成二部分，一部分大于基准值，一部分小于</a:t>
            </a:r>
            <a:r>
              <a:rPr lang="zh-CN" altLang="en-US">
                <a:latin typeface="Times New Roman" panose="02020603050405020304" pitchFamily="18" charset="0"/>
              </a:rPr>
              <a:t>基准值。</a:t>
            </a:r>
            <a:endParaRPr lang="zh-CN" altLang="en-US">
              <a:latin typeface="Times New Roman" panose="02020603050405020304" pitchFamily="18" charset="0"/>
            </a:endParaRPr>
          </a:p>
          <a:p>
            <a:r>
              <a:rPr lang="zh-CN" altLang="en-US">
                <a:latin typeface="Times New Roman" panose="02020603050405020304" pitchFamily="18" charset="0"/>
              </a:rPr>
              <a:t>②如何将数组分成的两部分，递归成</a:t>
            </a:r>
            <a:r>
              <a:rPr lang="zh-CN" altLang="en-US">
                <a:latin typeface="Times New Roman" panose="02020603050405020304" pitchFamily="18" charset="0"/>
              </a:rPr>
              <a:t>子问题。</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699770" y="314960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p:txBody>
      </p:sp>
      <p:sp>
        <p:nvSpPr>
          <p:cNvPr id="8" name="文本框 7"/>
          <p:cNvSpPr txBox="1"/>
          <p:nvPr/>
        </p:nvSpPr>
        <p:spPr>
          <a:xfrm>
            <a:off x="699770" y="270891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如何解决上述的</a:t>
            </a:r>
            <a:r>
              <a:rPr lang="zh-CN" altLang="en-US">
                <a:latin typeface="Times New Roman" panose="02020603050405020304" pitchFamily="18" charset="0"/>
                <a:sym typeface="+mn-ea"/>
              </a:rPr>
              <a:t>问题？</a:t>
            </a:r>
            <a:endParaRPr lang="zh-CN" altLang="en-US">
              <a:latin typeface="Times New Roman" panose="02020603050405020304" pitchFamily="18" charset="0"/>
              <a:sym typeface="+mn-ea"/>
            </a:endParaRPr>
          </a:p>
        </p:txBody>
      </p:sp>
      <p:sp>
        <p:nvSpPr>
          <p:cNvPr id="9" name="文本框 8"/>
          <p:cNvSpPr txBox="1"/>
          <p:nvPr/>
        </p:nvSpPr>
        <p:spPr>
          <a:xfrm>
            <a:off x="699770" y="359664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a[0]</a:t>
            </a:r>
            <a:endParaRPr lang="en-US" altLang="zh-CN" dirty="0">
              <a:solidFill>
                <a:srgbClr val="080808"/>
              </a:solidFill>
              <a:latin typeface="Times New Roman" panose="02020603050405020304" pitchFamily="18" charset="0"/>
              <a:sym typeface="+mn-ea"/>
            </a:endParaRPr>
          </a:p>
        </p:txBody>
      </p:sp>
      <p:graphicFrame>
        <p:nvGraphicFramePr>
          <p:cNvPr id="10" name="表格 9"/>
          <p:cNvGraphicFramePr/>
          <p:nvPr/>
        </p:nvGraphicFramePr>
        <p:xfrm>
          <a:off x="1043305" y="414909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1" name="文本框 10"/>
          <p:cNvSpPr txBox="1"/>
          <p:nvPr/>
        </p:nvSpPr>
        <p:spPr>
          <a:xfrm>
            <a:off x="699770" y="4869180"/>
            <a:ext cx="7874000" cy="741680"/>
          </a:xfrm>
          <a:prstGeom prst="rect">
            <a:avLst/>
          </a:prstGeom>
          <a:noFill/>
        </p:spPr>
        <p:txBody>
          <a:bodyPr wrap="square" rtlCol="0">
            <a:noAutofit/>
          </a:bodyPr>
          <a:p>
            <a:r>
              <a:rPr lang="zh-CN" altLang="en-US">
                <a:latin typeface="Times New Roman" panose="02020603050405020304" pitchFamily="18" charset="0"/>
              </a:rPr>
              <a:t>思路（要转换成代码的思路）：很容易想到递归的出口，当子问题的元素数目为</a:t>
            </a:r>
            <a:r>
              <a:rPr lang="en-US" altLang="zh-CN">
                <a:latin typeface="Times New Roman" panose="02020603050405020304" pitchFamily="18" charset="0"/>
              </a:rPr>
              <a:t>1</a:t>
            </a:r>
            <a:r>
              <a:rPr lang="zh-CN" altLang="en-US">
                <a:latin typeface="Times New Roman" panose="02020603050405020304" pitchFamily="18" charset="0"/>
              </a:rPr>
              <a:t>的时候。如果子问题不是一个元素，</a:t>
            </a:r>
            <a:r>
              <a:rPr lang="zh-CN" altLang="en-US">
                <a:latin typeface="Times New Roman" panose="02020603050405020304" pitchFamily="18" charset="0"/>
                <a:sym typeface="+mn-ea"/>
              </a:rPr>
              <a:t>则需要将子问题分成两部分。</a:t>
            </a:r>
            <a:r>
              <a:rPr lang="zh-CN" altLang="en-US">
                <a:solidFill>
                  <a:srgbClr val="FF0000"/>
                </a:solidFill>
                <a:latin typeface="Times New Roman" panose="02020603050405020304" pitchFamily="18" charset="0"/>
                <a:sym typeface="+mn-ea"/>
              </a:rPr>
              <a:t>那么需要两个指针指向首尾，保存比基准值大的和比基准值小的位置。</a:t>
            </a:r>
            <a:endParaRPr lang="zh-CN" altLang="en-US">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395605" y="141287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a[8] = 32,15,11,26,53,87,3,61</a:t>
            </a:r>
            <a:endParaRPr lang="en-US" altLang="zh-CN" dirty="0">
              <a:solidFill>
                <a:srgbClr val="080808"/>
              </a:solidFill>
              <a:latin typeface="Times New Roman" panose="02020603050405020304" pitchFamily="18" charset="0"/>
              <a:sym typeface="+mn-ea"/>
            </a:endParaRPr>
          </a:p>
        </p:txBody>
      </p:sp>
      <p:sp>
        <p:nvSpPr>
          <p:cNvPr id="9" name="文本框 8"/>
          <p:cNvSpPr txBox="1"/>
          <p:nvPr/>
        </p:nvSpPr>
        <p:spPr>
          <a:xfrm>
            <a:off x="395605" y="178752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t>
            </a:r>
            <a:r>
              <a:rPr lang="en-US" altLang="zh-CN" dirty="0">
                <a:solidFill>
                  <a:srgbClr val="FF0000"/>
                </a:solidFill>
                <a:latin typeface="Times New Roman" panose="02020603050405020304" pitchFamily="18" charset="0"/>
                <a:sym typeface="+mn-ea"/>
              </a:rPr>
              <a:t>32</a:t>
            </a:r>
            <a:endParaRPr lang="en-US" altLang="zh-CN" dirty="0">
              <a:solidFill>
                <a:srgbClr val="FF0000"/>
              </a:solidFill>
              <a:latin typeface="Times New Roman" panose="02020603050405020304" pitchFamily="18" charset="0"/>
              <a:sym typeface="+mn-ea"/>
            </a:endParaRPr>
          </a:p>
        </p:txBody>
      </p:sp>
      <p:graphicFrame>
        <p:nvGraphicFramePr>
          <p:cNvPr id="10" name="表格 9"/>
          <p:cNvGraphicFramePr/>
          <p:nvPr/>
        </p:nvGraphicFramePr>
        <p:xfrm>
          <a:off x="971550"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3" name="文本框 2"/>
          <p:cNvSpPr txBox="1"/>
          <p:nvPr/>
        </p:nvSpPr>
        <p:spPr>
          <a:xfrm>
            <a:off x="1259840" y="361061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4" name="文本框 3"/>
          <p:cNvSpPr txBox="1"/>
          <p:nvPr/>
        </p:nvSpPr>
        <p:spPr>
          <a:xfrm>
            <a:off x="6831330" y="361061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895" y="2162175"/>
            <a:ext cx="7085965" cy="5727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t>此时第一个值已经选定了基准值，已经保存到了变量中，</a:t>
            </a:r>
            <a:r>
              <a:rPr lang="zh-CN" altLang="en-US"/>
              <a:t>则说明第一个位置已经空出来，用</a:t>
            </a:r>
            <a:r>
              <a:rPr lang="zh-CN" altLang="en-US">
                <a:solidFill>
                  <a:srgbClr val="FF0000"/>
                </a:solidFill>
                <a:latin typeface="宋体" panose="02010600030101010101" pitchFamily="2" charset="-122"/>
              </a:rPr>
              <a:t>▲</a:t>
            </a:r>
            <a:r>
              <a:rPr lang="zh-CN" altLang="en-US">
                <a:latin typeface="宋体" panose="02010600030101010101" pitchFamily="2" charset="-122"/>
              </a:rPr>
              <a:t>表示</a:t>
            </a:r>
            <a:endParaRPr lang="zh-CN" altLang="en-US">
              <a:latin typeface="宋体" panose="02010600030101010101" pitchFamily="2" charset="-122"/>
            </a:endParaRPr>
          </a:p>
        </p:txBody>
      </p:sp>
      <p:sp>
        <p:nvSpPr>
          <p:cNvPr id="12" name="文本框 11"/>
          <p:cNvSpPr txBox="1"/>
          <p:nvPr/>
        </p:nvSpPr>
        <p:spPr>
          <a:xfrm>
            <a:off x="972185" y="42278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此时，从尾部开始，如果</a:t>
            </a:r>
            <a:r>
              <a:rPr lang="en-US" altLang="zh-CN">
                <a:solidFill>
                  <a:schemeClr val="tx1"/>
                </a:solidFill>
                <a:uFillTx/>
                <a:latin typeface="Times New Roman" panose="02020603050405020304" pitchFamily="18" charset="0"/>
              </a:rPr>
              <a:t>a[j]&gt;=pivot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972185" y="48882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a[j]&lt;pivot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a[i]=</a:t>
            </a:r>
            <a:r>
              <a:rPr lang="en-US" altLang="zh-CN">
                <a:uFillTx/>
                <a:latin typeface="Times New Roman" panose="02020603050405020304" pitchFamily="18" charset="0"/>
                <a:sym typeface="+mn-ea"/>
              </a:rPr>
              <a:t>a[j]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4" name="表格 13"/>
          <p:cNvGraphicFramePr/>
          <p:nvPr/>
        </p:nvGraphicFramePr>
        <p:xfrm>
          <a:off x="972185"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5" name="文本框 14"/>
          <p:cNvSpPr txBox="1"/>
          <p:nvPr/>
        </p:nvSpPr>
        <p:spPr>
          <a:xfrm>
            <a:off x="972185" y="54514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此时，再从头部开始，如果</a:t>
            </a:r>
            <a:r>
              <a:rPr lang="en-US" altLang="zh-CN">
                <a:solidFill>
                  <a:schemeClr val="tx1"/>
                </a:solidFill>
                <a:uFillTx/>
                <a:latin typeface="Times New Roman" panose="02020603050405020304" pitchFamily="18" charset="0"/>
              </a:rPr>
              <a:t>a[i]&lt;=pivot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6" name="文本框 15"/>
          <p:cNvSpPr txBox="1"/>
          <p:nvPr/>
        </p:nvSpPr>
        <p:spPr>
          <a:xfrm>
            <a:off x="972185" y="59467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a[i]&gt;pivot</a:t>
            </a:r>
            <a:r>
              <a:rPr lang="zh-CN" altLang="en-US">
                <a:solidFill>
                  <a:schemeClr val="tx1"/>
                </a:solidFill>
                <a:uFillTx/>
                <a:latin typeface="Times New Roman" panose="02020603050405020304" pitchFamily="18" charset="0"/>
              </a:rPr>
              <a:t>时，</a:t>
            </a:r>
            <a:r>
              <a:rPr lang="en-US" altLang="zh-CN">
                <a:uFillTx/>
                <a:latin typeface="Times New Roman" panose="02020603050405020304" pitchFamily="18" charset="0"/>
                <a:sym typeface="+mn-ea"/>
              </a:rPr>
              <a:t>a[j]=</a:t>
            </a:r>
            <a:r>
              <a:rPr lang="en-US" altLang="zh-CN">
                <a:uFillTx/>
                <a:latin typeface="Times New Roman" panose="02020603050405020304" pitchFamily="18" charset="0"/>
                <a:sym typeface="+mn-ea"/>
              </a:rPr>
              <a:t>a[i]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7" name="表格 16"/>
          <p:cNvGraphicFramePr/>
          <p:nvPr/>
        </p:nvGraphicFramePr>
        <p:xfrm>
          <a:off x="972185" y="314452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pitchFamily="18" charset="0"/>
                          <a:cs typeface="Times New Roman" panose="02020603050405020304" pitchFamily="18" charset="0"/>
                        </a:rPr>
                        <a:t>53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 0 L -0.0865972 0 " pathEditMode="relative" ptsTypes="">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0"/>
                                        </p:tgtEl>
                                        <p:attrNameLst>
                                          <p:attrName>ppt_x</p:attrName>
                                        </p:attrNameLst>
                                      </p:cBhvr>
                                      <p:tavLst>
                                        <p:tav tm="0">
                                          <p:val>
                                            <p:strVal val="ppt_x"/>
                                          </p:val>
                                        </p:tav>
                                        <p:tav tm="100000">
                                          <p:val>
                                            <p:strVal val="ppt_x"/>
                                          </p:val>
                                        </p:tav>
                                      </p:tavLst>
                                    </p:anim>
                                    <p:anim calcmode="lin" valueType="num">
                                      <p:cBhvr additive="base">
                                        <p:cTn id="23" dur="500"/>
                                        <p:tgtEl>
                                          <p:spTgt spid="10"/>
                                        </p:tgtEl>
                                        <p:attrNameLst>
                                          <p:attrName>ppt_y</p:attrName>
                                        </p:attrNameLst>
                                      </p:cBhvr>
                                      <p:tavLst>
                                        <p:tav tm="0">
                                          <p:val>
                                            <p:strVal val="ppt_y"/>
                                          </p:val>
                                        </p:tav>
                                        <p:tav tm="100000">
                                          <p:val>
                                            <p:strVal val="1+ppt_h/2"/>
                                          </p:val>
                                        </p:tav>
                                      </p:tavLst>
                                    </p:anim>
                                    <p:set>
                                      <p:cBhvr>
                                        <p:cTn id="24" dur="1" fill="hold">
                                          <p:stCondLst>
                                            <p:cond delay="4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0" nodeType="clickEffect">
                                  <p:stCondLst>
                                    <p:cond delay="0"/>
                                  </p:stCondLst>
                                  <p:childTnLst>
                                    <p:animMotion origin="layout" path="M 0 0 L 0.0865972 0 " pathEditMode="relative" ptsTypes="">
                                      <p:cBhvr>
                                        <p:cTn id="40" dur="2000" fill="hold"/>
                                        <p:tgtEl>
                                          <p:spTgt spid="3"/>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1" nodeType="clickEffect">
                                  <p:stCondLst>
                                    <p:cond delay="0"/>
                                  </p:stCondLst>
                                  <p:childTnLst>
                                    <p:animMotion origin="layout" path="M 0.0859722 0.00194444 L 0.172569 0.00194444 " pathEditMode="relative" ptsTypes="">
                                      <p:cBhvr>
                                        <p:cTn id="44" dur="2000" fill="hold"/>
                                        <p:tgtEl>
                                          <p:spTgt spid="3"/>
                                        </p:tgtEl>
                                        <p:attrNameLst>
                                          <p:attrName>ppt_x</p:attrName>
                                          <p:attrName>ppt_y</p:attrName>
                                        </p:attrNameLst>
                                      </p:cBhvr>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2" nodeType="clickEffect">
                                  <p:stCondLst>
                                    <p:cond delay="0"/>
                                  </p:stCondLst>
                                  <p:childTnLst>
                                    <p:animMotion origin="layout" path="M 0.172569 0.00194444 L 0.267083 0.00194444 " pathEditMode="relative" ptsTypes="">
                                      <p:cBhvr>
                                        <p:cTn id="48" dur="2000" fill="hold"/>
                                        <p:tgtEl>
                                          <p:spTgt spid="3"/>
                                        </p:tgtEl>
                                        <p:attrNameLst>
                                          <p:attrName>ppt_x</p:attrName>
                                          <p:attrName>ppt_y</p:attrName>
                                        </p:attrNameLst>
                                      </p:cBhvr>
                                    </p:animMotion>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3" nodeType="clickEffect">
                                  <p:stCondLst>
                                    <p:cond delay="0"/>
                                  </p:stCondLst>
                                  <p:childTnLst>
                                    <p:animMotion origin="layout" path="M 0.267083 0.00194444 L 0.35375 0.00194444 " pathEditMode="relative" ptsTypes="">
                                      <p:cBhvr>
                                        <p:cTn id="52" dur="2000" fill="hold"/>
                                        <p:tgtEl>
                                          <p:spTgt spid="3"/>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14"/>
                                        </p:tgtEl>
                                        <p:attrNameLst>
                                          <p:attrName>ppt_x</p:attrName>
                                        </p:attrNameLst>
                                      </p:cBhvr>
                                      <p:tavLst>
                                        <p:tav tm="0">
                                          <p:val>
                                            <p:strVal val="ppt_x"/>
                                          </p:val>
                                        </p:tav>
                                        <p:tav tm="100000">
                                          <p:val>
                                            <p:strVal val="ppt_x"/>
                                          </p:val>
                                        </p:tav>
                                      </p:tavLst>
                                    </p:anim>
                                    <p:anim calcmode="lin" valueType="num">
                                      <p:cBhvr additive="base">
                                        <p:cTn id="63" dur="500"/>
                                        <p:tgtEl>
                                          <p:spTgt spid="14"/>
                                        </p:tgtEl>
                                        <p:attrNameLst>
                                          <p:attrName>ppt_y</p:attrName>
                                        </p:attrNameLst>
                                      </p:cBhvr>
                                      <p:tavLst>
                                        <p:tav tm="0">
                                          <p:val>
                                            <p:strVal val="ppt_y"/>
                                          </p:val>
                                        </p:tav>
                                        <p:tav tm="100000">
                                          <p:val>
                                            <p:strVal val="1+ppt_h/2"/>
                                          </p:val>
                                        </p:tav>
                                      </p:tavLst>
                                    </p:anim>
                                    <p:set>
                                      <p:cBhvr>
                                        <p:cTn id="64" dur="1" fill="hold">
                                          <p:stCondLst>
                                            <p:cond delay="499"/>
                                          </p:stCondLst>
                                        </p:cTn>
                                        <p:tgtEl>
                                          <p:spTgt spid="1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additive="base">
                                        <p:cTn id="69" dur="500" fill="hold"/>
                                        <p:tgtEl>
                                          <p:spTgt spid="17"/>
                                        </p:tgtEl>
                                        <p:attrNameLst>
                                          <p:attrName>ppt_x</p:attrName>
                                        </p:attrNameLst>
                                      </p:cBhvr>
                                      <p:tavLst>
                                        <p:tav tm="0">
                                          <p:val>
                                            <p:strVal val="#ppt_x"/>
                                          </p:val>
                                        </p:tav>
                                        <p:tav tm="100000">
                                          <p:val>
                                            <p:strVal val="#ppt_x"/>
                                          </p:val>
                                        </p:tav>
                                      </p:tavLst>
                                    </p:anim>
                                    <p:anim calcmode="lin" valueType="num">
                                      <p:cBhvr additive="base">
                                        <p:cTn id="7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3" grpId="0"/>
      <p:bldP spid="3" grpId="1"/>
      <p:bldP spid="3" grpId="2"/>
      <p:bldP spid="3" grpId="3"/>
      <p:bldP spid="16" grpId="0"/>
      <p:bldP spid="16"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395605" y="141287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a[8] = 32,15,11,26,53,87,3,61</a:t>
            </a:r>
            <a:endParaRPr lang="en-US" altLang="zh-CN" dirty="0">
              <a:solidFill>
                <a:srgbClr val="080808"/>
              </a:solidFill>
              <a:latin typeface="Times New Roman" panose="02020603050405020304" pitchFamily="18" charset="0"/>
              <a:sym typeface="+mn-ea"/>
            </a:endParaRPr>
          </a:p>
        </p:txBody>
      </p:sp>
      <p:sp>
        <p:nvSpPr>
          <p:cNvPr id="9" name="文本框 8"/>
          <p:cNvSpPr txBox="1"/>
          <p:nvPr/>
        </p:nvSpPr>
        <p:spPr>
          <a:xfrm>
            <a:off x="395605" y="178752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t>
            </a:r>
            <a:r>
              <a:rPr lang="en-US" altLang="zh-CN" dirty="0">
                <a:solidFill>
                  <a:srgbClr val="FF0000"/>
                </a:solidFill>
                <a:latin typeface="Times New Roman" panose="02020603050405020304" pitchFamily="18" charset="0"/>
                <a:sym typeface="+mn-ea"/>
              </a:rPr>
              <a:t>32</a:t>
            </a:r>
            <a:endParaRPr lang="en-US" altLang="zh-CN" dirty="0">
              <a:solidFill>
                <a:srgbClr val="FF0000"/>
              </a:solidFill>
              <a:latin typeface="Times New Roman" panose="02020603050405020304" pitchFamily="18" charset="0"/>
              <a:sym typeface="+mn-ea"/>
            </a:endParaRPr>
          </a:p>
        </p:txBody>
      </p:sp>
      <p:graphicFrame>
        <p:nvGraphicFramePr>
          <p:cNvPr id="10" name="表格 9"/>
          <p:cNvGraphicFramePr/>
          <p:nvPr/>
        </p:nvGraphicFramePr>
        <p:xfrm>
          <a:off x="971550"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endParaRPr lang="en-US" altLang="zh-CN" sz="1800">
                        <a:solidFill>
                          <a:schemeClr val="tx1"/>
                        </a:solidFill>
                        <a:latin typeface="Times New Roman" panose="02020603050405020304" pitchFamily="18" charset="0"/>
                        <a:cs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3" name="文本框 2"/>
          <p:cNvSpPr txBox="1"/>
          <p:nvPr/>
        </p:nvSpPr>
        <p:spPr>
          <a:xfrm>
            <a:off x="4461510" y="361061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4" name="文本框 3"/>
          <p:cNvSpPr txBox="1"/>
          <p:nvPr/>
        </p:nvSpPr>
        <p:spPr>
          <a:xfrm>
            <a:off x="6068695" y="361061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895" y="2162175"/>
            <a:ext cx="7085965" cy="5727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t>此时第一个值已经选定了基准值，已经保存到了变量中，</a:t>
            </a:r>
            <a:r>
              <a:rPr lang="zh-CN" altLang="en-US"/>
              <a:t>则说明第一个位置已经空出来，用</a:t>
            </a:r>
            <a:r>
              <a:rPr lang="zh-CN" altLang="en-US">
                <a:solidFill>
                  <a:srgbClr val="FF0000"/>
                </a:solidFill>
                <a:latin typeface="宋体" panose="02010600030101010101" pitchFamily="2" charset="-122"/>
              </a:rPr>
              <a:t>▲</a:t>
            </a:r>
            <a:r>
              <a:rPr lang="zh-CN" altLang="en-US">
                <a:latin typeface="宋体" panose="02010600030101010101" pitchFamily="2" charset="-122"/>
              </a:rPr>
              <a:t>表示</a:t>
            </a:r>
            <a:endParaRPr lang="zh-CN" altLang="en-US">
              <a:latin typeface="宋体" panose="02010600030101010101" pitchFamily="2" charset="-122"/>
            </a:endParaRPr>
          </a:p>
        </p:txBody>
      </p:sp>
      <p:sp>
        <p:nvSpPr>
          <p:cNvPr id="12" name="文本框 11"/>
          <p:cNvSpPr txBox="1"/>
          <p:nvPr/>
        </p:nvSpPr>
        <p:spPr>
          <a:xfrm>
            <a:off x="972185" y="42278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此时，从尾部开始，如果</a:t>
            </a:r>
            <a:r>
              <a:rPr lang="en-US" altLang="zh-CN">
                <a:solidFill>
                  <a:schemeClr val="tx1"/>
                </a:solidFill>
                <a:uFillTx/>
                <a:latin typeface="Times New Roman" panose="02020603050405020304" pitchFamily="18" charset="0"/>
              </a:rPr>
              <a:t>a[j]&gt;=pivot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972185" y="48882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a[j]&lt;pivot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a[i]=</a:t>
            </a:r>
            <a:r>
              <a:rPr lang="en-US" altLang="zh-CN">
                <a:uFillTx/>
                <a:latin typeface="Times New Roman" panose="02020603050405020304" pitchFamily="18" charset="0"/>
                <a:sym typeface="+mn-ea"/>
              </a:rPr>
              <a:t>a[j]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5" name="文本框 14"/>
          <p:cNvSpPr txBox="1"/>
          <p:nvPr/>
        </p:nvSpPr>
        <p:spPr>
          <a:xfrm>
            <a:off x="972185" y="54514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此时，再从头部开始，如果</a:t>
            </a:r>
            <a:r>
              <a:rPr lang="en-US" altLang="zh-CN">
                <a:solidFill>
                  <a:schemeClr val="tx1"/>
                </a:solidFill>
                <a:uFillTx/>
                <a:latin typeface="Times New Roman" panose="02020603050405020304" pitchFamily="18" charset="0"/>
              </a:rPr>
              <a:t>a[i]&lt;=pivot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6" name="文本框 15"/>
          <p:cNvSpPr txBox="1"/>
          <p:nvPr/>
        </p:nvSpPr>
        <p:spPr>
          <a:xfrm>
            <a:off x="972185" y="59467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a[i]&gt;pivot</a:t>
            </a:r>
            <a:r>
              <a:rPr lang="zh-CN" altLang="en-US">
                <a:solidFill>
                  <a:schemeClr val="tx1"/>
                </a:solidFill>
                <a:uFillTx/>
                <a:latin typeface="Times New Roman" panose="02020603050405020304" pitchFamily="18" charset="0"/>
              </a:rPr>
              <a:t>时，</a:t>
            </a:r>
            <a:r>
              <a:rPr lang="en-US" altLang="zh-CN">
                <a:uFillTx/>
                <a:latin typeface="Times New Roman" panose="02020603050405020304" pitchFamily="18" charset="0"/>
                <a:sym typeface="+mn-ea"/>
              </a:rPr>
              <a:t>a[j]=</a:t>
            </a:r>
            <a:r>
              <a:rPr lang="en-US" altLang="zh-CN">
                <a:uFillTx/>
                <a:latin typeface="Times New Roman" panose="02020603050405020304" pitchFamily="18" charset="0"/>
                <a:sym typeface="+mn-ea"/>
              </a:rPr>
              <a:t>a[i]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2" name="环形箭头 1"/>
          <p:cNvSpPr/>
          <p:nvPr/>
        </p:nvSpPr>
        <p:spPr>
          <a:xfrm rot="16200000">
            <a:off x="116205" y="4728210"/>
            <a:ext cx="1748790" cy="1167130"/>
          </a:xfrm>
          <a:prstGeom prst="circularArrow">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723890" y="4293235"/>
            <a:ext cx="3067685" cy="793750"/>
          </a:xfrm>
          <a:prstGeom prst="rect">
            <a:avLst/>
          </a:prstGeom>
          <a:noFill/>
        </p:spPr>
        <p:txBody>
          <a:bodyPr wrap="square" rtlCol="0" anchor="t">
            <a:noAutofit/>
          </a:bodyPr>
          <a:p>
            <a:pPr algn="ctr"/>
            <a:r>
              <a:rPr lang="zh-CN" altLang="en-US" dirty="0">
                <a:solidFill>
                  <a:srgbClr val="FF0000"/>
                </a:solidFill>
                <a:latin typeface="Times New Roman" panose="02020603050405020304" pitchFamily="18" charset="0"/>
                <a:sym typeface="+mn-ea"/>
              </a:rPr>
              <a:t>当</a:t>
            </a:r>
            <a:r>
              <a:rPr lang="en-US" altLang="zh-CN" dirty="0">
                <a:solidFill>
                  <a:srgbClr val="FF0000"/>
                </a:solidFill>
                <a:latin typeface="Times New Roman" panose="02020603050405020304" pitchFamily="18" charset="0"/>
                <a:sym typeface="+mn-ea"/>
              </a:rPr>
              <a:t>i==j</a:t>
            </a:r>
            <a:r>
              <a:rPr lang="zh-CN" altLang="en-US" dirty="0">
                <a:solidFill>
                  <a:srgbClr val="FF0000"/>
                </a:solidFill>
                <a:latin typeface="Times New Roman" panose="02020603050405020304" pitchFamily="18" charset="0"/>
                <a:sym typeface="+mn-ea"/>
              </a:rPr>
              <a:t>时，说明完成了所有值的交换，结束循环！</a:t>
            </a:r>
            <a:endParaRPr lang="zh-CN" altLang="en-US" dirty="0">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0865972 0 " pathEditMode="relative" ptsTypes="">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807639 0.00277778 L -0.167361 0.00277778 " pathEditMode="relative" ptsTypes="">
                                      <p:cBhvr>
                                        <p:cTn id="16" dur="2000" fill="hold"/>
                                        <p:tgtEl>
                                          <p:spTgt spid="4"/>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3" grpId="0"/>
      <p:bldP spid="3" grpId="1"/>
      <p:bldP spid="3" grpId="2"/>
      <p:bldP spid="3" grpId="3"/>
      <p:bldP spid="16" grpId="0"/>
      <p:bldP spid="16" grpId="1"/>
      <p:bldP spid="2" grpId="0" animBg="1"/>
      <p:bldP spid="2" grpId="1" animBg="1"/>
      <p:bldP spid="4" grpId="0"/>
      <p:bldP spid="4" grpId="1"/>
      <p:bldP spid="8" grpId="0"/>
      <p:bldP spid="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5865" y="522940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递归会让你想到什么？俄罗斯套娃？函数自己调用自己？</a:t>
            </a:r>
            <a:endParaRPr lang="zh-CN" altLang="en-US" sz="2400" dirty="0">
              <a:solidFill>
                <a:srgbClr val="080808"/>
              </a:solidFill>
              <a:uFillTx/>
              <a:latin typeface="Times New Roman" panose="02020603050405020304" pitchFamily="18" charset="0"/>
            </a:endParaRPr>
          </a:p>
        </p:txBody>
      </p:sp>
      <p:sp>
        <p:nvSpPr>
          <p:cNvPr id="2" name="矩形 1"/>
          <p:cNvSpPr/>
          <p:nvPr/>
        </p:nvSpPr>
        <p:spPr>
          <a:xfrm>
            <a:off x="774827" y="1868798"/>
            <a:ext cx="304863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什么是</a:t>
            </a:r>
            <a:r>
              <a:rPr lang="zh-CN" altLang="en-US" sz="2800" b="1" dirty="0" smtClean="0">
                <a:solidFill>
                  <a:srgbClr val="0000FF"/>
                </a:solidFill>
                <a:latin typeface="楷体" panose="02010609060101010101" pitchFamily="49" charset="-122"/>
                <a:ea typeface="楷体" panose="02010609060101010101" pitchFamily="49" charset="-122"/>
              </a:rPr>
              <a:t>递归</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pic>
        <p:nvPicPr>
          <p:cNvPr id="3" name="图片 2" descr="a1fac421-f953-48f8-820f-e968da422f42"/>
          <p:cNvPicPr>
            <a:picLocks noChangeAspect="1"/>
          </p:cNvPicPr>
          <p:nvPr/>
        </p:nvPicPr>
        <p:blipFill>
          <a:blip r:embed="rId6"/>
          <a:srcRect l="10944" t="10288" r="10249" b="9458"/>
          <a:stretch>
            <a:fillRect/>
          </a:stretch>
        </p:blipFill>
        <p:spPr>
          <a:xfrm>
            <a:off x="1979295" y="2610485"/>
            <a:ext cx="2004695" cy="2041525"/>
          </a:xfrm>
          <a:prstGeom prst="rect">
            <a:avLst/>
          </a:prstGeom>
        </p:spPr>
      </p:pic>
      <p:sp>
        <p:nvSpPr>
          <p:cNvPr id="4" name="矩形 3"/>
          <p:cNvSpPr/>
          <p:nvPr/>
        </p:nvSpPr>
        <p:spPr>
          <a:xfrm>
            <a:off x="5507990" y="3068955"/>
            <a:ext cx="1638300" cy="70866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5724525" y="3233420"/>
            <a:ext cx="1247775" cy="411480"/>
          </a:xfrm>
          <a:prstGeom prst="rect">
            <a:avLst/>
          </a:prstGeom>
          <a:noFill/>
        </p:spPr>
        <p:txBody>
          <a:bodyPr wrap="square" rtlCol="0">
            <a:noAutofit/>
          </a:bodyPr>
          <a:p>
            <a:r>
              <a:rPr lang="zh-CN" altLang="en-US"/>
              <a:t>程序</a:t>
            </a:r>
            <a:r>
              <a:rPr lang="zh-CN" altLang="en-US"/>
              <a:t>函数</a:t>
            </a:r>
            <a:endParaRPr lang="zh-CN" altLang="en-US"/>
          </a:p>
        </p:txBody>
      </p:sp>
      <p:cxnSp>
        <p:nvCxnSpPr>
          <p:cNvPr id="6" name="直接连接符 5"/>
          <p:cNvCxnSpPr>
            <a:stCxn id="4" idx="2"/>
          </p:cNvCxnSpPr>
          <p:nvPr/>
        </p:nvCxnSpPr>
        <p:spPr>
          <a:xfrm>
            <a:off x="6327140" y="3777615"/>
            <a:ext cx="0" cy="44386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7" name="直接连接符 6"/>
          <p:cNvCxnSpPr/>
          <p:nvPr/>
        </p:nvCxnSpPr>
        <p:spPr>
          <a:xfrm flipV="1">
            <a:off x="6332220" y="422148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8" name="直接连接符 7"/>
          <p:cNvCxnSpPr/>
          <p:nvPr/>
        </p:nvCxnSpPr>
        <p:spPr>
          <a:xfrm>
            <a:off x="7380605" y="2564765"/>
            <a:ext cx="0" cy="165671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 name="直接连接符 9"/>
          <p:cNvCxnSpPr/>
          <p:nvPr/>
        </p:nvCxnSpPr>
        <p:spPr>
          <a:xfrm flipV="1">
            <a:off x="6343650" y="257937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1" name="直接箭头连接符 10"/>
          <p:cNvCxnSpPr/>
          <p:nvPr/>
        </p:nvCxnSpPr>
        <p:spPr>
          <a:xfrm>
            <a:off x="6341745" y="2584450"/>
            <a:ext cx="0" cy="41275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12" name="文本框 11"/>
          <p:cNvSpPr txBox="1"/>
          <p:nvPr/>
        </p:nvSpPr>
        <p:spPr>
          <a:xfrm>
            <a:off x="7516495" y="3225165"/>
            <a:ext cx="800100" cy="368300"/>
          </a:xfrm>
          <a:prstGeom prst="rect">
            <a:avLst/>
          </a:prstGeom>
          <a:noFill/>
        </p:spPr>
        <p:txBody>
          <a:bodyPr wrap="square" rtlCol="0">
            <a:spAutoFit/>
          </a:bodyPr>
          <a:p>
            <a:r>
              <a:rPr lang="zh-CN" altLang="en-US"/>
              <a:t>调用</a:t>
            </a:r>
            <a:endParaRPr lang="zh-CN" altLang="en-US"/>
          </a:p>
        </p:txBody>
      </p:sp>
      <p:sp>
        <p:nvSpPr>
          <p:cNvPr id="13" name="Text Box 4"/>
          <p:cNvSpPr txBox="1">
            <a:spLocks noChangeArrowheads="1"/>
          </p:cNvSpPr>
          <p:nvPr/>
        </p:nvSpPr>
        <p:spPr bwMode="auto">
          <a:xfrm>
            <a:off x="522865" y="591393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递归解决问题具有什么性质？递归函数具有什么特点</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755397" y="2133253"/>
            <a:ext cx="8948926"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void quickSort(int a[], int low, int high)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7446645"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solidFill>
                  <a:schemeClr val="tx1"/>
                </a:solidFill>
                <a:uFillTx/>
                <a:latin typeface="Times New Roman" panose="02020603050405020304" pitchFamily="18" charset="0"/>
              </a:rPr>
              <a:t>代码如何编写：通过刚才分析，递归函数的出口就是传递的数组长度只有一个的时候，否则，通过基准值将大问题切分成小问题，继续递归。</a:t>
            </a:r>
            <a:endParaRPr lang="en-US" altLang="zh-CN">
              <a:solidFill>
                <a:schemeClr val="tx1"/>
              </a:solidFill>
              <a:uFillTx/>
              <a:latin typeface="Times New Roman" panose="02020603050405020304" pitchFamily="18" charset="0"/>
            </a:endParaRPr>
          </a:p>
        </p:txBody>
      </p:sp>
      <p:sp>
        <p:nvSpPr>
          <p:cNvPr id="3" name="文本框 2"/>
          <p:cNvSpPr txBox="1"/>
          <p:nvPr/>
        </p:nvSpPr>
        <p:spPr>
          <a:xfrm>
            <a:off x="828040" y="4133215"/>
            <a:ext cx="8021320" cy="1568450"/>
          </a:xfrm>
          <a:prstGeom prst="rect">
            <a:avLst/>
          </a:prstGeom>
          <a:noFill/>
        </p:spPr>
        <p:txBody>
          <a:bodyPr wrap="square" rtlCol="0" anchor="t">
            <a:sp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int i = </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Partition(</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a,low,high</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400" dirty="0">
                <a:solidFill>
                  <a:srgbClr val="080808"/>
                </a:solidFill>
                <a:uFillTx/>
                <a:latin typeface="Times New Roman" panose="02020603050405020304" pitchFamily="18" charset="0"/>
                <a:cs typeface="Times New Roman" panose="02020603050405020304" pitchFamily="18" charset="0"/>
                <a:sym typeface="+mn-ea"/>
              </a:rPr>
              <a:t> </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根据基准值将数据元素分成两部分</a:t>
            </a:r>
            <a:endPar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quickSort(a,low,i-1);</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//将各自拆分的小问题继续递归</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quickSort(a,i+1,high);</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文本框 3"/>
          <p:cNvSpPr txBox="1"/>
          <p:nvPr/>
        </p:nvSpPr>
        <p:spPr>
          <a:xfrm>
            <a:off x="899795" y="2514600"/>
            <a:ext cx="6620510" cy="1331595"/>
          </a:xfrm>
          <a:prstGeom prst="rect">
            <a:avLst/>
          </a:prstGeom>
          <a:noFill/>
        </p:spPr>
        <p:txBody>
          <a:bodyPr wrap="square" rtlCol="0" anchor="t">
            <a:noAutofit/>
          </a:bodyPr>
          <a:p>
            <a:pPr>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if (low &gt;= high) { </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表示递归出口</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return;</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5" grpId="1"/>
      <p:bldP spid="4" grpId="0"/>
      <p:bldP spid="4" grpId="1"/>
      <p:bldP spid="3" grpId="0"/>
      <p:bldP spid="3"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755650" y="1844675"/>
            <a:ext cx="762254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int Partition(int a[], int i, int j)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8117840"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en-US" altLang="zh-CN" dirty="0">
                <a:solidFill>
                  <a:srgbClr val="080808"/>
                </a:solidFill>
                <a:latin typeface="Times New Roman" panose="02020603050405020304" pitchFamily="18" charset="0"/>
                <a:cs typeface="Times New Roman" panose="02020603050405020304" pitchFamily="18" charset="0"/>
                <a:sym typeface="+mn-ea"/>
              </a:rPr>
              <a:t>Partition</a:t>
            </a:r>
            <a:r>
              <a:rPr lang="zh-CN" altLang="en-US" dirty="0">
                <a:solidFill>
                  <a:srgbClr val="080808"/>
                </a:solidFill>
                <a:latin typeface="Times New Roman" panose="02020603050405020304" pitchFamily="18" charset="0"/>
                <a:cs typeface="Times New Roman" panose="02020603050405020304" pitchFamily="18" charset="0"/>
                <a:sym typeface="+mn-ea"/>
              </a:rPr>
              <a:t>的函数实现</a:t>
            </a:r>
            <a:r>
              <a:rPr lang="zh-CN" altLang="en-US">
                <a:solidFill>
                  <a:schemeClr val="tx1"/>
                </a:solidFill>
                <a:uFillTx/>
                <a:latin typeface="Times New Roman" panose="02020603050405020304" pitchFamily="18" charset="0"/>
              </a:rPr>
              <a:t>：</a:t>
            </a:r>
            <a:r>
              <a:rPr lang="zh-CN" altLang="en-US">
                <a:uFillTx/>
                <a:latin typeface="Times New Roman" panose="02020603050405020304" pitchFamily="18" charset="0"/>
                <a:sym typeface="+mn-ea"/>
              </a:rPr>
              <a:t>代码中要有一个循环，控制不停的交换且循环的条件</a:t>
            </a:r>
            <a:r>
              <a:rPr lang="en-US" altLang="zh-CN">
                <a:uFillTx/>
                <a:latin typeface="Times New Roman" panose="02020603050405020304" pitchFamily="18" charset="0"/>
                <a:sym typeface="+mn-ea"/>
              </a:rPr>
              <a:t>i&lt;j</a:t>
            </a:r>
            <a:r>
              <a:rPr lang="zh-CN" altLang="en-US">
                <a:uFillTx/>
                <a:latin typeface="Times New Roman" panose="02020603050405020304" pitchFamily="18" charset="0"/>
                <a:sym typeface="+mn-ea"/>
              </a:rPr>
              <a:t>。</a:t>
            </a:r>
            <a:endParaRPr lang="en-US" altLang="zh-CN">
              <a:solidFill>
                <a:schemeClr val="tx1"/>
              </a:solidFill>
              <a:uFillTx/>
              <a:latin typeface="Times New Roman" panose="02020603050405020304" pitchFamily="18" charset="0"/>
            </a:endParaRPr>
          </a:p>
        </p:txBody>
      </p:sp>
      <p:sp>
        <p:nvSpPr>
          <p:cNvPr id="3" name="文本框 2"/>
          <p:cNvSpPr txBox="1"/>
          <p:nvPr/>
        </p:nvSpPr>
        <p:spPr>
          <a:xfrm>
            <a:off x="683260" y="2564765"/>
            <a:ext cx="8021320" cy="3046095"/>
          </a:xfrm>
          <a:prstGeom prst="rect">
            <a:avLst/>
          </a:prstGeom>
          <a:noFill/>
        </p:spPr>
        <p:txBody>
          <a:bodyPr wrap="square" rtlCol="0" anchor="t">
            <a:sp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while(i&lt;j&amp;&amp;a[j]&gt;=temp)</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a[i]=a[j];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while(i&lt;j&amp;&amp;a[i]&lt;=temp)</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a[j]=a[i];</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0" lvl="1" indent="457200" latinLnBrk="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文本框 3"/>
          <p:cNvSpPr txBox="1"/>
          <p:nvPr/>
        </p:nvSpPr>
        <p:spPr>
          <a:xfrm>
            <a:off x="1034415" y="2226310"/>
            <a:ext cx="6740525" cy="528320"/>
          </a:xfrm>
          <a:prstGeom prst="rect">
            <a:avLst/>
          </a:prstGeom>
          <a:noFill/>
        </p:spPr>
        <p:txBody>
          <a:bodyPr wrap="square" rtlCol="0" anchor="t">
            <a:no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int temp = a[i];</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选定第一个元素作为基准值</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8" name="文本框 7"/>
          <p:cNvSpPr txBox="1"/>
          <p:nvPr/>
        </p:nvSpPr>
        <p:spPr>
          <a:xfrm>
            <a:off x="755650" y="5610860"/>
            <a:ext cx="6956425" cy="528320"/>
          </a:xfrm>
          <a:prstGeom prst="rect">
            <a:avLst/>
          </a:prstGeom>
          <a:noFill/>
        </p:spPr>
        <p:txBody>
          <a:bodyPr wrap="square" rtlCol="0" anchor="t">
            <a:no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a[i]=temp;</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最后把基准值放在空位置上</a:t>
            </a:r>
            <a:endParaRPr lang="zh-CN" altLang="en-US" sz="2400" dirty="0">
              <a:solidFill>
                <a:srgbClr val="080808"/>
              </a:solidFill>
              <a:uFillTx/>
              <a:latin typeface="Times New Roman" panose="02020603050405020304" pitchFamily="18" charset="0"/>
              <a:cs typeface="Times New Roman" panose="02020603050405020304" pitchFamily="18" charset="0"/>
              <a:sym typeface="+mn-ea"/>
            </a:endParaRPr>
          </a:p>
          <a:p>
            <a:pPr>
              <a:spcBef>
                <a:spcPts val="0"/>
              </a:spcBef>
              <a:buSzTx/>
              <a:buFontTx/>
              <a:buNone/>
            </a:pPr>
            <a:r>
              <a:rPr lang="en-US" altLang="zh-CN" sz="24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5" grpId="1"/>
      <p:bldP spid="4" grpId="0"/>
      <p:bldP spid="4" grpId="1"/>
      <p:bldP spid="3" grpId="0"/>
      <p:bldP spid="3" grpId="1"/>
      <p:bldP spid="8" grpId="0"/>
      <p:bldP spid="8"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8117840"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当前的快速排序仍然存在</a:t>
            </a:r>
            <a:r>
              <a:rPr lang="zh-CN" altLang="en-US" dirty="0">
                <a:solidFill>
                  <a:srgbClr val="080808"/>
                </a:solidFill>
                <a:latin typeface="Times New Roman" panose="02020603050405020304" pitchFamily="18" charset="0"/>
                <a:cs typeface="Times New Roman" panose="02020603050405020304" pitchFamily="18" charset="0"/>
                <a:sym typeface="+mn-ea"/>
              </a:rPr>
              <a:t>问题？</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10" name="圆角矩形 9"/>
          <p:cNvSpPr/>
          <p:nvPr/>
        </p:nvSpPr>
        <p:spPr>
          <a:xfrm>
            <a:off x="1987550" y="2204720"/>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885950" y="2204720"/>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n</a:t>
            </a:r>
            <a:endParaRPr lang="en-US" altLang="zh-CN">
              <a:latin typeface="Times New Roman" panose="02020603050405020304" pitchFamily="18" charset="0"/>
              <a:cs typeface="Times New Roman" panose="02020603050405020304" pitchFamily="18" charset="0"/>
            </a:endParaRPr>
          </a:p>
        </p:txBody>
      </p:sp>
      <p:sp>
        <p:nvSpPr>
          <p:cNvPr id="12" name="圆角矩形 11"/>
          <p:cNvSpPr/>
          <p:nvPr/>
        </p:nvSpPr>
        <p:spPr>
          <a:xfrm>
            <a:off x="959485" y="324929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103630" y="324929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n/2</a:t>
            </a:r>
            <a:endParaRPr lang="en-US" altLang="zh-CN" sz="1400">
              <a:latin typeface="Times New Roman" panose="02020603050405020304" pitchFamily="18" charset="0"/>
              <a:cs typeface="Times New Roman" panose="02020603050405020304" pitchFamily="18" charset="0"/>
            </a:endParaRPr>
          </a:p>
        </p:txBody>
      </p:sp>
      <p:sp>
        <p:nvSpPr>
          <p:cNvPr id="14" name="圆角矩形 13"/>
          <p:cNvSpPr/>
          <p:nvPr/>
        </p:nvSpPr>
        <p:spPr>
          <a:xfrm>
            <a:off x="2750185" y="324929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2894330" y="324929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n/2</a:t>
            </a:r>
            <a:endParaRPr lang="en-US" altLang="zh-CN" sz="1400">
              <a:latin typeface="Times New Roman" panose="02020603050405020304" pitchFamily="18" charset="0"/>
              <a:cs typeface="Times New Roman" panose="02020603050405020304" pitchFamily="18" charset="0"/>
            </a:endParaRPr>
          </a:p>
        </p:txBody>
      </p:sp>
      <p:sp>
        <p:nvSpPr>
          <p:cNvPr id="16" name="圆角矩形 15"/>
          <p:cNvSpPr/>
          <p:nvPr/>
        </p:nvSpPr>
        <p:spPr>
          <a:xfrm>
            <a:off x="220980"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231775"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18" name="圆角矩形 17"/>
          <p:cNvSpPr/>
          <p:nvPr/>
        </p:nvSpPr>
        <p:spPr>
          <a:xfrm>
            <a:off x="1362075"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372870"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20" name="圆角矩形 19"/>
          <p:cNvSpPr/>
          <p:nvPr/>
        </p:nvSpPr>
        <p:spPr>
          <a:xfrm>
            <a:off x="2597785"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2608580"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22" name="圆角矩形 21"/>
          <p:cNvSpPr/>
          <p:nvPr/>
        </p:nvSpPr>
        <p:spPr>
          <a:xfrm>
            <a:off x="3738880"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3749675"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cxnSp>
        <p:nvCxnSpPr>
          <p:cNvPr id="24" name="直接连接符 23"/>
          <p:cNvCxnSpPr>
            <a:stCxn id="11" idx="2"/>
            <a:endCxn id="13" idx="0"/>
          </p:cNvCxnSpPr>
          <p:nvPr/>
        </p:nvCxnSpPr>
        <p:spPr>
          <a:xfrm flipH="1">
            <a:off x="1576070" y="274764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endCxn id="15" idx="0"/>
          </p:cNvCxnSpPr>
          <p:nvPr/>
        </p:nvCxnSpPr>
        <p:spPr>
          <a:xfrm>
            <a:off x="2461895" y="274574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p:cNvCxnSpPr>
            <a:endCxn id="17" idx="0"/>
          </p:cNvCxnSpPr>
          <p:nvPr/>
        </p:nvCxnSpPr>
        <p:spPr>
          <a:xfrm flipH="1">
            <a:off x="704215" y="362204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9" idx="0"/>
          </p:cNvCxnSpPr>
          <p:nvPr/>
        </p:nvCxnSpPr>
        <p:spPr>
          <a:xfrm>
            <a:off x="1491615" y="363093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21" idx="0"/>
          </p:cNvCxnSpPr>
          <p:nvPr/>
        </p:nvCxnSpPr>
        <p:spPr>
          <a:xfrm flipH="1">
            <a:off x="3081020" y="362839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23" idx="0"/>
          </p:cNvCxnSpPr>
          <p:nvPr/>
        </p:nvCxnSpPr>
        <p:spPr>
          <a:xfrm>
            <a:off x="3254375" y="363728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文本框 29"/>
          <p:cNvSpPr txBox="1"/>
          <p:nvPr/>
        </p:nvSpPr>
        <p:spPr>
          <a:xfrm>
            <a:off x="683260" y="5085080"/>
            <a:ext cx="3856355" cy="5854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最优的情况下，是将问题规模平均分成</a:t>
            </a:r>
            <a:r>
              <a:rPr lang="zh-CN" altLang="en-US" dirty="0">
                <a:solidFill>
                  <a:srgbClr val="080808"/>
                </a:solidFill>
                <a:latin typeface="Times New Roman" panose="02020603050405020304" pitchFamily="18" charset="0"/>
                <a:cs typeface="Times New Roman" panose="02020603050405020304" pitchFamily="18" charset="0"/>
                <a:sym typeface="+mn-ea"/>
              </a:rPr>
              <a:t>二等分。</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grpSp>
        <p:nvGrpSpPr>
          <p:cNvPr id="31" name="组合 30"/>
          <p:cNvGrpSpPr/>
          <p:nvPr/>
        </p:nvGrpSpPr>
        <p:grpSpPr>
          <a:xfrm>
            <a:off x="4932045" y="1689100"/>
            <a:ext cx="3996055" cy="3295015"/>
            <a:chOff x="7086" y="4454"/>
            <a:chExt cx="6293" cy="5189"/>
          </a:xfrm>
        </p:grpSpPr>
        <p:sp>
          <p:nvSpPr>
            <p:cNvPr id="32" name="矩形 31"/>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文本框 32"/>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a:t>
              </a:r>
              <a:endParaRPr lang="zh-CN" altLang="en-US">
                <a:solidFill>
                  <a:schemeClr val="tx1"/>
                </a:solidFill>
                <a:uFillTx/>
                <a:latin typeface="Times New Roman" panose="02020603050405020304" pitchFamily="18" charset="0"/>
                <a:sym typeface="+mn-ea"/>
              </a:endParaRPr>
            </a:p>
          </p:txBody>
        </p:sp>
        <p:sp>
          <p:nvSpPr>
            <p:cNvPr id="34" name="矩形 33"/>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文本框 34"/>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n-1</a:t>
              </a:r>
              <a:endParaRPr lang="zh-CN" altLang="en-US">
                <a:solidFill>
                  <a:schemeClr val="tx1"/>
                </a:solidFill>
                <a:uFillTx/>
                <a:latin typeface="Times New Roman" panose="02020603050405020304" pitchFamily="18" charset="0"/>
                <a:sym typeface="+mn-ea"/>
              </a:endParaRPr>
            </a:p>
          </p:txBody>
        </p:sp>
        <p:sp>
          <p:nvSpPr>
            <p:cNvPr id="36" name="矩形 35"/>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n-2</a:t>
              </a:r>
              <a:endParaRPr lang="zh-CN" altLang="en-US">
                <a:solidFill>
                  <a:schemeClr val="tx1"/>
                </a:solidFill>
                <a:uFillTx/>
                <a:latin typeface="Times New Roman" panose="02020603050405020304" pitchFamily="18" charset="0"/>
                <a:sym typeface="+mn-ea"/>
              </a:endParaRPr>
            </a:p>
          </p:txBody>
        </p:sp>
        <p:sp>
          <p:nvSpPr>
            <p:cNvPr id="38" name="矩形 37"/>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文本框 38"/>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n-3</a:t>
              </a:r>
              <a:endParaRPr lang="zh-CN" altLang="en-US">
                <a:solidFill>
                  <a:schemeClr val="tx1"/>
                </a:solidFill>
                <a:uFillTx/>
                <a:latin typeface="Times New Roman" panose="02020603050405020304" pitchFamily="18" charset="0"/>
                <a:sym typeface="+mn-ea"/>
              </a:endParaRPr>
            </a:p>
          </p:txBody>
        </p:sp>
        <p:sp>
          <p:nvSpPr>
            <p:cNvPr id="43" name="矩形 42"/>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矩形 43"/>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矩形 44"/>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cxnSp>
        <p:nvCxnSpPr>
          <p:cNvPr id="49" name="直接连接符 48"/>
          <p:cNvCxnSpPr>
            <a:stCxn id="32" idx="2"/>
            <a:endCxn id="43" idx="0"/>
          </p:cNvCxnSpPr>
          <p:nvPr/>
        </p:nvCxnSpPr>
        <p:spPr>
          <a:xfrm>
            <a:off x="7790815" y="2111375"/>
            <a:ext cx="651510" cy="39497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0" name="直接连接符 49"/>
          <p:cNvCxnSpPr>
            <a:stCxn id="34" idx="2"/>
            <a:endCxn id="44" idx="0"/>
          </p:cNvCxnSpPr>
          <p:nvPr/>
        </p:nvCxnSpPr>
        <p:spPr>
          <a:xfrm>
            <a:off x="6858000" y="2928620"/>
            <a:ext cx="1080770" cy="5257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1" name="直接连接符 50"/>
          <p:cNvCxnSpPr>
            <a:endCxn id="45" idx="0"/>
          </p:cNvCxnSpPr>
          <p:nvPr/>
        </p:nvCxnSpPr>
        <p:spPr>
          <a:xfrm>
            <a:off x="6156325" y="3933190"/>
            <a:ext cx="989965" cy="6191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2" name="直接连接符 51"/>
          <p:cNvCxnSpPr>
            <a:stCxn id="33" idx="2"/>
            <a:endCxn id="35" idx="0"/>
          </p:cNvCxnSpPr>
          <p:nvPr/>
        </p:nvCxnSpPr>
        <p:spPr>
          <a:xfrm flipH="1">
            <a:off x="6859270" y="2087245"/>
            <a:ext cx="943610" cy="4191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4" name="直接连接符 53"/>
          <p:cNvCxnSpPr>
            <a:endCxn id="37" idx="0"/>
          </p:cNvCxnSpPr>
          <p:nvPr/>
        </p:nvCxnSpPr>
        <p:spPr>
          <a:xfrm flipH="1">
            <a:off x="6210935" y="2924810"/>
            <a:ext cx="665480" cy="5911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a:endCxn id="39" idx="0"/>
          </p:cNvCxnSpPr>
          <p:nvPr/>
        </p:nvCxnSpPr>
        <p:spPr>
          <a:xfrm flipH="1">
            <a:off x="5418455" y="3933190"/>
            <a:ext cx="737870" cy="6610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6" name="文本框 55"/>
          <p:cNvSpPr txBox="1"/>
          <p:nvPr/>
        </p:nvSpPr>
        <p:spPr>
          <a:xfrm>
            <a:off x="4933315" y="5157470"/>
            <a:ext cx="3856355" cy="5854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最差的情况下，每次递归极不均匀的递归问题</a:t>
            </a:r>
            <a:r>
              <a:rPr lang="zh-CN" altLang="en-US" dirty="0">
                <a:solidFill>
                  <a:srgbClr val="080808"/>
                </a:solidFill>
                <a:latin typeface="Times New Roman" panose="02020603050405020304" pitchFamily="18" charset="0"/>
                <a:cs typeface="Times New Roman" panose="02020603050405020304" pitchFamily="18" charset="0"/>
                <a:sym typeface="+mn-ea"/>
              </a:rPr>
              <a:t>规模。</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那么怎么样可以快速的找到</a:t>
            </a:r>
            <a:r>
              <a:rPr lang="zh-CN" altLang="en-US" dirty="0">
                <a:solidFill>
                  <a:srgbClr val="080808"/>
                </a:solidFill>
                <a:latin typeface="Times New Roman" panose="02020603050405020304" pitchFamily="18" charset="0"/>
                <a:cs typeface="Times New Roman" panose="02020603050405020304" pitchFamily="18" charset="0"/>
                <a:sym typeface="+mn-ea"/>
              </a:rPr>
              <a:t>中位数？</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683260" y="19888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假如数组元素</a:t>
            </a:r>
            <a:r>
              <a:rPr lang="zh-CN" altLang="en-US" dirty="0">
                <a:solidFill>
                  <a:srgbClr val="080808"/>
                </a:solidFill>
                <a:latin typeface="Times New Roman" panose="02020603050405020304" pitchFamily="18" charset="0"/>
                <a:cs typeface="Times New Roman" panose="02020603050405020304" pitchFamily="18" charset="0"/>
                <a:sym typeface="+mn-ea"/>
              </a:rPr>
              <a:t>为：</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483485" y="2005965"/>
            <a:ext cx="4572000" cy="368300"/>
          </a:xfrm>
          <a:prstGeom prst="rect">
            <a:avLst/>
          </a:prstGeom>
          <a:noFill/>
        </p:spPr>
        <p:txBody>
          <a:bodyPr wrap="square" rtlCol="0" anchor="t">
            <a:spAutoFit/>
          </a:bodyPr>
          <a:p>
            <a:r>
              <a:rPr lang="en-US" altLang="zh-CN" dirty="0">
                <a:solidFill>
                  <a:srgbClr val="080808"/>
                </a:solidFill>
                <a:latin typeface="Times New Roman" panose="02020603050405020304" pitchFamily="18" charset="0"/>
                <a:sym typeface="+mn-ea"/>
              </a:rPr>
              <a:t>16, 30, 1, 5, 40, 16, 7, 20, 3, 50</a:t>
            </a:r>
            <a:r>
              <a:rPr lang="en-US" altLang="zh-CN" dirty="0">
                <a:solidFill>
                  <a:srgbClr val="080808"/>
                </a:solidFill>
                <a:latin typeface="Times New Roman" panose="02020603050405020304" pitchFamily="18" charset="0"/>
                <a:sym typeface="+mn-ea"/>
              </a:rPr>
              <a:t>, 16</a:t>
            </a:r>
            <a:endParaRPr lang="en-US" altLang="zh-CN" dirty="0">
              <a:solidFill>
                <a:srgbClr val="080808"/>
              </a:solidFill>
              <a:latin typeface="Times New Roman" panose="02020603050405020304" pitchFamily="18" charset="0"/>
              <a:sym typeface="+mn-ea"/>
            </a:endParaRPr>
          </a:p>
        </p:txBody>
      </p:sp>
      <p:sp>
        <p:nvSpPr>
          <p:cNvPr id="4" name="文本框 3"/>
          <p:cNvSpPr txBox="1"/>
          <p:nvPr/>
        </p:nvSpPr>
        <p:spPr>
          <a:xfrm>
            <a:off x="683260" y="2503805"/>
            <a:ext cx="7479030" cy="673735"/>
          </a:xfrm>
          <a:prstGeom prst="rect">
            <a:avLst/>
          </a:prstGeom>
          <a:noFill/>
        </p:spPr>
        <p:txBody>
          <a:bodyPr wrap="square" rtlCol="0">
            <a:noAutofit/>
          </a:bodyPr>
          <a:p>
            <a:r>
              <a:rPr lang="zh-CN" altLang="en-US"/>
              <a:t>有什么方法呢？首先是暴力方法，</a:t>
            </a:r>
            <a:r>
              <a:rPr lang="zh-CN" altLang="en-US">
                <a:solidFill>
                  <a:schemeClr val="tx1"/>
                </a:solidFill>
                <a:uFillTx/>
                <a:latin typeface="Times New Roman" panose="02020603050405020304" pitchFamily="18" charset="0"/>
              </a:rPr>
              <a:t>暴力方法的时间复杂度</a:t>
            </a:r>
            <a:r>
              <a:rPr lang="en-US" altLang="zh-CN">
                <a:solidFill>
                  <a:schemeClr val="tx1"/>
                </a:solidFill>
                <a:uFillTx/>
                <a:latin typeface="Times New Roman" panose="02020603050405020304" pitchFamily="18" charset="0"/>
              </a:rPr>
              <a:t>O(n</a:t>
            </a:r>
            <a:r>
              <a:rPr lang="en-US" altLang="zh-CN" baseline="30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，很显然这不是一个好的</a:t>
            </a:r>
            <a:r>
              <a:rPr lang="zh-CN" altLang="en-US">
                <a:solidFill>
                  <a:schemeClr val="tx1"/>
                </a:solidFill>
                <a:uFillTx/>
                <a:latin typeface="Times New Roman" panose="02020603050405020304" pitchFamily="18" charset="0"/>
              </a:rPr>
              <a:t>算法。</a:t>
            </a:r>
            <a:endParaRPr lang="zh-CN" altLang="en-US">
              <a:solidFill>
                <a:schemeClr val="tx1"/>
              </a:solidFill>
              <a:uFillTx/>
              <a:latin typeface="Times New Roman" panose="02020603050405020304" pitchFamily="18" charset="0"/>
            </a:endParaRPr>
          </a:p>
        </p:txBody>
      </p:sp>
      <p:sp>
        <p:nvSpPr>
          <p:cNvPr id="7" name="文本框 6"/>
          <p:cNvSpPr txBox="1"/>
          <p:nvPr/>
        </p:nvSpPr>
        <p:spPr>
          <a:xfrm>
            <a:off x="755650" y="3284855"/>
            <a:ext cx="7479030" cy="673735"/>
          </a:xfrm>
          <a:prstGeom prst="rect">
            <a:avLst/>
          </a:prstGeom>
          <a:noFill/>
        </p:spPr>
        <p:txBody>
          <a:bodyPr wrap="square" rtlCol="0">
            <a:noAutofit/>
          </a:bodyPr>
          <a:p>
            <a:r>
              <a:rPr lang="zh-CN" altLang="en-US">
                <a:solidFill>
                  <a:srgbClr val="FF0000"/>
                </a:solidFill>
              </a:rPr>
              <a:t>借助快速排序算法的思想试想一下可以将分治的思想也运用到找中位数上？</a:t>
            </a:r>
            <a:endParaRPr lang="zh-CN" altLang="en-US">
              <a:solidFill>
                <a:srgbClr val="FF0000"/>
              </a:solidFill>
            </a:endParaRPr>
          </a:p>
        </p:txBody>
      </p:sp>
      <p:sp>
        <p:nvSpPr>
          <p:cNvPr id="8" name="文本框 7"/>
          <p:cNvSpPr txBox="1"/>
          <p:nvPr/>
        </p:nvSpPr>
        <p:spPr>
          <a:xfrm>
            <a:off x="755650" y="4149090"/>
            <a:ext cx="7479030" cy="1615440"/>
          </a:xfrm>
          <a:prstGeom prst="rect">
            <a:avLst/>
          </a:prstGeom>
          <a:noFill/>
        </p:spPr>
        <p:txBody>
          <a:bodyPr wrap="square" rtlCol="0">
            <a:noAutofit/>
          </a:bodyPr>
          <a:p>
            <a:r>
              <a:rPr lang="zh-CN" altLang="en-US">
                <a:solidFill>
                  <a:srgbClr val="FF0000"/>
                </a:solidFill>
              </a:rPr>
              <a:t>首先就是思考寻找中位数，如果数组只有一个元素，中位数就是它本身。</a:t>
            </a:r>
            <a:endParaRPr lang="zh-CN" altLang="en-US">
              <a:solidFill>
                <a:srgbClr val="FF0000"/>
              </a:solidFill>
            </a:endParaRPr>
          </a:p>
          <a:p>
            <a:r>
              <a:rPr lang="zh-CN" altLang="en-US">
                <a:solidFill>
                  <a:srgbClr val="FF0000"/>
                </a:solidFill>
              </a:rPr>
              <a:t>如果数组元素不止一个，那么就可以找一个基准值将数组分成三份，分别是</a:t>
            </a:r>
            <a:r>
              <a:rPr lang="zh-CN" altLang="en-US">
                <a:solidFill>
                  <a:srgbClr val="FF0000"/>
                </a:solidFill>
              </a:rPr>
              <a:t>小于基准值，等于基准值，大于</a:t>
            </a:r>
            <a:r>
              <a:rPr lang="zh-CN" altLang="en-US">
                <a:solidFill>
                  <a:srgbClr val="FF0000"/>
                </a:solidFill>
              </a:rPr>
              <a:t>基准值。</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那么怎么样可以快速的找到</a:t>
            </a:r>
            <a:r>
              <a:rPr lang="zh-CN" altLang="en-US" dirty="0">
                <a:solidFill>
                  <a:srgbClr val="080808"/>
                </a:solidFill>
                <a:latin typeface="Times New Roman" panose="02020603050405020304" pitchFamily="18" charset="0"/>
                <a:cs typeface="Times New Roman" panose="02020603050405020304" pitchFamily="18" charset="0"/>
                <a:sym typeface="+mn-ea"/>
              </a:rPr>
              <a:t>中位数？</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683260" y="19888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假如数组元素</a:t>
            </a:r>
            <a:r>
              <a:rPr lang="zh-CN" altLang="en-US" dirty="0">
                <a:solidFill>
                  <a:srgbClr val="080808"/>
                </a:solidFill>
                <a:latin typeface="Times New Roman" panose="02020603050405020304" pitchFamily="18" charset="0"/>
                <a:cs typeface="Times New Roman" panose="02020603050405020304" pitchFamily="18" charset="0"/>
                <a:sym typeface="+mn-ea"/>
              </a:rPr>
              <a:t>为：</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483485" y="2005965"/>
            <a:ext cx="5541645" cy="64389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16, 30, 1, 5, 40, 16, 7, 20, 3, 50, 16</a:t>
            </a:r>
            <a:r>
              <a:rPr lang="zh-CN" altLang="en-US" dirty="0">
                <a:solidFill>
                  <a:srgbClr val="080808"/>
                </a:solidFill>
                <a:latin typeface="Times New Roman" panose="02020603050405020304" pitchFamily="18" charset="0"/>
                <a:sym typeface="+mn-ea"/>
              </a:rPr>
              <a:t>（</a:t>
            </a:r>
            <a:r>
              <a:rPr lang="en-US" altLang="zh-CN" dirty="0">
                <a:solidFill>
                  <a:srgbClr val="080808"/>
                </a:solidFill>
                <a:latin typeface="Times New Roman" panose="02020603050405020304" pitchFamily="18" charset="0"/>
                <a:sym typeface="+mn-ea"/>
              </a:rPr>
              <a:t>11</a:t>
            </a:r>
            <a:r>
              <a:rPr lang="zh-CN" altLang="en-US" dirty="0">
                <a:solidFill>
                  <a:srgbClr val="080808"/>
                </a:solidFill>
                <a:latin typeface="Times New Roman" panose="02020603050405020304" pitchFamily="18" charset="0"/>
                <a:sym typeface="+mn-ea"/>
              </a:rPr>
              <a:t>个</a:t>
            </a:r>
            <a:r>
              <a:rPr lang="zh-CN" altLang="en-US" dirty="0">
                <a:solidFill>
                  <a:srgbClr val="080808"/>
                </a:solidFill>
                <a:latin typeface="Times New Roman" panose="02020603050405020304" pitchFamily="18" charset="0"/>
                <a:sym typeface="+mn-ea"/>
              </a:rPr>
              <a:t>数字）</a:t>
            </a:r>
            <a:endParaRPr lang="zh-CN" altLang="en-US" dirty="0">
              <a:solidFill>
                <a:srgbClr val="080808"/>
              </a:solidFill>
              <a:latin typeface="Times New Roman" panose="02020603050405020304" pitchFamily="18" charset="0"/>
              <a:sym typeface="+mn-ea"/>
            </a:endParaRPr>
          </a:p>
        </p:txBody>
      </p:sp>
      <p:sp>
        <p:nvSpPr>
          <p:cNvPr id="9" name="文本框 8"/>
          <p:cNvSpPr txBox="1"/>
          <p:nvPr/>
        </p:nvSpPr>
        <p:spPr>
          <a:xfrm>
            <a:off x="755650" y="4509135"/>
            <a:ext cx="7370445" cy="1518285"/>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此时，需要做一个比较，中位数是第</a:t>
            </a:r>
            <a:r>
              <a:rPr lang="en-US" altLang="zh-CN" dirty="0">
                <a:solidFill>
                  <a:srgbClr val="080808"/>
                </a:solidFill>
                <a:latin typeface="Times New Roman" panose="02020603050405020304" pitchFamily="18" charset="0"/>
                <a:sym typeface="+mn-ea"/>
              </a:rPr>
              <a:t>6</a:t>
            </a:r>
            <a:r>
              <a:rPr lang="zh-CN" altLang="en-US" dirty="0">
                <a:solidFill>
                  <a:srgbClr val="080808"/>
                </a:solidFill>
                <a:latin typeface="Times New Roman" panose="02020603050405020304" pitchFamily="18" charset="0"/>
                <a:sym typeface="+mn-ea"/>
              </a:rPr>
              <a:t>数字，如何</a:t>
            </a:r>
            <a:r>
              <a:rPr lang="en-US" altLang="zh-CN" dirty="0">
                <a:solidFill>
                  <a:srgbClr val="080808"/>
                </a:solidFill>
                <a:latin typeface="Times New Roman" panose="02020603050405020304" pitchFamily="18" charset="0"/>
                <a:sym typeface="+mn-ea"/>
              </a:rPr>
              <a:t>S1</a:t>
            </a:r>
            <a:r>
              <a:rPr lang="zh-CN" altLang="en-US" dirty="0">
                <a:solidFill>
                  <a:srgbClr val="080808"/>
                </a:solidFill>
                <a:latin typeface="Times New Roman" panose="02020603050405020304" pitchFamily="18" charset="0"/>
                <a:sym typeface="+mn-ea"/>
              </a:rPr>
              <a:t>部分长度大于</a:t>
            </a:r>
            <a:r>
              <a:rPr lang="en-US" altLang="zh-CN" dirty="0">
                <a:solidFill>
                  <a:srgbClr val="080808"/>
                </a:solidFill>
                <a:latin typeface="Times New Roman" panose="02020603050405020304" pitchFamily="18" charset="0"/>
                <a:sym typeface="+mn-ea"/>
              </a:rPr>
              <a:t>6</a:t>
            </a:r>
            <a:r>
              <a:rPr lang="zh-CN" altLang="en-US" dirty="0">
                <a:solidFill>
                  <a:srgbClr val="080808"/>
                </a:solidFill>
                <a:latin typeface="Times New Roman" panose="02020603050405020304" pitchFamily="18" charset="0"/>
                <a:sym typeface="+mn-ea"/>
              </a:rPr>
              <a:t>，就在第一部分继续递归。如果</a:t>
            </a:r>
            <a:r>
              <a:rPr lang="en-US" altLang="zh-CN" dirty="0">
                <a:solidFill>
                  <a:srgbClr val="080808"/>
                </a:solidFill>
                <a:latin typeface="Times New Roman" panose="02020603050405020304" pitchFamily="18" charset="0"/>
                <a:sym typeface="+mn-ea"/>
              </a:rPr>
              <a:t>len(S2)+len(S1)&gt;=6&gt;len(S1)</a:t>
            </a:r>
            <a:r>
              <a:rPr lang="zh-CN" altLang="en-US" dirty="0">
                <a:solidFill>
                  <a:srgbClr val="080808"/>
                </a:solidFill>
                <a:latin typeface="Times New Roman" panose="02020603050405020304" pitchFamily="18" charset="0"/>
                <a:sym typeface="+mn-ea"/>
              </a:rPr>
              <a:t>则直接返回结果。</a:t>
            </a:r>
            <a:r>
              <a:rPr lang="en-US" altLang="zh-CN" dirty="0">
                <a:solidFill>
                  <a:srgbClr val="080808"/>
                </a:solidFill>
                <a:latin typeface="Times New Roman" panose="02020603050405020304" pitchFamily="18" charset="0"/>
                <a:sym typeface="+mn-ea"/>
              </a:rPr>
              <a:t>6&gt;len(S2)+len(S1)</a:t>
            </a:r>
            <a:r>
              <a:rPr lang="zh-CN" altLang="en-US" dirty="0">
                <a:solidFill>
                  <a:srgbClr val="080808"/>
                </a:solidFill>
                <a:latin typeface="Times New Roman" panose="02020603050405020304" pitchFamily="18" charset="0"/>
                <a:sym typeface="+mn-ea"/>
              </a:rPr>
              <a:t>则在第三部分</a:t>
            </a:r>
            <a:r>
              <a:rPr lang="zh-CN" altLang="en-US" dirty="0">
                <a:solidFill>
                  <a:srgbClr val="080808"/>
                </a:solidFill>
                <a:latin typeface="Times New Roman" panose="02020603050405020304" pitchFamily="18" charset="0"/>
                <a:sym typeface="+mn-ea"/>
              </a:rPr>
              <a:t>递归。</a:t>
            </a:r>
            <a:endParaRPr lang="zh-CN" altLang="en-US" dirty="0">
              <a:solidFill>
                <a:srgbClr val="080808"/>
              </a:solidFill>
              <a:latin typeface="Times New Roman" panose="02020603050405020304" pitchFamily="18" charset="0"/>
              <a:sym typeface="+mn-ea"/>
            </a:endParaRPr>
          </a:p>
        </p:txBody>
      </p:sp>
      <p:sp>
        <p:nvSpPr>
          <p:cNvPr id="10" name="文本框 9"/>
          <p:cNvSpPr txBox="1"/>
          <p:nvPr/>
        </p:nvSpPr>
        <p:spPr>
          <a:xfrm>
            <a:off x="683260" y="2924810"/>
            <a:ext cx="6908165" cy="129159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加入第一次选择基准值为</a:t>
            </a:r>
            <a:r>
              <a:rPr lang="en-US" altLang="zh-CN" dirty="0">
                <a:solidFill>
                  <a:srgbClr val="080808"/>
                </a:solidFill>
                <a:latin typeface="Times New Roman" panose="02020603050405020304" pitchFamily="18" charset="0"/>
                <a:cs typeface="Times New Roman" panose="02020603050405020304" pitchFamily="18" charset="0"/>
                <a:sym typeface="+mn-ea"/>
              </a:rPr>
              <a:t>30</a:t>
            </a:r>
            <a:r>
              <a:rPr lang="zh-CN" altLang="en-US" dirty="0">
                <a:solidFill>
                  <a:srgbClr val="080808"/>
                </a:solidFill>
                <a:latin typeface="Times New Roman" panose="02020603050405020304" pitchFamily="18" charset="0"/>
                <a:cs typeface="Times New Roman" panose="02020603050405020304" pitchFamily="18" charset="0"/>
                <a:sym typeface="+mn-ea"/>
              </a:rPr>
              <a:t>：</a:t>
            </a:r>
            <a:endParaRPr lang="zh-CN" altLang="en-US"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小于基准值部分：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S1</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080808"/>
                </a:solidFill>
                <a:latin typeface="Times New Roman" panose="02020603050405020304" pitchFamily="18" charset="0"/>
                <a:cs typeface="Times New Roman" panose="02020603050405020304" pitchFamily="18" charset="0"/>
                <a:sym typeface="+mn-ea"/>
              </a:rPr>
              <a:t>1, 3, 5, 7, 16, 16, 16, 20,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等于基准值部分：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S2</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FF0000"/>
                </a:solidFill>
                <a:latin typeface="Times New Roman" panose="02020603050405020304" pitchFamily="18" charset="0"/>
                <a:cs typeface="Times New Roman" panose="02020603050405020304" pitchFamily="18" charset="0"/>
                <a:sym typeface="+mn-ea"/>
              </a:rPr>
              <a:t>30,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大于基准值部分：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S3</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080808"/>
                </a:solidFill>
                <a:latin typeface="Times New Roman" panose="02020603050405020304" pitchFamily="18" charset="0"/>
                <a:cs typeface="Times New Roman" panose="02020603050405020304" pitchFamily="18" charset="0"/>
                <a:sym typeface="+mn-ea"/>
              </a:rPr>
              <a:t>40, 50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30480" y="2829560"/>
            <a:ext cx="2136140"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t>
            </a:r>
            <a:r>
              <a:rPr lang="en-US" altLang="zh-CN" sz="1800">
                <a:latin typeface="Times New Roman" panose="02020603050405020304" pitchFamily="18" charset="0"/>
                <a:cs typeface="Times New Roman" panose="02020603050405020304" pitchFamily="18" charset="0"/>
              </a:rPr>
              <a:t>a,i,j,k)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1835785" y="220535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411730" y="2061210"/>
            <a:ext cx="2660015" cy="549910"/>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Selection(a,i</a:t>
            </a:r>
            <a:r>
              <a:rPr lang="en-US" altLang="zh-CN" sz="1800" baseline="-25000">
                <a:latin typeface="Times New Roman" panose="02020603050405020304" pitchFamily="18" charset="0"/>
                <a:cs typeface="Times New Roman" panose="02020603050405020304" pitchFamily="18" charset="0"/>
              </a:rPr>
              <a:t>1</a:t>
            </a:r>
            <a:r>
              <a:rPr lang="en-US" altLang="zh-CN" sz="1800">
                <a:latin typeface="Times New Roman" panose="02020603050405020304" pitchFamily="18" charset="0"/>
                <a:cs typeface="Times New Roman" panose="02020603050405020304" pitchFamily="18" charset="0"/>
              </a:rPr>
              <a:t>,j</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4" name="文本框 13"/>
          <p:cNvSpPr txBox="1"/>
          <p:nvPr/>
        </p:nvSpPr>
        <p:spPr>
          <a:xfrm>
            <a:off x="6361430" y="206121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k&lt;|S1|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5" name="文本框 14"/>
          <p:cNvSpPr txBox="1"/>
          <p:nvPr/>
        </p:nvSpPr>
        <p:spPr>
          <a:xfrm>
            <a:off x="2411730" y="2844165"/>
            <a:ext cx="1795145" cy="349250"/>
          </a:xfrm>
          <a:prstGeom prst="rect">
            <a:avLst/>
          </a:prstGeom>
          <a:noFill/>
        </p:spPr>
        <p:txBody>
          <a:bodyPr wrap="square" rtlCol="0" anchor="t">
            <a:noAutofit/>
          </a:bodyPr>
          <a:p>
            <a:pPr algn="just"/>
            <a:r>
              <a:rPr lang="en-US" sz="1800">
                <a:latin typeface="Times New Roman" panose="02020603050405020304" pitchFamily="18" charset="0"/>
                <a:cs typeface="Times New Roman" panose="02020603050405020304" pitchFamily="18" charset="0"/>
                <a:sym typeface="+mn-ea"/>
              </a:rPr>
              <a:t>pivot</a:t>
            </a:r>
            <a:endParaRPr lang="en-US" sz="1800">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6352540" y="2839085"/>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|S2|+|S1|&gt;=k&gt;=|S1|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411730" y="3644900"/>
            <a:ext cx="2660015" cy="549910"/>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Selection(a,i</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,j</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61430" y="3669665"/>
            <a:ext cx="2237740" cy="445770"/>
          </a:xfrm>
          <a:prstGeom prst="rect">
            <a:avLst/>
          </a:prstGeom>
          <a:noFill/>
        </p:spPr>
        <p:txBody>
          <a:bodyPr wrap="square" rtlCol="0">
            <a:noAutofit/>
          </a:bodyPr>
          <a:p>
            <a:r>
              <a:rPr lang="en-US" sz="1800">
                <a:uFillTx/>
                <a:latin typeface="Times New Roman" panose="02020603050405020304" pitchFamily="18" charset="0"/>
                <a:sym typeface="+mn-ea"/>
              </a:rPr>
              <a:t>k&gt;</a:t>
            </a:r>
            <a:r>
              <a:rPr lang="en-US" sz="1800">
                <a:solidFill>
                  <a:schemeClr val="tx1"/>
                </a:solidFill>
                <a:uFillTx/>
                <a:latin typeface="Times New Roman" panose="02020603050405020304" pitchFamily="18" charset="0"/>
              </a:rPr>
              <a:t>|S2|+|S1|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9" name="文本框 18"/>
          <p:cNvSpPr txBox="1"/>
          <p:nvPr/>
        </p:nvSpPr>
        <p:spPr>
          <a:xfrm>
            <a:off x="395605" y="4725035"/>
            <a:ext cx="8506460" cy="99123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Selection(a,i,j,k)</a:t>
            </a:r>
            <a:r>
              <a:rPr lang="zh-CN" altLang="en-US" sz="2000">
                <a:latin typeface="Times New Roman" panose="02020603050405020304" pitchFamily="18" charset="0"/>
                <a:cs typeface="Times New Roman" panose="02020603050405020304" pitchFamily="18" charset="0"/>
              </a:rPr>
              <a:t>函数的参数说明，</a:t>
            </a:r>
            <a:r>
              <a:rPr lang="en-US" altLang="zh-CN" sz="2000">
                <a:latin typeface="Times New Roman" panose="02020603050405020304" pitchFamily="18" charset="0"/>
                <a:cs typeface="Times New Roman" panose="02020603050405020304" pitchFamily="18" charset="0"/>
              </a:rPr>
              <a:t>a</a:t>
            </a:r>
            <a:r>
              <a:rPr lang="zh-CN" altLang="en-US" sz="2000">
                <a:latin typeface="Times New Roman" panose="02020603050405020304" pitchFamily="18" charset="0"/>
                <a:cs typeface="Times New Roman" panose="02020603050405020304" pitchFamily="18" charset="0"/>
              </a:rPr>
              <a:t>表示数组，</a:t>
            </a:r>
            <a:r>
              <a:rPr lang="en-US" altLang="zh-CN" sz="2000">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j</a:t>
            </a:r>
            <a:r>
              <a:rPr lang="zh-CN" altLang="en-US" sz="2000">
                <a:latin typeface="Times New Roman" panose="02020603050405020304" pitchFamily="18" charset="0"/>
                <a:cs typeface="Times New Roman" panose="02020603050405020304" pitchFamily="18" charset="0"/>
              </a:rPr>
              <a:t>表示数组的上下界，</a:t>
            </a:r>
            <a:r>
              <a:rPr lang="en-US" altLang="zh-CN" sz="2000">
                <a:latin typeface="Times New Roman" panose="02020603050405020304" pitchFamily="18" charset="0"/>
                <a:cs typeface="Times New Roman" panose="02020603050405020304" pitchFamily="18" charset="0"/>
              </a:rPr>
              <a:t>k</a:t>
            </a:r>
            <a:r>
              <a:rPr lang="zh-CN" altLang="en-US" sz="2000">
                <a:latin typeface="Times New Roman" panose="02020603050405020304" pitchFamily="18" charset="0"/>
                <a:cs typeface="Times New Roman" panose="02020603050405020304" pitchFamily="18" charset="0"/>
              </a:rPr>
              <a:t>表示要找到的第几个数。</a:t>
            </a:r>
            <a:endParaRPr lang="zh-CN" altLang="en-US" sz="2000">
              <a:latin typeface="Times New Roman" panose="02020603050405020304" pitchFamily="18" charset="0"/>
              <a:cs typeface="Times New Roman" panose="02020603050405020304" pitchFamily="18" charset="0"/>
            </a:endParaRPr>
          </a:p>
        </p:txBody>
      </p:sp>
      <p:sp>
        <p:nvSpPr>
          <p:cNvPr id="2" name="文本框 1"/>
          <p:cNvSpPr txBox="1"/>
          <p:nvPr/>
        </p:nvSpPr>
        <p:spPr>
          <a:xfrm>
            <a:off x="467360" y="1412875"/>
            <a:ext cx="7463790" cy="39624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根据上述分析，可以列出递归的架构：</a:t>
            </a:r>
            <a:endParaRPr lang="en-US" altLang="zh-CN" dirty="0">
              <a:solidFill>
                <a:srgbClr val="080808"/>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Selection(a,i,j,k)</a:t>
            </a:r>
            <a:r>
              <a:rPr lang="zh-CN" altLang="en-US" dirty="0">
                <a:solidFill>
                  <a:srgbClr val="080808"/>
                </a:solidFill>
                <a:latin typeface="Times New Roman" panose="02020603050405020304" pitchFamily="18" charset="0"/>
                <a:sym typeface="+mn-ea"/>
              </a:rPr>
              <a:t>实现的具体</a:t>
            </a:r>
            <a:r>
              <a:rPr lang="zh-CN" altLang="en-US" dirty="0">
                <a:solidFill>
                  <a:srgbClr val="080808"/>
                </a:solidFill>
                <a:latin typeface="Times New Roman" panose="02020603050405020304" pitchFamily="18" charset="0"/>
                <a:sym typeface="+mn-ea"/>
              </a:rPr>
              <a:t>细节：</a:t>
            </a:r>
            <a:endParaRPr lang="en-US" altLang="zh-CN" dirty="0">
              <a:solidFill>
                <a:srgbClr val="080808"/>
              </a:solidFill>
              <a:latin typeface="Times New Roman" panose="02020603050405020304" pitchFamily="18" charset="0"/>
              <a:sym typeface="+mn-ea"/>
            </a:endParaRPr>
          </a:p>
        </p:txBody>
      </p:sp>
      <p:sp>
        <p:nvSpPr>
          <p:cNvPr id="21" name="文本框 20"/>
          <p:cNvSpPr txBox="1"/>
          <p:nvPr/>
        </p:nvSpPr>
        <p:spPr>
          <a:xfrm>
            <a:off x="683260" y="1917065"/>
            <a:ext cx="5992495" cy="594360"/>
          </a:xfrm>
          <a:prstGeom prst="rect">
            <a:avLst/>
          </a:prstGeom>
        </p:spPr>
        <p:txBody>
          <a:bodyPr>
            <a:noAutofit/>
          </a:bodyPr>
          <a:p>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627A"/>
                </a:solidFill>
                <a:latin typeface="Times New Roman" panose="02020603050405020304" pitchFamily="18" charset="0"/>
                <a:ea typeface="JetBrains Mono"/>
                <a:cs typeface="Times New Roman" panose="02020603050405020304" pitchFamily="18" charset="0"/>
              </a:rPr>
              <a:t>selection(</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a,</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low,</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high,</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k)</a:t>
            </a:r>
            <a:br>
              <a:rPr lang="en-US" altLang="zh-CN" sz="1800">
                <a:solidFill>
                  <a:srgbClr val="000000"/>
                </a:solidFill>
                <a:latin typeface="Times New Roman" panose="02020603050405020304" pitchFamily="18" charset="0"/>
                <a:ea typeface="JetBrains Mono"/>
                <a:cs typeface="Times New Roman" panose="02020603050405020304" pitchFamily="18" charset="0"/>
              </a:rPr>
            </a:br>
            <a:r>
              <a:rPr lang="en-US" altLang="zh-CN" sz="1800">
                <a:solidFill>
                  <a:srgbClr val="000000"/>
                </a:solidFill>
                <a:latin typeface="Times New Roman" panose="02020603050405020304" pitchFamily="18" charset="0"/>
                <a:ea typeface="JetBrains Mono"/>
                <a:cs typeface="Times New Roman" panose="02020603050405020304" pitchFamily="18" charset="0"/>
              </a:rPr>
              <a:t>{</a:t>
            </a:r>
            <a:endParaRPr lang="en-US" altLang="zh-CN" sz="1800">
              <a:solidFill>
                <a:srgbClr val="000000"/>
              </a:solidFill>
              <a:latin typeface="Times New Roman" panose="02020603050405020304" pitchFamily="18" charset="0"/>
              <a:ea typeface="JetBrains Mono"/>
              <a:cs typeface="Times New Roman" panose="02020603050405020304" pitchFamily="18" charset="0"/>
            </a:endParaRPr>
          </a:p>
        </p:txBody>
      </p:sp>
      <p:sp>
        <p:nvSpPr>
          <p:cNvPr id="22" name="文本框 21"/>
          <p:cNvSpPr txBox="1"/>
          <p:nvPr/>
        </p:nvSpPr>
        <p:spPr>
          <a:xfrm>
            <a:off x="1043305" y="2493010"/>
            <a:ext cx="4415155" cy="540385"/>
          </a:xfrm>
          <a:prstGeom prst="rect">
            <a:avLst/>
          </a:prstGeom>
        </p:spPr>
        <p:txBody>
          <a:bodyPr>
            <a:noAutofit/>
          </a:bodyPr>
          <a:p>
            <a:r>
              <a:rPr lang="en-US" altLang="zh-CN" sz="1600">
                <a:solidFill>
                  <a:srgbClr val="0033B3"/>
                </a:solidFill>
                <a:latin typeface="Times New Roman" panose="02020603050405020304" pitchFamily="18" charset="0"/>
                <a:ea typeface="JetBrains Mono"/>
                <a:cs typeface="Times New Roman" panose="02020603050405020304" pitchFamily="18" charset="0"/>
              </a:rPr>
              <a:t>if (</a:t>
            </a:r>
            <a:r>
              <a:rPr lang="en-US" altLang="zh-CN" sz="1600">
                <a:solidFill>
                  <a:srgbClr val="000000"/>
                </a:solidFill>
                <a:latin typeface="Times New Roman" panose="02020603050405020304" pitchFamily="18" charset="0"/>
                <a:ea typeface="JetBrains Mono"/>
                <a:cs typeface="Times New Roman" panose="02020603050405020304" pitchFamily="18" charset="0"/>
              </a:rPr>
              <a:t>low &gt;=high)   //</a:t>
            </a:r>
            <a:r>
              <a:rPr lang="zh-CN" altLang="en-US" sz="1600">
                <a:solidFill>
                  <a:srgbClr val="000000"/>
                </a:solidFill>
                <a:latin typeface="Times New Roman" panose="02020603050405020304" pitchFamily="18" charset="0"/>
                <a:ea typeface="JetBrains Mono"/>
                <a:cs typeface="Times New Roman" panose="02020603050405020304" pitchFamily="18" charset="0"/>
              </a:rPr>
              <a:t>递归函数的出口</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    return </a:t>
            </a:r>
            <a:r>
              <a:rPr lang="en-US" altLang="zh-CN" sz="1600">
                <a:solidFill>
                  <a:srgbClr val="000000"/>
                </a:solidFill>
                <a:latin typeface="Times New Roman" panose="02020603050405020304" pitchFamily="18" charset="0"/>
                <a:ea typeface="JetBrains Mono"/>
                <a:cs typeface="Times New Roman" panose="02020603050405020304" pitchFamily="18" charset="0"/>
              </a:rPr>
              <a:t>a[low];</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p:txBody>
      </p:sp>
      <p:sp>
        <p:nvSpPr>
          <p:cNvPr id="23" name="文本框 22"/>
          <p:cNvSpPr txBox="1"/>
          <p:nvPr/>
        </p:nvSpPr>
        <p:spPr>
          <a:xfrm>
            <a:off x="1115695" y="3112770"/>
            <a:ext cx="7660640" cy="1000760"/>
          </a:xfrm>
          <a:prstGeom prst="rect">
            <a:avLst/>
          </a:prstGeom>
        </p:spPr>
        <p:txBody>
          <a:bodyPr wrap="square">
            <a:noAutofit/>
          </a:bodyPr>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pivot = a[low];   //</a:t>
            </a:r>
            <a:r>
              <a:rPr lang="zh-CN" altLang="en-US" sz="1600">
                <a:solidFill>
                  <a:srgbClr val="000000"/>
                </a:solidFill>
                <a:latin typeface="Times New Roman" panose="02020603050405020304" pitchFamily="18" charset="0"/>
                <a:ea typeface="JetBrains Mono"/>
                <a:cs typeface="Times New Roman" panose="02020603050405020304" pitchFamily="18" charset="0"/>
              </a:rPr>
              <a:t>选取基准值</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i = </a:t>
            </a:r>
            <a:r>
              <a:rPr lang="en-US" altLang="zh-CN" sz="1600">
                <a:solidFill>
                  <a:srgbClr val="00627A"/>
                </a:solidFill>
                <a:latin typeface="Times New Roman" panose="02020603050405020304" pitchFamily="18" charset="0"/>
                <a:ea typeface="JetBrains Mono"/>
                <a:cs typeface="Times New Roman" panose="02020603050405020304" pitchFamily="18" charset="0"/>
              </a:rPr>
              <a:t>arrange(</a:t>
            </a:r>
            <a:r>
              <a:rPr lang="en-US" altLang="zh-CN" sz="1600">
                <a:solidFill>
                  <a:srgbClr val="000000"/>
                </a:solidFill>
                <a:latin typeface="Times New Roman" panose="02020603050405020304" pitchFamily="18" charset="0"/>
                <a:ea typeface="JetBrains Mono"/>
                <a:cs typeface="Times New Roman" panose="02020603050405020304" pitchFamily="18" charset="0"/>
              </a:rPr>
              <a:t>a,low,high,pivot); //</a:t>
            </a:r>
            <a:r>
              <a:rPr lang="zh-CN" altLang="en-US" sz="1600">
                <a:solidFill>
                  <a:srgbClr val="000000"/>
                </a:solidFill>
                <a:latin typeface="Times New Roman" panose="02020603050405020304" pitchFamily="18" charset="0"/>
                <a:ea typeface="JetBrains Mono"/>
                <a:cs typeface="Times New Roman" panose="02020603050405020304" pitchFamily="18" charset="0"/>
              </a:rPr>
              <a:t>将数组的</a:t>
            </a:r>
            <a:r>
              <a:rPr lang="zh-CN" altLang="en-US" sz="1600">
                <a:solidFill>
                  <a:srgbClr val="000000"/>
                </a:solidFill>
                <a:latin typeface="Times New Roman" panose="02020603050405020304" pitchFamily="18" charset="0"/>
                <a:ea typeface="JetBrains Mono"/>
                <a:cs typeface="Times New Roman" panose="02020603050405020304" pitchFamily="18" charset="0"/>
              </a:rPr>
              <a:t>元素小于基准值的全部移动到左部分。</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j = </a:t>
            </a:r>
            <a:r>
              <a:rPr lang="en-US" altLang="zh-CN" sz="1600">
                <a:solidFill>
                  <a:srgbClr val="00627A"/>
                </a:solidFill>
                <a:latin typeface="Times New Roman" panose="02020603050405020304" pitchFamily="18" charset="0"/>
                <a:ea typeface="JetBrains Mono"/>
                <a:cs typeface="Times New Roman" panose="02020603050405020304" pitchFamily="18" charset="0"/>
              </a:rPr>
              <a:t>arrange1(</a:t>
            </a:r>
            <a:r>
              <a:rPr lang="en-US" altLang="zh-CN" sz="1600">
                <a:solidFill>
                  <a:srgbClr val="000000"/>
                </a:solidFill>
                <a:latin typeface="Times New Roman" panose="02020603050405020304" pitchFamily="18" charset="0"/>
                <a:ea typeface="JetBrains Mono"/>
                <a:cs typeface="Times New Roman" panose="02020603050405020304" pitchFamily="18" charset="0"/>
              </a:rPr>
              <a:t>a,i+</a:t>
            </a:r>
            <a:r>
              <a:rPr lang="en-US" altLang="zh-CN" sz="1600">
                <a:solidFill>
                  <a:srgbClr val="1750EB"/>
                </a:solidFill>
                <a:latin typeface="Times New Roman" panose="02020603050405020304" pitchFamily="18" charset="0"/>
                <a:ea typeface="JetBrains Mono"/>
                <a:cs typeface="Times New Roman" panose="02020603050405020304" pitchFamily="18" charset="0"/>
              </a:rPr>
              <a:t>1,</a:t>
            </a:r>
            <a:r>
              <a:rPr lang="en-US" altLang="zh-CN" sz="1600">
                <a:solidFill>
                  <a:srgbClr val="000000"/>
                </a:solidFill>
                <a:latin typeface="Times New Roman" panose="02020603050405020304" pitchFamily="18" charset="0"/>
                <a:ea typeface="JetBrains Mono"/>
                <a:cs typeface="Times New Roman" panose="02020603050405020304" pitchFamily="18" charset="0"/>
              </a:rPr>
              <a:t>high,pivot);</a:t>
            </a:r>
            <a:r>
              <a:rPr lang="en-US" altLang="zh-CN" sz="1600">
                <a:solidFill>
                  <a:srgbClr val="000000"/>
                </a:solidFill>
                <a:latin typeface="Times New Roman" panose="02020603050405020304" pitchFamily="18" charset="0"/>
                <a:ea typeface="JetBrains Mono"/>
                <a:cs typeface="Times New Roman" panose="02020603050405020304" pitchFamily="18" charset="0"/>
                <a:sym typeface="+mn-ea"/>
              </a:rPr>
              <a:t>//</a:t>
            </a:r>
            <a:r>
              <a:rPr lang="zh-CN" altLang="en-US" sz="1600">
                <a:solidFill>
                  <a:srgbClr val="000000"/>
                </a:solidFill>
                <a:latin typeface="Times New Roman" panose="02020603050405020304" pitchFamily="18" charset="0"/>
                <a:ea typeface="JetBrains Mono"/>
                <a:cs typeface="Times New Roman" panose="02020603050405020304" pitchFamily="18" charset="0"/>
                <a:sym typeface="+mn-ea"/>
              </a:rPr>
              <a:t>将数组的</a:t>
            </a:r>
            <a:r>
              <a:rPr lang="zh-CN" altLang="en-US" sz="1600">
                <a:solidFill>
                  <a:srgbClr val="000000"/>
                </a:solidFill>
                <a:latin typeface="Times New Roman" panose="02020603050405020304" pitchFamily="18" charset="0"/>
                <a:ea typeface="JetBrains Mono"/>
                <a:cs typeface="Times New Roman" panose="02020603050405020304" pitchFamily="18" charset="0"/>
                <a:sym typeface="+mn-ea"/>
              </a:rPr>
              <a:t>元素大于基准值的全部移动到左部分。</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p:txBody>
      </p:sp>
      <p:sp>
        <p:nvSpPr>
          <p:cNvPr id="24" name="文本框 23"/>
          <p:cNvSpPr txBox="1"/>
          <p:nvPr/>
        </p:nvSpPr>
        <p:spPr>
          <a:xfrm>
            <a:off x="1187450" y="4073525"/>
            <a:ext cx="5080000" cy="1568450"/>
          </a:xfrm>
          <a:prstGeom prst="rect">
            <a:avLst/>
          </a:prstGeom>
        </p:spPr>
        <p:txBody>
          <a:bodyPr>
            <a:spAutoFit/>
          </a:bodyPr>
          <a:p>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k&lt;=i+</a:t>
            </a:r>
            <a:r>
              <a:rPr lang="en-US" altLang="zh-CN" sz="1600">
                <a:solidFill>
                  <a:srgbClr val="1750EB"/>
                </a:solidFill>
                <a:latin typeface="Times New Roman" panose="02020603050405020304" pitchFamily="18" charset="0"/>
              </a:rPr>
              <a:t>1)        //</a:t>
            </a:r>
            <a:r>
              <a:rPr lang="zh-CN" altLang="en-US" sz="1600">
                <a:solidFill>
                  <a:srgbClr val="1750EB"/>
                </a:solidFill>
                <a:latin typeface="Times New Roman" panose="02020603050405020304" pitchFamily="18" charset="0"/>
              </a:rPr>
              <a:t>根据条件递归</a:t>
            </a:r>
            <a:endParaRPr lang="en-US" altLang="zh-CN" sz="1600">
              <a:solidFill>
                <a:srgbClr val="1750EB"/>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627A"/>
                </a:solidFill>
                <a:latin typeface="Times New Roman" panose="02020603050405020304" pitchFamily="18" charset="0"/>
              </a:rPr>
              <a:t>selection(</a:t>
            </a:r>
            <a:r>
              <a:rPr lang="en-US" altLang="zh-CN" sz="1600">
                <a:solidFill>
                  <a:srgbClr val="000000"/>
                </a:solidFill>
                <a:latin typeface="Times New Roman" panose="02020603050405020304" pitchFamily="18" charset="0"/>
              </a:rPr>
              <a:t>a,low,i,k);</a:t>
            </a:r>
            <a:endParaRPr lang="en-US" altLang="zh-CN" sz="1600">
              <a:solidFill>
                <a:srgbClr val="000000"/>
              </a:solidFill>
              <a:latin typeface="Times New Roman" panose="02020603050405020304" pitchFamily="18" charset="0"/>
            </a:endParaRPr>
          </a:p>
          <a:p>
            <a:r>
              <a:rPr lang="en-US" altLang="zh-CN" sz="1600">
                <a:solidFill>
                  <a:srgbClr val="808080"/>
                </a:solidFill>
                <a:latin typeface="Times New Roman" panose="02020603050405020304" pitchFamily="18" charset="0"/>
              </a:rPr>
              <a:t>else </a:t>
            </a:r>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k&gt;i+</a:t>
            </a:r>
            <a:r>
              <a:rPr lang="en-US" altLang="zh-CN" sz="1600">
                <a:solidFill>
                  <a:srgbClr val="1750EB"/>
                </a:solidFill>
                <a:latin typeface="Times New Roman" panose="02020603050405020304" pitchFamily="18" charset="0"/>
              </a:rPr>
              <a:t>1&amp;&amp;</a:t>
            </a:r>
            <a:r>
              <a:rPr lang="en-US" altLang="zh-CN" sz="1600">
                <a:solidFill>
                  <a:srgbClr val="000000"/>
                </a:solidFill>
                <a:latin typeface="Times New Roman" panose="02020603050405020304" pitchFamily="18" charset="0"/>
              </a:rPr>
              <a:t>k&lt;=j)</a:t>
            </a:r>
            <a:endParaRPr lang="en-US" altLang="zh-CN" sz="1600">
              <a:solidFill>
                <a:srgbClr val="000000"/>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0000"/>
                </a:solidFill>
                <a:latin typeface="Times New Roman" panose="02020603050405020304" pitchFamily="18" charset="0"/>
                <a:ea typeface="JetBrains Mono"/>
                <a:cs typeface="Times New Roman" panose="02020603050405020304" pitchFamily="18" charset="0"/>
                <a:sym typeface="+mn-ea"/>
              </a:rPr>
              <a:t>pivot;</a:t>
            </a:r>
            <a:endParaRPr lang="en-US" altLang="zh-CN" sz="1600">
              <a:solidFill>
                <a:srgbClr val="1750EB"/>
              </a:solidFill>
              <a:latin typeface="Times New Roman" panose="02020603050405020304" pitchFamily="18" charset="0"/>
            </a:endParaRPr>
          </a:p>
          <a:p>
            <a:r>
              <a:rPr lang="en-US" altLang="zh-CN" sz="1600">
                <a:solidFill>
                  <a:srgbClr val="808080"/>
                </a:solidFill>
                <a:latin typeface="Times New Roman" panose="02020603050405020304" pitchFamily="18" charset="0"/>
              </a:rPr>
              <a:t>else </a:t>
            </a:r>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k&gt;j)</a:t>
            </a:r>
            <a:endParaRPr lang="en-US" altLang="zh-CN" sz="1600">
              <a:solidFill>
                <a:srgbClr val="000000"/>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627A"/>
                </a:solidFill>
                <a:latin typeface="Times New Roman" panose="02020603050405020304" pitchFamily="18" charset="0"/>
              </a:rPr>
              <a:t>selection(</a:t>
            </a:r>
            <a:r>
              <a:rPr lang="en-US" altLang="zh-CN" sz="1600">
                <a:solidFill>
                  <a:srgbClr val="000000"/>
                </a:solidFill>
                <a:latin typeface="Times New Roman" panose="02020603050405020304" pitchFamily="18" charset="0"/>
              </a:rPr>
              <a:t>a,j,high,k);</a:t>
            </a:r>
            <a:endParaRPr lang="en-US" altLang="zh-CN" sz="1600">
              <a:solidFill>
                <a:srgbClr val="000000"/>
              </a:solidFill>
              <a:latin typeface="Times New Roman" panose="02020603050405020304" pitchFamily="18" charset="0"/>
            </a:endParaRPr>
          </a:p>
        </p:txBody>
      </p:sp>
      <p:sp>
        <p:nvSpPr>
          <p:cNvPr id="25" name="文本框 24"/>
          <p:cNvSpPr txBox="1"/>
          <p:nvPr/>
        </p:nvSpPr>
        <p:spPr>
          <a:xfrm>
            <a:off x="762000" y="5782945"/>
            <a:ext cx="4572000" cy="368300"/>
          </a:xfrm>
          <a:prstGeom prst="rect">
            <a:avLst/>
          </a:prstGeom>
          <a:noFill/>
        </p:spPr>
        <p:txBody>
          <a:bodyPr wrap="square" rtlCol="0" anchor="t">
            <a:spAutoFit/>
          </a:bodyPr>
          <a:p>
            <a:r>
              <a:rPr lang="en-US" altLang="zh-CN" sz="1800">
                <a:solidFill>
                  <a:srgbClr val="000000"/>
                </a:solidFill>
                <a:latin typeface="Times New Roman" panose="02020603050405020304" pitchFamily="18" charset="0"/>
                <a:ea typeface="JetBrains Mono"/>
                <a:cs typeface="Times New Roman" panose="02020603050405020304" pitchFamily="18" charset="0"/>
                <a:sym typeface="+mn-ea"/>
              </a:rPr>
              <a:t>{</a:t>
            </a:r>
            <a:endParaRPr lang="en-US" altLang="zh-CN" sz="1800">
              <a:solidFill>
                <a:srgbClr val="000000"/>
              </a:solidFill>
              <a:latin typeface="Times New Roman" panose="02020603050405020304" pitchFamily="18" charset="0"/>
              <a:ea typeface="JetBrains Mono"/>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2" grpId="0"/>
      <p:bldP spid="22" grpId="1"/>
      <p:bldP spid="23" grpId="0"/>
      <p:bldP spid="23" grpId="1"/>
      <p:bldP spid="24" grpId="0"/>
      <p:bldP spid="25" grpId="0"/>
      <p:bldP spid="24" grpId="1"/>
      <p:bldP spid="25"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函数实现的具体</a:t>
            </a:r>
            <a:r>
              <a:rPr lang="zh-CN" altLang="en-US" dirty="0">
                <a:solidFill>
                  <a:srgbClr val="080808"/>
                </a:solidFill>
                <a:latin typeface="Times New Roman" panose="02020603050405020304" pitchFamily="18" charset="0"/>
                <a:sym typeface="+mn-ea"/>
              </a:rPr>
              <a:t>细节：</a:t>
            </a:r>
            <a:endParaRPr lang="en-US" altLang="zh-CN" dirty="0">
              <a:solidFill>
                <a:srgbClr val="080808"/>
              </a:solidFill>
              <a:latin typeface="Times New Roman" panose="02020603050405020304" pitchFamily="18" charset="0"/>
              <a:sym typeface="+mn-ea"/>
            </a:endParaRPr>
          </a:p>
        </p:txBody>
      </p:sp>
      <p:sp>
        <p:nvSpPr>
          <p:cNvPr id="2" name="文本框 1"/>
          <p:cNvSpPr txBox="1"/>
          <p:nvPr/>
        </p:nvSpPr>
        <p:spPr>
          <a:xfrm>
            <a:off x="631825" y="1628775"/>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函数有一个细节就是返回值是第一部分的边界</a:t>
            </a:r>
            <a:r>
              <a:rPr lang="zh-CN" altLang="en-US" dirty="0">
                <a:solidFill>
                  <a:srgbClr val="080808"/>
                </a:solidFill>
                <a:latin typeface="Times New Roman" panose="02020603050405020304" pitchFamily="18" charset="0"/>
                <a:sym typeface="+mn-ea"/>
              </a:rPr>
              <a:t>最大值。</a:t>
            </a:r>
            <a:endParaRPr lang="zh-CN" altLang="en-US" dirty="0">
              <a:solidFill>
                <a:srgbClr val="080808"/>
              </a:solidFill>
              <a:latin typeface="Times New Roman" panose="02020603050405020304" pitchFamily="18" charset="0"/>
              <a:sym typeface="+mn-ea"/>
            </a:endParaRPr>
          </a:p>
        </p:txBody>
      </p:sp>
      <p:graphicFrame>
        <p:nvGraphicFramePr>
          <p:cNvPr id="10" name="表格 9"/>
          <p:cNvGraphicFramePr/>
          <p:nvPr/>
        </p:nvGraphicFramePr>
        <p:xfrm>
          <a:off x="1115695" y="256476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4" name="文本框 3"/>
          <p:cNvSpPr txBox="1"/>
          <p:nvPr/>
        </p:nvSpPr>
        <p:spPr>
          <a:xfrm>
            <a:off x="1187450" y="299720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5" name="文本框 4"/>
          <p:cNvSpPr txBox="1"/>
          <p:nvPr/>
        </p:nvSpPr>
        <p:spPr>
          <a:xfrm>
            <a:off x="7020560" y="299720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7" name="文本框 6"/>
          <p:cNvSpPr txBox="1"/>
          <p:nvPr/>
        </p:nvSpPr>
        <p:spPr>
          <a:xfrm>
            <a:off x="754380" y="3613150"/>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如果发现</a:t>
            </a:r>
            <a:r>
              <a:rPr lang="en-US" altLang="zh-CN" dirty="0">
                <a:solidFill>
                  <a:srgbClr val="080808"/>
                </a:solidFill>
                <a:latin typeface="Times New Roman" panose="02020603050405020304" pitchFamily="18" charset="0"/>
                <a:sym typeface="+mn-ea"/>
              </a:rPr>
              <a:t>a[high]&gt;=pivot,high--;</a:t>
            </a:r>
            <a:endParaRPr lang="en-US" altLang="zh-CN" dirty="0">
              <a:solidFill>
                <a:srgbClr val="080808"/>
              </a:solidFill>
              <a:latin typeface="Times New Roman" panose="02020603050405020304" pitchFamily="18" charset="0"/>
              <a:sym typeface="+mn-ea"/>
            </a:endParaRPr>
          </a:p>
        </p:txBody>
      </p:sp>
      <p:sp>
        <p:nvSpPr>
          <p:cNvPr id="8" name="文本框 7"/>
          <p:cNvSpPr txBox="1"/>
          <p:nvPr/>
        </p:nvSpPr>
        <p:spPr>
          <a:xfrm>
            <a:off x="754380" y="4249420"/>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将</a:t>
            </a:r>
            <a:r>
              <a:rPr lang="en-US" altLang="zh-CN" dirty="0">
                <a:solidFill>
                  <a:srgbClr val="080808"/>
                </a:solidFill>
                <a:latin typeface="Times New Roman" panose="02020603050405020304" pitchFamily="18" charset="0"/>
                <a:sym typeface="+mn-ea"/>
              </a:rPr>
              <a:t>a[low]</a:t>
            </a:r>
            <a:r>
              <a:rPr lang="zh-CN" altLang="en-US" dirty="0">
                <a:solidFill>
                  <a:srgbClr val="080808"/>
                </a:solidFill>
                <a:latin typeface="Times New Roman" panose="02020603050405020304" pitchFamily="18" charset="0"/>
                <a:sym typeface="+mn-ea"/>
              </a:rPr>
              <a:t>和</a:t>
            </a:r>
            <a:r>
              <a:rPr lang="en-US" altLang="zh-CN" dirty="0">
                <a:solidFill>
                  <a:srgbClr val="080808"/>
                </a:solidFill>
                <a:latin typeface="Times New Roman" panose="02020603050405020304" pitchFamily="18" charset="0"/>
                <a:sym typeface="+mn-ea"/>
              </a:rPr>
              <a:t>a[high]</a:t>
            </a:r>
            <a:r>
              <a:rPr lang="zh-CN" altLang="en-US" dirty="0">
                <a:solidFill>
                  <a:srgbClr val="080808"/>
                </a:solidFill>
                <a:latin typeface="Times New Roman" panose="02020603050405020304" pitchFamily="18" charset="0"/>
                <a:sym typeface="+mn-ea"/>
              </a:rPr>
              <a:t>进行一次交换</a:t>
            </a:r>
            <a:r>
              <a:rPr lang="en-US" altLang="zh-CN" dirty="0">
                <a:solidFill>
                  <a:srgbClr val="080808"/>
                </a:solidFill>
                <a:latin typeface="Times New Roman" panose="02020603050405020304" pitchFamily="18" charset="0"/>
                <a:sym typeface="+mn-ea"/>
              </a:rPr>
              <a:t>;</a:t>
            </a:r>
            <a:endParaRPr lang="en-US" altLang="zh-CN" dirty="0">
              <a:solidFill>
                <a:srgbClr val="080808"/>
              </a:solidFill>
              <a:latin typeface="Times New Roman" panose="02020603050405020304" pitchFamily="18" charset="0"/>
              <a:sym typeface="+mn-ea"/>
            </a:endParaRPr>
          </a:p>
        </p:txBody>
      </p:sp>
      <p:graphicFrame>
        <p:nvGraphicFramePr>
          <p:cNvPr id="9" name="表格 8"/>
          <p:cNvGraphicFramePr/>
          <p:nvPr/>
        </p:nvGraphicFramePr>
        <p:xfrm>
          <a:off x="1115695" y="257492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FF0000"/>
                          </a:solidFill>
                          <a:latin typeface="Times New Roman" panose="02020603050405020304" pitchFamily="18" charset="0"/>
                          <a:sym typeface="+mn-ea"/>
                        </a:rPr>
                        <a:t>3</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rgbClr val="FF0000"/>
                          </a:solidFill>
                          <a:latin typeface="Times New Roman" panose="02020603050405020304" pitchFamily="18" charset="0"/>
                          <a:cs typeface="Times New Roman" panose="02020603050405020304" pitchFamily="18" charset="0"/>
                        </a:rPr>
                        <a:t>16</a:t>
                      </a:r>
                      <a:endParaRPr lang="en-US" altLang="zh-CN">
                        <a:solidFill>
                          <a:srgbClr val="FF0000"/>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2" name="文本框 11"/>
          <p:cNvSpPr txBox="1"/>
          <p:nvPr/>
        </p:nvSpPr>
        <p:spPr>
          <a:xfrm>
            <a:off x="754380" y="4940935"/>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将</a:t>
            </a:r>
            <a:r>
              <a:rPr lang="en-US" altLang="zh-CN" dirty="0">
                <a:solidFill>
                  <a:srgbClr val="080808"/>
                </a:solidFill>
                <a:latin typeface="Times New Roman" panose="02020603050405020304" pitchFamily="18" charset="0"/>
                <a:sym typeface="+mn-ea"/>
              </a:rPr>
              <a:t>a[low]&lt;pivot,</a:t>
            </a:r>
            <a:r>
              <a:rPr lang="en-US" altLang="zh-CN" dirty="0">
                <a:solidFill>
                  <a:srgbClr val="080808"/>
                </a:solidFill>
                <a:latin typeface="Times New Roman" panose="02020603050405020304" pitchFamily="18" charset="0"/>
                <a:sym typeface="+mn-ea"/>
              </a:rPr>
              <a:t>low++;</a:t>
            </a:r>
            <a:endParaRPr lang="en-US" altLang="zh-CN" dirty="0">
              <a:solidFill>
                <a:srgbClr val="080808"/>
              </a:solidFill>
              <a:latin typeface="Times New Roman" panose="02020603050405020304" pitchFamily="18" charset="0"/>
              <a:sym typeface="+mn-ea"/>
            </a:endParaRPr>
          </a:p>
        </p:txBody>
      </p:sp>
      <p:sp>
        <p:nvSpPr>
          <p:cNvPr id="13" name="环形箭头 12"/>
          <p:cNvSpPr/>
          <p:nvPr/>
        </p:nvSpPr>
        <p:spPr>
          <a:xfrm rot="16200000">
            <a:off x="-342265" y="3935730"/>
            <a:ext cx="1748790" cy="1167130"/>
          </a:xfrm>
          <a:prstGeom prst="circularArrow">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14" name="表格 13"/>
          <p:cNvGraphicFramePr/>
          <p:nvPr/>
        </p:nvGraphicFramePr>
        <p:xfrm>
          <a:off x="1115695" y="257492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FF0000"/>
                          </a:solidFill>
                          <a:latin typeface="Times New Roman" panose="02020603050405020304" pitchFamily="18" charset="0"/>
                          <a:sym typeface="+mn-ea"/>
                        </a:rPr>
                        <a:t>3</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FF0000"/>
                          </a:solidFill>
                          <a:latin typeface="Times New Roman" panose="02020603050405020304" pitchFamily="18" charset="0"/>
                          <a:sym typeface="+mn-ea"/>
                        </a:rPr>
                        <a:t>7</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FF0000"/>
                          </a:solidFill>
                          <a:latin typeface="Times New Roman" panose="02020603050405020304" pitchFamily="18" charset="0"/>
                          <a:sym typeface="+mn-ea"/>
                        </a:rPr>
                        <a:t>30</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rgbClr val="FF0000"/>
                          </a:solidFill>
                          <a:latin typeface="Times New Roman" panose="02020603050405020304" pitchFamily="18" charset="0"/>
                          <a:cs typeface="Times New Roman" panose="02020603050405020304" pitchFamily="18" charset="0"/>
                        </a:rPr>
                        <a:t>16</a:t>
                      </a:r>
                      <a:endParaRPr lang="en-US" altLang="zh-CN">
                        <a:solidFill>
                          <a:srgbClr val="FF0000"/>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0629861 0 " pathEditMode="relative" ptsTypes="">
                                      <p:cBhvr>
                                        <p:cTn id="12" dur="2000" fill="hold"/>
                                        <p:tgtEl>
                                          <p:spTgt spid="5"/>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667361 -0.00222222 L -0.129722 -0.00222222 " pathEditMode="relative" ptsTypes="">
                                      <p:cBhvr>
                                        <p:cTn id="16" dur="2000" fill="hold"/>
                                        <p:tgtEl>
                                          <p:spTgt spid="5"/>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10"/>
                                        </p:tgtEl>
                                        <p:attrNameLst>
                                          <p:attrName>ppt_x</p:attrName>
                                        </p:attrNameLst>
                                      </p:cBhvr>
                                      <p:tavLst>
                                        <p:tav tm="0">
                                          <p:val>
                                            <p:strVal val="ppt_x"/>
                                          </p:val>
                                        </p:tav>
                                        <p:tav tm="100000">
                                          <p:val>
                                            <p:strVal val="ppt_x"/>
                                          </p:val>
                                        </p:tav>
                                      </p:tavLst>
                                    </p:anim>
                                    <p:anim calcmode="lin" valueType="num">
                                      <p:cBhvr additive="base">
                                        <p:cTn id="27" dur="500"/>
                                        <p:tgtEl>
                                          <p:spTgt spid="10"/>
                                        </p:tgtEl>
                                        <p:attrNameLst>
                                          <p:attrName>ppt_y</p:attrName>
                                        </p:attrNameLst>
                                      </p:cBhvr>
                                      <p:tavLst>
                                        <p:tav tm="0">
                                          <p:val>
                                            <p:strVal val="ppt_y"/>
                                          </p:val>
                                        </p:tav>
                                        <p:tav tm="100000">
                                          <p:val>
                                            <p:strVal val="1+ppt_h/2"/>
                                          </p:val>
                                        </p:tav>
                                      </p:tavLst>
                                    </p:anim>
                                    <p:set>
                                      <p:cBhvr>
                                        <p:cTn id="28" dur="1" fill="hold">
                                          <p:stCondLst>
                                            <p:cond delay="4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 0 L 0.0629861 0 " pathEditMode="relative" ptsTypes="">
                                      <p:cBhvr>
                                        <p:cTn id="50" dur="2000" fill="hold"/>
                                        <p:tgtEl>
                                          <p:spTgt spid="4"/>
                                        </p:tgtEl>
                                        <p:attrNameLst>
                                          <p:attrName>ppt_x</p:attrName>
                                          <p:attrName>ppt_y</p:attrName>
                                        </p:attrNameLst>
                                      </p:cBhvr>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2" nodeType="clickEffect">
                                  <p:stCondLst>
                                    <p:cond delay="0"/>
                                  </p:stCondLst>
                                  <p:childTnLst>
                                    <p:animMotion origin="layout" path="M -0.129722 -0.00222222 L -0.192778 -0.00222222 " pathEditMode="relative" ptsTypes="">
                                      <p:cBhvr>
                                        <p:cTn id="54" dur="2000" fill="hold"/>
                                        <p:tgtEl>
                                          <p:spTgt spid="5"/>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3" nodeType="clickEffect">
                                  <p:stCondLst>
                                    <p:cond delay="0"/>
                                  </p:stCondLst>
                                  <p:childTnLst>
                                    <p:animMotion origin="layout" path="M -0.192778 -0.00222222 L -0.255764 -0.00222222 " pathEditMode="relative" ptsTypes="">
                                      <p:cBhvr>
                                        <p:cTn id="58" dur="2000" fill="hold"/>
                                        <p:tgtEl>
                                          <p:spTgt spid="5"/>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9"/>
                                        </p:tgtEl>
                                        <p:attrNameLst>
                                          <p:attrName>ppt_x</p:attrName>
                                        </p:attrNameLst>
                                      </p:cBhvr>
                                      <p:tavLst>
                                        <p:tav tm="0">
                                          <p:val>
                                            <p:strVal val="ppt_x"/>
                                          </p:val>
                                        </p:tav>
                                        <p:tav tm="100000">
                                          <p:val>
                                            <p:strVal val="ppt_x"/>
                                          </p:val>
                                        </p:tav>
                                      </p:tavLst>
                                    </p:anim>
                                    <p:anim calcmode="lin" valueType="num">
                                      <p:cBhvr additive="base">
                                        <p:cTn id="63" dur="500"/>
                                        <p:tgtEl>
                                          <p:spTgt spid="9"/>
                                        </p:tgtEl>
                                        <p:attrNameLst>
                                          <p:attrName>ppt_y</p:attrName>
                                        </p:attrNameLst>
                                      </p:cBhvr>
                                      <p:tavLst>
                                        <p:tav tm="0">
                                          <p:val>
                                            <p:strVal val="ppt_y"/>
                                          </p:val>
                                        </p:tav>
                                        <p:tav tm="100000">
                                          <p:val>
                                            <p:strVal val="1+ppt_h/2"/>
                                          </p:val>
                                        </p:tav>
                                      </p:tavLst>
                                    </p:anim>
                                    <p:set>
                                      <p:cBhvr>
                                        <p:cTn id="64" dur="1" fill="hold">
                                          <p:stCondLst>
                                            <p:cond delay="499"/>
                                          </p:stCondLst>
                                        </p:cTn>
                                        <p:tgtEl>
                                          <p:spTgt spid="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nodeType="clickEffect">
                                  <p:stCondLst>
                                    <p:cond delay="0"/>
                                  </p:stCondLst>
                                  <p:childTnLst>
                                    <p:animMotion origin="layout" path="M 0.0652778 -0.00564815 L 0.128333 -0.00564815 " pathEditMode="relative" ptsTypes="">
                                      <p:cBhvr>
                                        <p:cTn id="74" dur="2000" fill="hold"/>
                                        <p:tgtEl>
                                          <p:spTgt spid="4"/>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nodeType="clickEffect">
                                  <p:stCondLst>
                                    <p:cond delay="0"/>
                                  </p:stCondLst>
                                  <p:childTnLst>
                                    <p:animMotion origin="layout" path="M 0.128333 -0.00564815 L 0.191319 -0.00564815 " pathEditMode="relative" ptsTypes="">
                                      <p:cBhvr>
                                        <p:cTn id="78" dur="2000" fill="hold"/>
                                        <p:tgtEl>
                                          <p:spTgt spid="4"/>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nodeType="clickEffect">
                                  <p:stCondLst>
                                    <p:cond delay="0"/>
                                  </p:stCondLst>
                                  <p:childTnLst>
                                    <p:animMotion origin="layout" path="M 0.191319 -0.00564815 L 0.254306 -0.00564815 " pathEditMode="relative" ptsTypes="">
                                      <p:cBhvr>
                                        <p:cTn id="82" dur="2000" fill="hold"/>
                                        <p:tgtEl>
                                          <p:spTgt spid="4"/>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grpId="4" nodeType="clickEffect">
                                  <p:stCondLst>
                                    <p:cond delay="0"/>
                                  </p:stCondLst>
                                  <p:childTnLst>
                                    <p:animMotion origin="layout" path="M -0.255764 -0.00222222 L -0.318819 -0.00222222 " pathEditMode="relative" ptsTypes="">
                                      <p:cBhvr>
                                        <p:cTn id="86" dur="2000" fill="hold"/>
                                        <p:tgtEl>
                                          <p:spTgt spid="5"/>
                                        </p:tgtEl>
                                        <p:attrNameLst>
                                          <p:attrName>ppt_x</p:attrName>
                                          <p:attrName>ppt_y</p:attrName>
                                        </p:attrNameLst>
                                      </p:cBhvr>
                                    </p:animMotion>
                                  </p:childTnLst>
                                </p:cTn>
                              </p:par>
                            </p:childTnLst>
                          </p:cTn>
                        </p:par>
                      </p:childTnLst>
                    </p:cTn>
                  </p:par>
                  <p:par>
                    <p:cTn id="87" fill="hold">
                      <p:stCondLst>
                        <p:cond delay="indefinite"/>
                      </p:stCondLst>
                      <p:childTnLst>
                        <p:par>
                          <p:cTn id="88" fill="hold">
                            <p:stCondLst>
                              <p:cond delay="0"/>
                            </p:stCondLst>
                            <p:childTnLst>
                              <p:par>
                                <p:cTn id="89" presetID="0" presetClass="path" presetSubtype="0" accel="50000" decel="50000" fill="hold" grpId="5" nodeType="clickEffect">
                                  <p:stCondLst>
                                    <p:cond delay="0"/>
                                  </p:stCondLst>
                                  <p:childTnLst>
                                    <p:animMotion origin="layout" path="M -0.318819 -0.00222222 L -0.389653 -0.00222222 " pathEditMode="relative" ptsTypes="">
                                      <p:cBhvr>
                                        <p:cTn id="90"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P spid="8" grpId="0"/>
      <p:bldP spid="8" grpId="1"/>
      <p:bldP spid="12" grpId="0"/>
      <p:bldP spid="12" grpId="1"/>
      <p:bldP spid="13" grpId="0" bldLvl="0" animBg="1"/>
      <p:bldP spid="13" grpId="1" animBg="1"/>
      <p:bldP spid="5" grpId="2"/>
      <p:bldP spid="5" grpId="3"/>
      <p:bldP spid="5" grpId="4"/>
      <p:bldP spid="5" grpId="5"/>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a:t>
            </a:r>
            <a:r>
              <a:rPr lang="zh-CN" altLang="en-US" dirty="0">
                <a:solidFill>
                  <a:srgbClr val="080808"/>
                </a:solidFill>
                <a:latin typeface="Times New Roman" panose="02020603050405020304" pitchFamily="18" charset="0"/>
                <a:sym typeface="+mn-ea"/>
              </a:rPr>
              <a:t>代码：</a:t>
            </a:r>
            <a:endParaRPr lang="en-US" altLang="zh-CN" dirty="0">
              <a:solidFill>
                <a:srgbClr val="080808"/>
              </a:solidFill>
              <a:latin typeface="Times New Roman" panose="02020603050405020304" pitchFamily="18" charset="0"/>
              <a:sym typeface="+mn-ea"/>
            </a:endParaRPr>
          </a:p>
        </p:txBody>
      </p:sp>
      <p:sp>
        <p:nvSpPr>
          <p:cNvPr id="3" name="文本框 2"/>
          <p:cNvSpPr txBox="1"/>
          <p:nvPr/>
        </p:nvSpPr>
        <p:spPr>
          <a:xfrm>
            <a:off x="1524000" y="1682750"/>
            <a:ext cx="6551295" cy="4769485"/>
          </a:xfrm>
          <a:prstGeom prst="rect">
            <a:avLst/>
          </a:prstGeom>
          <a:noFill/>
        </p:spPr>
        <p:txBody>
          <a:bodyPr wrap="square" rtlCol="0" anchor="t">
            <a:spAutoFit/>
          </a:bodyPr>
          <a:p>
            <a:r>
              <a:rPr lang="en-US" altLang="zh-CN" sz="1600">
                <a:solidFill>
                  <a:schemeClr val="tx1"/>
                </a:solidFill>
                <a:uFillTx/>
                <a:latin typeface="Times New Roman" panose="02020603050405020304" pitchFamily="18" charset="0"/>
              </a:rPr>
              <a:t>int arrange(int a[], int low, int high,int pivot)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(low == high)  //</a:t>
            </a:r>
            <a:r>
              <a:rPr lang="zh-CN" altLang="en-US" sz="1600">
                <a:solidFill>
                  <a:schemeClr val="tx1"/>
                </a:solidFill>
                <a:uFillTx/>
                <a:latin typeface="Times New Roman" panose="02020603050405020304" pitchFamily="18" charset="0"/>
              </a:rPr>
              <a:t>考虑特殊情况</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(low &lt; high) //</a:t>
            </a:r>
            <a:r>
              <a:rPr lang="zh-CN" altLang="en-US" sz="1600">
                <a:solidFill>
                  <a:schemeClr val="tx1"/>
                </a:solidFill>
                <a:uFillTx/>
                <a:latin typeface="Times New Roman" panose="02020603050405020304" pitchFamily="18" charset="0"/>
              </a:rPr>
              <a:t>判断交换的结束条件</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(a[high]&gt;=pivot&amp;&amp;high&gt;low)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int temp = a[low];a[low] = a[high];a[high] = temp;</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(a[low]&lt;pivot&amp;&amp;low&lt;high)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r>
              <a:rPr lang="zh-CN" altLang="en-US" sz="1600">
                <a:solidFill>
                  <a:schemeClr val="tx1"/>
                </a:solidFill>
                <a:uFillTx/>
                <a:latin typeface="Times New Roman" panose="02020603050405020304" pitchFamily="18" charset="0"/>
              </a:rPr>
              <a:t>保持返回值是小于基准值的边界</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arrange1</a:t>
            </a:r>
            <a:r>
              <a:rPr lang="zh-CN" altLang="en-US" dirty="0">
                <a:solidFill>
                  <a:srgbClr val="080808"/>
                </a:solidFill>
                <a:latin typeface="Times New Roman" panose="02020603050405020304" pitchFamily="18" charset="0"/>
                <a:sym typeface="+mn-ea"/>
              </a:rPr>
              <a:t>函数的实现与</a:t>
            </a:r>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函数思想几乎相同不在</a:t>
            </a:r>
            <a:r>
              <a:rPr lang="zh-CN" altLang="en-US" dirty="0">
                <a:solidFill>
                  <a:srgbClr val="080808"/>
                </a:solidFill>
                <a:latin typeface="Times New Roman" panose="02020603050405020304" pitchFamily="18" charset="0"/>
                <a:sym typeface="+mn-ea"/>
              </a:rPr>
              <a:t>赘述：</a:t>
            </a:r>
            <a:endParaRPr lang="en-US" altLang="zh-CN" dirty="0">
              <a:solidFill>
                <a:srgbClr val="080808"/>
              </a:solidFill>
              <a:latin typeface="Times New Roman" panose="02020603050405020304" pitchFamily="18" charset="0"/>
              <a:sym typeface="+mn-ea"/>
            </a:endParaRPr>
          </a:p>
        </p:txBody>
      </p:sp>
      <p:sp>
        <p:nvSpPr>
          <p:cNvPr id="3" name="文本框 2"/>
          <p:cNvSpPr txBox="1"/>
          <p:nvPr/>
        </p:nvSpPr>
        <p:spPr>
          <a:xfrm>
            <a:off x="1524000" y="1682750"/>
            <a:ext cx="6551295" cy="5015865"/>
          </a:xfrm>
          <a:prstGeom prst="rect">
            <a:avLst/>
          </a:prstGeom>
          <a:noFill/>
        </p:spPr>
        <p:txBody>
          <a:bodyPr wrap="square" rtlCol="0" anchor="t">
            <a:spAutoFit/>
          </a:bodyPr>
          <a:p>
            <a:r>
              <a:rPr lang="en-US" altLang="zh-CN" sz="1600">
                <a:solidFill>
                  <a:schemeClr val="tx1"/>
                </a:solidFill>
                <a:uFillTx/>
                <a:latin typeface="Times New Roman" panose="02020603050405020304" pitchFamily="18" charset="0"/>
              </a:rPr>
              <a:t>int arrange1(int a[], int low, int high,int pivot)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(low ==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(low &lt;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(a[high]&gt;pivot&amp;&amp;low&lt;high)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int temp = a[low];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a[low] = a[high];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a[high] = temp;</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(a[low]==pivot&amp;&amp;low&lt;=high)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225552" y="1557013"/>
            <a:ext cx="590867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回顾一下现在计算机硬件</a:t>
            </a:r>
            <a:r>
              <a:rPr lang="zh-CN" altLang="en-US" sz="2800" b="1" dirty="0" smtClean="0">
                <a:solidFill>
                  <a:srgbClr val="0000FF"/>
                </a:solidFill>
                <a:latin typeface="楷体" panose="02010609060101010101" pitchFamily="49" charset="-122"/>
                <a:ea typeface="楷体" panose="02010609060101010101" pitchFamily="49" charset="-122"/>
              </a:rPr>
              <a:t>架构</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sp>
        <p:nvSpPr>
          <p:cNvPr id="13" name="Text Box 4"/>
          <p:cNvSpPr txBox="1">
            <a:spLocks noChangeArrowheads="1"/>
          </p:cNvSpPr>
          <p:nvPr/>
        </p:nvSpPr>
        <p:spPr bwMode="auto">
          <a:xfrm>
            <a:off x="2844165" y="6196330"/>
            <a:ext cx="376301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当前计算机硬件</a:t>
            </a:r>
            <a:r>
              <a:rPr lang="zh-CN" altLang="en-US" sz="2400" dirty="0">
                <a:solidFill>
                  <a:srgbClr val="080808"/>
                </a:solidFill>
                <a:uFillTx/>
                <a:latin typeface="Times New Roman" panose="02020603050405020304" pitchFamily="18" charset="0"/>
              </a:rPr>
              <a:t>架构</a:t>
            </a: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1359535" y="2946400"/>
            <a:ext cx="857250" cy="175450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1403985" y="3501390"/>
            <a:ext cx="857885" cy="47561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CPU</a:t>
            </a:r>
            <a:endParaRPr lang="en-US" altLang="zh-CN">
              <a:latin typeface="Times New Roman" panose="02020603050405020304" pitchFamily="18" charset="0"/>
              <a:cs typeface="Times New Roman" panose="02020603050405020304" pitchFamily="18" charset="0"/>
            </a:endParaRPr>
          </a:p>
        </p:txBody>
      </p:sp>
      <p:sp>
        <p:nvSpPr>
          <p:cNvPr id="5" name="右箭头 4"/>
          <p:cNvSpPr/>
          <p:nvPr/>
        </p:nvSpPr>
        <p:spPr>
          <a:xfrm>
            <a:off x="2218055" y="3652520"/>
            <a:ext cx="4824000" cy="360000"/>
          </a:xfrm>
          <a:prstGeom prst="right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左右箭头 5"/>
          <p:cNvSpPr/>
          <p:nvPr/>
        </p:nvSpPr>
        <p:spPr>
          <a:xfrm>
            <a:off x="2213610" y="3025775"/>
            <a:ext cx="4824730" cy="360045"/>
          </a:xfrm>
          <a:prstGeom prst="leftRightArrow">
            <a:avLst/>
          </a:prstGeom>
          <a:solidFill>
            <a:schemeClr val="bg1"/>
          </a:solidFill>
          <a:ln w="12700"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左右箭头 6"/>
          <p:cNvSpPr/>
          <p:nvPr/>
        </p:nvSpPr>
        <p:spPr>
          <a:xfrm>
            <a:off x="2216150" y="4272915"/>
            <a:ext cx="4824730" cy="360045"/>
          </a:xfrm>
          <a:prstGeom prst="leftRightArrow">
            <a:avLst/>
          </a:prstGeom>
          <a:solidFill>
            <a:schemeClr val="tx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2788285" y="214376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2788285" y="2161540"/>
            <a:ext cx="1388745" cy="345440"/>
          </a:xfrm>
          <a:prstGeom prst="rect">
            <a:avLst/>
          </a:prstGeom>
          <a:noFill/>
        </p:spPr>
        <p:txBody>
          <a:bodyPr wrap="square" rtlCol="0">
            <a:noAutofit/>
          </a:bodyPr>
          <a:p>
            <a:r>
              <a:rPr lang="zh-CN" altLang="en-US"/>
              <a:t>随机存储</a:t>
            </a:r>
            <a:r>
              <a:rPr lang="zh-CN" altLang="en-US"/>
              <a:t>器</a:t>
            </a:r>
            <a:endParaRPr lang="zh-CN" altLang="en-US"/>
          </a:p>
        </p:txBody>
      </p:sp>
      <p:sp>
        <p:nvSpPr>
          <p:cNvPr id="10" name="矩形 9"/>
          <p:cNvSpPr/>
          <p:nvPr/>
        </p:nvSpPr>
        <p:spPr>
          <a:xfrm>
            <a:off x="4777740" y="212725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4777740" y="2145030"/>
            <a:ext cx="1388745" cy="345440"/>
          </a:xfrm>
          <a:prstGeom prst="rect">
            <a:avLst/>
          </a:prstGeom>
          <a:noFill/>
        </p:spPr>
        <p:txBody>
          <a:bodyPr wrap="square" rtlCol="0">
            <a:noAutofit/>
          </a:bodyPr>
          <a:p>
            <a:r>
              <a:rPr lang="zh-CN" altLang="en-US"/>
              <a:t>只读存储</a:t>
            </a:r>
            <a:r>
              <a:rPr lang="zh-CN" altLang="en-US"/>
              <a:t>器</a:t>
            </a:r>
            <a:endParaRPr lang="zh-CN" altLang="en-US"/>
          </a:p>
        </p:txBody>
      </p:sp>
      <p:sp>
        <p:nvSpPr>
          <p:cNvPr id="12" name="矩形 11"/>
          <p:cNvSpPr/>
          <p:nvPr/>
        </p:nvSpPr>
        <p:spPr>
          <a:xfrm>
            <a:off x="2771775" y="4816475"/>
            <a:ext cx="1359535" cy="35750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2844165" y="4832350"/>
            <a:ext cx="1388745" cy="345440"/>
          </a:xfrm>
          <a:prstGeom prst="rect">
            <a:avLst/>
          </a:prstGeom>
          <a:noFill/>
        </p:spPr>
        <p:txBody>
          <a:bodyPr wrap="square" rtlCol="0">
            <a:noAutofit/>
          </a:bodyPr>
          <a:p>
            <a:r>
              <a:rPr lang="zh-CN" altLang="en-US"/>
              <a:t>输入</a:t>
            </a:r>
            <a:r>
              <a:rPr lang="zh-CN" altLang="en-US"/>
              <a:t>接口</a:t>
            </a:r>
            <a:endParaRPr lang="zh-CN" altLang="en-US"/>
          </a:p>
        </p:txBody>
      </p:sp>
      <p:sp>
        <p:nvSpPr>
          <p:cNvPr id="15" name="矩形 14"/>
          <p:cNvSpPr/>
          <p:nvPr/>
        </p:nvSpPr>
        <p:spPr>
          <a:xfrm>
            <a:off x="4761230" y="4799965"/>
            <a:ext cx="1360170" cy="35640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4860290" y="4805045"/>
            <a:ext cx="1388745" cy="345440"/>
          </a:xfrm>
          <a:prstGeom prst="rect">
            <a:avLst/>
          </a:prstGeom>
          <a:noFill/>
        </p:spPr>
        <p:txBody>
          <a:bodyPr wrap="square" rtlCol="0">
            <a:noAutofit/>
          </a:bodyPr>
          <a:p>
            <a:r>
              <a:rPr lang="zh-CN" altLang="en-US"/>
              <a:t>输出</a:t>
            </a:r>
            <a:r>
              <a:rPr lang="zh-CN" altLang="en-US"/>
              <a:t>接口</a:t>
            </a:r>
            <a:endParaRPr lang="zh-CN" altLang="en-US"/>
          </a:p>
        </p:txBody>
      </p:sp>
      <p:sp>
        <p:nvSpPr>
          <p:cNvPr id="17" name="上下箭头 16"/>
          <p:cNvSpPr/>
          <p:nvPr/>
        </p:nvSpPr>
        <p:spPr>
          <a:xfrm>
            <a:off x="2970530" y="2825750"/>
            <a:ext cx="144145" cy="288290"/>
          </a:xfrm>
          <a:prstGeom prst="upDown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6985635" y="2989580"/>
            <a:ext cx="1388745" cy="345440"/>
          </a:xfrm>
          <a:prstGeom prst="rect">
            <a:avLst/>
          </a:prstGeom>
          <a:noFill/>
        </p:spPr>
        <p:txBody>
          <a:bodyPr wrap="square" rtlCol="0">
            <a:noAutofit/>
          </a:bodyPr>
          <a:p>
            <a:r>
              <a:rPr lang="zh-CN" altLang="en-US"/>
              <a:t>数据</a:t>
            </a:r>
            <a:r>
              <a:rPr lang="zh-CN" altLang="en-US"/>
              <a:t>总线</a:t>
            </a:r>
            <a:endParaRPr lang="zh-CN" altLang="en-US"/>
          </a:p>
        </p:txBody>
      </p:sp>
      <p:sp>
        <p:nvSpPr>
          <p:cNvPr id="19" name="文本框 18"/>
          <p:cNvSpPr txBox="1"/>
          <p:nvPr/>
        </p:nvSpPr>
        <p:spPr>
          <a:xfrm>
            <a:off x="6985635" y="3641090"/>
            <a:ext cx="1388745" cy="345440"/>
          </a:xfrm>
          <a:prstGeom prst="rect">
            <a:avLst/>
          </a:prstGeom>
          <a:noFill/>
        </p:spPr>
        <p:txBody>
          <a:bodyPr wrap="square" rtlCol="0">
            <a:noAutofit/>
          </a:bodyPr>
          <a:p>
            <a:r>
              <a:rPr lang="zh-CN" altLang="en-US"/>
              <a:t>地址总线</a:t>
            </a:r>
            <a:endParaRPr lang="zh-CN" altLang="en-US"/>
          </a:p>
        </p:txBody>
      </p:sp>
      <p:sp>
        <p:nvSpPr>
          <p:cNvPr id="20" name="文本框 19"/>
          <p:cNvSpPr txBox="1"/>
          <p:nvPr/>
        </p:nvSpPr>
        <p:spPr>
          <a:xfrm>
            <a:off x="6985635" y="4279265"/>
            <a:ext cx="1388745" cy="345440"/>
          </a:xfrm>
          <a:prstGeom prst="rect">
            <a:avLst/>
          </a:prstGeom>
          <a:noFill/>
        </p:spPr>
        <p:txBody>
          <a:bodyPr wrap="square" rtlCol="0">
            <a:noAutofit/>
          </a:bodyPr>
          <a:p>
            <a:r>
              <a:rPr lang="zh-CN" altLang="en-US"/>
              <a:t>控制总线</a:t>
            </a:r>
            <a:endParaRPr lang="zh-CN" altLang="en-US"/>
          </a:p>
        </p:txBody>
      </p:sp>
      <p:sp>
        <p:nvSpPr>
          <p:cNvPr id="21" name="上箭头 20"/>
          <p:cNvSpPr/>
          <p:nvPr/>
        </p:nvSpPr>
        <p:spPr>
          <a:xfrm rot="10800000">
            <a:off x="5076335" y="2825750"/>
            <a:ext cx="144000" cy="287655"/>
          </a:xfrm>
          <a:prstGeom prst="up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上箭头 21"/>
          <p:cNvSpPr/>
          <p:nvPr/>
        </p:nvSpPr>
        <p:spPr>
          <a:xfrm rot="10800000">
            <a:off x="3275965" y="3924300"/>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上箭头 22"/>
          <p:cNvSpPr/>
          <p:nvPr/>
        </p:nvSpPr>
        <p:spPr>
          <a:xfrm rot="10800000">
            <a:off x="5363845" y="3922395"/>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上箭头 23"/>
          <p:cNvSpPr/>
          <p:nvPr/>
        </p:nvSpPr>
        <p:spPr>
          <a:xfrm>
            <a:off x="3505835" y="2792730"/>
            <a:ext cx="295910" cy="946785"/>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上箭头 24"/>
          <p:cNvSpPr/>
          <p:nvPr/>
        </p:nvSpPr>
        <p:spPr>
          <a:xfrm>
            <a:off x="5634355" y="2794000"/>
            <a:ext cx="295910" cy="954405"/>
          </a:xfrm>
          <a:prstGeom prst="up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上箭头 25"/>
          <p:cNvSpPr/>
          <p:nvPr/>
        </p:nvSpPr>
        <p:spPr>
          <a:xfrm>
            <a:off x="2799080" y="3296285"/>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上箭头 26"/>
          <p:cNvSpPr/>
          <p:nvPr/>
        </p:nvSpPr>
        <p:spPr>
          <a:xfrm rot="10800000">
            <a:off x="4892040" y="3295650"/>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752090" y="548322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2752090" y="5501005"/>
            <a:ext cx="1388745" cy="345440"/>
          </a:xfrm>
          <a:prstGeom prst="rect">
            <a:avLst/>
          </a:prstGeom>
          <a:noFill/>
        </p:spPr>
        <p:txBody>
          <a:bodyPr wrap="square" rtlCol="0">
            <a:noAutofit/>
          </a:bodyPr>
          <a:p>
            <a:r>
              <a:rPr lang="zh-CN" altLang="en-US"/>
              <a:t>输入</a:t>
            </a:r>
            <a:r>
              <a:rPr lang="zh-CN" altLang="en-US"/>
              <a:t>设备</a:t>
            </a:r>
            <a:endParaRPr lang="zh-CN" altLang="en-US"/>
          </a:p>
          <a:p>
            <a:endParaRPr lang="zh-CN" altLang="en-US"/>
          </a:p>
        </p:txBody>
      </p:sp>
      <p:sp>
        <p:nvSpPr>
          <p:cNvPr id="31" name="上下箭头 30"/>
          <p:cNvSpPr/>
          <p:nvPr/>
        </p:nvSpPr>
        <p:spPr>
          <a:xfrm>
            <a:off x="380428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上下箭头 31"/>
          <p:cNvSpPr/>
          <p:nvPr/>
        </p:nvSpPr>
        <p:spPr>
          <a:xfrm>
            <a:off x="3874135" y="2808605"/>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上下箭头 32"/>
          <p:cNvSpPr/>
          <p:nvPr/>
        </p:nvSpPr>
        <p:spPr>
          <a:xfrm>
            <a:off x="5941695" y="2818130"/>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上下箭头 33"/>
          <p:cNvSpPr/>
          <p:nvPr/>
        </p:nvSpPr>
        <p:spPr>
          <a:xfrm>
            <a:off x="597852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矩形 34"/>
          <p:cNvSpPr/>
          <p:nvPr/>
        </p:nvSpPr>
        <p:spPr>
          <a:xfrm>
            <a:off x="4761230" y="548576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文本框 35"/>
          <p:cNvSpPr txBox="1"/>
          <p:nvPr/>
        </p:nvSpPr>
        <p:spPr>
          <a:xfrm>
            <a:off x="4761230" y="5503545"/>
            <a:ext cx="1388745" cy="345440"/>
          </a:xfrm>
          <a:prstGeom prst="rect">
            <a:avLst/>
          </a:prstGeom>
          <a:noFill/>
        </p:spPr>
        <p:txBody>
          <a:bodyPr wrap="square" rtlCol="0">
            <a:noAutofit/>
          </a:bodyPr>
          <a:p>
            <a:r>
              <a:rPr lang="zh-CN" altLang="en-US"/>
              <a:t>输</a:t>
            </a:r>
            <a:r>
              <a:rPr lang="zh-CN" altLang="en-US"/>
              <a:t>出设备</a:t>
            </a:r>
            <a:endParaRPr lang="zh-CN" altLang="en-US"/>
          </a:p>
          <a:p>
            <a:endParaRPr lang="zh-CN" altLang="en-US"/>
          </a:p>
        </p:txBody>
      </p:sp>
      <p:sp>
        <p:nvSpPr>
          <p:cNvPr id="37" name="上箭头 36"/>
          <p:cNvSpPr/>
          <p:nvPr/>
        </p:nvSpPr>
        <p:spPr>
          <a:xfrm>
            <a:off x="2844165" y="5157470"/>
            <a:ext cx="271145" cy="32004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上下箭头 37"/>
          <p:cNvSpPr/>
          <p:nvPr/>
        </p:nvSpPr>
        <p:spPr>
          <a:xfrm>
            <a:off x="3636010" y="518604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上箭头 38"/>
          <p:cNvSpPr/>
          <p:nvPr/>
        </p:nvSpPr>
        <p:spPr>
          <a:xfrm rot="10800000">
            <a:off x="4892040" y="5174615"/>
            <a:ext cx="257175" cy="31115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上下箭头 39"/>
          <p:cNvSpPr/>
          <p:nvPr/>
        </p:nvSpPr>
        <p:spPr>
          <a:xfrm>
            <a:off x="5580380" y="517715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282700"/>
            <a:ext cx="8589010" cy="1444625"/>
          </a:xfrm>
          <a:prstGeom prst="rect">
            <a:avLst/>
          </a:prstGeom>
          <a:noFill/>
        </p:spPr>
        <p:txBody>
          <a:bodyPr wrap="square" rtlCol="0">
            <a:noAutofit/>
          </a:bodyPr>
          <a:p>
            <a:r>
              <a:rPr lang="zh-CN" altLang="en-US">
                <a:latin typeface="Times New Roman" panose="02020603050405020304" pitchFamily="18" charset="0"/>
              </a:rPr>
              <a:t>二路</a:t>
            </a:r>
            <a:r>
              <a:rPr lang="zh-CN" altLang="en-US">
                <a:latin typeface="Times New Roman" panose="02020603050405020304" pitchFamily="18" charset="0"/>
              </a:rPr>
              <a:t>归并排序的基本</a:t>
            </a:r>
            <a:r>
              <a:rPr lang="zh-CN" altLang="en-US">
                <a:latin typeface="Times New Roman" panose="02020603050405020304" pitchFamily="18" charset="0"/>
              </a:rPr>
              <a:t>思想：</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）拆分数组，把无序的数组不断拆分，直至拆分成一个元素，则认为</a:t>
            </a:r>
            <a:r>
              <a:rPr lang="zh-CN" altLang="en-US">
                <a:latin typeface="Times New Roman" panose="02020603050405020304" pitchFamily="18" charset="0"/>
              </a:rPr>
              <a:t>有序。</a:t>
            </a:r>
            <a:endParaRPr lang="zh-CN" altLang="en-US">
              <a:latin typeface="Times New Roman" panose="02020603050405020304" pitchFamily="18" charset="0"/>
            </a:endParaRPr>
          </a:p>
          <a:p>
            <a:r>
              <a:rPr lang="zh-CN" altLang="en-US">
                <a:latin typeface="Times New Roman" panose="02020603050405020304" pitchFamily="18" charset="0"/>
              </a:rPr>
              <a:t>该操作可以不断的用递进，直至剩下一个</a:t>
            </a:r>
            <a:r>
              <a:rPr lang="zh-CN" altLang="en-US">
                <a:latin typeface="Times New Roman" panose="02020603050405020304" pitchFamily="18" charset="0"/>
              </a:rPr>
              <a:t>元素。</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）然后将差分的数组不断的从头到尾的进行合并，此操作则是递归的回归</a:t>
            </a:r>
            <a:r>
              <a:rPr lang="zh-CN" altLang="en-US">
                <a:latin typeface="Times New Roman" panose="02020603050405020304" pitchFamily="18" charset="0"/>
              </a:rPr>
              <a:t>操作。</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68960" y="3728720"/>
            <a:ext cx="2136140"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Mergesort(</a:t>
            </a:r>
            <a:r>
              <a:rPr lang="en-US" altLang="zh-CN" sz="1800">
                <a:latin typeface="Times New Roman" panose="02020603050405020304" pitchFamily="18" charset="0"/>
                <a:cs typeface="Times New Roman" panose="02020603050405020304" pitchFamily="18" charset="0"/>
              </a:rPr>
              <a:t>a,i,j)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2516505" y="306895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92450" y="2924810"/>
            <a:ext cx="2660015" cy="54991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直接返回结果</a:t>
            </a:r>
            <a:r>
              <a:rPr lang="en-US" altLang="zh-CN" sz="1800">
                <a:latin typeface="Times New Roman" panose="02020603050405020304" pitchFamily="18" charset="0"/>
                <a:cs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4" name="文本框 13"/>
          <p:cNvSpPr txBox="1"/>
          <p:nvPr/>
        </p:nvSpPr>
        <p:spPr>
          <a:xfrm>
            <a:off x="6396355" y="292481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i==j;</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954655" y="4494530"/>
            <a:ext cx="3406140" cy="96901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拆分两个等量的数组，递归</a:t>
            </a:r>
            <a:r>
              <a:rPr lang="zh-CN" altLang="en-US" sz="1800">
                <a:latin typeface="Times New Roman" panose="02020603050405020304" pitchFamily="18" charset="0"/>
                <a:cs typeface="Times New Roman" panose="02020603050405020304" pitchFamily="18" charset="0"/>
              </a:rPr>
              <a:t>拆分，然后合并，并返回进行回归；</a:t>
            </a:r>
            <a:endParaRPr lang="en-US" altLang="zh-CN" sz="18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96355" y="4533265"/>
            <a:ext cx="2237740" cy="445770"/>
          </a:xfrm>
          <a:prstGeom prst="rect">
            <a:avLst/>
          </a:prstGeom>
          <a:noFill/>
        </p:spPr>
        <p:txBody>
          <a:bodyPr wrap="square" rtlCol="0">
            <a:noAutofit/>
          </a:bodyPr>
          <a:p>
            <a:r>
              <a:rPr lang="en-US" sz="1800">
                <a:uFillTx/>
                <a:latin typeface="Times New Roman" panose="02020603050405020304" pitchFamily="18" charset="0"/>
                <a:sym typeface="+mn-ea"/>
              </a:rPr>
              <a:t>i&lt;j;</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0" name="表格 9"/>
          <p:cNvGraphicFramePr/>
          <p:nvPr/>
        </p:nvGraphicFramePr>
        <p:xfrm>
          <a:off x="2555875" y="1383665"/>
          <a:ext cx="4319905" cy="37211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72110">
                <a:tc>
                  <a:txBody>
                    <a:bodyPr/>
                    <a:p>
                      <a:pPr>
                        <a:buNone/>
                      </a:pPr>
                      <a:r>
                        <a:rPr lang="en-US" altLang="zh-CN" sz="1600" dirty="0">
                          <a:solidFill>
                            <a:srgbClr val="080808"/>
                          </a:solidFill>
                          <a:latin typeface="Times New Roman" panose="02020603050405020304" pitchFamily="18" charset="0"/>
                          <a:sym typeface="+mn-ea"/>
                        </a:rPr>
                        <a:t>32</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26</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53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87</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61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7" name="表格 6"/>
          <p:cNvGraphicFramePr/>
          <p:nvPr/>
        </p:nvGraphicFramePr>
        <p:xfrm>
          <a:off x="1907540" y="2637155"/>
          <a:ext cx="640016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8" name="表格 7"/>
          <p:cNvGraphicFramePr/>
          <p:nvPr/>
        </p:nvGraphicFramePr>
        <p:xfrm>
          <a:off x="4860290" y="19888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1" name="表格 10"/>
          <p:cNvGraphicFramePr/>
          <p:nvPr/>
        </p:nvGraphicFramePr>
        <p:xfrm>
          <a:off x="3636010"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5" name="表格 14"/>
          <p:cNvGraphicFramePr/>
          <p:nvPr/>
        </p:nvGraphicFramePr>
        <p:xfrm>
          <a:off x="6516370"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9" name="表格 18"/>
          <p:cNvGraphicFramePr/>
          <p:nvPr/>
        </p:nvGraphicFramePr>
        <p:xfrm>
          <a:off x="4788535"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1" name="表格 20"/>
          <p:cNvGraphicFramePr/>
          <p:nvPr/>
        </p:nvGraphicFramePr>
        <p:xfrm>
          <a:off x="2483485" y="19888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22" name="直接箭头连接符 21"/>
          <p:cNvCxnSpPr>
            <a:stCxn id="10" idx="2"/>
            <a:endCxn id="21" idx="0"/>
          </p:cNvCxnSpPr>
          <p:nvPr/>
        </p:nvCxnSpPr>
        <p:spPr>
          <a:xfrm flipH="1">
            <a:off x="3563620" y="1755775"/>
            <a:ext cx="1152525"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a:stCxn id="10" idx="2"/>
            <a:endCxn id="8" idx="0"/>
          </p:cNvCxnSpPr>
          <p:nvPr/>
        </p:nvCxnSpPr>
        <p:spPr>
          <a:xfrm>
            <a:off x="4716145" y="1755775"/>
            <a:ext cx="1224280"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5" name="直接箭头连接符 24"/>
          <p:cNvCxnSpPr>
            <a:stCxn id="21" idx="2"/>
            <a:endCxn id="7" idx="0"/>
          </p:cNvCxnSpPr>
          <p:nvPr/>
        </p:nvCxnSpPr>
        <p:spPr>
          <a:xfrm flipH="1">
            <a:off x="2447925" y="2369820"/>
            <a:ext cx="111569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7" name="直接箭头连接符 26"/>
          <p:cNvCxnSpPr>
            <a:stCxn id="8" idx="2"/>
            <a:endCxn id="19" idx="0"/>
          </p:cNvCxnSpPr>
          <p:nvPr/>
        </p:nvCxnSpPr>
        <p:spPr>
          <a:xfrm flipH="1">
            <a:off x="5328920" y="2369820"/>
            <a:ext cx="61150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9" name="直接箭头连接符 28"/>
          <p:cNvCxnSpPr>
            <a:stCxn id="21" idx="2"/>
            <a:endCxn id="11" idx="0"/>
          </p:cNvCxnSpPr>
          <p:nvPr/>
        </p:nvCxnSpPr>
        <p:spPr>
          <a:xfrm>
            <a:off x="3563620" y="2369820"/>
            <a:ext cx="61277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0" name="直接箭头连接符 29"/>
          <p:cNvCxnSpPr>
            <a:stCxn id="8" idx="2"/>
            <a:endCxn id="15" idx="0"/>
          </p:cNvCxnSpPr>
          <p:nvPr/>
        </p:nvCxnSpPr>
        <p:spPr>
          <a:xfrm>
            <a:off x="5940425" y="2369820"/>
            <a:ext cx="1116330"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31" name="表格 30"/>
          <p:cNvGraphicFramePr/>
          <p:nvPr/>
        </p:nvGraphicFramePr>
        <p:xfrm>
          <a:off x="1763395"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3" name="表格 32"/>
          <p:cNvGraphicFramePr/>
          <p:nvPr/>
        </p:nvGraphicFramePr>
        <p:xfrm>
          <a:off x="270002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6" name="表格 35"/>
          <p:cNvGraphicFramePr/>
          <p:nvPr/>
        </p:nvGraphicFramePr>
        <p:xfrm>
          <a:off x="716407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7" name="表格 36"/>
          <p:cNvGraphicFramePr/>
          <p:nvPr/>
        </p:nvGraphicFramePr>
        <p:xfrm>
          <a:off x="619252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8" name="表格 37"/>
          <p:cNvGraphicFramePr/>
          <p:nvPr/>
        </p:nvGraphicFramePr>
        <p:xfrm>
          <a:off x="558038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9" name="表格 38"/>
          <p:cNvGraphicFramePr/>
          <p:nvPr/>
        </p:nvGraphicFramePr>
        <p:xfrm>
          <a:off x="486029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0" name="表格 39"/>
          <p:cNvGraphicFramePr/>
          <p:nvPr/>
        </p:nvGraphicFramePr>
        <p:xfrm>
          <a:off x="334772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1" name="表格 40"/>
          <p:cNvGraphicFramePr/>
          <p:nvPr/>
        </p:nvGraphicFramePr>
        <p:xfrm>
          <a:off x="4248785"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42" name="直接箭头连接符 41"/>
          <p:cNvCxnSpPr>
            <a:stCxn id="7" idx="2"/>
            <a:endCxn id="31" idx="0"/>
          </p:cNvCxnSpPr>
          <p:nvPr/>
        </p:nvCxnSpPr>
        <p:spPr>
          <a:xfrm flipH="1">
            <a:off x="2033270" y="3018155"/>
            <a:ext cx="414655"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3" name="直接箭头连接符 42"/>
          <p:cNvCxnSpPr>
            <a:stCxn id="7" idx="2"/>
            <a:endCxn id="33" idx="0"/>
          </p:cNvCxnSpPr>
          <p:nvPr/>
        </p:nvCxnSpPr>
        <p:spPr>
          <a:xfrm>
            <a:off x="2447925" y="3018155"/>
            <a:ext cx="52197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4" name="直接箭头连接符 43"/>
          <p:cNvCxnSpPr>
            <a:stCxn id="11" idx="2"/>
            <a:endCxn id="40" idx="0"/>
          </p:cNvCxnSpPr>
          <p:nvPr/>
        </p:nvCxnSpPr>
        <p:spPr>
          <a:xfrm flipH="1">
            <a:off x="3617595" y="3018155"/>
            <a:ext cx="55880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5" name="直接箭头连接符 44"/>
          <p:cNvCxnSpPr>
            <a:stCxn id="11" idx="2"/>
            <a:endCxn id="41" idx="0"/>
          </p:cNvCxnSpPr>
          <p:nvPr/>
        </p:nvCxnSpPr>
        <p:spPr>
          <a:xfrm>
            <a:off x="4176395" y="3018155"/>
            <a:ext cx="34226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6" name="直接箭头连接符 45"/>
          <p:cNvCxnSpPr>
            <a:stCxn id="19" idx="2"/>
            <a:endCxn id="39" idx="0"/>
          </p:cNvCxnSpPr>
          <p:nvPr/>
        </p:nvCxnSpPr>
        <p:spPr>
          <a:xfrm flipH="1">
            <a:off x="5130165" y="3018155"/>
            <a:ext cx="19875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7" name="直接箭头连接符 46"/>
          <p:cNvCxnSpPr>
            <a:stCxn id="19" idx="2"/>
            <a:endCxn id="38" idx="0"/>
          </p:cNvCxnSpPr>
          <p:nvPr/>
        </p:nvCxnSpPr>
        <p:spPr>
          <a:xfrm>
            <a:off x="5328920" y="3018155"/>
            <a:ext cx="52133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8" name="直接箭头连接符 47"/>
          <p:cNvCxnSpPr>
            <a:stCxn id="15" idx="2"/>
            <a:endCxn id="37" idx="0"/>
          </p:cNvCxnSpPr>
          <p:nvPr/>
        </p:nvCxnSpPr>
        <p:spPr>
          <a:xfrm flipH="1">
            <a:off x="6462395" y="3018155"/>
            <a:ext cx="594360"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0" name="直接箭头连接符 49"/>
          <p:cNvCxnSpPr>
            <a:stCxn id="15" idx="2"/>
            <a:endCxn id="36" idx="0"/>
          </p:cNvCxnSpPr>
          <p:nvPr/>
        </p:nvCxnSpPr>
        <p:spPr>
          <a:xfrm>
            <a:off x="7056755" y="3018155"/>
            <a:ext cx="37719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52" name="表格 51"/>
          <p:cNvGraphicFramePr/>
          <p:nvPr/>
        </p:nvGraphicFramePr>
        <p:xfrm>
          <a:off x="1691640" y="4293235"/>
          <a:ext cx="108013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3" name="表格 52"/>
          <p:cNvGraphicFramePr/>
          <p:nvPr/>
        </p:nvGraphicFramePr>
        <p:xfrm>
          <a:off x="3060065"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4" name="表格 53"/>
          <p:cNvGraphicFramePr/>
          <p:nvPr/>
        </p:nvGraphicFramePr>
        <p:xfrm>
          <a:off x="4788535"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5" name="表格 54"/>
          <p:cNvGraphicFramePr/>
          <p:nvPr/>
        </p:nvGraphicFramePr>
        <p:xfrm>
          <a:off x="6732270"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6" name="表格 55"/>
          <p:cNvGraphicFramePr/>
          <p:nvPr/>
        </p:nvGraphicFramePr>
        <p:xfrm>
          <a:off x="2016125" y="494157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5220335" y="486918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2736850" y="5589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26</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32</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53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61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87</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59" name="直接箭头连接符 58"/>
          <p:cNvCxnSpPr>
            <a:stCxn id="31" idx="2"/>
            <a:endCxn id="52" idx="0"/>
          </p:cNvCxnSpPr>
          <p:nvPr/>
        </p:nvCxnSpPr>
        <p:spPr>
          <a:xfrm>
            <a:off x="2033270" y="3594100"/>
            <a:ext cx="198755" cy="699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0" name="直接箭头连接符 59"/>
          <p:cNvCxnSpPr>
            <a:stCxn id="33" idx="2"/>
            <a:endCxn id="52" idx="0"/>
          </p:cNvCxnSpPr>
          <p:nvPr/>
        </p:nvCxnSpPr>
        <p:spPr>
          <a:xfrm flipH="1">
            <a:off x="2232025" y="3594100"/>
            <a:ext cx="737870" cy="699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1" name="直接箭头连接符 60"/>
          <p:cNvCxnSpPr>
            <a:stCxn id="40" idx="2"/>
            <a:endCxn id="53" idx="0"/>
          </p:cNvCxnSpPr>
          <p:nvPr/>
        </p:nvCxnSpPr>
        <p:spPr>
          <a:xfrm flipH="1">
            <a:off x="3600450" y="3594100"/>
            <a:ext cx="17145" cy="6273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2" name="直接箭头连接符 61"/>
          <p:cNvCxnSpPr>
            <a:stCxn id="41" idx="2"/>
            <a:endCxn id="53" idx="0"/>
          </p:cNvCxnSpPr>
          <p:nvPr/>
        </p:nvCxnSpPr>
        <p:spPr>
          <a:xfrm flipH="1">
            <a:off x="3600450" y="3610610"/>
            <a:ext cx="918210"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3" name="直接箭头连接符 62"/>
          <p:cNvCxnSpPr>
            <a:stCxn id="39" idx="2"/>
            <a:endCxn id="54" idx="0"/>
          </p:cNvCxnSpPr>
          <p:nvPr/>
        </p:nvCxnSpPr>
        <p:spPr>
          <a:xfrm>
            <a:off x="5130165" y="3610610"/>
            <a:ext cx="198755"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4" name="直接箭头连接符 63"/>
          <p:cNvCxnSpPr>
            <a:stCxn id="38" idx="2"/>
            <a:endCxn id="54" idx="0"/>
          </p:cNvCxnSpPr>
          <p:nvPr/>
        </p:nvCxnSpPr>
        <p:spPr>
          <a:xfrm flipH="1">
            <a:off x="5328920" y="3610610"/>
            <a:ext cx="521335"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5" name="直接箭头连接符 64"/>
          <p:cNvCxnSpPr>
            <a:stCxn id="37" idx="2"/>
            <a:endCxn id="55" idx="0"/>
          </p:cNvCxnSpPr>
          <p:nvPr/>
        </p:nvCxnSpPr>
        <p:spPr>
          <a:xfrm>
            <a:off x="6462395" y="3610610"/>
            <a:ext cx="810260"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6" name="直接箭头连接符 65"/>
          <p:cNvCxnSpPr>
            <a:stCxn id="36" idx="2"/>
            <a:endCxn id="55" idx="0"/>
          </p:cNvCxnSpPr>
          <p:nvPr/>
        </p:nvCxnSpPr>
        <p:spPr>
          <a:xfrm flipH="1">
            <a:off x="7272655" y="3594100"/>
            <a:ext cx="161290" cy="6273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7" name="直接箭头连接符 66"/>
          <p:cNvCxnSpPr>
            <a:stCxn id="52" idx="2"/>
            <a:endCxn id="56" idx="0"/>
          </p:cNvCxnSpPr>
          <p:nvPr/>
        </p:nvCxnSpPr>
        <p:spPr>
          <a:xfrm>
            <a:off x="2232025" y="4674235"/>
            <a:ext cx="86423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箭头连接符 67"/>
          <p:cNvCxnSpPr>
            <a:stCxn id="53" idx="2"/>
            <a:endCxn id="56" idx="0"/>
          </p:cNvCxnSpPr>
          <p:nvPr/>
        </p:nvCxnSpPr>
        <p:spPr>
          <a:xfrm flipH="1">
            <a:off x="3096260" y="4602480"/>
            <a:ext cx="50419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9" name="直接箭头连接符 68"/>
          <p:cNvCxnSpPr>
            <a:stCxn id="54" idx="2"/>
            <a:endCxn id="57" idx="0"/>
          </p:cNvCxnSpPr>
          <p:nvPr/>
        </p:nvCxnSpPr>
        <p:spPr>
          <a:xfrm>
            <a:off x="5328920" y="4602480"/>
            <a:ext cx="97155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a:stCxn id="56" idx="2"/>
            <a:endCxn id="58" idx="0"/>
          </p:cNvCxnSpPr>
          <p:nvPr/>
        </p:nvCxnSpPr>
        <p:spPr>
          <a:xfrm>
            <a:off x="3096260" y="5322570"/>
            <a:ext cx="180086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4" name="矩形 73"/>
          <p:cNvSpPr/>
          <p:nvPr/>
        </p:nvSpPr>
        <p:spPr>
          <a:xfrm>
            <a:off x="1619885" y="1196975"/>
            <a:ext cx="6397625" cy="2592070"/>
          </a:xfrm>
          <a:prstGeom prst="rect">
            <a:avLst/>
          </a:prstGeom>
          <a:noFill/>
          <a:ln w="28575" cap="flat" cmpd="sng" algn="ctr">
            <a:solidFill>
              <a:srgbClr val="FF0000"/>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5" name="文本框 74"/>
          <p:cNvSpPr txBox="1"/>
          <p:nvPr/>
        </p:nvSpPr>
        <p:spPr>
          <a:xfrm>
            <a:off x="170180" y="2132965"/>
            <a:ext cx="1379855" cy="716915"/>
          </a:xfrm>
          <a:prstGeom prst="rect">
            <a:avLst/>
          </a:prstGeom>
          <a:noFill/>
        </p:spPr>
        <p:txBody>
          <a:bodyPr wrap="square" rtlCol="0">
            <a:noAutofit/>
          </a:bodyPr>
          <a:p>
            <a:r>
              <a:rPr lang="zh-CN" altLang="en-US"/>
              <a:t>拆分：</a:t>
            </a:r>
            <a:r>
              <a:rPr lang="zh-CN" altLang="en-US"/>
              <a:t>递进</a:t>
            </a:r>
            <a:endParaRPr lang="zh-CN" altLang="en-US"/>
          </a:p>
        </p:txBody>
      </p:sp>
      <p:cxnSp>
        <p:nvCxnSpPr>
          <p:cNvPr id="76" name="直接箭头连接符 75"/>
          <p:cNvCxnSpPr>
            <a:stCxn id="55" idx="2"/>
            <a:endCxn id="57" idx="0"/>
          </p:cNvCxnSpPr>
          <p:nvPr/>
        </p:nvCxnSpPr>
        <p:spPr>
          <a:xfrm flipH="1">
            <a:off x="6300470" y="4602480"/>
            <a:ext cx="972185"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7" name="直接箭头连接符 76"/>
          <p:cNvCxnSpPr>
            <a:stCxn id="57" idx="2"/>
            <a:endCxn id="58" idx="0"/>
          </p:cNvCxnSpPr>
          <p:nvPr/>
        </p:nvCxnSpPr>
        <p:spPr>
          <a:xfrm flipH="1">
            <a:off x="4897120" y="5250180"/>
            <a:ext cx="140335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8" name="矩形 77"/>
          <p:cNvSpPr/>
          <p:nvPr/>
        </p:nvSpPr>
        <p:spPr>
          <a:xfrm>
            <a:off x="1619885" y="4077335"/>
            <a:ext cx="6322060" cy="2155190"/>
          </a:xfrm>
          <a:prstGeom prst="rect">
            <a:avLst/>
          </a:prstGeom>
          <a:noFill/>
          <a:ln w="28575" cap="flat" cmpd="sng" algn="ctr">
            <a:solidFill>
              <a:srgbClr val="0000FF"/>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9" name="文本框 78"/>
          <p:cNvSpPr txBox="1"/>
          <p:nvPr/>
        </p:nvSpPr>
        <p:spPr>
          <a:xfrm>
            <a:off x="179705" y="4602480"/>
            <a:ext cx="1379855" cy="716915"/>
          </a:xfrm>
          <a:prstGeom prst="rect">
            <a:avLst/>
          </a:prstGeom>
          <a:noFill/>
        </p:spPr>
        <p:txBody>
          <a:bodyPr wrap="square" rtlCol="0">
            <a:noAutofit/>
          </a:bodyPr>
          <a:p>
            <a:r>
              <a:rPr lang="zh-CN" altLang="en-US"/>
              <a:t>合并：</a:t>
            </a:r>
            <a:r>
              <a:rPr lang="zh-CN" altLang="en-US"/>
              <a:t>回归</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ppt_x"/>
                                          </p:val>
                                        </p:tav>
                                        <p:tav tm="100000">
                                          <p:val>
                                            <p:strVal val="#ppt_x"/>
                                          </p:val>
                                        </p:tav>
                                      </p:tavLst>
                                    </p:anim>
                                    <p:anim calcmode="lin" valueType="num">
                                      <p:cBhvr additive="base">
                                        <p:cTn id="30" dur="500" fill="hold"/>
                                        <p:tgtEl>
                                          <p:spTgt spid="2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fill="hold"/>
                                        <p:tgtEl>
                                          <p:spTgt spid="43"/>
                                        </p:tgtEl>
                                        <p:attrNameLst>
                                          <p:attrName>ppt_x</p:attrName>
                                        </p:attrNameLst>
                                      </p:cBhvr>
                                      <p:tavLst>
                                        <p:tav tm="0">
                                          <p:val>
                                            <p:strVal val="#ppt_x"/>
                                          </p:val>
                                        </p:tav>
                                        <p:tav tm="100000">
                                          <p:val>
                                            <p:strVal val="#ppt_x"/>
                                          </p:val>
                                        </p:tav>
                                      </p:tavLst>
                                    </p:anim>
                                    <p:anim calcmode="lin" valueType="num">
                                      <p:cBhvr additive="base">
                                        <p:cTn id="60" dur="500" fill="hold"/>
                                        <p:tgtEl>
                                          <p:spTgt spid="43"/>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 calcmode="lin" valueType="num">
                                      <p:cBhvr additive="base">
                                        <p:cTn id="63" dur="500" fill="hold"/>
                                        <p:tgtEl>
                                          <p:spTgt spid="42"/>
                                        </p:tgtEl>
                                        <p:attrNameLst>
                                          <p:attrName>ppt_x</p:attrName>
                                        </p:attrNameLst>
                                      </p:cBhvr>
                                      <p:tavLst>
                                        <p:tav tm="0">
                                          <p:val>
                                            <p:strVal val="#ppt_x"/>
                                          </p:val>
                                        </p:tav>
                                        <p:tav tm="100000">
                                          <p:val>
                                            <p:strVal val="#ppt_x"/>
                                          </p:val>
                                        </p:tav>
                                      </p:tavLst>
                                    </p:anim>
                                    <p:anim calcmode="lin" valueType="num">
                                      <p:cBhvr additive="base">
                                        <p:cTn id="64" dur="500" fill="hold"/>
                                        <p:tgtEl>
                                          <p:spTgt spid="4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anim calcmode="lin" valueType="num">
                                      <p:cBhvr additive="base">
                                        <p:cTn id="71" dur="500" fill="hold"/>
                                        <p:tgtEl>
                                          <p:spTgt spid="45"/>
                                        </p:tgtEl>
                                        <p:attrNameLst>
                                          <p:attrName>ppt_x</p:attrName>
                                        </p:attrNameLst>
                                      </p:cBhvr>
                                      <p:tavLst>
                                        <p:tav tm="0">
                                          <p:val>
                                            <p:strVal val="#ppt_x"/>
                                          </p:val>
                                        </p:tav>
                                        <p:tav tm="100000">
                                          <p:val>
                                            <p:strVal val="#ppt_x"/>
                                          </p:val>
                                        </p:tav>
                                      </p:tavLst>
                                    </p:anim>
                                    <p:anim calcmode="lin" valueType="num">
                                      <p:cBhvr additive="base">
                                        <p:cTn id="72" dur="500" fill="hold"/>
                                        <p:tgtEl>
                                          <p:spTgt spid="4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6"/>
                                        </p:tgtEl>
                                        <p:attrNameLst>
                                          <p:attrName>style.visibility</p:attrName>
                                        </p:attrNameLst>
                                      </p:cBhvr>
                                      <p:to>
                                        <p:strVal val="visible"/>
                                      </p:to>
                                    </p:set>
                                    <p:anim calcmode="lin" valueType="num">
                                      <p:cBhvr additive="base">
                                        <p:cTn id="75" dur="500" fill="hold"/>
                                        <p:tgtEl>
                                          <p:spTgt spid="46"/>
                                        </p:tgtEl>
                                        <p:attrNameLst>
                                          <p:attrName>ppt_x</p:attrName>
                                        </p:attrNameLst>
                                      </p:cBhvr>
                                      <p:tavLst>
                                        <p:tav tm="0">
                                          <p:val>
                                            <p:strVal val="#ppt_x"/>
                                          </p:val>
                                        </p:tav>
                                        <p:tav tm="100000">
                                          <p:val>
                                            <p:strVal val="#ppt_x"/>
                                          </p:val>
                                        </p:tav>
                                      </p:tavLst>
                                    </p:anim>
                                    <p:anim calcmode="lin" valueType="num">
                                      <p:cBhvr additive="base">
                                        <p:cTn id="76" dur="500" fill="hold"/>
                                        <p:tgtEl>
                                          <p:spTgt spid="46"/>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8"/>
                                        </p:tgtEl>
                                        <p:attrNameLst>
                                          <p:attrName>style.visibility</p:attrName>
                                        </p:attrNameLst>
                                      </p:cBhvr>
                                      <p:to>
                                        <p:strVal val="visible"/>
                                      </p:to>
                                    </p:set>
                                    <p:anim calcmode="lin" valueType="num">
                                      <p:cBhvr additive="base">
                                        <p:cTn id="83" dur="500" fill="hold"/>
                                        <p:tgtEl>
                                          <p:spTgt spid="48"/>
                                        </p:tgtEl>
                                        <p:attrNameLst>
                                          <p:attrName>ppt_x</p:attrName>
                                        </p:attrNameLst>
                                      </p:cBhvr>
                                      <p:tavLst>
                                        <p:tav tm="0">
                                          <p:val>
                                            <p:strVal val="#ppt_x"/>
                                          </p:val>
                                        </p:tav>
                                        <p:tav tm="100000">
                                          <p:val>
                                            <p:strVal val="#ppt_x"/>
                                          </p:val>
                                        </p:tav>
                                      </p:tavLst>
                                    </p:anim>
                                    <p:anim calcmode="lin" valueType="num">
                                      <p:cBhvr additive="base">
                                        <p:cTn id="84" dur="500" fill="hold"/>
                                        <p:tgtEl>
                                          <p:spTgt spid="4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anim calcmode="lin" valueType="num">
                                      <p:cBhvr additive="base">
                                        <p:cTn id="87" dur="500" fill="hold"/>
                                        <p:tgtEl>
                                          <p:spTgt spid="50"/>
                                        </p:tgtEl>
                                        <p:attrNameLst>
                                          <p:attrName>ppt_x</p:attrName>
                                        </p:attrNameLst>
                                      </p:cBhvr>
                                      <p:tavLst>
                                        <p:tav tm="0">
                                          <p:val>
                                            <p:strVal val="#ppt_x"/>
                                          </p:val>
                                        </p:tav>
                                        <p:tav tm="100000">
                                          <p:val>
                                            <p:strVal val="#ppt_x"/>
                                          </p:val>
                                        </p:tav>
                                      </p:tavLst>
                                    </p:anim>
                                    <p:anim calcmode="lin" valueType="num">
                                      <p:cBhvr additive="base">
                                        <p:cTn id="88" dur="500" fill="hold"/>
                                        <p:tgtEl>
                                          <p:spTgt spid="50"/>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additive="base">
                                        <p:cTn id="91" dur="500" fill="hold"/>
                                        <p:tgtEl>
                                          <p:spTgt spid="31"/>
                                        </p:tgtEl>
                                        <p:attrNameLst>
                                          <p:attrName>ppt_x</p:attrName>
                                        </p:attrNameLst>
                                      </p:cBhvr>
                                      <p:tavLst>
                                        <p:tav tm="0">
                                          <p:val>
                                            <p:strVal val="#ppt_x"/>
                                          </p:val>
                                        </p:tav>
                                        <p:tav tm="100000">
                                          <p:val>
                                            <p:strVal val="#ppt_x"/>
                                          </p:val>
                                        </p:tav>
                                      </p:tavLst>
                                    </p:anim>
                                    <p:anim calcmode="lin" valueType="num">
                                      <p:cBhvr additive="base">
                                        <p:cTn id="92" dur="500" fill="hold"/>
                                        <p:tgtEl>
                                          <p:spTgt spid="31"/>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1"/>
                                        </p:tgtEl>
                                        <p:attrNameLst>
                                          <p:attrName>style.visibility</p:attrName>
                                        </p:attrNameLst>
                                      </p:cBhvr>
                                      <p:to>
                                        <p:strVal val="visible"/>
                                      </p:to>
                                    </p:set>
                                    <p:anim calcmode="lin" valueType="num">
                                      <p:cBhvr additive="base">
                                        <p:cTn id="103" dur="500" fill="hold"/>
                                        <p:tgtEl>
                                          <p:spTgt spid="41"/>
                                        </p:tgtEl>
                                        <p:attrNameLst>
                                          <p:attrName>ppt_x</p:attrName>
                                        </p:attrNameLst>
                                      </p:cBhvr>
                                      <p:tavLst>
                                        <p:tav tm="0">
                                          <p:val>
                                            <p:strVal val="#ppt_x"/>
                                          </p:val>
                                        </p:tav>
                                        <p:tav tm="100000">
                                          <p:val>
                                            <p:strVal val="#ppt_x"/>
                                          </p:val>
                                        </p:tav>
                                      </p:tavLst>
                                    </p:anim>
                                    <p:anim calcmode="lin" valueType="num">
                                      <p:cBhvr additive="base">
                                        <p:cTn id="104" dur="500" fill="hold"/>
                                        <p:tgtEl>
                                          <p:spTgt spid="41"/>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39"/>
                                        </p:tgtEl>
                                        <p:attrNameLst>
                                          <p:attrName>style.visibility</p:attrName>
                                        </p:attrNameLst>
                                      </p:cBhvr>
                                      <p:to>
                                        <p:strVal val="visible"/>
                                      </p:to>
                                    </p:set>
                                    <p:anim calcmode="lin" valueType="num">
                                      <p:cBhvr additive="base">
                                        <p:cTn id="107" dur="500" fill="hold"/>
                                        <p:tgtEl>
                                          <p:spTgt spid="39"/>
                                        </p:tgtEl>
                                        <p:attrNameLst>
                                          <p:attrName>ppt_x</p:attrName>
                                        </p:attrNameLst>
                                      </p:cBhvr>
                                      <p:tavLst>
                                        <p:tav tm="0">
                                          <p:val>
                                            <p:strVal val="#ppt_x"/>
                                          </p:val>
                                        </p:tav>
                                        <p:tav tm="100000">
                                          <p:val>
                                            <p:strVal val="#ppt_x"/>
                                          </p:val>
                                        </p:tav>
                                      </p:tavLst>
                                    </p:anim>
                                    <p:anim calcmode="lin" valueType="num">
                                      <p:cBhvr additive="base">
                                        <p:cTn id="108" dur="500" fill="hold"/>
                                        <p:tgtEl>
                                          <p:spTgt spid="39"/>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38"/>
                                        </p:tgtEl>
                                        <p:attrNameLst>
                                          <p:attrName>style.visibility</p:attrName>
                                        </p:attrNameLst>
                                      </p:cBhvr>
                                      <p:to>
                                        <p:strVal val="visible"/>
                                      </p:to>
                                    </p:set>
                                    <p:anim calcmode="lin" valueType="num">
                                      <p:cBhvr additive="base">
                                        <p:cTn id="111" dur="500" fill="hold"/>
                                        <p:tgtEl>
                                          <p:spTgt spid="38"/>
                                        </p:tgtEl>
                                        <p:attrNameLst>
                                          <p:attrName>ppt_x</p:attrName>
                                        </p:attrNameLst>
                                      </p:cBhvr>
                                      <p:tavLst>
                                        <p:tav tm="0">
                                          <p:val>
                                            <p:strVal val="#ppt_x"/>
                                          </p:val>
                                        </p:tav>
                                        <p:tav tm="100000">
                                          <p:val>
                                            <p:strVal val="#ppt_x"/>
                                          </p:val>
                                        </p:tav>
                                      </p:tavLst>
                                    </p:anim>
                                    <p:anim calcmode="lin" valueType="num">
                                      <p:cBhvr additive="base">
                                        <p:cTn id="112" dur="500" fill="hold"/>
                                        <p:tgtEl>
                                          <p:spTgt spid="38"/>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7"/>
                                        </p:tgtEl>
                                        <p:attrNameLst>
                                          <p:attrName>style.visibility</p:attrName>
                                        </p:attrNameLst>
                                      </p:cBhvr>
                                      <p:to>
                                        <p:strVal val="visible"/>
                                      </p:to>
                                    </p:set>
                                    <p:anim calcmode="lin" valueType="num">
                                      <p:cBhvr additive="base">
                                        <p:cTn id="115" dur="500" fill="hold"/>
                                        <p:tgtEl>
                                          <p:spTgt spid="37"/>
                                        </p:tgtEl>
                                        <p:attrNameLst>
                                          <p:attrName>ppt_x</p:attrName>
                                        </p:attrNameLst>
                                      </p:cBhvr>
                                      <p:tavLst>
                                        <p:tav tm="0">
                                          <p:val>
                                            <p:strVal val="#ppt_x"/>
                                          </p:val>
                                        </p:tav>
                                        <p:tav tm="100000">
                                          <p:val>
                                            <p:strVal val="#ppt_x"/>
                                          </p:val>
                                        </p:tav>
                                      </p:tavLst>
                                    </p:anim>
                                    <p:anim calcmode="lin" valueType="num">
                                      <p:cBhvr additive="base">
                                        <p:cTn id="116" dur="500" fill="hold"/>
                                        <p:tgtEl>
                                          <p:spTgt spid="37"/>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74"/>
                                        </p:tgtEl>
                                        <p:attrNameLst>
                                          <p:attrName>style.visibility</p:attrName>
                                        </p:attrNameLst>
                                      </p:cBhvr>
                                      <p:to>
                                        <p:strVal val="visible"/>
                                      </p:to>
                                    </p:set>
                                    <p:anim calcmode="lin" valueType="num">
                                      <p:cBhvr additive="base">
                                        <p:cTn id="125" dur="500" fill="hold"/>
                                        <p:tgtEl>
                                          <p:spTgt spid="74"/>
                                        </p:tgtEl>
                                        <p:attrNameLst>
                                          <p:attrName>ppt_x</p:attrName>
                                        </p:attrNameLst>
                                      </p:cBhvr>
                                      <p:tavLst>
                                        <p:tav tm="0">
                                          <p:val>
                                            <p:strVal val="#ppt_x"/>
                                          </p:val>
                                        </p:tav>
                                        <p:tav tm="100000">
                                          <p:val>
                                            <p:strVal val="#ppt_x"/>
                                          </p:val>
                                        </p:tav>
                                      </p:tavLst>
                                    </p:anim>
                                    <p:anim calcmode="lin" valueType="num">
                                      <p:cBhvr additive="base">
                                        <p:cTn id="126" dur="500" fill="hold"/>
                                        <p:tgtEl>
                                          <p:spTgt spid="74"/>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75"/>
                                        </p:tgtEl>
                                        <p:attrNameLst>
                                          <p:attrName>style.visibility</p:attrName>
                                        </p:attrNameLst>
                                      </p:cBhvr>
                                      <p:to>
                                        <p:strVal val="visible"/>
                                      </p:to>
                                    </p:set>
                                    <p:anim calcmode="lin" valueType="num">
                                      <p:cBhvr additive="base">
                                        <p:cTn id="129" dur="500" fill="hold"/>
                                        <p:tgtEl>
                                          <p:spTgt spid="75"/>
                                        </p:tgtEl>
                                        <p:attrNameLst>
                                          <p:attrName>ppt_x</p:attrName>
                                        </p:attrNameLst>
                                      </p:cBhvr>
                                      <p:tavLst>
                                        <p:tav tm="0">
                                          <p:val>
                                            <p:strVal val="#ppt_x"/>
                                          </p:val>
                                        </p:tav>
                                        <p:tav tm="100000">
                                          <p:val>
                                            <p:strVal val="#ppt_x"/>
                                          </p:val>
                                        </p:tav>
                                      </p:tavLst>
                                    </p:anim>
                                    <p:anim calcmode="lin" valueType="num">
                                      <p:cBhvr additive="base">
                                        <p:cTn id="13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60"/>
                                        </p:tgtEl>
                                        <p:attrNameLst>
                                          <p:attrName>style.visibility</p:attrName>
                                        </p:attrNameLst>
                                      </p:cBhvr>
                                      <p:to>
                                        <p:strVal val="visible"/>
                                      </p:to>
                                    </p:set>
                                    <p:anim calcmode="lin" valueType="num">
                                      <p:cBhvr additive="base">
                                        <p:cTn id="135" dur="500" fill="hold"/>
                                        <p:tgtEl>
                                          <p:spTgt spid="60"/>
                                        </p:tgtEl>
                                        <p:attrNameLst>
                                          <p:attrName>ppt_x</p:attrName>
                                        </p:attrNameLst>
                                      </p:cBhvr>
                                      <p:tavLst>
                                        <p:tav tm="0">
                                          <p:val>
                                            <p:strVal val="#ppt_x"/>
                                          </p:val>
                                        </p:tav>
                                        <p:tav tm="100000">
                                          <p:val>
                                            <p:strVal val="#ppt_x"/>
                                          </p:val>
                                        </p:tav>
                                      </p:tavLst>
                                    </p:anim>
                                    <p:anim calcmode="lin" valueType="num">
                                      <p:cBhvr additive="base">
                                        <p:cTn id="136" dur="500" fill="hold"/>
                                        <p:tgtEl>
                                          <p:spTgt spid="60"/>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anim calcmode="lin" valueType="num">
                                      <p:cBhvr additive="base">
                                        <p:cTn id="139" dur="500" fill="hold"/>
                                        <p:tgtEl>
                                          <p:spTgt spid="59"/>
                                        </p:tgtEl>
                                        <p:attrNameLst>
                                          <p:attrName>ppt_x</p:attrName>
                                        </p:attrNameLst>
                                      </p:cBhvr>
                                      <p:tavLst>
                                        <p:tav tm="0">
                                          <p:val>
                                            <p:strVal val="#ppt_x"/>
                                          </p:val>
                                        </p:tav>
                                        <p:tav tm="100000">
                                          <p:val>
                                            <p:strVal val="#ppt_x"/>
                                          </p:val>
                                        </p:tav>
                                      </p:tavLst>
                                    </p:anim>
                                    <p:anim calcmode="lin" valueType="num">
                                      <p:cBhvr additive="base">
                                        <p:cTn id="140" dur="500" fill="hold"/>
                                        <p:tgtEl>
                                          <p:spTgt spid="59"/>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1"/>
                                        </p:tgtEl>
                                        <p:attrNameLst>
                                          <p:attrName>style.visibility</p:attrName>
                                        </p:attrNameLst>
                                      </p:cBhvr>
                                      <p:to>
                                        <p:strVal val="visible"/>
                                      </p:to>
                                    </p:set>
                                    <p:anim calcmode="lin" valueType="num">
                                      <p:cBhvr additive="base">
                                        <p:cTn id="143" dur="500" fill="hold"/>
                                        <p:tgtEl>
                                          <p:spTgt spid="61"/>
                                        </p:tgtEl>
                                        <p:attrNameLst>
                                          <p:attrName>ppt_x</p:attrName>
                                        </p:attrNameLst>
                                      </p:cBhvr>
                                      <p:tavLst>
                                        <p:tav tm="0">
                                          <p:val>
                                            <p:strVal val="#ppt_x"/>
                                          </p:val>
                                        </p:tav>
                                        <p:tav tm="100000">
                                          <p:val>
                                            <p:strVal val="#ppt_x"/>
                                          </p:val>
                                        </p:tav>
                                      </p:tavLst>
                                    </p:anim>
                                    <p:anim calcmode="lin" valueType="num">
                                      <p:cBhvr additive="base">
                                        <p:cTn id="144" dur="500" fill="hold"/>
                                        <p:tgtEl>
                                          <p:spTgt spid="61"/>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anim calcmode="lin" valueType="num">
                                      <p:cBhvr additive="base">
                                        <p:cTn id="147" dur="500" fill="hold"/>
                                        <p:tgtEl>
                                          <p:spTgt spid="62"/>
                                        </p:tgtEl>
                                        <p:attrNameLst>
                                          <p:attrName>ppt_x</p:attrName>
                                        </p:attrNameLst>
                                      </p:cBhvr>
                                      <p:tavLst>
                                        <p:tav tm="0">
                                          <p:val>
                                            <p:strVal val="#ppt_x"/>
                                          </p:val>
                                        </p:tav>
                                        <p:tav tm="100000">
                                          <p:val>
                                            <p:strVal val="#ppt_x"/>
                                          </p:val>
                                        </p:tav>
                                      </p:tavLst>
                                    </p:anim>
                                    <p:anim calcmode="lin" valueType="num">
                                      <p:cBhvr additive="base">
                                        <p:cTn id="148" dur="500" fill="hold"/>
                                        <p:tgtEl>
                                          <p:spTgt spid="6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63"/>
                                        </p:tgtEl>
                                        <p:attrNameLst>
                                          <p:attrName>style.visibility</p:attrName>
                                        </p:attrNameLst>
                                      </p:cBhvr>
                                      <p:to>
                                        <p:strVal val="visible"/>
                                      </p:to>
                                    </p:set>
                                    <p:anim calcmode="lin" valueType="num">
                                      <p:cBhvr additive="base">
                                        <p:cTn id="151" dur="500" fill="hold"/>
                                        <p:tgtEl>
                                          <p:spTgt spid="63"/>
                                        </p:tgtEl>
                                        <p:attrNameLst>
                                          <p:attrName>ppt_x</p:attrName>
                                        </p:attrNameLst>
                                      </p:cBhvr>
                                      <p:tavLst>
                                        <p:tav tm="0">
                                          <p:val>
                                            <p:strVal val="#ppt_x"/>
                                          </p:val>
                                        </p:tav>
                                        <p:tav tm="100000">
                                          <p:val>
                                            <p:strVal val="#ppt_x"/>
                                          </p:val>
                                        </p:tav>
                                      </p:tavLst>
                                    </p:anim>
                                    <p:anim calcmode="lin" valueType="num">
                                      <p:cBhvr additive="base">
                                        <p:cTn id="152" dur="500" fill="hold"/>
                                        <p:tgtEl>
                                          <p:spTgt spid="63"/>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64"/>
                                        </p:tgtEl>
                                        <p:attrNameLst>
                                          <p:attrName>style.visibility</p:attrName>
                                        </p:attrNameLst>
                                      </p:cBhvr>
                                      <p:to>
                                        <p:strVal val="visible"/>
                                      </p:to>
                                    </p:set>
                                    <p:anim calcmode="lin" valueType="num">
                                      <p:cBhvr additive="base">
                                        <p:cTn id="155" dur="500" fill="hold"/>
                                        <p:tgtEl>
                                          <p:spTgt spid="64"/>
                                        </p:tgtEl>
                                        <p:attrNameLst>
                                          <p:attrName>ppt_x</p:attrName>
                                        </p:attrNameLst>
                                      </p:cBhvr>
                                      <p:tavLst>
                                        <p:tav tm="0">
                                          <p:val>
                                            <p:strVal val="#ppt_x"/>
                                          </p:val>
                                        </p:tav>
                                        <p:tav tm="100000">
                                          <p:val>
                                            <p:strVal val="#ppt_x"/>
                                          </p:val>
                                        </p:tav>
                                      </p:tavLst>
                                    </p:anim>
                                    <p:anim calcmode="lin" valueType="num">
                                      <p:cBhvr additive="base">
                                        <p:cTn id="156" dur="500" fill="hold"/>
                                        <p:tgtEl>
                                          <p:spTgt spid="64"/>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65"/>
                                        </p:tgtEl>
                                        <p:attrNameLst>
                                          <p:attrName>style.visibility</p:attrName>
                                        </p:attrNameLst>
                                      </p:cBhvr>
                                      <p:to>
                                        <p:strVal val="visible"/>
                                      </p:to>
                                    </p:set>
                                    <p:anim calcmode="lin" valueType="num">
                                      <p:cBhvr additive="base">
                                        <p:cTn id="159" dur="500" fill="hold"/>
                                        <p:tgtEl>
                                          <p:spTgt spid="65"/>
                                        </p:tgtEl>
                                        <p:attrNameLst>
                                          <p:attrName>ppt_x</p:attrName>
                                        </p:attrNameLst>
                                      </p:cBhvr>
                                      <p:tavLst>
                                        <p:tav tm="0">
                                          <p:val>
                                            <p:strVal val="#ppt_x"/>
                                          </p:val>
                                        </p:tav>
                                        <p:tav tm="100000">
                                          <p:val>
                                            <p:strVal val="#ppt_x"/>
                                          </p:val>
                                        </p:tav>
                                      </p:tavLst>
                                    </p:anim>
                                    <p:anim calcmode="lin" valueType="num">
                                      <p:cBhvr additive="base">
                                        <p:cTn id="160" dur="500" fill="hold"/>
                                        <p:tgtEl>
                                          <p:spTgt spid="65"/>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66"/>
                                        </p:tgtEl>
                                        <p:attrNameLst>
                                          <p:attrName>style.visibility</p:attrName>
                                        </p:attrNameLst>
                                      </p:cBhvr>
                                      <p:to>
                                        <p:strVal val="visible"/>
                                      </p:to>
                                    </p:set>
                                    <p:anim calcmode="lin" valueType="num">
                                      <p:cBhvr additive="base">
                                        <p:cTn id="163" dur="500" fill="hold"/>
                                        <p:tgtEl>
                                          <p:spTgt spid="66"/>
                                        </p:tgtEl>
                                        <p:attrNameLst>
                                          <p:attrName>ppt_x</p:attrName>
                                        </p:attrNameLst>
                                      </p:cBhvr>
                                      <p:tavLst>
                                        <p:tav tm="0">
                                          <p:val>
                                            <p:strVal val="#ppt_x"/>
                                          </p:val>
                                        </p:tav>
                                        <p:tav tm="100000">
                                          <p:val>
                                            <p:strVal val="#ppt_x"/>
                                          </p:val>
                                        </p:tav>
                                      </p:tavLst>
                                    </p:anim>
                                    <p:anim calcmode="lin" valueType="num">
                                      <p:cBhvr additive="base">
                                        <p:cTn id="164" dur="500" fill="hold"/>
                                        <p:tgtEl>
                                          <p:spTgt spid="66"/>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52"/>
                                        </p:tgtEl>
                                        <p:attrNameLst>
                                          <p:attrName>style.visibility</p:attrName>
                                        </p:attrNameLst>
                                      </p:cBhvr>
                                      <p:to>
                                        <p:strVal val="visible"/>
                                      </p:to>
                                    </p:set>
                                    <p:anim calcmode="lin" valueType="num">
                                      <p:cBhvr additive="base">
                                        <p:cTn id="167" dur="500" fill="hold"/>
                                        <p:tgtEl>
                                          <p:spTgt spid="52"/>
                                        </p:tgtEl>
                                        <p:attrNameLst>
                                          <p:attrName>ppt_x</p:attrName>
                                        </p:attrNameLst>
                                      </p:cBhvr>
                                      <p:tavLst>
                                        <p:tav tm="0">
                                          <p:val>
                                            <p:strVal val="#ppt_x"/>
                                          </p:val>
                                        </p:tav>
                                        <p:tav tm="100000">
                                          <p:val>
                                            <p:strVal val="#ppt_x"/>
                                          </p:val>
                                        </p:tav>
                                      </p:tavLst>
                                    </p:anim>
                                    <p:anim calcmode="lin" valueType="num">
                                      <p:cBhvr additive="base">
                                        <p:cTn id="168" dur="500" fill="hold"/>
                                        <p:tgtEl>
                                          <p:spTgt spid="52"/>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53"/>
                                        </p:tgtEl>
                                        <p:attrNameLst>
                                          <p:attrName>style.visibility</p:attrName>
                                        </p:attrNameLst>
                                      </p:cBhvr>
                                      <p:to>
                                        <p:strVal val="visible"/>
                                      </p:to>
                                    </p:set>
                                    <p:anim calcmode="lin" valueType="num">
                                      <p:cBhvr additive="base">
                                        <p:cTn id="171" dur="500" fill="hold"/>
                                        <p:tgtEl>
                                          <p:spTgt spid="53"/>
                                        </p:tgtEl>
                                        <p:attrNameLst>
                                          <p:attrName>ppt_x</p:attrName>
                                        </p:attrNameLst>
                                      </p:cBhvr>
                                      <p:tavLst>
                                        <p:tav tm="0">
                                          <p:val>
                                            <p:strVal val="#ppt_x"/>
                                          </p:val>
                                        </p:tav>
                                        <p:tav tm="100000">
                                          <p:val>
                                            <p:strVal val="#ppt_x"/>
                                          </p:val>
                                        </p:tav>
                                      </p:tavLst>
                                    </p:anim>
                                    <p:anim calcmode="lin" valueType="num">
                                      <p:cBhvr additive="base">
                                        <p:cTn id="172" dur="500" fill="hold"/>
                                        <p:tgtEl>
                                          <p:spTgt spid="53"/>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54"/>
                                        </p:tgtEl>
                                        <p:attrNameLst>
                                          <p:attrName>style.visibility</p:attrName>
                                        </p:attrNameLst>
                                      </p:cBhvr>
                                      <p:to>
                                        <p:strVal val="visible"/>
                                      </p:to>
                                    </p:set>
                                    <p:anim calcmode="lin" valueType="num">
                                      <p:cBhvr additive="base">
                                        <p:cTn id="175" dur="500" fill="hold"/>
                                        <p:tgtEl>
                                          <p:spTgt spid="54"/>
                                        </p:tgtEl>
                                        <p:attrNameLst>
                                          <p:attrName>ppt_x</p:attrName>
                                        </p:attrNameLst>
                                      </p:cBhvr>
                                      <p:tavLst>
                                        <p:tav tm="0">
                                          <p:val>
                                            <p:strVal val="#ppt_x"/>
                                          </p:val>
                                        </p:tav>
                                        <p:tav tm="100000">
                                          <p:val>
                                            <p:strVal val="#ppt_x"/>
                                          </p:val>
                                        </p:tav>
                                      </p:tavLst>
                                    </p:anim>
                                    <p:anim calcmode="lin" valueType="num">
                                      <p:cBhvr additive="base">
                                        <p:cTn id="176" dur="500" fill="hold"/>
                                        <p:tgtEl>
                                          <p:spTgt spid="54"/>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55"/>
                                        </p:tgtEl>
                                        <p:attrNameLst>
                                          <p:attrName>style.visibility</p:attrName>
                                        </p:attrNameLst>
                                      </p:cBhvr>
                                      <p:to>
                                        <p:strVal val="visible"/>
                                      </p:to>
                                    </p:set>
                                    <p:anim calcmode="lin" valueType="num">
                                      <p:cBhvr additive="base">
                                        <p:cTn id="179" dur="500" fill="hold"/>
                                        <p:tgtEl>
                                          <p:spTgt spid="55"/>
                                        </p:tgtEl>
                                        <p:attrNameLst>
                                          <p:attrName>ppt_x</p:attrName>
                                        </p:attrNameLst>
                                      </p:cBhvr>
                                      <p:tavLst>
                                        <p:tav tm="0">
                                          <p:val>
                                            <p:strVal val="#ppt_x"/>
                                          </p:val>
                                        </p:tav>
                                        <p:tav tm="100000">
                                          <p:val>
                                            <p:strVal val="#ppt_x"/>
                                          </p:val>
                                        </p:tav>
                                      </p:tavLst>
                                    </p:anim>
                                    <p:anim calcmode="lin" valueType="num">
                                      <p:cBhvr additive="base">
                                        <p:cTn id="18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nodeType="clickEffect">
                                  <p:stCondLst>
                                    <p:cond delay="0"/>
                                  </p:stCondLst>
                                  <p:childTnLst>
                                    <p:set>
                                      <p:cBhvr>
                                        <p:cTn id="184" dur="1" fill="hold">
                                          <p:stCondLst>
                                            <p:cond delay="0"/>
                                          </p:stCondLst>
                                        </p:cTn>
                                        <p:tgtEl>
                                          <p:spTgt spid="68"/>
                                        </p:tgtEl>
                                        <p:attrNameLst>
                                          <p:attrName>style.visibility</p:attrName>
                                        </p:attrNameLst>
                                      </p:cBhvr>
                                      <p:to>
                                        <p:strVal val="visible"/>
                                      </p:to>
                                    </p:set>
                                    <p:anim calcmode="lin" valueType="num">
                                      <p:cBhvr additive="base">
                                        <p:cTn id="185" dur="500" fill="hold"/>
                                        <p:tgtEl>
                                          <p:spTgt spid="68"/>
                                        </p:tgtEl>
                                        <p:attrNameLst>
                                          <p:attrName>ppt_x</p:attrName>
                                        </p:attrNameLst>
                                      </p:cBhvr>
                                      <p:tavLst>
                                        <p:tav tm="0">
                                          <p:val>
                                            <p:strVal val="#ppt_x"/>
                                          </p:val>
                                        </p:tav>
                                        <p:tav tm="100000">
                                          <p:val>
                                            <p:strVal val="#ppt_x"/>
                                          </p:val>
                                        </p:tav>
                                      </p:tavLst>
                                    </p:anim>
                                    <p:anim calcmode="lin" valueType="num">
                                      <p:cBhvr additive="base">
                                        <p:cTn id="186" dur="500" fill="hold"/>
                                        <p:tgtEl>
                                          <p:spTgt spid="68"/>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67"/>
                                        </p:tgtEl>
                                        <p:attrNameLst>
                                          <p:attrName>style.visibility</p:attrName>
                                        </p:attrNameLst>
                                      </p:cBhvr>
                                      <p:to>
                                        <p:strVal val="visible"/>
                                      </p:to>
                                    </p:set>
                                    <p:anim calcmode="lin" valueType="num">
                                      <p:cBhvr additive="base">
                                        <p:cTn id="189" dur="500" fill="hold"/>
                                        <p:tgtEl>
                                          <p:spTgt spid="67"/>
                                        </p:tgtEl>
                                        <p:attrNameLst>
                                          <p:attrName>ppt_x</p:attrName>
                                        </p:attrNameLst>
                                      </p:cBhvr>
                                      <p:tavLst>
                                        <p:tav tm="0">
                                          <p:val>
                                            <p:strVal val="#ppt_x"/>
                                          </p:val>
                                        </p:tav>
                                        <p:tav tm="100000">
                                          <p:val>
                                            <p:strVal val="#ppt_x"/>
                                          </p:val>
                                        </p:tav>
                                      </p:tavLst>
                                    </p:anim>
                                    <p:anim calcmode="lin" valueType="num">
                                      <p:cBhvr additive="base">
                                        <p:cTn id="190" dur="500" fill="hold"/>
                                        <p:tgtEl>
                                          <p:spTgt spid="67"/>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69"/>
                                        </p:tgtEl>
                                        <p:attrNameLst>
                                          <p:attrName>style.visibility</p:attrName>
                                        </p:attrNameLst>
                                      </p:cBhvr>
                                      <p:to>
                                        <p:strVal val="visible"/>
                                      </p:to>
                                    </p:set>
                                    <p:anim calcmode="lin" valueType="num">
                                      <p:cBhvr additive="base">
                                        <p:cTn id="193" dur="500" fill="hold"/>
                                        <p:tgtEl>
                                          <p:spTgt spid="69"/>
                                        </p:tgtEl>
                                        <p:attrNameLst>
                                          <p:attrName>ppt_x</p:attrName>
                                        </p:attrNameLst>
                                      </p:cBhvr>
                                      <p:tavLst>
                                        <p:tav tm="0">
                                          <p:val>
                                            <p:strVal val="#ppt_x"/>
                                          </p:val>
                                        </p:tav>
                                        <p:tav tm="100000">
                                          <p:val>
                                            <p:strVal val="#ppt_x"/>
                                          </p:val>
                                        </p:tav>
                                      </p:tavLst>
                                    </p:anim>
                                    <p:anim calcmode="lin" valueType="num">
                                      <p:cBhvr additive="base">
                                        <p:cTn id="194" dur="500" fill="hold"/>
                                        <p:tgtEl>
                                          <p:spTgt spid="69"/>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57"/>
                                        </p:tgtEl>
                                        <p:attrNameLst>
                                          <p:attrName>style.visibility</p:attrName>
                                        </p:attrNameLst>
                                      </p:cBhvr>
                                      <p:to>
                                        <p:strVal val="visible"/>
                                      </p:to>
                                    </p:set>
                                    <p:anim calcmode="lin" valueType="num">
                                      <p:cBhvr additive="base">
                                        <p:cTn id="197" dur="500" fill="hold"/>
                                        <p:tgtEl>
                                          <p:spTgt spid="57"/>
                                        </p:tgtEl>
                                        <p:attrNameLst>
                                          <p:attrName>ppt_x</p:attrName>
                                        </p:attrNameLst>
                                      </p:cBhvr>
                                      <p:tavLst>
                                        <p:tav tm="0">
                                          <p:val>
                                            <p:strVal val="#ppt_x"/>
                                          </p:val>
                                        </p:tav>
                                        <p:tav tm="100000">
                                          <p:val>
                                            <p:strVal val="#ppt_x"/>
                                          </p:val>
                                        </p:tav>
                                      </p:tavLst>
                                    </p:anim>
                                    <p:anim calcmode="lin" valueType="num">
                                      <p:cBhvr additive="base">
                                        <p:cTn id="198" dur="500" fill="hold"/>
                                        <p:tgtEl>
                                          <p:spTgt spid="57"/>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76"/>
                                        </p:tgtEl>
                                        <p:attrNameLst>
                                          <p:attrName>style.visibility</p:attrName>
                                        </p:attrNameLst>
                                      </p:cBhvr>
                                      <p:to>
                                        <p:strVal val="visible"/>
                                      </p:to>
                                    </p:set>
                                    <p:anim calcmode="lin" valueType="num">
                                      <p:cBhvr additive="base">
                                        <p:cTn id="201" dur="500" fill="hold"/>
                                        <p:tgtEl>
                                          <p:spTgt spid="76"/>
                                        </p:tgtEl>
                                        <p:attrNameLst>
                                          <p:attrName>ppt_x</p:attrName>
                                        </p:attrNameLst>
                                      </p:cBhvr>
                                      <p:tavLst>
                                        <p:tav tm="0">
                                          <p:val>
                                            <p:strVal val="#ppt_x"/>
                                          </p:val>
                                        </p:tav>
                                        <p:tav tm="100000">
                                          <p:val>
                                            <p:strVal val="#ppt_x"/>
                                          </p:val>
                                        </p:tav>
                                      </p:tavLst>
                                    </p:anim>
                                    <p:anim calcmode="lin" valueType="num">
                                      <p:cBhvr additive="base">
                                        <p:cTn id="202" dur="500" fill="hold"/>
                                        <p:tgtEl>
                                          <p:spTgt spid="76"/>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56"/>
                                        </p:tgtEl>
                                        <p:attrNameLst>
                                          <p:attrName>style.visibility</p:attrName>
                                        </p:attrNameLst>
                                      </p:cBhvr>
                                      <p:to>
                                        <p:strVal val="visible"/>
                                      </p:to>
                                    </p:set>
                                    <p:anim calcmode="lin" valueType="num">
                                      <p:cBhvr additive="base">
                                        <p:cTn id="205" dur="500" fill="hold"/>
                                        <p:tgtEl>
                                          <p:spTgt spid="56"/>
                                        </p:tgtEl>
                                        <p:attrNameLst>
                                          <p:attrName>ppt_x</p:attrName>
                                        </p:attrNameLst>
                                      </p:cBhvr>
                                      <p:tavLst>
                                        <p:tav tm="0">
                                          <p:val>
                                            <p:strVal val="#ppt_x"/>
                                          </p:val>
                                        </p:tav>
                                        <p:tav tm="100000">
                                          <p:val>
                                            <p:strVal val="#ppt_x"/>
                                          </p:val>
                                        </p:tav>
                                      </p:tavLst>
                                    </p:anim>
                                    <p:anim calcmode="lin" valueType="num">
                                      <p:cBhvr additive="base">
                                        <p:cTn id="20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71"/>
                                        </p:tgtEl>
                                        <p:attrNameLst>
                                          <p:attrName>style.visibility</p:attrName>
                                        </p:attrNameLst>
                                      </p:cBhvr>
                                      <p:to>
                                        <p:strVal val="visible"/>
                                      </p:to>
                                    </p:set>
                                    <p:anim calcmode="lin" valueType="num">
                                      <p:cBhvr additive="base">
                                        <p:cTn id="211" dur="500" fill="hold"/>
                                        <p:tgtEl>
                                          <p:spTgt spid="71"/>
                                        </p:tgtEl>
                                        <p:attrNameLst>
                                          <p:attrName>ppt_x</p:attrName>
                                        </p:attrNameLst>
                                      </p:cBhvr>
                                      <p:tavLst>
                                        <p:tav tm="0">
                                          <p:val>
                                            <p:strVal val="#ppt_x"/>
                                          </p:val>
                                        </p:tav>
                                        <p:tav tm="100000">
                                          <p:val>
                                            <p:strVal val="#ppt_x"/>
                                          </p:val>
                                        </p:tav>
                                      </p:tavLst>
                                    </p:anim>
                                    <p:anim calcmode="lin" valueType="num">
                                      <p:cBhvr additive="base">
                                        <p:cTn id="212" dur="500" fill="hold"/>
                                        <p:tgtEl>
                                          <p:spTgt spid="71"/>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77"/>
                                        </p:tgtEl>
                                        <p:attrNameLst>
                                          <p:attrName>style.visibility</p:attrName>
                                        </p:attrNameLst>
                                      </p:cBhvr>
                                      <p:to>
                                        <p:strVal val="visible"/>
                                      </p:to>
                                    </p:set>
                                    <p:anim calcmode="lin" valueType="num">
                                      <p:cBhvr additive="base">
                                        <p:cTn id="215" dur="500" fill="hold"/>
                                        <p:tgtEl>
                                          <p:spTgt spid="77"/>
                                        </p:tgtEl>
                                        <p:attrNameLst>
                                          <p:attrName>ppt_x</p:attrName>
                                        </p:attrNameLst>
                                      </p:cBhvr>
                                      <p:tavLst>
                                        <p:tav tm="0">
                                          <p:val>
                                            <p:strVal val="#ppt_x"/>
                                          </p:val>
                                        </p:tav>
                                        <p:tav tm="100000">
                                          <p:val>
                                            <p:strVal val="#ppt_x"/>
                                          </p:val>
                                        </p:tav>
                                      </p:tavLst>
                                    </p:anim>
                                    <p:anim calcmode="lin" valueType="num">
                                      <p:cBhvr additive="base">
                                        <p:cTn id="216" dur="500" fill="hold"/>
                                        <p:tgtEl>
                                          <p:spTgt spid="77"/>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58"/>
                                        </p:tgtEl>
                                        <p:attrNameLst>
                                          <p:attrName>style.visibility</p:attrName>
                                        </p:attrNameLst>
                                      </p:cBhvr>
                                      <p:to>
                                        <p:strVal val="visible"/>
                                      </p:to>
                                    </p:set>
                                    <p:anim calcmode="lin" valueType="num">
                                      <p:cBhvr additive="base">
                                        <p:cTn id="219" dur="500" fill="hold"/>
                                        <p:tgtEl>
                                          <p:spTgt spid="58"/>
                                        </p:tgtEl>
                                        <p:attrNameLst>
                                          <p:attrName>ppt_x</p:attrName>
                                        </p:attrNameLst>
                                      </p:cBhvr>
                                      <p:tavLst>
                                        <p:tav tm="0">
                                          <p:val>
                                            <p:strVal val="#ppt_x"/>
                                          </p:val>
                                        </p:tav>
                                        <p:tav tm="100000">
                                          <p:val>
                                            <p:strVal val="#ppt_x"/>
                                          </p:val>
                                        </p:tav>
                                      </p:tavLst>
                                    </p:anim>
                                    <p:anim calcmode="lin" valueType="num">
                                      <p:cBhvr additive="base">
                                        <p:cTn id="22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 presetClass="entr" presetSubtype="4" fill="hold" grpId="0" nodeType="clickEffect">
                                  <p:stCondLst>
                                    <p:cond delay="0"/>
                                  </p:stCondLst>
                                  <p:childTnLst>
                                    <p:set>
                                      <p:cBhvr>
                                        <p:cTn id="224" dur="1" fill="hold">
                                          <p:stCondLst>
                                            <p:cond delay="0"/>
                                          </p:stCondLst>
                                        </p:cTn>
                                        <p:tgtEl>
                                          <p:spTgt spid="79"/>
                                        </p:tgtEl>
                                        <p:attrNameLst>
                                          <p:attrName>style.visibility</p:attrName>
                                        </p:attrNameLst>
                                      </p:cBhvr>
                                      <p:to>
                                        <p:strVal val="visible"/>
                                      </p:to>
                                    </p:set>
                                    <p:anim calcmode="lin" valueType="num">
                                      <p:cBhvr additive="base">
                                        <p:cTn id="225" dur="500" fill="hold"/>
                                        <p:tgtEl>
                                          <p:spTgt spid="79"/>
                                        </p:tgtEl>
                                        <p:attrNameLst>
                                          <p:attrName>ppt_x</p:attrName>
                                        </p:attrNameLst>
                                      </p:cBhvr>
                                      <p:tavLst>
                                        <p:tav tm="0">
                                          <p:val>
                                            <p:strVal val="#ppt_x"/>
                                          </p:val>
                                        </p:tav>
                                        <p:tav tm="100000">
                                          <p:val>
                                            <p:strVal val="#ppt_x"/>
                                          </p:val>
                                        </p:tav>
                                      </p:tavLst>
                                    </p:anim>
                                    <p:anim calcmode="lin" valueType="num">
                                      <p:cBhvr additive="base">
                                        <p:cTn id="226" dur="500" fill="hold"/>
                                        <p:tgtEl>
                                          <p:spTgt spid="79"/>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78"/>
                                        </p:tgtEl>
                                        <p:attrNameLst>
                                          <p:attrName>style.visibility</p:attrName>
                                        </p:attrNameLst>
                                      </p:cBhvr>
                                      <p:to>
                                        <p:strVal val="visible"/>
                                      </p:to>
                                    </p:set>
                                    <p:anim calcmode="lin" valueType="num">
                                      <p:cBhvr additive="base">
                                        <p:cTn id="229" dur="500" fill="hold"/>
                                        <p:tgtEl>
                                          <p:spTgt spid="78"/>
                                        </p:tgtEl>
                                        <p:attrNameLst>
                                          <p:attrName>ppt_x</p:attrName>
                                        </p:attrNameLst>
                                      </p:cBhvr>
                                      <p:tavLst>
                                        <p:tav tm="0">
                                          <p:val>
                                            <p:strVal val="#ppt_x"/>
                                          </p:val>
                                        </p:tav>
                                        <p:tav tm="100000">
                                          <p:val>
                                            <p:strVal val="#ppt_x"/>
                                          </p:val>
                                        </p:tav>
                                      </p:tavLst>
                                    </p:anim>
                                    <p:anim calcmode="lin" valueType="num">
                                      <p:cBhvr additive="base">
                                        <p:cTn id="23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p:bldP spid="74" grpId="1" animBg="1"/>
      <p:bldP spid="75" grpId="1"/>
      <p:bldP spid="79" grpId="0"/>
      <p:bldP spid="78" grpId="0" animBg="1"/>
      <p:bldP spid="79" grpId="1"/>
      <p:bldP spid="78"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282700"/>
            <a:ext cx="8589010" cy="1444625"/>
          </a:xfrm>
          <a:prstGeom prst="rect">
            <a:avLst/>
          </a:prstGeom>
          <a:noFill/>
        </p:spPr>
        <p:txBody>
          <a:bodyPr wrap="square" rtlCol="0">
            <a:noAutofit/>
          </a:bodyPr>
          <a:p>
            <a:r>
              <a:rPr lang="zh-CN" altLang="en-US">
                <a:latin typeface="Times New Roman" panose="02020603050405020304" pitchFamily="18" charset="0"/>
              </a:rPr>
              <a:t>二路归并排序的</a:t>
            </a:r>
            <a:r>
              <a:rPr lang="zh-CN" altLang="en-US">
                <a:latin typeface="Times New Roman" panose="02020603050405020304" pitchFamily="18" charset="0"/>
              </a:rPr>
              <a:t>实现：</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）首先是归并排序的递归体，首先是完成数组的拆分，拆分只需要找到数组的中间值索引，根据中间索引值就可以完成</a:t>
            </a:r>
            <a:r>
              <a:rPr lang="en-US" altLang="zh-CN">
                <a:latin typeface="Times New Roman" panose="02020603050405020304" pitchFamily="18" charset="0"/>
              </a:rPr>
              <a:t>;</a:t>
            </a:r>
            <a:r>
              <a:rPr lang="zh-CN" altLang="en-US">
                <a:latin typeface="Times New Roman" panose="02020603050405020304" pitchFamily="18" charset="0"/>
              </a:rPr>
              <a:t>然后递归的差分。</a:t>
            </a:r>
            <a:endParaRPr lang="en-US" altLang="zh-CN">
              <a:latin typeface="Times New Roman" panose="02020603050405020304" pitchFamily="18" charset="0"/>
            </a:endParaRPr>
          </a:p>
          <a:p>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）拆分完成之后，则需要合并，需要完成合并的函数</a:t>
            </a:r>
            <a:r>
              <a:rPr lang="en-US" altLang="zh-CN">
                <a:latin typeface="Times New Roman" panose="02020603050405020304" pitchFamily="18" charset="0"/>
              </a:rPr>
              <a:t>;</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文本框 3"/>
          <p:cNvSpPr txBox="1"/>
          <p:nvPr/>
        </p:nvSpPr>
        <p:spPr>
          <a:xfrm>
            <a:off x="2195830" y="2997200"/>
            <a:ext cx="4911725" cy="1276985"/>
          </a:xfrm>
          <a:prstGeom prst="rect">
            <a:avLst/>
          </a:prstGeom>
          <a:noFill/>
        </p:spPr>
        <p:txBody>
          <a:bodyPr wrap="square" rtlCol="0" anchor="t">
            <a:noAutofit/>
          </a:bodyPr>
          <a:p>
            <a:r>
              <a:rPr lang="en-US" altLang="zh-CN" sz="2400">
                <a:solidFill>
                  <a:schemeClr val="tx1"/>
                </a:solidFill>
                <a:uFillTx/>
                <a:latin typeface="Times New Roman" panose="02020603050405020304" pitchFamily="18" charset="0"/>
              </a:rPr>
              <a:t>def mergeSort(arr):</a:t>
            </a:r>
            <a:endParaRPr lang="en-US" altLang="zh-CN" sz="2400">
              <a:solidFill>
                <a:schemeClr val="tx1"/>
              </a:solidFill>
              <a:uFillTx/>
              <a:latin typeface="Times New Roman" panose="02020603050405020304" pitchFamily="18" charset="0"/>
            </a:endParaRPr>
          </a:p>
          <a:p>
            <a:r>
              <a:rPr lang="en-US" altLang="zh-CN" sz="2400">
                <a:solidFill>
                  <a:schemeClr val="tx1"/>
                </a:solidFill>
                <a:uFillTx/>
                <a:latin typeface="Times New Roman" panose="02020603050405020304" pitchFamily="18" charset="0"/>
              </a:rPr>
              <a:t>    if len(arr) &lt;= 1: #</a:t>
            </a:r>
            <a:r>
              <a:rPr lang="zh-CN" altLang="en-US" sz="2400">
                <a:solidFill>
                  <a:schemeClr val="tx1"/>
                </a:solidFill>
                <a:uFillTx/>
                <a:latin typeface="Times New Roman" panose="02020603050405020304" pitchFamily="18" charset="0"/>
              </a:rPr>
              <a:t>递归出口</a:t>
            </a:r>
            <a:endParaRPr lang="en-US" altLang="zh-CN" sz="2400">
              <a:solidFill>
                <a:schemeClr val="tx1"/>
              </a:solidFill>
              <a:uFillTx/>
              <a:latin typeface="Times New Roman" panose="02020603050405020304" pitchFamily="18" charset="0"/>
            </a:endParaRPr>
          </a:p>
          <a:p>
            <a:r>
              <a:rPr lang="en-US" altLang="zh-CN" sz="2400">
                <a:solidFill>
                  <a:schemeClr val="tx1"/>
                </a:solidFill>
                <a:uFillTx/>
                <a:latin typeface="Times New Roman" panose="02020603050405020304" pitchFamily="18" charset="0"/>
              </a:rPr>
              <a:t>        return arr</a:t>
            </a:r>
            <a:endParaRPr lang="en-US" altLang="zh-CN" sz="2400">
              <a:solidFill>
                <a:schemeClr val="tx1"/>
              </a:solidFill>
              <a:uFillTx/>
              <a:latin typeface="Times New Roman" panose="02020603050405020304" pitchFamily="18" charset="0"/>
            </a:endParaRPr>
          </a:p>
          <a:p>
            <a:endParaRPr lang="en-US" altLang="zh-CN" sz="2400">
              <a:solidFill>
                <a:schemeClr val="tx1"/>
              </a:solidFill>
              <a:uFillTx/>
              <a:latin typeface="Times New Roman" panose="02020603050405020304" pitchFamily="18" charset="0"/>
            </a:endParaRPr>
          </a:p>
        </p:txBody>
      </p:sp>
      <p:sp>
        <p:nvSpPr>
          <p:cNvPr id="5" name="文本框 4"/>
          <p:cNvSpPr txBox="1"/>
          <p:nvPr/>
        </p:nvSpPr>
        <p:spPr>
          <a:xfrm>
            <a:off x="2124075" y="4130675"/>
            <a:ext cx="7071995" cy="1105535"/>
          </a:xfrm>
          <a:prstGeom prst="rect">
            <a:avLst/>
          </a:prstGeom>
          <a:noFill/>
        </p:spPr>
        <p:txBody>
          <a:bodyPr wrap="square" rtlCol="0" anchor="t">
            <a:noAutofit/>
          </a:bodyPr>
          <a:p>
            <a:r>
              <a:rPr lang="en-US" altLang="zh-CN" sz="2400">
                <a:uFillTx/>
                <a:latin typeface="Times New Roman" panose="02020603050405020304" pitchFamily="18" charset="0"/>
                <a:sym typeface="+mn-ea"/>
              </a:rPr>
              <a:t>    low, high = 0, len(arr)-1 # </a:t>
            </a:r>
            <a:r>
              <a:rPr lang="zh-CN" altLang="en-US" sz="2400">
                <a:uFillTx/>
                <a:latin typeface="Times New Roman" panose="02020603050405020304" pitchFamily="18" charset="0"/>
                <a:sym typeface="+mn-ea"/>
              </a:rPr>
              <a:t>切分数组的中间索引</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mid = (low+high)//2</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a:t>
            </a:r>
            <a:endParaRPr lang="en-US" altLang="zh-CN" sz="2400">
              <a:uFillTx/>
              <a:latin typeface="Times New Roman" panose="02020603050405020304" pitchFamily="18" charset="0"/>
              <a:sym typeface="+mn-ea"/>
            </a:endParaRPr>
          </a:p>
        </p:txBody>
      </p:sp>
      <p:sp>
        <p:nvSpPr>
          <p:cNvPr id="7" name="文本框 6"/>
          <p:cNvSpPr txBox="1"/>
          <p:nvPr/>
        </p:nvSpPr>
        <p:spPr>
          <a:xfrm>
            <a:off x="2142490" y="4941570"/>
            <a:ext cx="4572000" cy="1198880"/>
          </a:xfrm>
          <a:prstGeom prst="rect">
            <a:avLst/>
          </a:prstGeom>
          <a:noFill/>
        </p:spPr>
        <p:txBody>
          <a:bodyPr wrap="square" rtlCol="0" anchor="t">
            <a:spAutoFit/>
          </a:bodyPr>
          <a:p>
            <a:r>
              <a:rPr lang="en-US" altLang="zh-CN" sz="2400">
                <a:uFillTx/>
                <a:latin typeface="Times New Roman" panose="02020603050405020304" pitchFamily="18" charset="0"/>
                <a:sym typeface="+mn-ea"/>
              </a:rPr>
              <a:t>    arr1 = mergeSort(arr[:mid+1])</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arr2 = mergeSort(arr[mid+1:])</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return merge(arr1, arr2)</a:t>
            </a:r>
            <a:endParaRPr lang="en-US" altLang="zh-CN" sz="2400">
              <a:uFillTx/>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7" grpId="0"/>
      <p:bldP spid="7" grpId="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31318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合并函数的实现</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8" name="文本框 7"/>
          <p:cNvSpPr txBox="1"/>
          <p:nvPr/>
        </p:nvSpPr>
        <p:spPr>
          <a:xfrm>
            <a:off x="2628265" y="1772920"/>
            <a:ext cx="4572000" cy="4799965"/>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rPr>
              <a:t>def merge(arr1, 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i,j = 0,0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 =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i &lt;len(arr1) and j &lt;len(arr2):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arr1[i] &lt;= 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result.append(arr1[i])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i &lt; len(arr1):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result.append(arr1[i])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j &lt; len(arr2):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result</a:t>
            </a:r>
            <a:endParaRPr lang="en-US" altLang="zh-CN">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二分查找采用的是分治策略：</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1</a:t>
            </a:r>
            <a:r>
              <a:rPr lang="zh-CN" altLang="en-US" sz="2400" dirty="0">
                <a:solidFill>
                  <a:srgbClr val="080808"/>
                </a:solidFill>
                <a:uFillTx/>
                <a:latin typeface="Times New Roman" panose="02020603050405020304" pitchFamily="18" charset="0"/>
                <a:cs typeface="Times New Roman" panose="02020603050405020304" pitchFamily="18" charset="0"/>
              </a:rPr>
              <a:t>）分：将待查找数据序列分成两个长度相等的子序列，取中间元素与</a:t>
            </a:r>
            <a:r>
              <a:rPr lang="en-US" altLang="zh-CN" sz="2400" dirty="0">
                <a:solidFill>
                  <a:srgbClr val="080808"/>
                </a:solidFill>
                <a:uFillTx/>
                <a:latin typeface="Times New Roman" panose="02020603050405020304" pitchFamily="18" charset="0"/>
                <a:cs typeface="Times New Roman" panose="02020603050405020304" pitchFamily="18" charset="0"/>
              </a:rPr>
              <a:t>key</a:t>
            </a:r>
            <a:r>
              <a:rPr lang="zh-CN" altLang="en-US" sz="2400" dirty="0">
                <a:solidFill>
                  <a:srgbClr val="080808"/>
                </a:solidFill>
                <a:uFillTx/>
                <a:latin typeface="Times New Roman" panose="02020603050405020304" pitchFamily="18" charset="0"/>
                <a:cs typeface="Times New Roman" panose="02020603050405020304" pitchFamily="18" charset="0"/>
              </a:rPr>
              <a:t>进行比较；</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2</a:t>
            </a:r>
            <a:r>
              <a:rPr lang="zh-CN" altLang="en-US" sz="2400" dirty="0">
                <a:solidFill>
                  <a:srgbClr val="080808"/>
                </a:solidFill>
                <a:uFillTx/>
                <a:latin typeface="Times New Roman" panose="02020603050405020304" pitchFamily="18" charset="0"/>
                <a:cs typeface="Times New Roman" panose="02020603050405020304" pitchFamily="18" charset="0"/>
              </a:rPr>
              <a:t>）治：如果相等，查找成功，结束查找；如果不相等在子序列中进行递归查找；</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3</a:t>
            </a:r>
            <a:r>
              <a:rPr lang="zh-CN" altLang="en-US" sz="2400" dirty="0">
                <a:solidFill>
                  <a:srgbClr val="080808"/>
                </a:solidFill>
                <a:uFillTx/>
                <a:latin typeface="Times New Roman" panose="02020603050405020304" pitchFamily="18" charset="0"/>
                <a:cs typeface="Times New Roman" panose="02020603050405020304" pitchFamily="18" charset="0"/>
              </a:rPr>
              <a:t>）合：因为实际上并没有把数据序列分开，因此无需进行合并；</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1219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3.3.4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int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(int a[], int x, int low, int high)</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int mid;</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if(low &gt; high) return -1;	</a:t>
            </a: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查找不成功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mid = (low + high) / 2;</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if(x == a[mid])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mid;	              //</a:t>
            </a:r>
            <a:r>
              <a:rPr lang="zh-CN" altLang="en-US" sz="2400" dirty="0">
                <a:solidFill>
                  <a:srgbClr val="080808"/>
                </a:solidFill>
                <a:uFillTx/>
                <a:latin typeface="Times New Roman" panose="02020603050405020304" pitchFamily="18" charset="0"/>
              </a:rPr>
              <a:t>查找成功</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else if(x &lt; a[mid])</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(a, x, low, mid-1);	//</a:t>
            </a:r>
            <a:r>
              <a:rPr lang="zh-CN" altLang="en-US" sz="2400" dirty="0">
                <a:solidFill>
                  <a:srgbClr val="080808"/>
                </a:solidFill>
                <a:uFillTx/>
                <a:latin typeface="Times New Roman" panose="02020603050405020304" pitchFamily="18" charset="0"/>
              </a:rPr>
              <a:t>在前半区查找</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else</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(a, x, mid+1, high); //</a:t>
            </a:r>
            <a:r>
              <a:rPr lang="zh-CN" altLang="en-US" sz="2400" dirty="0">
                <a:solidFill>
                  <a:srgbClr val="080808"/>
                </a:solidFill>
                <a:uFillTx/>
                <a:latin typeface="Times New Roman" panose="02020603050405020304" pitchFamily="18" charset="0"/>
              </a:rPr>
              <a:t>在后半区查找</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4" y="1844824"/>
            <a:ext cx="8604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3.7】</a:t>
            </a:r>
            <a:r>
              <a:rPr lang="zh-CN" altLang="en-US" sz="2400" dirty="0">
                <a:solidFill>
                  <a:srgbClr val="080808"/>
                </a:solidFill>
                <a:latin typeface="楷体" panose="02010609060101010101" pitchFamily="49" charset="-122"/>
                <a:ea typeface="楷体" panose="02010609060101010101" pitchFamily="49" charset="-122"/>
              </a:rPr>
              <a:t>给定若干个整数，要求使用分治算法求出最大值和最小值。</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85020" y="2872456"/>
            <a:ext cx="8604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采用分治策略，当数据序列中只有一个元素或者只有两个元素的情况下最大值与最小值是最容易求解的。于是首先将问题分解，首先将数据序列均分为两个数据序列，如果序列中的元素超过两个的情况，继续将数组分解为两个更小的序列，直到数据序列中只有一个元素或者只有两个元素为止。而后递归解决各子问题，最终得到原问题的解。</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4" name="Text Box 3"/>
          <p:cNvSpPr txBox="1">
            <a:spLocks noChangeArrowheads="1"/>
          </p:cNvSpPr>
          <p:nvPr/>
        </p:nvSpPr>
        <p:spPr bwMode="auto">
          <a:xfrm>
            <a:off x="2083739" y="1065375"/>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4"/>
          <p:cNvSpPr txBox="1">
            <a:spLocks noChangeArrowheads="1"/>
          </p:cNvSpPr>
          <p:nvPr/>
        </p:nvSpPr>
        <p:spPr bwMode="auto">
          <a:xfrm>
            <a:off x="323528" y="1052736"/>
            <a:ext cx="8172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3.8】</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循环赛日程安排。问题描述：设有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个选手参加循环赛，请设计一个满足以下要求比赛日程表：</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）每个选手都必须与其它</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个选手比赛一次；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）每个选手一天只能参赛一次。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347463" y="3140968"/>
            <a:ext cx="81724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按照</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上面的要求，可以将比赛表设计成一个</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列的二维表，其中第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列的元素表示和第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个选手在第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天比赛的选手号。采用分治策略，可将所有参加比赛的选手分成两部分，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个选手的比赛日程表就可以通过</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k-1</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个选手的的比赛日程表来决定。递归的执行这样的分割，直到只剩下两个选手，比赛日程表的就可以通过这样的分治策略逐步构建。</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464439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a:t>
            </a:r>
            <a:endParaRPr lang="zh-CN" altLang="en-US" sz="1800" dirty="0">
              <a:solidFill>
                <a:srgbClr val="080808"/>
              </a:solidFill>
              <a:uFillTx/>
              <a:latin typeface="Times New Roman" panose="02020603050405020304" pitchFamily="18" charset="0"/>
            </a:endParaRPr>
          </a:p>
        </p:txBody>
      </p:sp>
      <p:grpSp>
        <p:nvGrpSpPr>
          <p:cNvPr id="8" name="组合 7"/>
          <p:cNvGrpSpPr/>
          <p:nvPr/>
        </p:nvGrpSpPr>
        <p:grpSpPr>
          <a:xfrm>
            <a:off x="626110" y="2419985"/>
            <a:ext cx="3318510" cy="2883535"/>
            <a:chOff x="1644" y="3811"/>
            <a:chExt cx="5226" cy="4541"/>
          </a:xfrm>
        </p:grpSpPr>
        <p:sp>
          <p:nvSpPr>
            <p:cNvPr id="6" name="矩形 5"/>
            <p:cNvSpPr/>
            <p:nvPr/>
          </p:nvSpPr>
          <p:spPr>
            <a:xfrm>
              <a:off x="1644" y="3812"/>
              <a:ext cx="5227" cy="4540"/>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 name="直接连接符 6"/>
            <p:cNvCxnSpPr/>
            <p:nvPr/>
          </p:nvCxnSpPr>
          <p:spPr>
            <a:xfrm>
              <a:off x="3222" y="3811"/>
              <a:ext cx="9" cy="4537"/>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p:cNvSpPr txBox="1"/>
          <p:nvPr/>
        </p:nvSpPr>
        <p:spPr>
          <a:xfrm>
            <a:off x="697865" y="270891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AX</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BX</a:t>
            </a:r>
            <a:endParaRPr lang="en-US" altLang="zh-CN" sz="1200">
              <a:latin typeface="Times New Roman" panose="02020603050405020304" pitchFamily="18" charset="0"/>
              <a:cs typeface="Times New Roman" panose="02020603050405020304" pitchFamily="18" charset="0"/>
            </a:endParaRPr>
          </a:p>
        </p:txBody>
      </p:sp>
      <p:sp>
        <p:nvSpPr>
          <p:cNvPr id="10" name="矩形 9"/>
          <p:cNvSpPr/>
          <p:nvPr/>
        </p:nvSpPr>
        <p:spPr>
          <a:xfrm>
            <a:off x="1133475" y="272796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矩形 10"/>
          <p:cNvSpPr/>
          <p:nvPr/>
        </p:nvSpPr>
        <p:spPr>
          <a:xfrm>
            <a:off x="1133475" y="309880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697865" y="3933190"/>
            <a:ext cx="858520" cy="676910"/>
          </a:xfrm>
          <a:prstGeom prst="rect">
            <a:avLst/>
          </a:prstGeom>
          <a:noFill/>
        </p:spPr>
        <p:txBody>
          <a:bodyPr wrap="square" rtlCol="0">
            <a:noAutofit/>
          </a:bodyPr>
          <a:p>
            <a:pPr algn="ctr"/>
            <a:r>
              <a:rPr lang="zh-CN" altLang="en-US" sz="1200"/>
              <a:t>其他寄存器</a:t>
            </a:r>
            <a:endParaRPr lang="zh-CN" altLang="en-US" sz="1200"/>
          </a:p>
        </p:txBody>
      </p:sp>
      <p:sp>
        <p:nvSpPr>
          <p:cNvPr id="13" name="矩形 12"/>
          <p:cNvSpPr/>
          <p:nvPr/>
        </p:nvSpPr>
        <p:spPr>
          <a:xfrm>
            <a:off x="2134870" y="2711450"/>
            <a:ext cx="540385" cy="2343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矩形 13"/>
          <p:cNvSpPr/>
          <p:nvPr/>
        </p:nvSpPr>
        <p:spPr>
          <a:xfrm>
            <a:off x="2134870" y="3082290"/>
            <a:ext cx="540385" cy="21082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774825" y="268986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CS</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IP</a:t>
            </a:r>
            <a:endParaRPr lang="en-US" altLang="zh-CN" sz="1200">
              <a:latin typeface="Times New Roman" panose="02020603050405020304" pitchFamily="18" charset="0"/>
              <a:cs typeface="Times New Roman" panose="02020603050405020304" pitchFamily="18" charset="0"/>
            </a:endParaRPr>
          </a:p>
        </p:txBody>
      </p:sp>
      <p:sp>
        <p:nvSpPr>
          <p:cNvPr id="16" name="矩形 15"/>
          <p:cNvSpPr/>
          <p:nvPr/>
        </p:nvSpPr>
        <p:spPr>
          <a:xfrm>
            <a:off x="1922145" y="3831590"/>
            <a:ext cx="795655" cy="3022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778000" y="3538855"/>
            <a:ext cx="1052195" cy="327025"/>
          </a:xfrm>
          <a:prstGeom prst="rect">
            <a:avLst/>
          </a:prstGeom>
          <a:noFill/>
        </p:spPr>
        <p:txBody>
          <a:bodyPr wrap="square" rtlCol="0">
            <a:noAutofit/>
          </a:bodyPr>
          <a:p>
            <a:pPr algn="ctr"/>
            <a:r>
              <a:rPr lang="zh-CN" altLang="en-US" sz="1200"/>
              <a:t>指令缓存</a:t>
            </a:r>
            <a:r>
              <a:rPr lang="zh-CN" altLang="en-US" sz="1200"/>
              <a:t>器</a:t>
            </a:r>
            <a:endParaRPr lang="zh-CN" altLang="en-US" sz="1200"/>
          </a:p>
        </p:txBody>
      </p:sp>
      <p:sp>
        <p:nvSpPr>
          <p:cNvPr id="18" name="下箭头 17"/>
          <p:cNvSpPr/>
          <p:nvPr/>
        </p:nvSpPr>
        <p:spPr>
          <a:xfrm>
            <a:off x="2153920" y="4182110"/>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矩形 18"/>
          <p:cNvSpPr/>
          <p:nvPr/>
        </p:nvSpPr>
        <p:spPr>
          <a:xfrm>
            <a:off x="1993900" y="4630420"/>
            <a:ext cx="652145" cy="3994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 name="文本框 19"/>
          <p:cNvSpPr txBox="1"/>
          <p:nvPr/>
        </p:nvSpPr>
        <p:spPr>
          <a:xfrm>
            <a:off x="1778000" y="5019675"/>
            <a:ext cx="1052195" cy="327025"/>
          </a:xfrm>
          <a:prstGeom prst="rect">
            <a:avLst/>
          </a:prstGeom>
          <a:noFill/>
        </p:spPr>
        <p:txBody>
          <a:bodyPr wrap="square" rtlCol="0">
            <a:noAutofit/>
          </a:bodyPr>
          <a:p>
            <a:pPr algn="ctr"/>
            <a:r>
              <a:rPr lang="zh-CN" altLang="en-US" sz="1200"/>
              <a:t>执行</a:t>
            </a:r>
            <a:r>
              <a:rPr lang="zh-CN" altLang="en-US" sz="1200"/>
              <a:t>控制器</a:t>
            </a:r>
            <a:endParaRPr lang="zh-CN" altLang="en-US" sz="1200"/>
          </a:p>
        </p:txBody>
      </p:sp>
      <p:sp>
        <p:nvSpPr>
          <p:cNvPr id="21" name="下箭头 20"/>
          <p:cNvSpPr/>
          <p:nvPr/>
        </p:nvSpPr>
        <p:spPr>
          <a:xfrm rot="5400000">
            <a:off x="2803525" y="3779520"/>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3146425" y="3816985"/>
            <a:ext cx="669925" cy="96964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矩形 22"/>
          <p:cNvSpPr/>
          <p:nvPr/>
        </p:nvSpPr>
        <p:spPr>
          <a:xfrm>
            <a:off x="3089275" y="2669540"/>
            <a:ext cx="679450" cy="6731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下箭头 23"/>
          <p:cNvSpPr/>
          <p:nvPr/>
        </p:nvSpPr>
        <p:spPr>
          <a:xfrm rot="16200000">
            <a:off x="2760980" y="298132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下箭头 24"/>
          <p:cNvSpPr/>
          <p:nvPr/>
        </p:nvSpPr>
        <p:spPr>
          <a:xfrm rot="16200000">
            <a:off x="2769870" y="263588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下箭头 25"/>
          <p:cNvSpPr/>
          <p:nvPr/>
        </p:nvSpPr>
        <p:spPr>
          <a:xfrm>
            <a:off x="3275965" y="3362325"/>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2893060" y="4841240"/>
            <a:ext cx="1052195" cy="327025"/>
          </a:xfrm>
          <a:prstGeom prst="rect">
            <a:avLst/>
          </a:prstGeom>
          <a:noFill/>
        </p:spPr>
        <p:txBody>
          <a:bodyPr wrap="square" rtlCol="0">
            <a:noAutofit/>
          </a:bodyPr>
          <a:p>
            <a:pPr algn="ctr"/>
            <a:r>
              <a:rPr lang="zh-CN" altLang="en-US" sz="1200"/>
              <a:t>输入</a:t>
            </a:r>
            <a:r>
              <a:rPr lang="zh-CN" altLang="en-US" sz="1200"/>
              <a:t>输出控制器</a:t>
            </a:r>
            <a:endParaRPr lang="zh-CN" altLang="en-US" sz="1200"/>
          </a:p>
        </p:txBody>
      </p:sp>
      <p:graphicFrame>
        <p:nvGraphicFramePr>
          <p:cNvPr id="28" name="表格 27"/>
          <p:cNvGraphicFramePr/>
          <p:nvPr>
            <p:custDataLst>
              <p:tags r:id="rId6"/>
            </p:custDataLst>
          </p:nvPr>
        </p:nvGraphicFramePr>
        <p:xfrm>
          <a:off x="5595620" y="2060575"/>
          <a:ext cx="747395" cy="3651250"/>
        </p:xfrm>
        <a:graphic>
          <a:graphicData uri="http://schemas.openxmlformats.org/drawingml/2006/table">
            <a:tbl>
              <a:tblPr firstRow="1" bandRow="1">
                <a:tableStyleId>{5C22544A-7EE6-4342-B048-85BDC9FD1C3A}</a:tableStyleId>
              </a:tblPr>
              <a:tblGrid>
                <a:gridCol w="747395"/>
              </a:tblGrid>
              <a:tr h="365125">
                <a:tc>
                  <a:txBody>
                    <a:bodyPr/>
                    <a:p>
                      <a:pPr algn="ctr">
                        <a:buNone/>
                      </a:pPr>
                      <a:r>
                        <a:rPr lang="en-US" altLang="zh-CN" sz="1400" b="0">
                          <a:solidFill>
                            <a:schemeClr val="tx1"/>
                          </a:solidFill>
                          <a:latin typeface="Times New Roman" panose="02020603050405020304" pitchFamily="18" charset="0"/>
                          <a:cs typeface="Times New Roman" panose="02020603050405020304" pitchFamily="18" charset="0"/>
                        </a:rPr>
                        <a:t>B8</a:t>
                      </a:r>
                      <a:endParaRPr lang="en-US" altLang="zh-CN" sz="1400" b="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23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BB</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00</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89</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bl>
          </a:graphicData>
        </a:graphic>
      </p:graphicFrame>
      <p:sp>
        <p:nvSpPr>
          <p:cNvPr id="32" name="L 形 31"/>
          <p:cNvSpPr/>
          <p:nvPr/>
        </p:nvSpPr>
        <p:spPr>
          <a:xfrm>
            <a:off x="3816350" y="38658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L 形 32"/>
          <p:cNvSpPr/>
          <p:nvPr/>
        </p:nvSpPr>
        <p:spPr>
          <a:xfrm>
            <a:off x="3819525" y="43357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文本框 33"/>
          <p:cNvSpPr txBox="1"/>
          <p:nvPr/>
        </p:nvSpPr>
        <p:spPr>
          <a:xfrm>
            <a:off x="3977640" y="3721100"/>
            <a:ext cx="1604010" cy="275590"/>
          </a:xfrm>
          <a:prstGeom prst="rect">
            <a:avLst/>
          </a:prstGeom>
          <a:noFill/>
        </p:spPr>
        <p:txBody>
          <a:bodyPr wrap="square" rtlCol="0">
            <a:spAutoFit/>
          </a:bodyPr>
          <a:p>
            <a:r>
              <a:rPr lang="en-US" altLang="zh-CN" sz="1200">
                <a:solidFill>
                  <a:schemeClr val="tx1"/>
                </a:solidFill>
                <a:uFillTx/>
                <a:latin typeface="Times New Roman" panose="02020603050405020304" pitchFamily="18" charset="0"/>
              </a:rPr>
              <a:t>20</a:t>
            </a:r>
            <a:r>
              <a:rPr lang="zh-CN" altLang="en-US" sz="1200">
                <a:solidFill>
                  <a:schemeClr val="tx1"/>
                </a:solidFill>
                <a:uFillTx/>
                <a:latin typeface="Times New Roman" panose="02020603050405020304" pitchFamily="18" charset="0"/>
              </a:rPr>
              <a:t>位地址总线</a:t>
            </a:r>
            <a:endParaRPr lang="zh-CN" altLang="en-US" sz="1200">
              <a:solidFill>
                <a:schemeClr val="tx1"/>
              </a:solidFill>
              <a:uFillTx/>
              <a:latin typeface="Times New Roman" panose="02020603050405020304" pitchFamily="18" charset="0"/>
            </a:endParaRPr>
          </a:p>
        </p:txBody>
      </p:sp>
      <p:sp>
        <p:nvSpPr>
          <p:cNvPr id="35" name="文本框 34"/>
          <p:cNvSpPr txBox="1"/>
          <p:nvPr/>
        </p:nvSpPr>
        <p:spPr>
          <a:xfrm>
            <a:off x="3971290" y="4791075"/>
            <a:ext cx="1604010" cy="275590"/>
          </a:xfrm>
          <a:prstGeom prst="rect">
            <a:avLst/>
          </a:prstGeom>
          <a:noFill/>
        </p:spPr>
        <p:txBody>
          <a:bodyPr wrap="square" rtlCol="0">
            <a:spAutoFit/>
          </a:bodyPr>
          <a:p>
            <a:r>
              <a:rPr lang="zh-CN" altLang="en-US" sz="1200">
                <a:solidFill>
                  <a:schemeClr val="tx1"/>
                </a:solidFill>
                <a:uFillTx/>
                <a:latin typeface="Times New Roman" panose="02020603050405020304" pitchFamily="18" charset="0"/>
              </a:rPr>
              <a:t>数据</a:t>
            </a:r>
            <a:r>
              <a:rPr lang="zh-CN" altLang="en-US" sz="1200">
                <a:solidFill>
                  <a:schemeClr val="tx1"/>
                </a:solidFill>
                <a:uFillTx/>
                <a:latin typeface="Times New Roman" panose="02020603050405020304" pitchFamily="18" charset="0"/>
              </a:rPr>
              <a:t>总线</a:t>
            </a:r>
            <a:endParaRPr lang="zh-CN" altLang="en-US" sz="1200">
              <a:solidFill>
                <a:schemeClr val="tx1"/>
              </a:solidFill>
              <a:uFillTx/>
              <a:latin typeface="Times New Roman" panose="02020603050405020304" pitchFamily="18" charset="0"/>
            </a:endParaRPr>
          </a:p>
        </p:txBody>
      </p:sp>
      <p:sp>
        <p:nvSpPr>
          <p:cNvPr id="36" name="文本框 35"/>
          <p:cNvSpPr txBox="1"/>
          <p:nvPr/>
        </p:nvSpPr>
        <p:spPr>
          <a:xfrm>
            <a:off x="2924175" y="2418080"/>
            <a:ext cx="1052195" cy="327025"/>
          </a:xfrm>
          <a:prstGeom prst="rect">
            <a:avLst/>
          </a:prstGeom>
          <a:noFill/>
        </p:spPr>
        <p:txBody>
          <a:bodyPr wrap="square" rtlCol="0">
            <a:noAutofit/>
          </a:bodyPr>
          <a:p>
            <a:pPr algn="ctr"/>
            <a:r>
              <a:rPr lang="zh-CN" altLang="en-US" sz="1200"/>
              <a:t>地址</a:t>
            </a:r>
            <a:r>
              <a:rPr lang="zh-CN" altLang="en-US" sz="1200"/>
              <a:t>加法器</a:t>
            </a:r>
            <a:endParaRPr lang="zh-CN" altLang="en-US" sz="1200"/>
          </a:p>
        </p:txBody>
      </p:sp>
      <p:sp>
        <p:nvSpPr>
          <p:cNvPr id="37" name="右大括号 36"/>
          <p:cNvSpPr/>
          <p:nvPr/>
        </p:nvSpPr>
        <p:spPr>
          <a:xfrm>
            <a:off x="7178675" y="22320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6382385" y="21456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20002</a:t>
            </a:r>
            <a:endParaRPr lang="en-US" altLang="zh-CN">
              <a:latin typeface="Times New Roman" panose="02020603050405020304" pitchFamily="18" charset="0"/>
              <a:cs typeface="Times New Roman" panose="02020603050405020304" pitchFamily="18" charset="0"/>
            </a:endParaRPr>
          </a:p>
        </p:txBody>
      </p:sp>
      <p:sp>
        <p:nvSpPr>
          <p:cNvPr id="39" name="文本框 38"/>
          <p:cNvSpPr txBox="1"/>
          <p:nvPr/>
        </p:nvSpPr>
        <p:spPr>
          <a:xfrm>
            <a:off x="6396355" y="17005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地址</a:t>
            </a:r>
            <a:r>
              <a:rPr lang="zh-CN" altLang="en-US" sz="1200">
                <a:solidFill>
                  <a:schemeClr val="tx1"/>
                </a:solidFill>
                <a:uFillTx/>
                <a:latin typeface="Times New Roman" panose="02020603050405020304" pitchFamily="18" charset="0"/>
              </a:rPr>
              <a:t>单元</a:t>
            </a:r>
            <a:endParaRPr lang="zh-CN" altLang="en-US" sz="1200">
              <a:solidFill>
                <a:schemeClr val="tx1"/>
              </a:solidFill>
              <a:uFillTx/>
              <a:latin typeface="Times New Roman" panose="02020603050405020304" pitchFamily="18" charset="0"/>
            </a:endParaRPr>
          </a:p>
        </p:txBody>
      </p:sp>
      <p:sp>
        <p:nvSpPr>
          <p:cNvPr id="40" name="文本框 39"/>
          <p:cNvSpPr txBox="1"/>
          <p:nvPr/>
        </p:nvSpPr>
        <p:spPr>
          <a:xfrm>
            <a:off x="5723255" y="1713230"/>
            <a:ext cx="493395" cy="266065"/>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内存</a:t>
            </a:r>
            <a:endParaRPr lang="zh-CN" altLang="en-US" sz="1200">
              <a:solidFill>
                <a:schemeClr val="tx1"/>
              </a:solidFill>
              <a:uFillTx/>
              <a:latin typeface="Times New Roman" panose="02020603050405020304" pitchFamily="18" charset="0"/>
            </a:endParaRPr>
          </a:p>
        </p:txBody>
      </p:sp>
      <p:sp>
        <p:nvSpPr>
          <p:cNvPr id="41" name="文本框 40"/>
          <p:cNvSpPr txBox="1"/>
          <p:nvPr/>
        </p:nvSpPr>
        <p:spPr>
          <a:xfrm>
            <a:off x="6414135" y="32251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20004</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20005</a:t>
            </a:r>
            <a:endParaRPr lang="en-US" altLang="zh-CN">
              <a:latin typeface="Times New Roman" panose="02020603050405020304" pitchFamily="18" charset="0"/>
              <a:cs typeface="Times New Roman" panose="02020603050405020304" pitchFamily="18" charset="0"/>
            </a:endParaRPr>
          </a:p>
        </p:txBody>
      </p:sp>
      <p:sp>
        <p:nvSpPr>
          <p:cNvPr id="43" name="右大括号 42"/>
          <p:cNvSpPr/>
          <p:nvPr/>
        </p:nvSpPr>
        <p:spPr>
          <a:xfrm>
            <a:off x="7162800" y="33115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文本框 43"/>
          <p:cNvSpPr txBox="1"/>
          <p:nvPr/>
        </p:nvSpPr>
        <p:spPr>
          <a:xfrm>
            <a:off x="6436360" y="428561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20007</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5" name="右大括号 44"/>
          <p:cNvSpPr/>
          <p:nvPr/>
        </p:nvSpPr>
        <p:spPr>
          <a:xfrm>
            <a:off x="7185025" y="4400550"/>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7" name="文本框 46"/>
          <p:cNvSpPr txBox="1"/>
          <p:nvPr/>
        </p:nvSpPr>
        <p:spPr>
          <a:xfrm>
            <a:off x="6439535" y="4974590"/>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20009</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8" name="右大括号 47"/>
          <p:cNvSpPr/>
          <p:nvPr/>
        </p:nvSpPr>
        <p:spPr>
          <a:xfrm>
            <a:off x="7188200" y="5089525"/>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9" name="文本框 48"/>
          <p:cNvSpPr txBox="1"/>
          <p:nvPr/>
        </p:nvSpPr>
        <p:spPr>
          <a:xfrm>
            <a:off x="7582535" y="237299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ax,0123H</a:t>
            </a:r>
            <a:endParaRPr lang="en-US" altLang="zh-CN">
              <a:latin typeface="Times New Roman" panose="02020603050405020304" pitchFamily="18" charset="0"/>
              <a:cs typeface="Times New Roman" panose="02020603050405020304" pitchFamily="18" charset="0"/>
            </a:endParaRPr>
          </a:p>
        </p:txBody>
      </p:sp>
      <p:sp>
        <p:nvSpPr>
          <p:cNvPr id="50" name="文本框 49"/>
          <p:cNvSpPr txBox="1"/>
          <p:nvPr/>
        </p:nvSpPr>
        <p:spPr>
          <a:xfrm>
            <a:off x="7582535" y="34842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bx,0003H</a:t>
            </a:r>
            <a:endParaRPr lang="en-US" altLang="zh-CN">
              <a:latin typeface="Times New Roman" panose="02020603050405020304" pitchFamily="18" charset="0"/>
              <a:cs typeface="Times New Roman" panose="02020603050405020304" pitchFamily="18" charset="0"/>
            </a:endParaRPr>
          </a:p>
        </p:txBody>
      </p:sp>
      <p:sp>
        <p:nvSpPr>
          <p:cNvPr id="51" name="文本框 50"/>
          <p:cNvSpPr txBox="1"/>
          <p:nvPr/>
        </p:nvSpPr>
        <p:spPr>
          <a:xfrm>
            <a:off x="7614285" y="4401820"/>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ax,bx</a:t>
            </a:r>
            <a:endParaRPr lang="en-US" altLang="zh-CN">
              <a:latin typeface="Times New Roman" panose="02020603050405020304" pitchFamily="18" charset="0"/>
              <a:cs typeface="Times New Roman" panose="02020603050405020304" pitchFamily="18" charset="0"/>
            </a:endParaRPr>
          </a:p>
        </p:txBody>
      </p:sp>
      <p:sp>
        <p:nvSpPr>
          <p:cNvPr id="52" name="文本框 51"/>
          <p:cNvSpPr txBox="1"/>
          <p:nvPr/>
        </p:nvSpPr>
        <p:spPr>
          <a:xfrm>
            <a:off x="7655560" y="51098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add ax,bx</a:t>
            </a:r>
            <a:endParaRPr lang="en-US" altLang="zh-CN">
              <a:latin typeface="Times New Roman" panose="02020603050405020304" pitchFamily="18" charset="0"/>
              <a:cs typeface="Times New Roman" panose="02020603050405020304" pitchFamily="18" charset="0"/>
            </a:endParaRPr>
          </a:p>
        </p:txBody>
      </p:sp>
      <p:sp>
        <p:nvSpPr>
          <p:cNvPr id="53" name="文本框 52"/>
          <p:cNvSpPr txBox="1"/>
          <p:nvPr/>
        </p:nvSpPr>
        <p:spPr>
          <a:xfrm>
            <a:off x="7856855" y="17132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汇编指令</a:t>
            </a:r>
            <a:endParaRPr lang="zh-CN" altLang="en-US" sz="12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程序是如何在我们的计算机上运行？例如定义递归</a:t>
            </a:r>
            <a:r>
              <a:rPr lang="zh-CN" altLang="en-US" sz="1800" dirty="0">
                <a:solidFill>
                  <a:srgbClr val="080808"/>
                </a:solidFill>
                <a:uFillTx/>
                <a:latin typeface="Times New Roman" panose="02020603050405020304" pitchFamily="18" charset="0"/>
              </a:rPr>
              <a:t>函数</a:t>
            </a:r>
            <a:endParaRPr lang="zh-CN" altLang="en-US" sz="1800" dirty="0">
              <a:solidFill>
                <a:srgbClr val="080808"/>
              </a:solidFill>
              <a:uFillTx/>
              <a:latin typeface="Times New Roman" panose="02020603050405020304" pitchFamily="18" charset="0"/>
            </a:endParaRPr>
          </a:p>
        </p:txBody>
      </p:sp>
      <p:sp>
        <p:nvSpPr>
          <p:cNvPr id="4" name="矩形 3"/>
          <p:cNvSpPr/>
          <p:nvPr/>
        </p:nvSpPr>
        <p:spPr>
          <a:xfrm>
            <a:off x="6145530" y="2275840"/>
            <a:ext cx="1122045" cy="3456305"/>
          </a:xfrm>
          <a:prstGeom prst="rect">
            <a:avLst/>
          </a:prstGeom>
          <a:noFill/>
          <a:ln w="381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矩形 4"/>
          <p:cNvSpPr/>
          <p:nvPr/>
        </p:nvSpPr>
        <p:spPr>
          <a:xfrm>
            <a:off x="6226175" y="4753610"/>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6270625" y="5371465"/>
            <a:ext cx="1122045" cy="382270"/>
          </a:xfrm>
          <a:prstGeom prst="rect">
            <a:avLst/>
          </a:prstGeom>
          <a:noFill/>
        </p:spPr>
        <p:txBody>
          <a:bodyPr wrap="square" rtlCol="0">
            <a:noAutofit/>
          </a:bodyPr>
          <a:p>
            <a:r>
              <a:rPr lang="en-US" altLang="zh-CN" sz="1400">
                <a:solidFill>
                  <a:schemeClr val="tx1"/>
                </a:solidFill>
                <a:uFillTx/>
                <a:latin typeface="Times New Roman" panose="02020603050405020304" pitchFamily="18" charset="0"/>
              </a:rPr>
              <a:t>main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31" name="文本框 30"/>
          <p:cNvSpPr txBox="1"/>
          <p:nvPr/>
        </p:nvSpPr>
        <p:spPr>
          <a:xfrm>
            <a:off x="6252845" y="406717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42" name="文本框 41"/>
          <p:cNvSpPr txBox="1"/>
          <p:nvPr/>
        </p:nvSpPr>
        <p:spPr>
          <a:xfrm>
            <a:off x="395605" y="2421255"/>
            <a:ext cx="3787140" cy="258445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int recursion(int 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(n==1)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printf("</a:t>
            </a:r>
            <a:r>
              <a:rPr lang="zh-CN" altLang="en-US">
                <a:solidFill>
                  <a:schemeClr val="tx1"/>
                </a:solidFill>
                <a:uFillTx/>
                <a:latin typeface="Times New Roman" panose="02020603050405020304" pitchFamily="18" charset="0"/>
              </a:rPr>
              <a:t>此时递归层：</a:t>
            </a:r>
            <a:r>
              <a:rPr lang="en-US" altLang="zh-CN">
                <a:solidFill>
                  <a:schemeClr val="tx1"/>
                </a:solidFill>
                <a:uFillTx/>
                <a:latin typeface="Times New Roman" panose="02020603050405020304" pitchFamily="18" charset="0"/>
              </a:rPr>
              <a:t>%d\n",n);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recursion(n-1);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p:txBody>
      </p:sp>
      <p:sp>
        <p:nvSpPr>
          <p:cNvPr id="46" name="矩形 45"/>
          <p:cNvSpPr/>
          <p:nvPr/>
        </p:nvSpPr>
        <p:spPr>
          <a:xfrm>
            <a:off x="6218555" y="378777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4" name="文本框 53"/>
          <p:cNvSpPr txBox="1"/>
          <p:nvPr/>
        </p:nvSpPr>
        <p:spPr>
          <a:xfrm>
            <a:off x="6263640" y="308165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55" name="矩形 54"/>
          <p:cNvSpPr/>
          <p:nvPr/>
        </p:nvSpPr>
        <p:spPr>
          <a:xfrm>
            <a:off x="6229350" y="280225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58" name="直接连接符 57"/>
          <p:cNvCxnSpPr/>
          <p:nvPr/>
        </p:nvCxnSpPr>
        <p:spPr>
          <a:xfrm flipH="1">
            <a:off x="5666740" y="520255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59" name="直接连接符 58"/>
          <p:cNvCxnSpPr/>
          <p:nvPr/>
        </p:nvCxnSpPr>
        <p:spPr>
          <a:xfrm flipH="1" flipV="1">
            <a:off x="5658485" y="4634230"/>
            <a:ext cx="0" cy="5724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0" name="直接箭头连接符 59"/>
          <p:cNvCxnSpPr/>
          <p:nvPr/>
        </p:nvCxnSpPr>
        <p:spPr>
          <a:xfrm>
            <a:off x="5654040" y="4638040"/>
            <a:ext cx="562610"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cxnSp>
        <p:nvCxnSpPr>
          <p:cNvPr id="61" name="直接连接符 60"/>
          <p:cNvCxnSpPr/>
          <p:nvPr/>
        </p:nvCxnSpPr>
        <p:spPr>
          <a:xfrm flipH="1">
            <a:off x="5650230" y="403796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2" name="直接连接符 61"/>
          <p:cNvCxnSpPr/>
          <p:nvPr/>
        </p:nvCxnSpPr>
        <p:spPr>
          <a:xfrm flipV="1">
            <a:off x="5650865" y="3636275"/>
            <a:ext cx="0" cy="4032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3" name="直接箭头连接符 62"/>
          <p:cNvCxnSpPr/>
          <p:nvPr/>
        </p:nvCxnSpPr>
        <p:spPr>
          <a:xfrm>
            <a:off x="5652135" y="3644900"/>
            <a:ext cx="577215"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64" name="文本框 63"/>
          <p:cNvSpPr txBox="1"/>
          <p:nvPr/>
        </p:nvSpPr>
        <p:spPr>
          <a:xfrm>
            <a:off x="3995420" y="462851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sp>
        <p:nvSpPr>
          <p:cNvPr id="65" name="文本框 64"/>
          <p:cNvSpPr txBox="1"/>
          <p:nvPr/>
        </p:nvSpPr>
        <p:spPr>
          <a:xfrm>
            <a:off x="3978910" y="360743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cxnSp>
        <p:nvCxnSpPr>
          <p:cNvPr id="66" name="直接连接符 65"/>
          <p:cNvCxnSpPr/>
          <p:nvPr/>
        </p:nvCxnSpPr>
        <p:spPr>
          <a:xfrm flipH="1">
            <a:off x="7267575" y="2853055"/>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7" name="直接连接符 66"/>
          <p:cNvCxnSpPr/>
          <p:nvPr/>
        </p:nvCxnSpPr>
        <p:spPr>
          <a:xfrm flipH="1" flipV="1">
            <a:off x="7799705" y="2853295"/>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8" name="直接箭头连接符 67"/>
          <p:cNvCxnSpPr/>
          <p:nvPr/>
        </p:nvCxnSpPr>
        <p:spPr>
          <a:xfrm flipH="1">
            <a:off x="7236460" y="4067175"/>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cxnSp>
        <p:nvCxnSpPr>
          <p:cNvPr id="69" name="直接连接符 68"/>
          <p:cNvCxnSpPr/>
          <p:nvPr/>
        </p:nvCxnSpPr>
        <p:spPr>
          <a:xfrm flipH="1">
            <a:off x="7216140" y="3787140"/>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0" name="直接连接符 69"/>
          <p:cNvCxnSpPr/>
          <p:nvPr/>
        </p:nvCxnSpPr>
        <p:spPr>
          <a:xfrm flipH="1" flipV="1">
            <a:off x="7748270" y="3787380"/>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1" name="直接箭头连接符 70"/>
          <p:cNvCxnSpPr/>
          <p:nvPr/>
        </p:nvCxnSpPr>
        <p:spPr>
          <a:xfrm flipH="1">
            <a:off x="7185025" y="5001260"/>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sp>
        <p:nvSpPr>
          <p:cNvPr id="72" name="文本框 71"/>
          <p:cNvSpPr txBox="1"/>
          <p:nvPr/>
        </p:nvSpPr>
        <p:spPr>
          <a:xfrm>
            <a:off x="7707630" y="3217545"/>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
        <p:nvSpPr>
          <p:cNvPr id="73" name="文本框 72"/>
          <p:cNvSpPr txBox="1"/>
          <p:nvPr/>
        </p:nvSpPr>
        <p:spPr>
          <a:xfrm>
            <a:off x="7700010" y="4409440"/>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思想</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递归思想是</a:t>
            </a:r>
            <a:r>
              <a:rPr lang="zh-CN" altLang="en-US" sz="1800" dirty="0">
                <a:solidFill>
                  <a:srgbClr val="080808"/>
                </a:solidFill>
                <a:uFillTx/>
                <a:latin typeface="Times New Roman" panose="02020603050405020304" pitchFamily="18" charset="0"/>
              </a:rPr>
              <a:t>什么？</a:t>
            </a:r>
            <a:endParaRPr lang="zh-CN" altLang="en-US" sz="1800" dirty="0">
              <a:solidFill>
                <a:srgbClr val="080808"/>
              </a:solidFill>
              <a:uFillTx/>
              <a:latin typeface="Times New Roman" panose="02020603050405020304" pitchFamily="18" charset="0"/>
            </a:endParaRPr>
          </a:p>
        </p:txBody>
      </p:sp>
      <p:pic>
        <p:nvPicPr>
          <p:cNvPr id="6" name="图片 5" descr="v2-a6ede5e7a82bd098cf3a88de2ae35088_720w"/>
          <p:cNvPicPr>
            <a:picLocks noChangeAspect="1"/>
          </p:cNvPicPr>
          <p:nvPr/>
        </p:nvPicPr>
        <p:blipFill>
          <a:blip r:embed="rId6"/>
          <a:stretch>
            <a:fillRect/>
          </a:stretch>
        </p:blipFill>
        <p:spPr>
          <a:xfrm>
            <a:off x="1259840" y="2708910"/>
            <a:ext cx="3074035" cy="2047240"/>
          </a:xfrm>
          <a:prstGeom prst="rect">
            <a:avLst/>
          </a:prstGeom>
        </p:spPr>
      </p:pic>
      <p:sp>
        <p:nvSpPr>
          <p:cNvPr id="7" name="文本框 6"/>
          <p:cNvSpPr txBox="1"/>
          <p:nvPr/>
        </p:nvSpPr>
        <p:spPr>
          <a:xfrm>
            <a:off x="683260" y="5157470"/>
            <a:ext cx="4035425" cy="727075"/>
          </a:xfrm>
          <a:prstGeom prst="rect">
            <a:avLst/>
          </a:prstGeom>
        </p:spPr>
        <p:txBody>
          <a:bodyPr>
            <a:noAutofit/>
          </a:bodyPr>
          <a:p>
            <a:pPr marL="0" indent="0" algn="ctr"/>
            <a:r>
              <a:rPr lang="zh-CN" altLang="en-US" sz="1600" b="0" i="0">
                <a:solidFill>
                  <a:srgbClr val="333333"/>
                </a:solidFill>
                <a:latin typeface="PingFang SC"/>
                <a:ea typeface="PingFang SC"/>
              </a:rPr>
              <a:t>从前有座山，山上有座庙，庙里有个老和尚，老和尚在给小和尚讲故事，故事讲的是从前有座山</a:t>
            </a:r>
            <a:r>
              <a:rPr lang="en-US" altLang="zh-CN" sz="1600" b="0" i="0">
                <a:solidFill>
                  <a:srgbClr val="333333"/>
                </a:solidFill>
                <a:latin typeface="PingFang SC"/>
                <a:ea typeface="PingFang SC"/>
              </a:rPr>
              <a:t>···</a:t>
            </a:r>
            <a:endParaRPr lang="en-US" altLang="zh-CN" sz="1600" b="0" i="0">
              <a:solidFill>
                <a:srgbClr val="333333"/>
              </a:solidFill>
              <a:latin typeface="PingFang SC"/>
              <a:ea typeface="PingFang SC"/>
            </a:endParaRPr>
          </a:p>
        </p:txBody>
      </p:sp>
      <p:pic>
        <p:nvPicPr>
          <p:cNvPr id="8" name="图片 7" descr="VCG211401672219"/>
          <p:cNvPicPr>
            <a:picLocks noChangeAspect="1"/>
          </p:cNvPicPr>
          <p:nvPr/>
        </p:nvPicPr>
        <p:blipFill>
          <a:blip r:embed="rId7"/>
          <a:srcRect l="466" r="31100"/>
          <a:stretch>
            <a:fillRect/>
          </a:stretch>
        </p:blipFill>
        <p:spPr>
          <a:xfrm>
            <a:off x="5435600" y="2707640"/>
            <a:ext cx="3006725" cy="2048510"/>
          </a:xfrm>
          <a:prstGeom prst="rect">
            <a:avLst/>
          </a:prstGeom>
          <a:ln>
            <a:solidFill>
              <a:schemeClr val="tx1"/>
            </a:solidFill>
          </a:ln>
        </p:spPr>
      </p:pic>
      <p:sp>
        <p:nvSpPr>
          <p:cNvPr id="9" name="文本框 8"/>
          <p:cNvSpPr txBox="1"/>
          <p:nvPr/>
        </p:nvSpPr>
        <p:spPr>
          <a:xfrm>
            <a:off x="5220335" y="5157470"/>
            <a:ext cx="3653790" cy="678815"/>
          </a:xfrm>
          <a:prstGeom prst="rect">
            <a:avLst/>
          </a:prstGeom>
        </p:spPr>
        <p:txBody>
          <a:bodyPr>
            <a:noAutofit/>
          </a:bodyPr>
          <a:p>
            <a:pPr marL="0" indent="0" algn="ctr"/>
            <a:r>
              <a:rPr lang="zh-CN" altLang="en-US" sz="1600" b="0" i="0">
                <a:solidFill>
                  <a:srgbClr val="333333"/>
                </a:solidFill>
                <a:latin typeface="PingFang SC"/>
                <a:ea typeface="PingFang SC"/>
              </a:rPr>
              <a:t>试想一下，一个排列的队伍，排队办理业务，你也在其中，你想知道你排列第几，队伍太长没有除了队首的人知道自己的位次，其余人不知道各自的位次。</a:t>
            </a:r>
            <a:r>
              <a:rPr lang="zh-CN" altLang="en-US" sz="1600" b="0" i="0">
                <a:solidFill>
                  <a:srgbClr val="333333"/>
                </a:solidFill>
                <a:latin typeface="PingFang SC"/>
                <a:ea typeface="PingFang SC"/>
              </a:rPr>
              <a:t>那该怎么办？</a:t>
            </a:r>
            <a:endParaRPr lang="zh-CN" altLang="en-US" sz="1600" b="0" i="0">
              <a:solidFill>
                <a:srgbClr val="333333"/>
              </a:solidFill>
              <a:latin typeface="PingFang SC"/>
              <a:ea typeface="PingFang SC"/>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6"/>
          <p:cNvSpPr txBox="1">
            <a:spLocks noChangeArrowheads="1"/>
          </p:cNvSpPr>
          <p:nvPr/>
        </p:nvSpPr>
        <p:spPr bwMode="auto">
          <a:xfrm>
            <a:off x="395605" y="2348548"/>
            <a:ext cx="8126413" cy="1383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意大利著名数学家斐波那契在他的</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算盘全集</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一书中提出了这样一道有趣的兔子繁殖问题</a:t>
            </a:r>
            <a:r>
              <a:rPr lang="en-US" altLang="zh-CN" dirty="0">
                <a:solidFill>
                  <a:srgbClr val="080808"/>
                </a:solidFill>
                <a:latin typeface="宋体" panose="02010600030101010101" pitchFamily="2" charset="-122"/>
                <a:cs typeface="宋体" panose="02010600030101010101" pitchFamily="2" charset="-122"/>
              </a:rPr>
              <a:t>:</a:t>
            </a:r>
            <a:endParaRPr lang="zh-CN" altLang="en-US" dirty="0">
              <a:solidFill>
                <a:srgbClr val="080808"/>
              </a:solidFill>
              <a:latin typeface="宋体" panose="02010600030101010101" pitchFamily="2" charset="-122"/>
              <a:cs typeface="宋体" panose="02010600030101010101" pitchFamily="2" charset="-122"/>
            </a:endParaRPr>
          </a:p>
          <a:p>
            <a:pPr algn="just" eaLnBrk="1" hangingPunct="1">
              <a:spcBef>
                <a:spcPct val="50000"/>
              </a:spcBef>
            </a:pP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pic>
        <p:nvPicPr>
          <p:cNvPr id="5" name="Picture 7" descr="http://p2.so.qhimg.com/bdr/_240_/t0101b123876f22ce1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3230563"/>
            <a:ext cx="2927350" cy="2022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
          <p:cNvSpPr>
            <a:spLocks noChangeArrowheads="1"/>
          </p:cNvSpPr>
          <p:nvPr/>
        </p:nvSpPr>
        <p:spPr bwMode="auto">
          <a:xfrm>
            <a:off x="4267200" y="3087688"/>
            <a:ext cx="4183063"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假设一对初生兔子要一个月才到成熟期，而一对成熟期的兔子每个月会生一对小兔子，那么，从一对初生兔子开始，假设所有的兔子都不死，请计算出</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个月后兔子的对数。</a:t>
            </a:r>
            <a:endParaRPr lang="en-US" altLang="zh-CN" dirty="0">
              <a:latin typeface="宋体" panose="02010600030101010101" pitchFamily="2" charset="-122"/>
              <a:cs typeface="宋体" panose="02010600030101010101" pitchFamily="2" charset="-122"/>
            </a:endParaRPr>
          </a:p>
        </p:txBody>
      </p:sp>
      <p:sp>
        <p:nvSpPr>
          <p:cNvPr id="11" name="文本框 10"/>
          <p:cNvSpPr txBox="1"/>
          <p:nvPr/>
        </p:nvSpPr>
        <p:spPr>
          <a:xfrm>
            <a:off x="419735" y="17564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斐波那契数列问题：</a:t>
            </a:r>
            <a:endParaRPr lang="zh-CN" altLang="en-US" sz="2400" dirty="0">
              <a:solidFill>
                <a:srgbClr val="080808"/>
              </a:solidFill>
              <a:latin typeface="宋体" panose="02010600030101010101" pitchFamily="2" charset="-122"/>
              <a:sym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0.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4.xml><?xml version="1.0" encoding="utf-8"?>
<p:tagLst xmlns:p="http://schemas.openxmlformats.org/presentationml/2006/main">
  <p:tag name="TABLE_ENDDRAG_ORIGIN_RECT" val="58*287"/>
  <p:tag name="TABLE_ENDDRAG_RECT" val="483*133*58*287"/>
</p:tagLst>
</file>

<file path=ppt/tags/tag15.xml><?xml version="1.0" encoding="utf-8"?>
<p:tagLst xmlns:p="http://schemas.openxmlformats.org/presentationml/2006/main">
  <p:tag name="TABLE_ENDDRAG_ORIGIN_RECT" val="537*118"/>
  <p:tag name="TABLE_ENDDRAG_RECT" val="93*150*537*118"/>
</p:tagLst>
</file>

<file path=ppt/tags/tag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4.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5.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6.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7.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8.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9.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11430</Words>
  <Application>WPS 演示</Application>
  <PresentationFormat>全屏显示(4:3)</PresentationFormat>
  <Paragraphs>1347</Paragraphs>
  <Slides>57</Slides>
  <Notes>5</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57</vt:i4>
      </vt:variant>
    </vt:vector>
  </HeadingPairs>
  <TitlesOfParts>
    <vt:vector size="79" baseType="lpstr">
      <vt:lpstr>Arial</vt:lpstr>
      <vt:lpstr>宋体</vt:lpstr>
      <vt:lpstr>Wingdings</vt:lpstr>
      <vt:lpstr>Calibri</vt:lpstr>
      <vt:lpstr>华文细黑</vt:lpstr>
      <vt:lpstr>MS UI Gothic</vt:lpstr>
      <vt:lpstr>方正正大黑简体</vt:lpstr>
      <vt:lpstr>黑体</vt:lpstr>
      <vt:lpstr>Verdana</vt:lpstr>
      <vt:lpstr>微软雅黑</vt:lpstr>
      <vt:lpstr>隶书</vt:lpstr>
      <vt:lpstr>Tahoma</vt:lpstr>
      <vt:lpstr>Times New Roman</vt:lpstr>
      <vt:lpstr>楷体</vt:lpstr>
      <vt:lpstr>PingFang SC</vt:lpstr>
      <vt:lpstr>Segoe Print</vt:lpstr>
      <vt:lpstr>楷体_GB2312</vt:lpstr>
      <vt:lpstr>新宋体</vt:lpstr>
      <vt:lpstr>Arial Unicode MS</vt:lpstr>
      <vt:lpstr>JetBrains Mono</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536</cp:revision>
  <dcterms:created xsi:type="dcterms:W3CDTF">2010-09-23T08:30:00Z</dcterms:created>
  <dcterms:modified xsi:type="dcterms:W3CDTF">2025-09-27T12:38:57Z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9230DEA123E042C4A3B1F30922662B0D_12</vt:lpwstr>
  </property>
  <property fmtid="{D5CDD505-2E9C-101B-9397-08002B2CF9AE}" pid="4" name="KSOProductBuildVer">
    <vt:lpwstr>2052-12.1.0.22529</vt:lpwstr>
  </property>
</Properties>
</file>