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1"/>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 id="818" r:id="rId44"/>
    <p:sldId id="817" r:id="rId45"/>
    <p:sldId id="820" r:id="rId46"/>
    <p:sldId id="821" r:id="rId47"/>
    <p:sldId id="822" r:id="rId48"/>
    <p:sldId id="823" r:id="rId49"/>
    <p:sldId id="824" r:id="rId50"/>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9" userDrawn="1">
          <p15:clr>
            <a:srgbClr val="A4A3A4"/>
          </p15:clr>
        </p15:guide>
        <p15:guide id="2" pos="28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139"/>
        <p:guide pos="28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commentAuthors" Target="commentAuthors.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handoutMaster" Target="handoutMasters/handoutMaster1.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blog.csdn.net/v_JULY_v/article/details/70418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82.xml"/><Relationship Id="rId1" Type="http://schemas.openxmlformats.org/officeDocument/2006/relationships/tags" Target="../tags/tag8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548130" y="29248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920355" cy="53340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S=“ABCABCABD”</a:t>
            </a:r>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T=“ABCABD”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17" name="文本框 16"/>
          <p:cNvSpPr txBox="1"/>
          <p:nvPr/>
        </p:nvSpPr>
        <p:spPr>
          <a:xfrm>
            <a:off x="1619885" y="5877877"/>
            <a:ext cx="5080000" cy="583565"/>
          </a:xfrm>
          <a:prstGeom prst="rect">
            <a:avLst/>
          </a:prstGeom>
        </p:spPr>
        <p:txBody>
          <a:bodyPr>
            <a:spAutoFit/>
          </a:bodyPr>
          <a:p>
            <a:r>
              <a:rPr lang="zh-CN" altLang="en-US" sz="1600">
                <a:hlinkClick r:id="rId1"/>
              </a:rPr>
              <a:t>从头到尾彻底理解</a:t>
            </a:r>
            <a:r>
              <a:rPr lang="en-US" altLang="zh-CN" sz="1600">
                <a:hlinkClick r:id="rId1"/>
              </a:rPr>
              <a:t>KMP</a:t>
            </a:r>
            <a:r>
              <a:rPr lang="zh-CN" altLang="en-US" sz="1600">
                <a:hlinkClick r:id="rId1"/>
              </a:rPr>
              <a:t>（</a:t>
            </a:r>
            <a:r>
              <a:rPr lang="en-US" altLang="zh-CN" sz="1600">
                <a:hlinkClick r:id="rId1"/>
              </a:rPr>
              <a:t>2014</a:t>
            </a:r>
            <a:r>
              <a:rPr lang="zh-CN" altLang="en-US" sz="1600">
                <a:hlinkClick r:id="rId1"/>
              </a:rPr>
              <a:t>年</a:t>
            </a:r>
            <a:r>
              <a:rPr lang="en-US" altLang="zh-CN" sz="1600">
                <a:hlinkClick r:id="rId1"/>
              </a:rPr>
              <a:t>8</a:t>
            </a:r>
            <a:r>
              <a:rPr lang="zh-CN" altLang="en-US" sz="1600">
                <a:hlinkClick r:id="rId1"/>
              </a:rPr>
              <a:t>月</a:t>
            </a:r>
            <a:r>
              <a:rPr lang="en-US" altLang="zh-CN" sz="1600">
                <a:hlinkClick r:id="rId1"/>
              </a:rPr>
              <a:t>22</a:t>
            </a:r>
            <a:r>
              <a:rPr lang="zh-CN" altLang="en-US" sz="1600">
                <a:hlinkClick r:id="rId1"/>
              </a:rPr>
              <a:t>日版）</a:t>
            </a:r>
            <a:r>
              <a:rPr lang="en-US" altLang="zh-CN" sz="1600">
                <a:hlinkClick r:id="rId1"/>
              </a:rPr>
              <a:t>_kmp</a:t>
            </a:r>
            <a:r>
              <a:rPr lang="zh-CN" altLang="en-US" sz="1600">
                <a:hlinkClick r:id="rId1"/>
              </a:rPr>
              <a:t>算法 </a:t>
            </a:r>
            <a:r>
              <a:rPr lang="en-US" altLang="zh-CN" sz="1600">
                <a:hlinkClick r:id="rId1"/>
              </a:rPr>
              <a:t>csdn-CSDN</a:t>
            </a:r>
            <a:r>
              <a:rPr lang="zh-CN" altLang="en-US" sz="1600">
                <a:hlinkClick r:id="rId1"/>
              </a:rPr>
              <a:t>博客</a:t>
            </a:r>
            <a:endParaRPr lang="zh-CN" altLang="en-US" sz="1600">
              <a:hlinkClick r:id="rId1"/>
            </a:endParaRPr>
          </a:p>
        </p:txBody>
      </p:sp>
      <p:sp>
        <p:nvSpPr>
          <p:cNvPr id="4" name="文本框 3"/>
          <p:cNvSpPr txBox="1"/>
          <p:nvPr/>
        </p:nvSpPr>
        <p:spPr>
          <a:xfrm>
            <a:off x="1548130" y="24644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1548130" y="422148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1548130" y="37750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5373370"/>
            <a:ext cx="7509510" cy="45847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a:t>
            </a:r>
            <a:r>
              <a:rPr lang="zh-CN" altLang="en-US" sz="2400" dirty="0" smtClean="0">
                <a:solidFill>
                  <a:srgbClr val="080808"/>
                </a:solidFill>
                <a:uFillTx/>
                <a:latin typeface="Times New Roman" panose="02020603050405020304" charset="0"/>
                <a:sym typeface="+mn-ea"/>
              </a:rPr>
              <a:t>就是在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755650" y="20612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755650" y="14992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683895" y="2924810"/>
            <a:ext cx="7792720" cy="528320"/>
          </a:xfrm>
          <a:prstGeom prst="rect">
            <a:avLst/>
          </a:prstGeom>
          <a:noFill/>
        </p:spPr>
        <p:txBody>
          <a:bodyPr wrap="square" rtlCol="0" anchor="t">
            <a:noAutofit/>
          </a:bodyPr>
          <a:p>
            <a:pPr>
              <a:spcBef>
                <a:spcPct val="50000"/>
              </a:spcBef>
              <a:buSzTx/>
              <a:buFontTx/>
              <a:buNone/>
            </a:pPr>
            <a:r>
              <a:rPr lang="zh-CN" altLang="en-US" sz="1800" dirty="0" smtClean="0">
                <a:solidFill>
                  <a:srgbClr val="080808"/>
                </a:solidFill>
                <a:uFillTx/>
                <a:latin typeface="Times New Roman" panose="02020603050405020304" charset="0"/>
                <a:sym typeface="+mn-ea"/>
              </a:rPr>
              <a:t>那么什么是</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数组呢？</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数组就是记录模式串</a:t>
            </a:r>
            <a:r>
              <a:rPr lang="zh-CN" altLang="en-US" sz="1800" dirty="0" smtClean="0">
                <a:solidFill>
                  <a:srgbClr val="080808"/>
                </a:solidFill>
                <a:uFillTx/>
                <a:latin typeface="Times New Roman" panose="02020603050405020304" charset="0"/>
                <a:sym typeface="+mn-ea"/>
              </a:rPr>
              <a:t>子串最长相同前后缀。</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1"/>
            </p:custDataLst>
          </p:nvPr>
        </p:nvGraphicFramePr>
        <p:xfrm>
          <a:off x="755650" y="3429000"/>
          <a:ext cx="7505065" cy="2915285"/>
        </p:xfrm>
        <a:graphic>
          <a:graphicData uri="http://schemas.openxmlformats.org/drawingml/2006/table">
            <a:tbl>
              <a:tblPr firstRow="1" bandRow="1">
                <a:tableStyleId>{5C22544A-7EE6-4342-B048-85BDC9FD1C3A}</a:tableStyleId>
              </a:tblPr>
              <a:tblGrid>
                <a:gridCol w="1341120"/>
                <a:gridCol w="2306955"/>
                <a:gridCol w="2415540"/>
                <a:gridCol w="1441450"/>
              </a:tblGrid>
              <a:tr h="375920">
                <a:tc>
                  <a:txBody>
                    <a:bodyPr/>
                    <a:p>
                      <a:pPr>
                        <a:buNone/>
                      </a:pPr>
                      <a:r>
                        <a:rPr lang="zh-CN" altLang="en-US">
                          <a:solidFill>
                            <a:schemeClr val="accent3"/>
                          </a:solidFill>
                          <a:uFillTx/>
                          <a:ea typeface="宋体" panose="02010600030101010101" pitchFamily="2" charset="-122"/>
                        </a:rPr>
                        <a:t>字串</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前缀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后缀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最长公共长度</a:t>
                      </a:r>
                      <a:endParaRPr lang="zh-CN" altLang="en-US">
                        <a:solidFill>
                          <a:schemeClr val="accent3"/>
                        </a:solidFill>
                        <a:uFillTx/>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C,BC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ABCA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,AB,ABC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1</a:t>
                      </a:r>
                      <a:endParaRPr lang="en-US" altLang="zh-CN">
                        <a:latin typeface="Times New Roman" panose="02020603050405020304" charset="0"/>
                        <a:ea typeface="宋体" panose="02010600030101010101" pitchFamily="2" charset="-122"/>
                      </a:endParaRPr>
                    </a:p>
                  </a:txBody>
                  <a:tcPr/>
                </a:tc>
              </a:tr>
              <a:tr h="394335">
                <a:tc>
                  <a:txBody>
                    <a:bodyPr/>
                    <a:p>
                      <a:pPr>
                        <a:buNone/>
                      </a:pPr>
                      <a:r>
                        <a:rPr lang="en-US" altLang="zh-CN">
                          <a:solidFill>
                            <a:schemeClr val="accent4"/>
                          </a:solidFill>
                          <a:uFillTx/>
                          <a:latin typeface="Times New Roman" panose="02020603050405020304" charset="0"/>
                          <a:ea typeface="宋体" panose="02010600030101010101" pitchFamily="2" charset="-122"/>
                        </a:rPr>
                        <a:t>ABCAB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,ABC,ABCA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,CAB,BCAB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2</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ABCABD</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rPr>
                        <a:t>A,AB,ABC,ABCA,ABCAB</a:t>
                      </a:r>
                      <a:endParaRPr lang="en-US" altLang="zh-CN" sz="1400">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sym typeface="+mn-ea"/>
                        </a:rPr>
                        <a:t>D,BD,ABD,CABD,BCABD</a:t>
                      </a:r>
                      <a:endParaRPr lang="en-US" altLang="zh-CN" sz="1400">
                        <a:latin typeface="Times New Roman" panose="02020603050405020304" charset="0"/>
                        <a:ea typeface="宋体" panose="02010600030101010101" pitchFamily="2" charset="-122"/>
                        <a:sym typeface="+mn-ea"/>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bl>
          </a:graphicData>
        </a:graphic>
      </p:graphicFrame>
      <p:sp>
        <p:nvSpPr>
          <p:cNvPr id="2" name="云形标注 1"/>
          <p:cNvSpPr/>
          <p:nvPr/>
        </p:nvSpPr>
        <p:spPr>
          <a:xfrm>
            <a:off x="6012180" y="1412875"/>
            <a:ext cx="2087880" cy="1368425"/>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308725" y="1642110"/>
            <a:ext cx="1495425" cy="734060"/>
          </a:xfrm>
          <a:prstGeom prst="rect">
            <a:avLst/>
          </a:prstGeom>
          <a:noFill/>
        </p:spPr>
        <p:txBody>
          <a:bodyPr wrap="square" rtlCol="0">
            <a:noAutofit/>
          </a:bodyPr>
          <a:p>
            <a:pPr algn="ctr"/>
            <a:r>
              <a:rPr lang="zh-CN" altLang="en-US">
                <a:solidFill>
                  <a:srgbClr val="FF0000"/>
                </a:solidFill>
              </a:rPr>
              <a:t>前缀就是从首字符开始的子串！</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1217930" y="4181475"/>
          <a:ext cx="2918460" cy="752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650875" y="1557020"/>
            <a:ext cx="7609840" cy="401955"/>
          </a:xfrm>
          <a:prstGeom prst="rect">
            <a:avLst/>
          </a:prstGeom>
          <a:noFill/>
        </p:spPr>
        <p:txBody>
          <a:bodyPr wrap="square" rtlCol="0" anchor="t">
            <a:noAutofit/>
          </a:bodyPr>
          <a:p>
            <a:r>
              <a:rPr lang="zh-CN" altLang="en-US" sz="1800" dirty="0" smtClean="0">
                <a:solidFill>
                  <a:srgbClr val="080808"/>
                </a:solidFill>
                <a:uFillTx/>
                <a:latin typeface="Times New Roman" panose="02020603050405020304" charset="0"/>
                <a:sym typeface="+mn-ea"/>
              </a:rPr>
              <a:t>那么KMP算法如何利用next数组实现模式串匹配？</a:t>
            </a:r>
            <a:endParaRPr lang="zh-CN" altLang="en-US" sz="1800" dirty="0" smtClean="0">
              <a:solidFill>
                <a:srgbClr val="080808"/>
              </a:solidFill>
              <a:uFillTx/>
              <a:latin typeface="Times New Roman" panose="02020603050405020304" charset="0"/>
              <a:sym typeface="+mn-ea"/>
            </a:endParaRPr>
          </a:p>
        </p:txBody>
      </p:sp>
      <p:graphicFrame>
        <p:nvGraphicFramePr>
          <p:cNvPr id="8" name="表格 7"/>
          <p:cNvGraphicFramePr/>
          <p:nvPr/>
        </p:nvGraphicFramePr>
        <p:xfrm>
          <a:off x="1208405" y="2881630"/>
          <a:ext cx="4377690" cy="762000"/>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gridCol w="486410"/>
                <a:gridCol w="486410"/>
                <a:gridCol w="486410"/>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37465" y="288163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nvGraphicFramePr>
        <p:xfrm>
          <a:off x="1217930" y="5060950"/>
          <a:ext cx="2918460" cy="371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5560" y="508508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810" y="417258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4" name="文本框 13"/>
          <p:cNvSpPr txBox="1"/>
          <p:nvPr/>
        </p:nvSpPr>
        <p:spPr>
          <a:xfrm>
            <a:off x="755650" y="1975485"/>
            <a:ext cx="8268970" cy="906145"/>
          </a:xfrm>
          <a:prstGeom prst="rect">
            <a:avLst/>
          </a:prstGeom>
          <a:noFill/>
        </p:spPr>
        <p:txBody>
          <a:bodyPr wrap="square" rtlCol="0">
            <a:noAutofit/>
          </a:bodyPr>
          <a:p>
            <a:r>
              <a:rPr lang="zh-CN" altLang="en-US">
                <a:solidFill>
                  <a:schemeClr val="tx1"/>
                </a:solidFill>
                <a:uFillTx/>
                <a:latin typeface="Times New Roman" panose="02020603050405020304" charset="0"/>
              </a:rPr>
              <a:t>算法思想：定义两个指针</a:t>
            </a:r>
            <a:r>
              <a:rPr lang="en-US" altLang="zh-CN">
                <a:solidFill>
                  <a:schemeClr val="tx1"/>
                </a:solidFill>
                <a:uFillTx/>
                <a:latin typeface="Times New Roman" panose="02020603050405020304" charset="0"/>
                <a:cs typeface="Times New Roman" panose="02020603050405020304" charset="0"/>
              </a:rPr>
              <a:t>i</a:t>
            </a:r>
            <a:r>
              <a:rPr lang="zh-CN" altLang="en-US">
                <a:solidFill>
                  <a:schemeClr val="tx1"/>
                </a:solidFill>
                <a:uFillTx/>
                <a:latin typeface="Times New Roman" panose="02020603050405020304" charset="0"/>
                <a:cs typeface="Times New Roman" panose="02020603050405020304" charset="0"/>
              </a:rPr>
              <a:t>，</a:t>
            </a:r>
            <a:r>
              <a:rPr lang="en-US" altLang="zh-CN">
                <a:solidFill>
                  <a:schemeClr val="tx1"/>
                </a:solidFill>
                <a:uFillTx/>
                <a:latin typeface="Times New Roman" panose="02020603050405020304" charset="0"/>
                <a:cs typeface="Times New Roman" panose="02020603050405020304" charset="0"/>
              </a:rPr>
              <a:t>j</a:t>
            </a:r>
            <a:r>
              <a:rPr lang="zh-CN" altLang="en-US">
                <a:solidFill>
                  <a:schemeClr val="tx1"/>
                </a:solidFill>
                <a:uFillTx/>
                <a:latin typeface="Times New Roman" panose="02020603050405020304" charset="0"/>
              </a:rPr>
              <a:t>分别指向主串和模式串，依次匹配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指向的字符，如果</a:t>
            </a:r>
            <a:r>
              <a:rPr lang="en-US" altLang="zh-CN">
                <a:solidFill>
                  <a:schemeClr val="tx1"/>
                </a:solidFill>
                <a:uFillTx/>
                <a:latin typeface="Times New Roman" panose="02020603050405020304" charset="0"/>
              </a:rPr>
              <a:t>S[i]!=T[j],i</a:t>
            </a:r>
            <a:r>
              <a:rPr lang="zh-CN" altLang="en-US">
                <a:solidFill>
                  <a:schemeClr val="tx1"/>
                </a:solidFill>
                <a:uFillTx/>
                <a:latin typeface="Times New Roman" panose="02020603050405020304" charset="0"/>
              </a:rPr>
              <a:t>指针指向位置不变，</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指针返回到当前字符之前子串的</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数组位置。若循环结束</a:t>
            </a:r>
            <a:r>
              <a:rPr lang="en-US" altLang="zh-CN">
                <a:solidFill>
                  <a:schemeClr val="tx1"/>
                </a:solidFill>
                <a:uFillTx/>
                <a:latin typeface="Times New Roman" panose="02020603050405020304" charset="0"/>
              </a:rPr>
              <a:t>j==len(T)</a:t>
            </a:r>
            <a:r>
              <a:rPr lang="zh-CN" altLang="en-US">
                <a:solidFill>
                  <a:schemeClr val="tx1"/>
                </a:solidFill>
                <a:uFillTx/>
                <a:latin typeface="Times New Roman" panose="02020603050405020304" charset="0"/>
              </a:rPr>
              <a:t>则说明匹配成功，若</a:t>
            </a:r>
            <a:r>
              <a:rPr lang="en-US" altLang="zh-CN">
                <a:solidFill>
                  <a:schemeClr val="tx1"/>
                </a:solidFill>
                <a:uFillTx/>
                <a:latin typeface="Times New Roman" panose="02020603050405020304" charset="0"/>
              </a:rPr>
              <a:t>j&lt;len(T)</a:t>
            </a:r>
            <a:r>
              <a:rPr lang="zh-CN" altLang="en-US">
                <a:solidFill>
                  <a:schemeClr val="tx1"/>
                </a:solidFill>
                <a:uFillTx/>
                <a:latin typeface="Times New Roman" panose="02020603050405020304" charset="0"/>
              </a:rPr>
              <a:t>则匹配失败。</a:t>
            </a:r>
            <a:endParaRPr lang="zh-CN" altLang="en-US">
              <a:solidFill>
                <a:schemeClr val="tx1"/>
              </a:solidFill>
              <a:uFillTx/>
              <a:latin typeface="Times New Roman" panose="02020603050405020304" charset="0"/>
            </a:endParaRPr>
          </a:p>
        </p:txBody>
      </p:sp>
      <p:sp>
        <p:nvSpPr>
          <p:cNvPr id="15" name="文本框 14"/>
          <p:cNvSpPr txBox="1"/>
          <p:nvPr/>
        </p:nvSpPr>
        <p:spPr>
          <a:xfrm>
            <a:off x="1332230" y="3849370"/>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a:t>
            </a:r>
            <a:endParaRPr lang="en-US" altLang="zh-CN">
              <a:latin typeface="Times New Roman" panose="02020603050405020304" charset="0"/>
              <a:cs typeface="Times New Roman" panose="02020603050405020304" charset="0"/>
            </a:endParaRPr>
          </a:p>
        </p:txBody>
      </p:sp>
      <p:cxnSp>
        <p:nvCxnSpPr>
          <p:cNvPr id="16" name="直接箭头连接符 15"/>
          <p:cNvCxnSpPr/>
          <p:nvPr/>
        </p:nvCxnSpPr>
        <p:spPr>
          <a:xfrm flipV="1">
            <a:off x="1463040" y="364490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1332230" y="5733415"/>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a:t>
            </a:r>
            <a:endParaRPr lang="en-US" altLang="zh-CN">
              <a:latin typeface="Times New Roman" panose="02020603050405020304" charset="0"/>
              <a:cs typeface="Times New Roman" panose="02020603050405020304" charset="0"/>
            </a:endParaRPr>
          </a:p>
        </p:txBody>
      </p:sp>
      <p:cxnSp>
        <p:nvCxnSpPr>
          <p:cNvPr id="18" name="直接箭头连接符 17"/>
          <p:cNvCxnSpPr/>
          <p:nvPr/>
        </p:nvCxnSpPr>
        <p:spPr>
          <a:xfrm flipV="1">
            <a:off x="1463040" y="55289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200150" y="2110740"/>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8" name="表格 7"/>
          <p:cNvGraphicFramePr/>
          <p:nvPr>
            <p:custDataLst>
              <p:tags r:id="rId2"/>
            </p:custDataLst>
          </p:nvPr>
        </p:nvGraphicFramePr>
        <p:xfrm>
          <a:off x="1210945" y="943610"/>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161290" y="840105"/>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custDataLst>
              <p:tags r:id="rId3"/>
            </p:custDataLst>
          </p:nvPr>
        </p:nvGraphicFramePr>
        <p:xfrm>
          <a:off x="1215390" y="3044825"/>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159385" y="304355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127635" y="213106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5" name="文本框 14"/>
          <p:cNvSpPr txBox="1"/>
          <p:nvPr/>
        </p:nvSpPr>
        <p:spPr>
          <a:xfrm>
            <a:off x="3222625" y="17506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6" name="直接箭头连接符 15"/>
          <p:cNvCxnSpPr/>
          <p:nvPr/>
        </p:nvCxnSpPr>
        <p:spPr>
          <a:xfrm flipV="1">
            <a:off x="3334385" y="154622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3150870" y="354901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8" name="直接箭头连接符 17"/>
          <p:cNvCxnSpPr/>
          <p:nvPr/>
        </p:nvCxnSpPr>
        <p:spPr>
          <a:xfrm flipV="1">
            <a:off x="3262630" y="33445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 name="文本框 1"/>
          <p:cNvSpPr txBox="1"/>
          <p:nvPr/>
        </p:nvSpPr>
        <p:spPr>
          <a:xfrm>
            <a:off x="5076190" y="1776730"/>
            <a:ext cx="3721735" cy="923290"/>
          </a:xfrm>
          <a:prstGeom prst="rect">
            <a:avLst/>
          </a:prstGeom>
          <a:noFill/>
        </p:spPr>
        <p:txBody>
          <a:bodyPr wrap="square" rtlCol="0">
            <a:noAutofit/>
          </a:bodyPr>
          <a:p>
            <a:r>
              <a:rPr lang="zh-CN" altLang="en-US">
                <a:solidFill>
                  <a:schemeClr val="tx1"/>
                </a:solidFill>
                <a:uFillTx/>
                <a:latin typeface="Times New Roman" panose="02020603050405020304" charset="0"/>
              </a:rPr>
              <a:t>此时发现</a:t>
            </a:r>
            <a:r>
              <a:rPr lang="en-US" altLang="zh-CN">
                <a:solidFill>
                  <a:schemeClr val="tx1"/>
                </a:solidFill>
                <a:uFillTx/>
                <a:latin typeface="Times New Roman" panose="02020603050405020304" charset="0"/>
              </a:rPr>
              <a:t>S[i]!=T[j]</a:t>
            </a:r>
            <a:r>
              <a:rPr lang="zh-CN" altLang="en-US">
                <a:solidFill>
                  <a:schemeClr val="tx1"/>
                </a:solidFill>
                <a:uFillTx/>
                <a:latin typeface="Times New Roman" panose="02020603050405020304" charset="0"/>
              </a:rPr>
              <a:t>不匹配，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值不变，让</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值赋值</a:t>
            </a:r>
            <a:r>
              <a:rPr lang="en-US" altLang="zh-CN">
                <a:solidFill>
                  <a:schemeClr val="tx1"/>
                </a:solidFill>
                <a:uFillTx/>
                <a:latin typeface="Times New Roman" panose="02020603050405020304" charset="0"/>
              </a:rPr>
              <a:t>next[j-1]</a:t>
            </a:r>
            <a:endParaRPr lang="en-US" altLang="zh-CN">
              <a:solidFill>
                <a:schemeClr val="tx1"/>
              </a:solidFill>
              <a:uFillTx/>
              <a:latin typeface="Times New Roman" panose="02020603050405020304" charset="0"/>
            </a:endParaRPr>
          </a:p>
        </p:txBody>
      </p:sp>
      <p:sp>
        <p:nvSpPr>
          <p:cNvPr id="3" name="下箭头 2"/>
          <p:cNvSpPr/>
          <p:nvPr/>
        </p:nvSpPr>
        <p:spPr>
          <a:xfrm>
            <a:off x="5219700" y="3213100"/>
            <a:ext cx="360045" cy="4318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custDataLst>
              <p:tags r:id="rId4"/>
            </p:custDataLst>
          </p:nvPr>
        </p:nvGraphicFramePr>
        <p:xfrm>
          <a:off x="5850255" y="5099685"/>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27" name="表格 26"/>
          <p:cNvGraphicFramePr/>
          <p:nvPr>
            <p:custDataLst>
              <p:tags r:id="rId5"/>
            </p:custDataLst>
          </p:nvPr>
        </p:nvGraphicFramePr>
        <p:xfrm>
          <a:off x="4679950" y="3932555"/>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630295" y="382905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29" name="表格 28"/>
          <p:cNvGraphicFramePr/>
          <p:nvPr>
            <p:custDataLst>
              <p:tags r:id="rId6"/>
            </p:custDataLst>
          </p:nvPr>
        </p:nvGraphicFramePr>
        <p:xfrm>
          <a:off x="5836920" y="6033770"/>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0" name="文本框 29"/>
          <p:cNvSpPr txBox="1"/>
          <p:nvPr/>
        </p:nvSpPr>
        <p:spPr>
          <a:xfrm>
            <a:off x="4476115" y="598487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31" name="文本框 30"/>
          <p:cNvSpPr txBox="1"/>
          <p:nvPr/>
        </p:nvSpPr>
        <p:spPr>
          <a:xfrm>
            <a:off x="4444365" y="51200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2" name="文本框 31"/>
          <p:cNvSpPr txBox="1"/>
          <p:nvPr/>
        </p:nvSpPr>
        <p:spPr>
          <a:xfrm>
            <a:off x="6691630" y="473964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6803390" y="453517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6619875" y="6537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6731635" y="633349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6" name="文本框 35"/>
          <p:cNvSpPr txBox="1"/>
          <p:nvPr/>
        </p:nvSpPr>
        <p:spPr>
          <a:xfrm>
            <a:off x="107315" y="471424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更换</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值之后继续匹配。直至匹配</a:t>
            </a:r>
            <a:r>
              <a:rPr lang="zh-CN" altLang="en-US">
                <a:solidFill>
                  <a:schemeClr val="tx1"/>
                </a:solidFill>
                <a:uFillTx/>
                <a:latin typeface="Times New Roman" panose="02020603050405020304" charset="0"/>
              </a:rPr>
              <a:t>结束。</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4" name="图片 3" descr="图片1"/>
          <p:cNvPicPr>
            <a:picLocks noChangeAspect="1"/>
          </p:cNvPicPr>
          <p:nvPr/>
        </p:nvPicPr>
        <p:blipFill>
          <a:blip r:embed="rId1"/>
          <a:stretch>
            <a:fillRect/>
          </a:stretch>
        </p:blipFill>
        <p:spPr>
          <a:xfrm>
            <a:off x="107315" y="1412875"/>
            <a:ext cx="4529455" cy="2987040"/>
          </a:xfrm>
          <a:prstGeom prst="rect">
            <a:avLst/>
          </a:prstGeom>
        </p:spPr>
      </p:pic>
      <p:sp>
        <p:nvSpPr>
          <p:cNvPr id="6" name="文本框 5"/>
          <p:cNvSpPr txBox="1"/>
          <p:nvPr/>
        </p:nvSpPr>
        <p:spPr>
          <a:xfrm>
            <a:off x="179705" y="83693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那么如何实现这个算法</a:t>
            </a:r>
            <a:r>
              <a:rPr lang="zh-CN" altLang="en-US">
                <a:solidFill>
                  <a:schemeClr val="tx1"/>
                </a:solidFill>
                <a:uFillTx/>
                <a:latin typeface="Times New Roman" panose="02020603050405020304" charset="0"/>
              </a:rPr>
              <a:t>呢？</a:t>
            </a:r>
            <a:endParaRPr lang="zh-CN" altLang="en-US">
              <a:solidFill>
                <a:schemeClr val="tx1"/>
              </a:solidFill>
              <a:uFillTx/>
              <a:latin typeface="Times New Roman" panose="02020603050405020304" charset="0"/>
            </a:endParaRPr>
          </a:p>
        </p:txBody>
      </p:sp>
      <p:sp>
        <p:nvSpPr>
          <p:cNvPr id="7" name="文本框 6"/>
          <p:cNvSpPr txBox="1"/>
          <p:nvPr/>
        </p:nvSpPr>
        <p:spPr>
          <a:xfrm>
            <a:off x="1331595" y="1679575"/>
            <a:ext cx="7409180" cy="11988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def kmp(text,pattern):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nextArr = next_self(pattern) </a:t>
            </a:r>
            <a:r>
              <a:rPr lang="en-US" altLang="zh-CN" sz="1400">
                <a:latin typeface="Times New Roman" panose="02020603050405020304" charset="0"/>
                <a:cs typeface="Times New Roman" panose="02020603050405020304" charset="0"/>
              </a:rPr>
              <a:t> </a:t>
            </a:r>
            <a:r>
              <a:rPr lang="en-US" altLang="zh-CN" sz="1400">
                <a:solidFill>
                  <a:srgbClr val="FF0000"/>
                </a:solidFill>
                <a:latin typeface="Times New Roman" panose="02020603050405020304" charset="0"/>
                <a:cs typeface="Times New Roman" panose="02020603050405020304" charset="0"/>
              </a:rPr>
              <a:t>#</a:t>
            </a:r>
            <a:r>
              <a:rPr lang="zh-CN" altLang="en-US" sz="1400">
                <a:solidFill>
                  <a:srgbClr val="FF0000"/>
                </a:solidFill>
                <a:latin typeface="Times New Roman" panose="02020603050405020304" charset="0"/>
                <a:cs typeface="Times New Roman" panose="02020603050405020304" charset="0"/>
              </a:rPr>
              <a:t>假如实现了</a:t>
            </a:r>
            <a:r>
              <a:rPr lang="en-US" altLang="zh-CN" sz="1400">
                <a:solidFill>
                  <a:srgbClr val="FF0000"/>
                </a:solidFill>
                <a:latin typeface="Times New Roman" panose="02020603050405020304" charset="0"/>
                <a:cs typeface="Times New Roman" panose="02020603050405020304" charset="0"/>
              </a:rPr>
              <a:t>next</a:t>
            </a:r>
            <a:r>
              <a:rPr lang="zh-CN" altLang="en-US" sz="1400">
                <a:solidFill>
                  <a:srgbClr val="FF0000"/>
                </a:solidFill>
                <a:latin typeface="Times New Roman" panose="02020603050405020304" charset="0"/>
                <a:cs typeface="Times New Roman" panose="02020603050405020304" charset="0"/>
              </a:rPr>
              <a:t>数组的函数，后续再讨论如何实现</a:t>
            </a:r>
            <a:endParaRPr lang="en-US" altLang="zh-CN" sz="1400">
              <a:solidFill>
                <a:srgbClr val="FF0000"/>
              </a:solidFill>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    </a:t>
            </a:r>
            <a:r>
              <a:rPr lang="en-US" altLang="zh-CN" sz="1800">
                <a:latin typeface="Times New Roman" panose="02020603050405020304" charset="0"/>
                <a:cs typeface="Times New Roman" panose="02020603050405020304" charset="0"/>
              </a:rPr>
              <a:t>i = 0</a:t>
            </a:r>
            <a:endParaRPr lang="en-US" altLang="zh-CN" sz="1800">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0</a:t>
            </a:r>
            <a:endParaRPr lang="en-US" altLang="zh-CN">
              <a:latin typeface="Times New Roman" panose="02020603050405020304" charset="0"/>
              <a:cs typeface="Times New Roman" panose="02020603050405020304" charset="0"/>
            </a:endParaRPr>
          </a:p>
        </p:txBody>
      </p:sp>
      <p:sp>
        <p:nvSpPr>
          <p:cNvPr id="10" name="文本框 9"/>
          <p:cNvSpPr txBox="1"/>
          <p:nvPr/>
        </p:nvSpPr>
        <p:spPr>
          <a:xfrm>
            <a:off x="1243330" y="2748915"/>
            <a:ext cx="7409180" cy="258445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    while i &lt; len(text) and j &lt; len(pattern):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j==0: </a:t>
            </a:r>
            <a:r>
              <a:rPr lang="en-US" altLang="zh-CN" sz="1400">
                <a:solidFill>
                  <a:srgbClr val="FF0000"/>
                </a:solidFill>
                <a:latin typeface="Times New Roman" panose="02020603050405020304" charset="0"/>
                <a:cs typeface="Times New Roman" panose="02020603050405020304" charset="0"/>
              </a:rPr>
              <a:t># 细节：就是如果S和T的第一个字符不匹配，需要让S的指针自增1</a:t>
            </a:r>
            <a:endParaRPr lang="en-US" altLang="zh-CN" sz="1400">
              <a:solidFill>
                <a:srgbClr val="FF000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else:</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nextArr[j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1 </a:t>
            </a:r>
            <a:endParaRPr lang="en-US" altLang="zh-CN">
              <a:latin typeface="Times New Roman" panose="02020603050405020304" charset="0"/>
              <a:cs typeface="Times New Roman" panose="02020603050405020304" charset="0"/>
            </a:endParaRPr>
          </a:p>
        </p:txBody>
      </p:sp>
      <p:sp>
        <p:nvSpPr>
          <p:cNvPr id="14" name="文本框 13"/>
          <p:cNvSpPr txBox="1"/>
          <p:nvPr/>
        </p:nvSpPr>
        <p:spPr>
          <a:xfrm>
            <a:off x="1547495" y="5303838"/>
            <a:ext cx="5080000" cy="368300"/>
          </a:xfrm>
          <a:prstGeom prst="rect">
            <a:avLst/>
          </a:prstGeom>
        </p:spPr>
        <p:txBody>
          <a:bodyPr>
            <a:spAutoFit/>
          </a:bodyPr>
          <a:p>
            <a:r>
              <a:rPr lang="en-US" altLang="zh-CN" sz="1800">
                <a:solidFill>
                  <a:schemeClr val="tx1"/>
                </a:solidFill>
                <a:latin typeface="Times New Roman" panose="02020603050405020304" charset="0"/>
                <a:ea typeface="JetBrains Mono"/>
                <a:cs typeface="Times New Roman" panose="02020603050405020304" charset="0"/>
              </a:rPr>
              <a:t>return True if j == len(pattern) else False</a:t>
            </a:r>
            <a:endParaRPr lang="en-US" altLang="zh-CN" sz="1800">
              <a:solidFill>
                <a:schemeClr val="tx1"/>
              </a:solidFill>
              <a:latin typeface="Times New Roman" panose="02020603050405020304" charset="0"/>
              <a:ea typeface="JetBrains Mono"/>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148018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227711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15005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23533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3"/>
            </p:custDataLst>
          </p:nvPr>
        </p:nvGraphicFramePr>
        <p:xfrm>
          <a:off x="796925" y="3071495"/>
          <a:ext cx="7389495" cy="2209165"/>
        </p:xfrm>
        <a:graphic>
          <a:graphicData uri="http://schemas.openxmlformats.org/drawingml/2006/table">
            <a:tbl>
              <a:tblPr firstRow="1" bandRow="1">
                <a:tableStyleId>{5C22544A-7EE6-4342-B048-85BDC9FD1C3A}</a:tableStyleId>
              </a:tblPr>
              <a:tblGrid>
                <a:gridCol w="334645"/>
                <a:gridCol w="856615"/>
                <a:gridCol w="2607945"/>
                <a:gridCol w="2818765"/>
                <a:gridCol w="771525"/>
              </a:tblGrid>
              <a:tr h="365760">
                <a:tc>
                  <a:txBody>
                    <a:bodyPr/>
                    <a:p>
                      <a:pPr>
                        <a:buNone/>
                      </a:pPr>
                      <a:r>
                        <a:rPr lang="en-US" altLang="zh-CN" sz="1200">
                          <a:solidFill>
                            <a:schemeClr val="accent3"/>
                          </a:solidFill>
                          <a:uFillTx/>
                          <a:latin typeface="Times New Roman" panose="02020603050405020304" charset="0"/>
                          <a:ea typeface="宋体" panose="02010600030101010101" pitchFamily="2" charset="-122"/>
                          <a:sym typeface="+mn-ea"/>
                        </a:rPr>
                        <a:t>i</a:t>
                      </a:r>
                      <a:endParaRPr lang="en-US" altLang="zh-CN" sz="1200">
                        <a:solidFill>
                          <a:schemeClr val="accent3"/>
                        </a:solidFill>
                        <a:uFillTx/>
                        <a:latin typeface="Times New Roman" panose="02020603050405020304" charset="0"/>
                        <a:ea typeface="宋体" panose="02010600030101010101" pitchFamily="2" charset="-122"/>
                        <a:sym typeface="+mn-ea"/>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字串</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前缀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后缀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en-US" altLang="zh-CN" sz="1200">
                          <a:solidFill>
                            <a:schemeClr val="accent3"/>
                          </a:solidFill>
                          <a:uFillTx/>
                          <a:latin typeface="Times New Roman" panose="02020603050405020304" charset="0"/>
                          <a:ea typeface="宋体" panose="02010600030101010101" pitchFamily="2" charset="-122"/>
                        </a:rPr>
                        <a:t>next[i]</a:t>
                      </a:r>
                      <a:endParaRPr lang="en-US" altLang="zh-CN" sz="1200">
                        <a:solidFill>
                          <a:schemeClr val="accent3"/>
                        </a:solidFill>
                        <a:uFillTx/>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0</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1</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rPr>
                        <a:t>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3</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4</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ABAC</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sym typeface="+mn-ea"/>
                        </a:rPr>
                        <a:t>A,AB,ABA</a:t>
                      </a:r>
                      <a:endParaRPr lang="en-US" altLang="zh-CN" sz="900">
                        <a:latin typeface="Times New Roman" panose="02020603050405020304" charset="0"/>
                        <a:ea typeface="宋体" panose="02010600030101010101" pitchFamily="2" charset="-122"/>
                        <a:sym typeface="+mn-ea"/>
                      </a:endParaRPr>
                    </a:p>
                  </a:txBody>
                  <a:tcPr/>
                </a:tc>
                <a:tc>
                  <a:txBody>
                    <a:bodyPr/>
                    <a:p>
                      <a:pPr>
                        <a:buNone/>
                      </a:pPr>
                      <a:r>
                        <a:rPr lang="en-US" altLang="zh-CN" sz="900">
                          <a:latin typeface="Times New Roman" panose="02020603050405020304" charset="0"/>
                          <a:ea typeface="宋体" panose="02010600030101010101" pitchFamily="2" charset="-122"/>
                        </a:rPr>
                        <a:t>C,AC,BAC</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5</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sym typeface="+mn-ea"/>
                        </a:rPr>
                        <a:t>A</a:t>
                      </a:r>
                      <a:r>
                        <a:rPr lang="en-US" altLang="zh-CN" sz="900">
                          <a:latin typeface="Times New Roman" panose="02020603050405020304" charset="0"/>
                          <a:ea typeface="宋体" panose="02010600030101010101" pitchFamily="2" charset="-122"/>
                          <a:sym typeface="+mn-ea"/>
                        </a:rPr>
                        <a:t>,AB,ABA,ABAC</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,CA,ACA,BACA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6</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t>
                      </a:r>
                      <a:r>
                        <a:rPr lang="en-US" altLang="zh-CN" sz="900">
                          <a:solidFill>
                            <a:srgbClr val="FF0000"/>
                          </a:solidFill>
                          <a:latin typeface="Times New Roman" panose="02020603050405020304" charset="0"/>
                          <a:ea typeface="宋体" panose="02010600030101010101" pitchFamily="2" charset="-122"/>
                          <a:sym typeface="+mn-ea"/>
                        </a:rPr>
                        <a:t>AB</a:t>
                      </a:r>
                      <a:r>
                        <a:rPr lang="en-US" altLang="zh-CN" sz="900">
                          <a:latin typeface="Times New Roman" panose="02020603050405020304" charset="0"/>
                          <a:ea typeface="宋体" panose="02010600030101010101" pitchFamily="2" charset="-122"/>
                          <a:sym typeface="+mn-ea"/>
                        </a:rPr>
                        <a:t>,ABA,ABAC,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r>
                        <a:rPr lang="en-US" altLang="zh-CN" sz="900">
                          <a:solidFill>
                            <a:srgbClr val="FF0000"/>
                          </a:solidFill>
                          <a:latin typeface="Times New Roman" panose="02020603050405020304" charset="0"/>
                          <a:ea typeface="宋体" panose="02010600030101010101" pitchFamily="2" charset="-122"/>
                        </a:rPr>
                        <a:t>AB</a:t>
                      </a:r>
                      <a:r>
                        <a:rPr lang="en-US" altLang="zh-CN" sz="900">
                          <a:latin typeface="Times New Roman" panose="02020603050405020304" charset="0"/>
                          <a:ea typeface="宋体" panose="02010600030101010101" pitchFamily="2" charset="-122"/>
                        </a:rPr>
                        <a:t>,CAB,ACAB,BACAB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2</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7</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t>
                      </a:r>
                      <a:r>
                        <a:rPr lang="en-US" altLang="zh-CN" sz="900">
                          <a:solidFill>
                            <a:srgbClr val="FF0000"/>
                          </a:solidFill>
                          <a:latin typeface="Times New Roman" panose="02020603050405020304" charset="0"/>
                          <a:ea typeface="宋体" panose="02010600030101010101" pitchFamily="2" charset="-122"/>
                          <a:sym typeface="+mn-ea"/>
                        </a:rPr>
                        <a:t>ABA</a:t>
                      </a:r>
                      <a:r>
                        <a:rPr lang="en-US" altLang="zh-CN" sz="900">
                          <a:latin typeface="Times New Roman" panose="02020603050405020304" charset="0"/>
                          <a:ea typeface="宋体" panose="02010600030101010101" pitchFamily="2" charset="-122"/>
                          <a:sym typeface="+mn-ea"/>
                        </a:rPr>
                        <a:t>,ABAC,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A,BA,</a:t>
                      </a:r>
                      <a:r>
                        <a:rPr lang="en-US" altLang="zh-CN" sz="900">
                          <a:solidFill>
                            <a:srgbClr val="FF0000"/>
                          </a:solidFill>
                          <a:latin typeface="Times New Roman" panose="02020603050405020304" charset="0"/>
                          <a:ea typeface="宋体" panose="02010600030101010101" pitchFamily="2" charset="-122"/>
                        </a:rPr>
                        <a:t>ABA</a:t>
                      </a:r>
                      <a:r>
                        <a:rPr lang="en-US" altLang="zh-CN" sz="900">
                          <a:latin typeface="Times New Roman" panose="02020603050405020304" charset="0"/>
                          <a:ea typeface="宋体" panose="02010600030101010101" pitchFamily="2" charset="-122"/>
                        </a:rPr>
                        <a:t>,CABA,ACABA,BACABA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3</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8</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ABACABAD</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ABACA,ABACAB,ABACABA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D,AD,BAD,ABAD,CABAD,ACABAD,</a:t>
                      </a:r>
                      <a:r>
                        <a:rPr lang="en-US" altLang="zh-CN" sz="900">
                          <a:latin typeface="Times New Roman" panose="02020603050405020304" charset="0"/>
                          <a:ea typeface="宋体" panose="02010600030101010101" pitchFamily="2" charset="-122"/>
                          <a:cs typeface="Times New Roman" panose="02020603050405020304" charset="0"/>
                          <a:sym typeface="+mn-ea"/>
                        </a:rPr>
                        <a:t>BACABAD</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bl>
          </a:graphicData>
        </a:graphic>
      </p:graphicFrame>
      <p:sp>
        <p:nvSpPr>
          <p:cNvPr id="10" name="文本框 9"/>
          <p:cNvSpPr txBox="1"/>
          <p:nvPr/>
        </p:nvSpPr>
        <p:spPr>
          <a:xfrm>
            <a:off x="419100" y="5432425"/>
            <a:ext cx="8547100" cy="810895"/>
          </a:xfrm>
          <a:prstGeom prst="rect">
            <a:avLst/>
          </a:prstGeom>
          <a:noFill/>
        </p:spPr>
        <p:txBody>
          <a:bodyPr wrap="square" rtlCol="0">
            <a:noAutofit/>
          </a:bodyPr>
          <a:p>
            <a:r>
              <a:rPr lang="zh-CN" altLang="en-US">
                <a:solidFill>
                  <a:schemeClr val="tx1"/>
                </a:solidFill>
                <a:uFillTx/>
                <a:latin typeface="Times New Roman" panose="02020603050405020304" charset="0"/>
              </a:rPr>
              <a:t>强调</a:t>
            </a:r>
            <a:r>
              <a:rPr lang="en-US" altLang="zh-CN">
                <a:solidFill>
                  <a:schemeClr val="tx1"/>
                </a:solidFill>
                <a:uFillTx/>
                <a:latin typeface="Times New Roman" panose="02020603050405020304" charset="0"/>
                <a:sym typeface="+mn-ea"/>
              </a:rPr>
              <a:t>next</a:t>
            </a:r>
            <a:r>
              <a:rPr lang="zh-CN" altLang="en-US">
                <a:solidFill>
                  <a:schemeClr val="tx1"/>
                </a:solidFill>
                <a:uFillTx/>
                <a:latin typeface="Times New Roman" panose="02020603050405020304" charset="0"/>
                <a:sym typeface="+mn-ea"/>
              </a:rPr>
              <a:t>数组的含义</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表示字符串</a:t>
            </a:r>
            <a:r>
              <a:rPr lang="en-US" altLang="zh-CN">
                <a:solidFill>
                  <a:schemeClr val="tx1"/>
                </a:solidFill>
                <a:uFillTx/>
                <a:latin typeface="Times New Roman" panose="02020603050405020304" charset="0"/>
              </a:rPr>
              <a:t>T[0:i+1]</a:t>
            </a:r>
            <a:r>
              <a:rPr lang="zh-CN" altLang="en-US">
                <a:solidFill>
                  <a:schemeClr val="tx1"/>
                </a:solidFill>
                <a:uFillTx/>
                <a:latin typeface="Times New Roman" panose="02020603050405020304" charset="0"/>
              </a:rPr>
              <a:t>字符串的最长公共长度，</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数字含义有两个，第一表示最长公共长度，第二表示最长前后缀的尾部索引（</a:t>
            </a:r>
            <a:r>
              <a:rPr lang="zh-CN" altLang="en-US">
                <a:uFillTx/>
                <a:latin typeface="Times New Roman" panose="02020603050405020304" charset="0"/>
                <a:sym typeface="+mn-ea"/>
              </a:rPr>
              <a:t>以及</a:t>
            </a:r>
            <a:r>
              <a:rPr lang="zh-CN" altLang="en-US">
                <a:solidFill>
                  <a:schemeClr val="tx1"/>
                </a:solidFill>
                <a:uFillTx/>
                <a:latin typeface="Times New Roman" panose="02020603050405020304" charset="0"/>
              </a:rPr>
              <a:t>表示最长前后缀下一个</a:t>
            </a:r>
            <a:r>
              <a:rPr lang="zh-CN" altLang="en-US">
                <a:solidFill>
                  <a:schemeClr val="tx1"/>
                </a:solidFill>
                <a:uFillTx/>
                <a:latin typeface="Times New Roman" panose="02020603050405020304" charset="0"/>
              </a:rPr>
              <a:t>字符）。</a:t>
            </a:r>
            <a:endParaRPr lang="zh-CN" altLang="en-US">
              <a:solidFill>
                <a:schemeClr val="tx1"/>
              </a:solidFill>
              <a:uFillTx/>
              <a:latin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468439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306705" y="1532255"/>
            <a:ext cx="7908925" cy="495935"/>
          </a:xfrm>
          <a:prstGeom prst="rect">
            <a:avLst/>
          </a:prstGeom>
          <a:noFill/>
        </p:spPr>
        <p:txBody>
          <a:bodyPr wrap="square" rtlCol="0">
            <a:noAutofit/>
          </a:bodyPr>
          <a:p>
            <a:r>
              <a:rPr lang="zh-CN" altLang="en-US">
                <a:solidFill>
                  <a:schemeClr val="tx1"/>
                </a:solidFill>
                <a:uFillTx/>
                <a:latin typeface="Times New Roman" panose="02020603050405020304" charset="0"/>
              </a:rPr>
              <a:t>算法初始：首先定义首字符的</a:t>
            </a:r>
            <a:r>
              <a:rPr lang="en-US" altLang="zh-CN">
                <a:solidFill>
                  <a:schemeClr val="tx1"/>
                </a:solidFill>
                <a:uFillTx/>
                <a:latin typeface="Times New Roman" panose="02020603050405020304" charset="0"/>
              </a:rPr>
              <a:t>next[0]</a:t>
            </a:r>
            <a:r>
              <a:rPr lang="zh-CN" altLang="en-US">
                <a:solidFill>
                  <a:schemeClr val="tx1"/>
                </a:solidFill>
                <a:uFillTx/>
                <a:latin typeface="Times New Roman" panose="02020603050405020304" charset="0"/>
              </a:rPr>
              <a:t>值为零，然后定义两个指针</a:t>
            </a:r>
            <a:r>
              <a:rPr lang="en-US" altLang="zh-CN">
                <a:solidFill>
                  <a:schemeClr val="tx1"/>
                </a:solidFill>
                <a:uFillTx/>
                <a:latin typeface="Times New Roman" panose="02020603050405020304" charset="0"/>
              </a:rPr>
              <a:t>i,j</a:t>
            </a:r>
            <a:r>
              <a:rPr lang="zh-CN" altLang="en-US">
                <a:solidFill>
                  <a:schemeClr val="tx1"/>
                </a:solidFill>
                <a:uFillTx/>
                <a:latin typeface="Times New Roman" panose="02020603050405020304" charset="0"/>
              </a:rPr>
              <a:t>分别</a:t>
            </a:r>
            <a:r>
              <a:rPr lang="en-US" altLang="zh-CN">
                <a:solidFill>
                  <a:schemeClr val="tx1"/>
                </a:solidFill>
                <a:uFillTx/>
                <a:latin typeface="Times New Roman" panose="02020603050405020304" charset="0"/>
              </a:rPr>
              <a:t>i=1,j=0</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2" name="文本框 31"/>
          <p:cNvSpPr txBox="1"/>
          <p:nvPr/>
        </p:nvSpPr>
        <p:spPr>
          <a:xfrm>
            <a:off x="1691640" y="32848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1803400" y="308038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1403350" y="359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15110" y="309054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4065905" y="2513330"/>
            <a:ext cx="4610100" cy="678815"/>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 != T[j] </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 = 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11" name="文本框 10"/>
          <p:cNvSpPr txBox="1"/>
          <p:nvPr/>
        </p:nvSpPr>
        <p:spPr>
          <a:xfrm>
            <a:off x="19799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0916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51910" y="2503805"/>
            <a:ext cx="5052695" cy="5016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next[i]=j+1</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8" name="表格 17"/>
          <p:cNvGraphicFramePr/>
          <p:nvPr>
            <p:custDataLst>
              <p:tags r:id="rId4"/>
            </p:custDataLst>
          </p:nvPr>
        </p:nvGraphicFramePr>
        <p:xfrm>
          <a:off x="1403350" y="470662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0" name="文本框 19"/>
          <p:cNvSpPr txBox="1"/>
          <p:nvPr/>
        </p:nvSpPr>
        <p:spPr>
          <a:xfrm>
            <a:off x="228727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1" name="直接箭头连接符 20"/>
          <p:cNvCxnSpPr/>
          <p:nvPr/>
        </p:nvCxnSpPr>
        <p:spPr>
          <a:xfrm flipV="1">
            <a:off x="239903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2" name="文本框 21"/>
          <p:cNvSpPr txBox="1"/>
          <p:nvPr/>
        </p:nvSpPr>
        <p:spPr>
          <a:xfrm>
            <a:off x="1690370" y="35947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2130" y="308800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2"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2" nodeType="click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ppt_x"/>
                                          </p:val>
                                        </p:tav>
                                      </p:tavLst>
                                    </p:anim>
                                    <p:anim calcmode="lin" valueType="num">
                                      <p:cBhvr additive="base">
                                        <p:cTn id="67" dur="500"/>
                                        <p:tgtEl>
                                          <p:spTgt spid="11"/>
                                        </p:tgtEl>
                                        <p:attrNameLst>
                                          <p:attrName>ppt_y</p:attrName>
                                        </p:attrNameLst>
                                      </p:cBhvr>
                                      <p:tavLst>
                                        <p:tav tm="0">
                                          <p:val>
                                            <p:strVal val="ppt_y"/>
                                          </p:val>
                                        </p:tav>
                                        <p:tav tm="100000">
                                          <p:val>
                                            <p:strVal val="1+ppt_h/2"/>
                                          </p:val>
                                        </p:tav>
                                      </p:tavLst>
                                    </p:anim>
                                    <p:set>
                                      <p:cBhvr>
                                        <p:cTn id="68" dur="1" fill="hold">
                                          <p:stCondLst>
                                            <p:cond delay="499"/>
                                          </p:stCondLst>
                                        </p:cTn>
                                        <p:tgtEl>
                                          <p:spTgt spid="11"/>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35"/>
                                        </p:tgtEl>
                                        <p:attrNameLst>
                                          <p:attrName>ppt_x</p:attrName>
                                        </p:attrNameLst>
                                      </p:cBhvr>
                                      <p:tavLst>
                                        <p:tav tm="0">
                                          <p:val>
                                            <p:strVal val="ppt_x"/>
                                          </p:val>
                                        </p:tav>
                                        <p:tav tm="100000">
                                          <p:val>
                                            <p:strVal val="ppt_x"/>
                                          </p:val>
                                        </p:tav>
                                      </p:tavLst>
                                    </p:anim>
                                    <p:anim calcmode="lin" valueType="num">
                                      <p:cBhvr additive="base">
                                        <p:cTn id="87" dur="500"/>
                                        <p:tgtEl>
                                          <p:spTgt spid="35"/>
                                        </p:tgtEl>
                                        <p:attrNameLst>
                                          <p:attrName>ppt_y</p:attrName>
                                        </p:attrNameLst>
                                      </p:cBhvr>
                                      <p:tavLst>
                                        <p:tav tm="0">
                                          <p:val>
                                            <p:strVal val="ppt_y"/>
                                          </p:val>
                                        </p:tav>
                                        <p:tav tm="100000">
                                          <p:val>
                                            <p:strVal val="1+ppt_h/2"/>
                                          </p:val>
                                        </p:tav>
                                      </p:tavLst>
                                    </p:anim>
                                    <p:set>
                                      <p:cBhvr>
                                        <p:cTn id="88" dur="1" fill="hold">
                                          <p:stCondLst>
                                            <p:cond delay="499"/>
                                          </p:stCondLst>
                                        </p:cTn>
                                        <p:tgtEl>
                                          <p:spTgt spid="35"/>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34"/>
                                        </p:tgtEl>
                                        <p:attrNameLst>
                                          <p:attrName>ppt_x</p:attrName>
                                        </p:attrNameLst>
                                      </p:cBhvr>
                                      <p:tavLst>
                                        <p:tav tm="0">
                                          <p:val>
                                            <p:strVal val="ppt_x"/>
                                          </p:val>
                                        </p:tav>
                                        <p:tav tm="100000">
                                          <p:val>
                                            <p:strVal val="ppt_x"/>
                                          </p:val>
                                        </p:tav>
                                      </p:tavLst>
                                    </p:anim>
                                    <p:anim calcmode="lin" valueType="num">
                                      <p:cBhvr additive="base">
                                        <p:cTn id="91" dur="500"/>
                                        <p:tgtEl>
                                          <p:spTgt spid="34"/>
                                        </p:tgtEl>
                                        <p:attrNameLst>
                                          <p:attrName>ppt_y</p:attrName>
                                        </p:attrNameLst>
                                      </p:cBhvr>
                                      <p:tavLst>
                                        <p:tav tm="0">
                                          <p:val>
                                            <p:strVal val="ppt_y"/>
                                          </p:val>
                                        </p:tav>
                                        <p:tav tm="100000">
                                          <p:val>
                                            <p:strVal val="1+ppt_h/2"/>
                                          </p:val>
                                        </p:tav>
                                      </p:tavLst>
                                    </p:anim>
                                    <p:set>
                                      <p:cBhvr>
                                        <p:cTn id="92" dur="1" fill="hold">
                                          <p:stCondLst>
                                            <p:cond delay="499"/>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par>
                                <p:cTn id="99" presetID="2" presetClass="entr" presetSubtype="4" fill="hold" grpId="1" nodeType="with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2" grpId="0"/>
      <p:bldP spid="11" grpId="1"/>
      <p:bldP spid="9" grpId="2"/>
      <p:bldP spid="15" grpId="0"/>
      <p:bldP spid="15" grpId="1"/>
      <p:bldP spid="11" grpId="2"/>
      <p:bldP spid="20" grpId="0"/>
      <p:bldP spid="20" grpId="1"/>
      <p:bldP spid="34" grpId="0"/>
      <p:bldP spid="2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9291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80467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847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964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时，说明前缀长度是零。那么就就直接判断</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是否等于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a:t>
            </a:r>
            <a:r>
              <a:rPr lang="zh-CN" altLang="en-US">
                <a:solidFill>
                  <a:srgbClr val="FF0000"/>
                </a:solidFill>
                <a:uFillTx/>
                <a:latin typeface="Times New Roman" panose="02020603050405020304" charset="0"/>
              </a:rPr>
              <a:t>。</a:t>
            </a:r>
            <a:endParaRPr lang="zh-CN" altLang="en-US">
              <a:solidFill>
                <a:srgbClr val="FF0000"/>
              </a:solidFill>
              <a:uFillTx/>
              <a:latin typeface="Times New Roman" panose="02020603050405020304" charset="0"/>
            </a:endParaRPr>
          </a:p>
        </p:txBody>
      </p:sp>
      <p:sp>
        <p:nvSpPr>
          <p:cNvPr id="7" name="文本框 6"/>
          <p:cNvSpPr txBox="1"/>
          <p:nvPr/>
        </p:nvSpPr>
        <p:spPr>
          <a:xfrm>
            <a:off x="3851910" y="4029710"/>
            <a:ext cx="5306695" cy="2218690"/>
          </a:xfrm>
          <a:prstGeom prst="rect">
            <a:avLst/>
          </a:prstGeom>
          <a:noFill/>
        </p:spPr>
        <p:txBody>
          <a:bodyPr wrap="square" rtlCol="0">
            <a:noAutofit/>
          </a:bodyPr>
          <a:p>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，且</a:t>
            </a:r>
            <a:r>
              <a:rPr lang="en-US" altLang="zh-CN">
                <a:uFillTx/>
                <a:latin typeface="Times New Roman" panose="02020603050405020304" charset="0"/>
                <a:sym typeface="+mn-ea"/>
              </a:rPr>
              <a:t>j!=0</a:t>
            </a:r>
            <a:r>
              <a:rPr lang="zh-CN" altLang="en-US">
                <a:uFillTx/>
                <a:latin typeface="Times New Roman" panose="02020603050405020304" charset="0"/>
                <a:sym typeface="+mn-ea"/>
              </a:rPr>
              <a:t>时</a:t>
            </a:r>
            <a:r>
              <a:rPr lang="en-US" altLang="zh-CN">
                <a:uFillTx/>
                <a:latin typeface="Times New Roman" panose="02020603050405020304" charset="0"/>
                <a:sym typeface="+mn-ea"/>
              </a:rPr>
              <a:t>,</a:t>
            </a:r>
            <a:r>
              <a:rPr lang="zh-CN" altLang="en-US">
                <a:solidFill>
                  <a:schemeClr val="tx1"/>
                </a:solidFill>
                <a:uFillTx/>
                <a:latin typeface="Times New Roman" panose="02020603050405020304" charset="0"/>
                <a:sym typeface="+mn-ea"/>
              </a:rPr>
              <a:t>那么我们可以退而求其次，找到到当前的子串的最长公共前缀来找较短最长公共前缀，这就需要进行递推进行（注意：这里包含递归的思想）</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之前的前缀，所以赋值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解释：</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作为考虑最长前缀，发现</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不同，所以我们就回退一位，考虑</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为最长前缀</a:t>
            </a:r>
            <a:r>
              <a:rPr lang="en-US" altLang="zh-CN">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bldLst>
      <p:bldP spid="11" grpId="1"/>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67.xml><?xml version="1.0" encoding="utf-8"?>
<p:tagLst xmlns:p="http://schemas.openxmlformats.org/presentationml/2006/main">
  <p:tag name="TABLE_ENDDRAG_ORIGIN_RECT" val="562*227"/>
  <p:tag name="TABLE_ENDDRAG_RECT" val="59*270*562*227"/>
</p:tagLst>
</file>

<file path=ppt/tags/tag68.xml><?xml version="1.0" encoding="utf-8"?>
<p:tagLst xmlns:p="http://schemas.openxmlformats.org/presentationml/2006/main">
  <p:tag name="TABLE_ENDDRAG_ORIGIN_RECT" val="179*43"/>
  <p:tag name="TABLE_ENDDRAG_RECT" val="94*166*179*43"/>
</p:tagLst>
</file>

<file path=ppt/tags/tag69.xml><?xml version="1.0" encoding="utf-8"?>
<p:tagLst xmlns:p="http://schemas.openxmlformats.org/presentationml/2006/main">
  <p:tag name="TABLE_ENDDRAG_ORIGIN_RECT" val="297*38"/>
  <p:tag name="TABLE_ENDDRAG_RECT" val="128*98*297*38"/>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70.xml><?xml version="1.0" encoding="utf-8"?>
<p:tagLst xmlns:p="http://schemas.openxmlformats.org/presentationml/2006/main">
  <p:tag name="TABLE_ENDDRAG_ORIGIN_RECT" val="177*21"/>
  <p:tag name="TABLE_ENDDRAG_RECT" val="105*237*177*21"/>
</p:tagLst>
</file>

<file path=ppt/tags/tag71.xml><?xml version="1.0" encoding="utf-8"?>
<p:tagLst xmlns:p="http://schemas.openxmlformats.org/presentationml/2006/main">
  <p:tag name="TABLE_ENDDRAG_ORIGIN_RECT" val="179*43"/>
  <p:tag name="TABLE_ENDDRAG_RECT" val="94*166*179*43"/>
</p:tagLst>
</file>

<file path=ppt/tags/tag72.xml><?xml version="1.0" encoding="utf-8"?>
<p:tagLst xmlns:p="http://schemas.openxmlformats.org/presentationml/2006/main">
  <p:tag name="TABLE_ENDDRAG_ORIGIN_RECT" val="297*38"/>
  <p:tag name="TABLE_ENDDRAG_RECT" val="128*98*297*38"/>
</p:tagLst>
</file>

<file path=ppt/tags/tag73.xml><?xml version="1.0" encoding="utf-8"?>
<p:tagLst xmlns:p="http://schemas.openxmlformats.org/presentationml/2006/main">
  <p:tag name="TABLE_ENDDRAG_ORIGIN_RECT" val="177*21"/>
  <p:tag name="TABLE_ENDDRAG_RECT" val="105*237*177*21"/>
</p:tagLst>
</file>

<file path=ppt/tags/tag74.xml><?xml version="1.0" encoding="utf-8"?>
<p:tagLst xmlns:p="http://schemas.openxmlformats.org/presentationml/2006/main">
  <p:tag name="TABLE_ENDDRAG_ORIGIN_RECT" val="179*43"/>
  <p:tag name="TABLE_ENDDRAG_RECT" val="94*166*179*43"/>
</p:tagLst>
</file>

<file path=ppt/tags/tag75.xml><?xml version="1.0" encoding="utf-8"?>
<p:tagLst xmlns:p="http://schemas.openxmlformats.org/presentationml/2006/main">
  <p:tag name="TABLE_ENDDRAG_ORIGIN_RECT" val="179*43"/>
  <p:tag name="TABLE_ENDDRAG_RECT" val="94*166*179*43"/>
</p:tagLst>
</file>

<file path=ppt/tags/tag76.xml><?xml version="1.0" encoding="utf-8"?>
<p:tagLst xmlns:p="http://schemas.openxmlformats.org/presentationml/2006/main">
  <p:tag name="TABLE_ENDDRAG_ORIGIN_RECT" val="330*173"/>
  <p:tag name="TABLE_ENDDRAG_RECT" val="354*88*330*173"/>
</p:tagLst>
</file>

<file path=ppt/tags/tag77.xml><?xml version="1.0" encoding="utf-8"?>
<p:tagLst xmlns:p="http://schemas.openxmlformats.org/presentationml/2006/main">
  <p:tag name="TABLE_ENDDRAG_ORIGIN_RECT" val="179*43"/>
  <p:tag name="TABLE_ENDDRAG_RECT" val="94*166*179*43"/>
</p:tagLst>
</file>

<file path=ppt/tags/tag78.xml><?xml version="1.0" encoding="utf-8"?>
<p:tagLst xmlns:p="http://schemas.openxmlformats.org/presentationml/2006/main">
  <p:tag name="TABLE_ENDDRAG_ORIGIN_RECT" val="179*43"/>
  <p:tag name="TABLE_ENDDRAG_RECT" val="94*166*179*43"/>
</p:tagLst>
</file>

<file path=ppt/tags/tag79.xml><?xml version="1.0" encoding="utf-8"?>
<p:tagLst xmlns:p="http://schemas.openxmlformats.org/presentationml/2006/main">
  <p:tag name="TABLE_ENDDRAG_ORIGIN_RECT" val="179*43"/>
  <p:tag name="TABLE_ENDDRAG_RECT" val="94*166*179*43"/>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0.xml><?xml version="1.0" encoding="utf-8"?>
<p:tagLst xmlns:p="http://schemas.openxmlformats.org/presentationml/2006/main">
  <p:tag name="TABLE_ENDDRAG_ORIGIN_RECT" val="179*43"/>
  <p:tag name="TABLE_ENDDRAG_RECT" val="94*166*179*43"/>
</p:tagLst>
</file>

<file path=ppt/tags/tag81.xml><?xml version="1.0" encoding="utf-8"?>
<p:tagLst xmlns:p="http://schemas.openxmlformats.org/presentationml/2006/main">
  <p:tag name="TABLE_ENDDRAG_ORIGIN_RECT" val="179*43"/>
  <p:tag name="TABLE_ENDDRAG_RECT" val="94*166*179*43"/>
</p:tagLst>
</file>

<file path=ppt/tags/tag82.xml><?xml version="1.0" encoding="utf-8"?>
<p:tagLst xmlns:p="http://schemas.openxmlformats.org/presentationml/2006/main">
  <p:tag name="TABLE_ENDDRAG_ORIGIN_RECT" val="179*43"/>
  <p:tag name="TABLE_ENDDRAG_RECT" val="94*166*179*43"/>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8691</Words>
  <Application>WPS 演示</Application>
  <PresentationFormat>全屏显示(4:3)</PresentationFormat>
  <Paragraphs>2109</Paragraphs>
  <Slides>46</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46</vt:i4>
      </vt:variant>
    </vt:vector>
  </HeadingPairs>
  <TitlesOfParts>
    <vt:vector size="65"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JetBrains Mono</vt:lpstr>
      <vt:lpstr>Segoe Print</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429</cp:revision>
  <dcterms:created xsi:type="dcterms:W3CDTF">2010-09-23T08:30:00Z</dcterms:created>
  <dcterms:modified xsi:type="dcterms:W3CDTF">2025-09-19T09:27:43Z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