
<file path=[Content_Types].xml><?xml version="1.0" encoding="utf-8"?>
<Types xmlns="http://schemas.openxmlformats.org/package/2006/content-types">
  <Default Extension="jpeg" ContentType="image/jpeg"/>
  <Default Extension="JPG" ContentType="image/.jp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5"/>
  </p:notesMasterIdLst>
  <p:handoutMasterIdLst>
    <p:handoutMasterId r:id="rId95"/>
  </p:handoutMasterIdLst>
  <p:sldIdLst>
    <p:sldId id="709" r:id="rId4"/>
    <p:sldId id="720" r:id="rId6"/>
    <p:sldId id="802" r:id="rId7"/>
    <p:sldId id="335" r:id="rId8"/>
    <p:sldId id="805" r:id="rId9"/>
    <p:sldId id="803" r:id="rId10"/>
    <p:sldId id="731" r:id="rId11"/>
    <p:sldId id="804" r:id="rId12"/>
    <p:sldId id="806" r:id="rId13"/>
    <p:sldId id="744" r:id="rId14"/>
    <p:sldId id="748" r:id="rId15"/>
    <p:sldId id="809" r:id="rId16"/>
    <p:sldId id="808" r:id="rId17"/>
    <p:sldId id="732" r:id="rId18"/>
    <p:sldId id="810" r:id="rId19"/>
    <p:sldId id="811" r:id="rId20"/>
    <p:sldId id="813" r:id="rId21"/>
    <p:sldId id="814" r:id="rId22"/>
    <p:sldId id="812" r:id="rId23"/>
    <p:sldId id="815" r:id="rId24"/>
    <p:sldId id="761" r:id="rId25"/>
    <p:sldId id="612" r:id="rId26"/>
    <p:sldId id="832" r:id="rId27"/>
    <p:sldId id="762" r:id="rId28"/>
    <p:sldId id="764" r:id="rId29"/>
    <p:sldId id="765" r:id="rId30"/>
    <p:sldId id="773" r:id="rId31"/>
    <p:sldId id="649" r:id="rId32"/>
    <p:sldId id="650" r:id="rId33"/>
    <p:sldId id="795" r:id="rId34"/>
    <p:sldId id="796" r:id="rId35"/>
    <p:sldId id="797" r:id="rId36"/>
    <p:sldId id="798" r:id="rId37"/>
    <p:sldId id="775" r:id="rId38"/>
    <p:sldId id="776" r:id="rId39"/>
    <p:sldId id="777" r:id="rId40"/>
    <p:sldId id="799" r:id="rId41"/>
    <p:sldId id="778" r:id="rId42"/>
    <p:sldId id="816" r:id="rId43"/>
    <p:sldId id="818" r:id="rId44"/>
    <p:sldId id="780" r:id="rId45"/>
    <p:sldId id="821" r:id="rId46"/>
    <p:sldId id="819" r:id="rId47"/>
    <p:sldId id="822" r:id="rId48"/>
    <p:sldId id="823" r:id="rId49"/>
    <p:sldId id="825" r:id="rId50"/>
    <p:sldId id="824" r:id="rId51"/>
    <p:sldId id="826" r:id="rId52"/>
    <p:sldId id="827" r:id="rId53"/>
    <p:sldId id="828" r:id="rId54"/>
    <p:sldId id="820" r:id="rId55"/>
    <p:sldId id="829" r:id="rId56"/>
    <p:sldId id="833" r:id="rId57"/>
    <p:sldId id="830" r:id="rId58"/>
    <p:sldId id="831" r:id="rId59"/>
    <p:sldId id="834" r:id="rId60"/>
    <p:sldId id="835" r:id="rId61"/>
    <p:sldId id="836" r:id="rId62"/>
    <p:sldId id="837" r:id="rId63"/>
    <p:sldId id="838" r:id="rId64"/>
    <p:sldId id="787" r:id="rId65"/>
    <p:sldId id="839" r:id="rId66"/>
    <p:sldId id="840" r:id="rId67"/>
    <p:sldId id="788" r:id="rId68"/>
    <p:sldId id="842" r:id="rId69"/>
    <p:sldId id="844" r:id="rId70"/>
    <p:sldId id="845" r:id="rId71"/>
    <p:sldId id="846" r:id="rId72"/>
    <p:sldId id="843" r:id="rId73"/>
    <p:sldId id="847" r:id="rId74"/>
    <p:sldId id="848" r:id="rId75"/>
    <p:sldId id="849" r:id="rId76"/>
    <p:sldId id="850" r:id="rId77"/>
    <p:sldId id="851" r:id="rId78"/>
    <p:sldId id="852" r:id="rId79"/>
    <p:sldId id="853" r:id="rId80"/>
    <p:sldId id="854" r:id="rId81"/>
    <p:sldId id="855" r:id="rId82"/>
    <p:sldId id="857" r:id="rId83"/>
    <p:sldId id="858" r:id="rId84"/>
    <p:sldId id="860" r:id="rId85"/>
    <p:sldId id="867" r:id="rId86"/>
    <p:sldId id="790" r:id="rId87"/>
    <p:sldId id="861" r:id="rId88"/>
    <p:sldId id="862" r:id="rId89"/>
    <p:sldId id="863" r:id="rId90"/>
    <p:sldId id="865" r:id="rId91"/>
    <p:sldId id="866" r:id="rId92"/>
    <p:sldId id="864" r:id="rId93"/>
    <p:sldId id="680" r:id="rId94"/>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296" userDrawn="1">
          <p15:clr>
            <a:srgbClr val="A4A3A4"/>
          </p15:clr>
        </p15:guide>
        <p15:guide id="2" pos="2986"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jg" initials="t"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F7913"/>
    <a:srgbClr val="0066FF"/>
    <a:srgbClr val="0000FF"/>
    <a:srgbClr val="FF33CC"/>
    <a:srgbClr val="FF3399"/>
    <a:srgbClr val="FF6600"/>
    <a:srgbClr val="55B70C"/>
    <a:srgbClr val="33CC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750" autoAdjust="0"/>
    <p:restoredTop sz="96387" autoAdjust="0"/>
  </p:normalViewPr>
  <p:slideViewPr>
    <p:cSldViewPr showGuides="1">
      <p:cViewPr>
        <p:scale>
          <a:sx n="150" d="100"/>
          <a:sy n="150" d="100"/>
        </p:scale>
        <p:origin x="294" y="-1188"/>
      </p:cViewPr>
      <p:guideLst>
        <p:guide orient="horz" pos="2296"/>
        <p:guide pos="298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10" d="100"/>
        <a:sy n="110" d="100"/>
      </p:scale>
      <p:origin x="0" y="0"/>
    </p:cViewPr>
  </p:sorterViewPr>
  <p:notesViewPr>
    <p:cSldViewPr>
      <p:cViewPr varScale="1">
        <p:scale>
          <a:sx n="55" d="100"/>
          <a:sy n="55" d="100"/>
        </p:scale>
        <p:origin x="2880" y="84"/>
      </p:cViewPr>
      <p:guideLst/>
    </p:cSldViewPr>
  </p:notes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commentAuthors" Target="commentAuthors.xml"/><Relationship Id="rId98" Type="http://schemas.openxmlformats.org/officeDocument/2006/relationships/tableStyles" Target="tableStyles.xml"/><Relationship Id="rId97" Type="http://schemas.openxmlformats.org/officeDocument/2006/relationships/viewProps" Target="viewProps.xml"/><Relationship Id="rId96" Type="http://schemas.openxmlformats.org/officeDocument/2006/relationships/presProps" Target="presProps.xml"/><Relationship Id="rId95" Type="http://schemas.openxmlformats.org/officeDocument/2006/relationships/handoutMaster" Target="handoutMasters/handoutMaster1.xml"/><Relationship Id="rId94" Type="http://schemas.openxmlformats.org/officeDocument/2006/relationships/slide" Target="slides/slide90.xml"/><Relationship Id="rId93" Type="http://schemas.openxmlformats.org/officeDocument/2006/relationships/slide" Target="slides/slide89.xml"/><Relationship Id="rId92" Type="http://schemas.openxmlformats.org/officeDocument/2006/relationships/slide" Target="slides/slide88.xml"/><Relationship Id="rId91" Type="http://schemas.openxmlformats.org/officeDocument/2006/relationships/slide" Target="slides/slide87.xml"/><Relationship Id="rId90" Type="http://schemas.openxmlformats.org/officeDocument/2006/relationships/slide" Target="slides/slide86.xml"/><Relationship Id="rId9" Type="http://schemas.openxmlformats.org/officeDocument/2006/relationships/slide" Target="slides/slide5.xml"/><Relationship Id="rId89" Type="http://schemas.openxmlformats.org/officeDocument/2006/relationships/slide" Target="slides/slide85.xml"/><Relationship Id="rId88" Type="http://schemas.openxmlformats.org/officeDocument/2006/relationships/slide" Target="slides/slide84.xml"/><Relationship Id="rId87" Type="http://schemas.openxmlformats.org/officeDocument/2006/relationships/slide" Target="slides/slide83.xml"/><Relationship Id="rId86" Type="http://schemas.openxmlformats.org/officeDocument/2006/relationships/slide" Target="slides/slide82.xml"/><Relationship Id="rId85" Type="http://schemas.openxmlformats.org/officeDocument/2006/relationships/slide" Target="slides/slide81.xml"/><Relationship Id="rId84" Type="http://schemas.openxmlformats.org/officeDocument/2006/relationships/slide" Target="slides/slide80.xml"/><Relationship Id="rId83" Type="http://schemas.openxmlformats.org/officeDocument/2006/relationships/slide" Target="slides/slide79.xml"/><Relationship Id="rId82" Type="http://schemas.openxmlformats.org/officeDocument/2006/relationships/slide" Target="slides/slide78.xml"/><Relationship Id="rId81" Type="http://schemas.openxmlformats.org/officeDocument/2006/relationships/slide" Target="slides/slide77.xml"/><Relationship Id="rId80" Type="http://schemas.openxmlformats.org/officeDocument/2006/relationships/slide" Target="slides/slide76.xml"/><Relationship Id="rId8" Type="http://schemas.openxmlformats.org/officeDocument/2006/relationships/slide" Target="slides/slide4.xml"/><Relationship Id="rId79" Type="http://schemas.openxmlformats.org/officeDocument/2006/relationships/slide" Target="slides/slide75.xml"/><Relationship Id="rId78" Type="http://schemas.openxmlformats.org/officeDocument/2006/relationships/slide" Target="slides/slide74.xml"/><Relationship Id="rId77" Type="http://schemas.openxmlformats.org/officeDocument/2006/relationships/slide" Target="slides/slide73.xml"/><Relationship Id="rId76" Type="http://schemas.openxmlformats.org/officeDocument/2006/relationships/slide" Target="slides/slide72.xml"/><Relationship Id="rId75" Type="http://schemas.openxmlformats.org/officeDocument/2006/relationships/slide" Target="slides/slide71.xml"/><Relationship Id="rId74" Type="http://schemas.openxmlformats.org/officeDocument/2006/relationships/slide" Target="slides/slide70.xml"/><Relationship Id="rId73" Type="http://schemas.openxmlformats.org/officeDocument/2006/relationships/slide" Target="slides/slide69.xml"/><Relationship Id="rId72" Type="http://schemas.openxmlformats.org/officeDocument/2006/relationships/slide" Target="slides/slide68.xml"/><Relationship Id="rId71" Type="http://schemas.openxmlformats.org/officeDocument/2006/relationships/slide" Target="slides/slide67.xml"/><Relationship Id="rId70" Type="http://schemas.openxmlformats.org/officeDocument/2006/relationships/slide" Target="slides/slide66.xml"/><Relationship Id="rId7" Type="http://schemas.openxmlformats.org/officeDocument/2006/relationships/slide" Target="slides/slide3.xml"/><Relationship Id="rId69" Type="http://schemas.openxmlformats.org/officeDocument/2006/relationships/slide" Target="slides/slide65.xml"/><Relationship Id="rId68" Type="http://schemas.openxmlformats.org/officeDocument/2006/relationships/slide" Target="slides/slide64.xml"/><Relationship Id="rId67" Type="http://schemas.openxmlformats.org/officeDocument/2006/relationships/slide" Target="slides/slide63.xml"/><Relationship Id="rId66" Type="http://schemas.openxmlformats.org/officeDocument/2006/relationships/slide" Target="slides/slide62.xml"/><Relationship Id="rId65" Type="http://schemas.openxmlformats.org/officeDocument/2006/relationships/slide" Target="slides/slide61.xml"/><Relationship Id="rId64" Type="http://schemas.openxmlformats.org/officeDocument/2006/relationships/slide" Target="slides/slide60.xml"/><Relationship Id="rId63" Type="http://schemas.openxmlformats.org/officeDocument/2006/relationships/slide" Target="slides/slide59.xml"/><Relationship Id="rId62" Type="http://schemas.openxmlformats.org/officeDocument/2006/relationships/slide" Target="slides/slide58.xml"/><Relationship Id="rId61" Type="http://schemas.openxmlformats.org/officeDocument/2006/relationships/slide" Target="slides/slide57.xml"/><Relationship Id="rId60" Type="http://schemas.openxmlformats.org/officeDocument/2006/relationships/slide" Target="slides/slide56.xml"/><Relationship Id="rId6" Type="http://schemas.openxmlformats.org/officeDocument/2006/relationships/slide" Target="slides/slide2.xml"/><Relationship Id="rId59" Type="http://schemas.openxmlformats.org/officeDocument/2006/relationships/slide" Target="slides/slide55.xml"/><Relationship Id="rId58" Type="http://schemas.openxmlformats.org/officeDocument/2006/relationships/slide" Target="slides/slide54.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notesMaster" Target="notesMasters/notesMaster1.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F2B9A6F-649B-40E0-9235-15314CCF5F27}"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47AA538-38B4-4B93-A9C9-F579F75A06F5}"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lstStyle>
            <a:lvl1pPr eaLnBrk="1" hangingPunct="1">
              <a:defRPr sz="1200">
                <a:latin typeface="Calibri" panose="020F0502020204030204" pitchFamily="34" charset="0"/>
              </a:defRPr>
            </a:lvl1pPr>
          </a:lstStyle>
          <a:p>
            <a:pPr>
              <a:defRPr/>
            </a:pPr>
            <a:endParaRPr lang="zh-CN" altLang="en-US"/>
          </a:p>
        </p:txBody>
      </p:sp>
      <p:sp>
        <p:nvSpPr>
          <p:cNvPr id="52227" name="Rectangle 3"/>
          <p:cNvSpPr>
            <a:spLocks noGrp="1" noChangeArrowheads="1"/>
          </p:cNvSpPr>
          <p:nvPr>
            <p:ph type="dt"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lstStyle>
            <a:lvl1pPr algn="r" eaLnBrk="1" hangingPunct="1">
              <a:defRPr sz="1200">
                <a:latin typeface="Calibri" panose="020F0502020204030204" pitchFamily="34" charset="0"/>
              </a:defRPr>
            </a:lvl1pPr>
          </a:lstStyle>
          <a:p>
            <a:pPr>
              <a:defRPr/>
            </a:pPr>
            <a:fld id="{1134E214-E3C0-4F75-A783-D0C3FCB417FE}" type="datetimeFigureOut">
              <a:rPr lang="zh-CN" altLang="en-US"/>
            </a:fld>
            <a:endParaRPr lang="en-US" altLang="zh-CN"/>
          </a:p>
        </p:txBody>
      </p:sp>
      <p:sp>
        <p:nvSpPr>
          <p:cNvPr id="410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52229" name="Rectangle 5"/>
          <p:cNvSpPr>
            <a:spLocks noGrp="1" noChangeArrowheads="1"/>
          </p:cNvSpPr>
          <p:nvPr>
            <p:ph type="body" sz="quarter" idx="3"/>
          </p:nvPr>
        </p:nvSpPr>
        <p:spPr bwMode="auto">
          <a:xfrm>
            <a:off x="685800" y="4343400"/>
            <a:ext cx="5486400" cy="4114800"/>
          </a:xfrm>
          <a:prstGeom prst="rect">
            <a:avLst/>
          </a:prstGeom>
          <a:noFill/>
          <a:ln>
            <a:noFill/>
          </a:ln>
          <a:effectLst/>
        </p:spPr>
        <p:txBody>
          <a:bodyPr vert="horz" wrap="square" lIns="91440" tIns="45720" rIns="91440" bIns="45720" numCol="1" anchor="t" anchorCtr="0" compatLnSpc="1"/>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52230" name="Rectangle 6"/>
          <p:cNvSpPr>
            <a:spLocks noGrp="1" noChangeArrowheads="1"/>
          </p:cNvSpPr>
          <p:nvPr>
            <p:ph type="ftr" sz="quarter" idx="4"/>
          </p:nvPr>
        </p:nvSpPr>
        <p:spPr bwMode="auto">
          <a:xfrm>
            <a:off x="0" y="8685213"/>
            <a:ext cx="2971800" cy="457200"/>
          </a:xfrm>
          <a:prstGeom prst="rect">
            <a:avLst/>
          </a:prstGeom>
          <a:noFill/>
          <a:ln>
            <a:noFill/>
          </a:ln>
          <a:effectLst/>
        </p:spPr>
        <p:txBody>
          <a:bodyPr vert="horz" wrap="square" lIns="91440" tIns="45720" rIns="91440" bIns="45720" numCol="1" anchor="b" anchorCtr="0" compatLnSpc="1"/>
          <a:lstStyle>
            <a:lvl1pPr eaLnBrk="1" hangingPunct="1">
              <a:defRPr sz="1200">
                <a:latin typeface="Calibri" panose="020F0502020204030204" pitchFamily="34" charset="0"/>
              </a:defRPr>
            </a:lvl1pPr>
          </a:lstStyle>
          <a:p>
            <a:pPr>
              <a:defRPr/>
            </a:pPr>
            <a:endParaRPr lang="en-US" altLang="zh-CN"/>
          </a:p>
        </p:txBody>
      </p:sp>
      <p:sp>
        <p:nvSpPr>
          <p:cNvPr id="52231" name="Rectangle 7"/>
          <p:cNvSpPr>
            <a:spLocks noGrp="1" noChangeArrowheads="1"/>
          </p:cNvSpPr>
          <p:nvPr>
            <p:ph type="sldNum" sz="quarter" idx="5"/>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lstStyle>
            <a:lvl1pPr algn="r" eaLnBrk="1" hangingPunct="1">
              <a:defRPr sz="1200">
                <a:latin typeface="Calibri" panose="020F0502020204030204" pitchFamily="34" charset="0"/>
              </a:defRPr>
            </a:lvl1pPr>
          </a:lstStyle>
          <a:p>
            <a:pPr>
              <a:defRPr/>
            </a:pPr>
            <a:fld id="{AB76F6FC-157B-4160-B88F-123B3C4C0F29}" type="slidenum">
              <a:rPr lang="zh-CN" altLang="en-US"/>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Rot="1" noChangeAspect="1" noChangeArrowheads="1" noTextEdit="1"/>
          </p:cNvSpPr>
          <p:nvPr>
            <p:ph type="sldImg"/>
          </p:nvPr>
        </p:nvSpPr>
        <p:spPr/>
      </p:sp>
      <p:sp>
        <p:nvSpPr>
          <p:cNvPr id="6147"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时间复杂度是</a:t>
            </a:r>
            <a:r>
              <a:rPr lang="en-US" altLang="zh-CN"/>
              <a:t>O(2</a:t>
            </a:r>
            <a:r>
              <a:rPr lang="en-US" altLang="zh-CN" baseline="30000"/>
              <a:t>n</a:t>
            </a:r>
            <a:r>
              <a:rPr lang="en-US" altLang="zh-CN"/>
              <a:t>)</a:t>
            </a:r>
            <a:r>
              <a:rPr lang="zh-CN" altLang="en-US"/>
              <a:t>所以不能忘记我们的暴力</a:t>
            </a:r>
            <a:r>
              <a:rPr lang="zh-CN" altLang="en-US"/>
              <a:t>解法</a:t>
            </a:r>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时间复杂度是</a:t>
            </a:r>
            <a:r>
              <a:rPr lang="en-US" altLang="zh-CN"/>
              <a:t>O(2</a:t>
            </a:r>
            <a:r>
              <a:rPr lang="en-US" altLang="zh-CN" baseline="30000"/>
              <a:t>n</a:t>
            </a:r>
            <a:r>
              <a:rPr lang="en-US" altLang="zh-CN"/>
              <a:t>)</a:t>
            </a:r>
            <a:r>
              <a:rPr lang="zh-CN" altLang="en-US"/>
              <a:t>所以不能忘记我们的暴力</a:t>
            </a:r>
            <a:r>
              <a:rPr lang="zh-CN" altLang="en-US"/>
              <a:t>解法</a:t>
            </a:r>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递归是如何实现的，他的运行机制是什么，思考这个问题之前我们回想一下我们之前学习的数据结构栈，栈是一个什么样的数据结构，显著的特点就是先进后出。我们递归函数就是依托栈的结构来实现，可能有的同学熟悉一些</a:t>
            </a:r>
            <a:r>
              <a:rPr lang="en-US" altLang="zh-CN" smtClean="0"/>
              <a:t>java</a:t>
            </a:r>
            <a:r>
              <a:rPr lang="zh-CN" altLang="en-US" smtClean="0"/>
              <a:t>和</a:t>
            </a:r>
            <a:r>
              <a:rPr lang="en-US" altLang="zh-CN" smtClean="0"/>
              <a:t>python</a:t>
            </a:r>
            <a:r>
              <a:rPr lang="zh-CN" altLang="en-US" smtClean="0"/>
              <a:t>语言你们可能接触过</a:t>
            </a:r>
            <a:r>
              <a:rPr lang="en-US" altLang="zh-CN" smtClean="0"/>
              <a:t>java</a:t>
            </a:r>
            <a:r>
              <a:rPr lang="zh-CN" altLang="en-US" smtClean="0"/>
              <a:t>和</a:t>
            </a:r>
            <a:r>
              <a:rPr lang="en-US" altLang="zh-CN" smtClean="0"/>
              <a:t>python</a:t>
            </a:r>
            <a:r>
              <a:rPr lang="zh-CN" altLang="en-US" smtClean="0"/>
              <a:t>语言的栈和队列的数据结构，可能会疑问课本上的递归函数并没有用到这些数据结构，其实这个栈的思想体现在内存中。他是怎么实现的，每一次调用函数都会开辟一段内存空间，这个内存空间就可以充当栈。比如</a:t>
            </a:r>
            <a:endParaRPr lang="zh-CN" altLang="en-US"/>
          </a:p>
        </p:txBody>
      </p:sp>
      <p:sp>
        <p:nvSpPr>
          <p:cNvPr id="4" name="灯片编号占位符 3"/>
          <p:cNvSpPr>
            <a:spLocks noGrp="1"/>
          </p:cNvSpPr>
          <p:nvPr>
            <p:ph type="sldNum" sz="quarter" idx="10"/>
          </p:nvPr>
        </p:nvSpPr>
        <p:spPr/>
        <p:txBody>
          <a:bodyPr/>
          <a:lstStyle/>
          <a:p>
            <a:pPr>
              <a:defRPr/>
            </a:pPr>
            <a:fld id="{AB76F6FC-157B-4160-B88F-123B3C4C0F29}" type="slidenum">
              <a:rPr lang="zh-CN" altLang="en-US" smtClean="0"/>
            </a:fld>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Rot="1" noChangeAspect="1" noChangeArrowheads="1" noTextEdit="1"/>
          </p:cNvSpPr>
          <p:nvPr>
            <p:ph type="sldImg"/>
          </p:nvPr>
        </p:nvSpPr>
        <p:spPr/>
      </p:sp>
      <p:sp>
        <p:nvSpPr>
          <p:cNvPr id="131075" name="Rectangle 3"/>
          <p:cNvSpPr>
            <a:spLocks noGrp="1" noChangeArrowheads="1"/>
          </p:cNvSpPr>
          <p:nvPr>
            <p:ph type="body" idx="1"/>
          </p:nvPr>
        </p:nvSpPr>
        <p:spPr>
          <a:noFill/>
        </p:spPr>
        <p:txBody>
          <a:bodyPr/>
          <a:lstStyle/>
          <a:p>
            <a:endParaRPr lang="zh-CN"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Rot="1" noChangeAspect="1" noChangeArrowheads="1" noTextEdit="1"/>
          </p:cNvSpPr>
          <p:nvPr>
            <p:ph type="sldImg"/>
          </p:nvPr>
        </p:nvSpPr>
        <p:spPr/>
      </p:sp>
      <p:sp>
        <p:nvSpPr>
          <p:cNvPr id="131075" name="Rectangle 3"/>
          <p:cNvSpPr>
            <a:spLocks noGrp="1" noChangeArrowheads="1"/>
          </p:cNvSpPr>
          <p:nvPr>
            <p:ph type="body" idx="1"/>
          </p:nvPr>
        </p:nvSpPr>
        <p:spPr>
          <a:noFill/>
        </p:spPr>
        <p:txBody>
          <a:bodyPr/>
          <a:lstStyle/>
          <a:p>
            <a:endParaRPr lang="zh-CN"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pPr>
              <a:spcBef>
                <a:spcPts val="0"/>
              </a:spcBef>
              <a:buSzTx/>
              <a:buFontTx/>
              <a:buNone/>
            </a:pPr>
            <a:r>
              <a:rPr lang="zh-CN" altLang="en-US" dirty="0">
                <a:solidFill>
                  <a:srgbClr val="080808"/>
                </a:solidFill>
                <a:latin typeface="楷体" panose="02010609060101010101" pitchFamily="49" charset="-122"/>
                <a:ea typeface="楷体" panose="02010609060101010101" pitchFamily="49" charset="-122"/>
                <a:sym typeface="+mn-ea"/>
              </a:rPr>
              <a:t>接下来将问题分解成为两种情况：</a:t>
            </a:r>
            <a:endParaRPr lang="zh-CN" altLang="en-US"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zh-CN" altLang="en-US" dirty="0">
                <a:solidFill>
                  <a:srgbClr val="080808"/>
                </a:solidFill>
                <a:latin typeface="楷体" panose="02010609060101010101" pitchFamily="49" charset="-122"/>
                <a:ea typeface="楷体" panose="02010609060101010101" pitchFamily="49" charset="-122"/>
                <a:sym typeface="+mn-ea"/>
              </a:rPr>
              <a:t>   （</a:t>
            </a:r>
            <a:r>
              <a:rPr lang="en-US" altLang="zh-CN" dirty="0">
                <a:solidFill>
                  <a:srgbClr val="080808"/>
                </a:solidFill>
                <a:latin typeface="楷体" panose="02010609060101010101" pitchFamily="49" charset="-122"/>
                <a:ea typeface="楷体" panose="02010609060101010101" pitchFamily="49" charset="-122"/>
                <a:sym typeface="+mn-ea"/>
              </a:rPr>
              <a:t>1</a:t>
            </a:r>
            <a:r>
              <a:rPr lang="zh-CN" altLang="en-US" dirty="0">
                <a:solidFill>
                  <a:srgbClr val="080808"/>
                </a:solidFill>
                <a:latin typeface="楷体" panose="02010609060101010101" pitchFamily="49" charset="-122"/>
                <a:ea typeface="楷体" panose="02010609060101010101" pitchFamily="49" charset="-122"/>
                <a:sym typeface="+mn-ea"/>
              </a:rPr>
              <a:t>）假设第</a:t>
            </a:r>
            <a:r>
              <a:rPr lang="en-US" altLang="zh-CN" dirty="0" err="1">
                <a:solidFill>
                  <a:srgbClr val="080808"/>
                </a:solidFill>
                <a:latin typeface="楷体" panose="02010609060101010101" pitchFamily="49" charset="-122"/>
                <a:ea typeface="楷体" panose="02010609060101010101" pitchFamily="49" charset="-122"/>
                <a:sym typeface="+mn-ea"/>
              </a:rPr>
              <a:t>m+n</a:t>
            </a:r>
            <a:r>
              <a:rPr lang="zh-CN" altLang="en-US" dirty="0">
                <a:solidFill>
                  <a:srgbClr val="080808"/>
                </a:solidFill>
                <a:latin typeface="楷体" panose="02010609060101010101" pitchFamily="49" charset="-122"/>
                <a:ea typeface="楷体" panose="02010609060101010101" pitchFamily="49" charset="-122"/>
                <a:sym typeface="+mn-ea"/>
              </a:rPr>
              <a:t>个人手持面额</a:t>
            </a:r>
            <a:r>
              <a:rPr lang="en-US" altLang="zh-CN" dirty="0">
                <a:solidFill>
                  <a:srgbClr val="080808"/>
                </a:solidFill>
                <a:latin typeface="楷体" panose="02010609060101010101" pitchFamily="49" charset="-122"/>
                <a:ea typeface="楷体" panose="02010609060101010101" pitchFamily="49" charset="-122"/>
                <a:sym typeface="+mn-ea"/>
              </a:rPr>
              <a:t>100</a:t>
            </a:r>
            <a:r>
              <a:rPr lang="zh-CN" altLang="en-US" dirty="0">
                <a:solidFill>
                  <a:srgbClr val="080808"/>
                </a:solidFill>
                <a:latin typeface="楷体" panose="02010609060101010101" pitchFamily="49" charset="-122"/>
                <a:ea typeface="楷体" panose="02010609060101010101" pitchFamily="49" charset="-122"/>
                <a:sym typeface="+mn-ea"/>
              </a:rPr>
              <a:t>元的钞票，则在他之前的</a:t>
            </a:r>
            <a:r>
              <a:rPr lang="en-US" altLang="zh-CN" dirty="0">
                <a:solidFill>
                  <a:srgbClr val="080808"/>
                </a:solidFill>
                <a:latin typeface="楷体" panose="02010609060101010101" pitchFamily="49" charset="-122"/>
                <a:ea typeface="楷体" panose="02010609060101010101" pitchFamily="49" charset="-122"/>
                <a:sym typeface="+mn-ea"/>
              </a:rPr>
              <a:t>m+n-1</a:t>
            </a:r>
            <a:r>
              <a:rPr lang="zh-CN" altLang="en-US" dirty="0">
                <a:solidFill>
                  <a:srgbClr val="080808"/>
                </a:solidFill>
                <a:latin typeface="楷体" panose="02010609060101010101" pitchFamily="49" charset="-122"/>
                <a:ea typeface="楷体" panose="02010609060101010101" pitchFamily="49" charset="-122"/>
                <a:sym typeface="+mn-ea"/>
              </a:rPr>
              <a:t>个人中有</a:t>
            </a:r>
            <a:r>
              <a:rPr lang="en-US" altLang="zh-CN" dirty="0">
                <a:solidFill>
                  <a:srgbClr val="080808"/>
                </a:solidFill>
                <a:latin typeface="楷体" panose="02010609060101010101" pitchFamily="49" charset="-122"/>
                <a:ea typeface="楷体" panose="02010609060101010101" pitchFamily="49" charset="-122"/>
                <a:sym typeface="+mn-ea"/>
              </a:rPr>
              <a:t>m</a:t>
            </a:r>
            <a:r>
              <a:rPr lang="zh-CN" altLang="en-US" dirty="0">
                <a:solidFill>
                  <a:srgbClr val="080808"/>
                </a:solidFill>
                <a:latin typeface="楷体" panose="02010609060101010101" pitchFamily="49" charset="-122"/>
                <a:ea typeface="楷体" panose="02010609060101010101" pitchFamily="49" charset="-122"/>
                <a:sym typeface="+mn-ea"/>
              </a:rPr>
              <a:t>个人手持面额</a:t>
            </a:r>
            <a:r>
              <a:rPr lang="en-US" altLang="zh-CN" dirty="0">
                <a:solidFill>
                  <a:srgbClr val="080808"/>
                </a:solidFill>
                <a:latin typeface="楷体" panose="02010609060101010101" pitchFamily="49" charset="-122"/>
                <a:ea typeface="楷体" panose="02010609060101010101" pitchFamily="49" charset="-122"/>
                <a:sym typeface="+mn-ea"/>
              </a:rPr>
              <a:t>50</a:t>
            </a:r>
            <a:r>
              <a:rPr lang="zh-CN" altLang="en-US" dirty="0">
                <a:solidFill>
                  <a:srgbClr val="080808"/>
                </a:solidFill>
                <a:latin typeface="楷体" panose="02010609060101010101" pitchFamily="49" charset="-122"/>
                <a:ea typeface="楷体" panose="02010609060101010101" pitchFamily="49" charset="-122"/>
                <a:sym typeface="+mn-ea"/>
              </a:rPr>
              <a:t>元的钞票，有</a:t>
            </a:r>
            <a:r>
              <a:rPr lang="en-US" altLang="zh-CN" dirty="0">
                <a:solidFill>
                  <a:srgbClr val="080808"/>
                </a:solidFill>
                <a:latin typeface="楷体" panose="02010609060101010101" pitchFamily="49" charset="-122"/>
                <a:ea typeface="楷体" panose="02010609060101010101" pitchFamily="49" charset="-122"/>
                <a:sym typeface="+mn-ea"/>
              </a:rPr>
              <a:t>n-1</a:t>
            </a:r>
            <a:r>
              <a:rPr lang="zh-CN" altLang="en-US" dirty="0">
                <a:solidFill>
                  <a:srgbClr val="080808"/>
                </a:solidFill>
                <a:latin typeface="楷体" panose="02010609060101010101" pitchFamily="49" charset="-122"/>
                <a:ea typeface="楷体" panose="02010609060101010101" pitchFamily="49" charset="-122"/>
                <a:sym typeface="+mn-ea"/>
              </a:rPr>
              <a:t>个人手持</a:t>
            </a:r>
            <a:r>
              <a:rPr lang="en-US" altLang="zh-CN" dirty="0">
                <a:solidFill>
                  <a:srgbClr val="080808"/>
                </a:solidFill>
                <a:latin typeface="楷体" panose="02010609060101010101" pitchFamily="49" charset="-122"/>
                <a:ea typeface="楷体" panose="02010609060101010101" pitchFamily="49" charset="-122"/>
                <a:sym typeface="+mn-ea"/>
              </a:rPr>
              <a:t>100</a:t>
            </a:r>
            <a:r>
              <a:rPr lang="zh-CN" altLang="en-US" dirty="0">
                <a:solidFill>
                  <a:srgbClr val="080808"/>
                </a:solidFill>
                <a:latin typeface="楷体" panose="02010609060101010101" pitchFamily="49" charset="-122"/>
                <a:ea typeface="楷体" panose="02010609060101010101" pitchFamily="49" charset="-122"/>
                <a:sym typeface="+mn-ea"/>
              </a:rPr>
              <a:t>元的钞票，此种情况共有</a:t>
            </a:r>
            <a:r>
              <a:rPr lang="en-US" altLang="zh-CN" dirty="0">
                <a:solidFill>
                  <a:srgbClr val="080808"/>
                </a:solidFill>
                <a:latin typeface="楷体" panose="02010609060101010101" pitchFamily="49" charset="-122"/>
                <a:ea typeface="楷体" panose="02010609060101010101" pitchFamily="49" charset="-122"/>
                <a:sym typeface="+mn-ea"/>
              </a:rPr>
              <a:t>tickets (m,n-1)</a:t>
            </a:r>
            <a:r>
              <a:rPr lang="zh-CN" altLang="en-US" dirty="0">
                <a:solidFill>
                  <a:srgbClr val="080808"/>
                </a:solidFill>
                <a:latin typeface="楷体" panose="02010609060101010101" pitchFamily="49" charset="-122"/>
                <a:ea typeface="楷体" panose="02010609060101010101" pitchFamily="49" charset="-122"/>
                <a:sym typeface="+mn-ea"/>
              </a:rPr>
              <a:t>。</a:t>
            </a:r>
            <a:endParaRPr lang="zh-CN" altLang="en-US"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zh-CN" altLang="en-US" dirty="0">
                <a:solidFill>
                  <a:srgbClr val="080808"/>
                </a:solidFill>
                <a:latin typeface="楷体" panose="02010609060101010101" pitchFamily="49" charset="-122"/>
                <a:ea typeface="楷体" panose="02010609060101010101" pitchFamily="49" charset="-122"/>
                <a:sym typeface="+mn-ea"/>
              </a:rPr>
              <a:t>   （</a:t>
            </a:r>
            <a:r>
              <a:rPr lang="en-US" altLang="zh-CN" dirty="0">
                <a:solidFill>
                  <a:srgbClr val="080808"/>
                </a:solidFill>
                <a:latin typeface="楷体" panose="02010609060101010101" pitchFamily="49" charset="-122"/>
                <a:ea typeface="楷体" panose="02010609060101010101" pitchFamily="49" charset="-122"/>
                <a:sym typeface="+mn-ea"/>
              </a:rPr>
              <a:t>2</a:t>
            </a:r>
            <a:r>
              <a:rPr lang="zh-CN" altLang="en-US" dirty="0">
                <a:solidFill>
                  <a:srgbClr val="080808"/>
                </a:solidFill>
                <a:latin typeface="楷体" panose="02010609060101010101" pitchFamily="49" charset="-122"/>
                <a:ea typeface="楷体" panose="02010609060101010101" pitchFamily="49" charset="-122"/>
                <a:sym typeface="+mn-ea"/>
              </a:rPr>
              <a:t>）第</a:t>
            </a:r>
            <a:r>
              <a:rPr lang="en-US" altLang="zh-CN" dirty="0" err="1">
                <a:solidFill>
                  <a:srgbClr val="080808"/>
                </a:solidFill>
                <a:latin typeface="楷体" panose="02010609060101010101" pitchFamily="49" charset="-122"/>
                <a:ea typeface="楷体" panose="02010609060101010101" pitchFamily="49" charset="-122"/>
                <a:sym typeface="+mn-ea"/>
              </a:rPr>
              <a:t>m+n</a:t>
            </a:r>
            <a:r>
              <a:rPr lang="zh-CN" altLang="en-US" dirty="0">
                <a:solidFill>
                  <a:srgbClr val="080808"/>
                </a:solidFill>
                <a:latin typeface="楷体" panose="02010609060101010101" pitchFamily="49" charset="-122"/>
                <a:ea typeface="楷体" panose="02010609060101010101" pitchFamily="49" charset="-122"/>
                <a:sym typeface="+mn-ea"/>
              </a:rPr>
              <a:t>个人手持面额</a:t>
            </a:r>
            <a:r>
              <a:rPr lang="en-US" altLang="zh-CN" dirty="0">
                <a:solidFill>
                  <a:srgbClr val="080808"/>
                </a:solidFill>
                <a:latin typeface="楷体" panose="02010609060101010101" pitchFamily="49" charset="-122"/>
                <a:ea typeface="楷体" panose="02010609060101010101" pitchFamily="49" charset="-122"/>
                <a:sym typeface="+mn-ea"/>
              </a:rPr>
              <a:t>50</a:t>
            </a:r>
            <a:r>
              <a:rPr lang="zh-CN" altLang="en-US" dirty="0">
                <a:solidFill>
                  <a:srgbClr val="080808"/>
                </a:solidFill>
                <a:latin typeface="楷体" panose="02010609060101010101" pitchFamily="49" charset="-122"/>
                <a:ea typeface="楷体" panose="02010609060101010101" pitchFamily="49" charset="-122"/>
                <a:sym typeface="+mn-ea"/>
              </a:rPr>
              <a:t>元的钞票，则在他之前的</a:t>
            </a:r>
            <a:r>
              <a:rPr lang="en-US" altLang="zh-CN" dirty="0">
                <a:solidFill>
                  <a:srgbClr val="080808"/>
                </a:solidFill>
                <a:latin typeface="楷体" panose="02010609060101010101" pitchFamily="49" charset="-122"/>
                <a:ea typeface="楷体" panose="02010609060101010101" pitchFamily="49" charset="-122"/>
                <a:sym typeface="+mn-ea"/>
              </a:rPr>
              <a:t>m+n-1</a:t>
            </a:r>
            <a:r>
              <a:rPr lang="zh-CN" altLang="en-US" dirty="0">
                <a:solidFill>
                  <a:srgbClr val="080808"/>
                </a:solidFill>
                <a:latin typeface="楷体" panose="02010609060101010101" pitchFamily="49" charset="-122"/>
                <a:ea typeface="楷体" panose="02010609060101010101" pitchFamily="49" charset="-122"/>
                <a:sym typeface="+mn-ea"/>
              </a:rPr>
              <a:t>个人中有</a:t>
            </a:r>
            <a:r>
              <a:rPr lang="en-US" altLang="zh-CN" dirty="0">
                <a:solidFill>
                  <a:srgbClr val="080808"/>
                </a:solidFill>
                <a:latin typeface="楷体" panose="02010609060101010101" pitchFamily="49" charset="-122"/>
                <a:ea typeface="楷体" panose="02010609060101010101" pitchFamily="49" charset="-122"/>
                <a:sym typeface="+mn-ea"/>
              </a:rPr>
              <a:t>m-1</a:t>
            </a:r>
            <a:r>
              <a:rPr lang="zh-CN" altLang="en-US" dirty="0">
                <a:solidFill>
                  <a:srgbClr val="080808"/>
                </a:solidFill>
                <a:latin typeface="楷体" panose="02010609060101010101" pitchFamily="49" charset="-122"/>
                <a:ea typeface="楷体" panose="02010609060101010101" pitchFamily="49" charset="-122"/>
                <a:sym typeface="+mn-ea"/>
              </a:rPr>
              <a:t>个人手持面额</a:t>
            </a:r>
            <a:r>
              <a:rPr lang="en-US" altLang="zh-CN" dirty="0">
                <a:solidFill>
                  <a:srgbClr val="080808"/>
                </a:solidFill>
                <a:latin typeface="楷体" panose="02010609060101010101" pitchFamily="49" charset="-122"/>
                <a:ea typeface="楷体" panose="02010609060101010101" pitchFamily="49" charset="-122"/>
                <a:sym typeface="+mn-ea"/>
              </a:rPr>
              <a:t>50</a:t>
            </a:r>
            <a:r>
              <a:rPr lang="zh-CN" altLang="en-US" dirty="0">
                <a:solidFill>
                  <a:srgbClr val="080808"/>
                </a:solidFill>
                <a:latin typeface="楷体" panose="02010609060101010101" pitchFamily="49" charset="-122"/>
                <a:ea typeface="楷体" panose="02010609060101010101" pitchFamily="49" charset="-122"/>
                <a:sym typeface="+mn-ea"/>
              </a:rPr>
              <a:t>元的钞票，有</a:t>
            </a:r>
            <a:r>
              <a:rPr lang="en-US" altLang="zh-CN" dirty="0">
                <a:solidFill>
                  <a:srgbClr val="080808"/>
                </a:solidFill>
                <a:latin typeface="楷体" panose="02010609060101010101" pitchFamily="49" charset="-122"/>
                <a:ea typeface="楷体" panose="02010609060101010101" pitchFamily="49" charset="-122"/>
                <a:sym typeface="+mn-ea"/>
              </a:rPr>
              <a:t>n</a:t>
            </a:r>
            <a:r>
              <a:rPr lang="zh-CN" altLang="en-US" dirty="0">
                <a:solidFill>
                  <a:srgbClr val="080808"/>
                </a:solidFill>
                <a:latin typeface="楷体" panose="02010609060101010101" pitchFamily="49" charset="-122"/>
                <a:ea typeface="楷体" panose="02010609060101010101" pitchFamily="49" charset="-122"/>
                <a:sym typeface="+mn-ea"/>
              </a:rPr>
              <a:t>个人手持面额</a:t>
            </a:r>
            <a:r>
              <a:rPr lang="en-US" altLang="zh-CN" dirty="0">
                <a:solidFill>
                  <a:srgbClr val="080808"/>
                </a:solidFill>
                <a:latin typeface="楷体" panose="02010609060101010101" pitchFamily="49" charset="-122"/>
                <a:ea typeface="楷体" panose="02010609060101010101" pitchFamily="49" charset="-122"/>
                <a:sym typeface="+mn-ea"/>
              </a:rPr>
              <a:t>100</a:t>
            </a:r>
            <a:r>
              <a:rPr lang="zh-CN" altLang="en-US" dirty="0">
                <a:solidFill>
                  <a:srgbClr val="080808"/>
                </a:solidFill>
                <a:latin typeface="楷体" panose="02010609060101010101" pitchFamily="49" charset="-122"/>
                <a:ea typeface="楷体" panose="02010609060101010101" pitchFamily="49" charset="-122"/>
                <a:sym typeface="+mn-ea"/>
              </a:rPr>
              <a:t>元的钞票，此种情况共有</a:t>
            </a:r>
            <a:r>
              <a:rPr lang="en-US" altLang="zh-CN" dirty="0">
                <a:solidFill>
                  <a:srgbClr val="080808"/>
                </a:solidFill>
                <a:latin typeface="楷体" panose="02010609060101010101" pitchFamily="49" charset="-122"/>
                <a:ea typeface="楷体" panose="02010609060101010101" pitchFamily="49" charset="-122"/>
                <a:sym typeface="+mn-ea"/>
              </a:rPr>
              <a:t>tickets (m-1,n)</a:t>
            </a:r>
            <a:r>
              <a:rPr lang="zh-CN" altLang="en-US" dirty="0">
                <a:solidFill>
                  <a:srgbClr val="080808"/>
                </a:solidFill>
                <a:latin typeface="楷体" panose="02010609060101010101" pitchFamily="49" charset="-122"/>
                <a:ea typeface="楷体" panose="02010609060101010101" pitchFamily="49" charset="-122"/>
                <a:sym typeface="+mn-ea"/>
              </a:rPr>
              <a:t>。</a:t>
            </a:r>
            <a:endParaRPr lang="zh-CN" altLang="en-US" dirty="0">
              <a:solidFill>
                <a:srgbClr val="080808"/>
              </a:solidFill>
              <a:latin typeface="楷体" panose="02010609060101010101" pitchFamily="49" charset="-122"/>
              <a:ea typeface="楷体" panose="02010609060101010101" pitchFamily="49" charset="-122"/>
            </a:endParaRPr>
          </a:p>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我们在学习</a:t>
            </a:r>
            <a:r>
              <a:rPr lang="en-US" altLang="zh-CN" smtClean="0"/>
              <a:t>C</a:t>
            </a:r>
            <a:r>
              <a:rPr lang="zh-CN" altLang="en-US" smtClean="0"/>
              <a:t>语言的时候都已经写过简单，相信同学们已经对递归有了了解，这节课我们开始来学习递归和分治算法</a:t>
            </a:r>
            <a:endParaRPr lang="zh-CN" altLang="en-US"/>
          </a:p>
        </p:txBody>
      </p:sp>
      <p:sp>
        <p:nvSpPr>
          <p:cNvPr id="4" name="灯片编号占位符 3"/>
          <p:cNvSpPr>
            <a:spLocks noGrp="1"/>
          </p:cNvSpPr>
          <p:nvPr>
            <p:ph type="sldNum" sz="quarter" idx="10"/>
          </p:nvPr>
        </p:nvSpPr>
        <p:spPr/>
        <p:txBody>
          <a:bodyPr/>
          <a:lstStyle/>
          <a:p>
            <a:pPr>
              <a:defRPr/>
            </a:pPr>
            <a:fld id="{AB76F6FC-157B-4160-B88F-123B3C4C0F29}" type="slidenum">
              <a:rPr lang="zh-CN" altLang="en-US" smtClean="0"/>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我们在学习</a:t>
            </a:r>
            <a:r>
              <a:rPr lang="en-US" altLang="zh-CN" smtClean="0"/>
              <a:t>C</a:t>
            </a:r>
            <a:r>
              <a:rPr lang="zh-CN" altLang="en-US" smtClean="0"/>
              <a:t>语言的时候都已经写过简单，相信同学们已经对递归有了了解，这节课我们开始来学习递归和分治算法</a:t>
            </a:r>
            <a:endParaRPr lang="zh-CN" altLang="en-US"/>
          </a:p>
        </p:txBody>
      </p:sp>
      <p:sp>
        <p:nvSpPr>
          <p:cNvPr id="4" name="灯片编号占位符 3"/>
          <p:cNvSpPr>
            <a:spLocks noGrp="1"/>
          </p:cNvSpPr>
          <p:nvPr>
            <p:ph type="sldNum" sz="quarter" idx="10"/>
          </p:nvPr>
        </p:nvSpPr>
        <p:spPr/>
        <p:txBody>
          <a:bodyPr/>
          <a:lstStyle/>
          <a:p>
            <a:pPr>
              <a:defRPr/>
            </a:pPr>
            <a:fld id="{AB76F6FC-157B-4160-B88F-123B3C4C0F29}" type="slidenum">
              <a:rPr lang="zh-CN" altLang="en-US" smtClean="0"/>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递归是什么，递归解决的问题他的子问题与我们当前要解决的问题具有相同的解决方法，或者说性质相同。面对这样的问题我们写出的程序，如果函数是直接或间接的调用自己，我们就可以说我们的函数是递归函数，这个函数就有递归思想。</a:t>
            </a:r>
            <a:endParaRPr lang="en-US" altLang="zh-CN" smtClean="0"/>
          </a:p>
        </p:txBody>
      </p:sp>
      <p:sp>
        <p:nvSpPr>
          <p:cNvPr id="4" name="灯片编号占位符 3"/>
          <p:cNvSpPr>
            <a:spLocks noGrp="1"/>
          </p:cNvSpPr>
          <p:nvPr>
            <p:ph type="sldNum" sz="quarter" idx="10"/>
          </p:nvPr>
        </p:nvSpPr>
        <p:spPr/>
        <p:txBody>
          <a:bodyPr/>
          <a:lstStyle/>
          <a:p>
            <a:pPr>
              <a:defRPr/>
            </a:pPr>
            <a:fld id="{AB76F6FC-157B-4160-B88F-123B3C4C0F29}" type="slidenum">
              <a:rPr lang="zh-CN" altLang="en-US" smtClean="0"/>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递归是如何实现的，他的运行机制是什么，思考这个问题之前我们回想一下我们之前学习的数据结构栈，栈是一个什么样的数据结构，显著的特点就是先进后出。我们递归函数就是依托栈的结构来实现，可能有的同学熟悉一些</a:t>
            </a:r>
            <a:r>
              <a:rPr lang="en-US" altLang="zh-CN" smtClean="0"/>
              <a:t>java</a:t>
            </a:r>
            <a:r>
              <a:rPr lang="zh-CN" altLang="en-US" smtClean="0"/>
              <a:t>和</a:t>
            </a:r>
            <a:r>
              <a:rPr lang="en-US" altLang="zh-CN" smtClean="0"/>
              <a:t>python</a:t>
            </a:r>
            <a:r>
              <a:rPr lang="zh-CN" altLang="en-US" smtClean="0"/>
              <a:t>语言你们可能接触过</a:t>
            </a:r>
            <a:r>
              <a:rPr lang="en-US" altLang="zh-CN" smtClean="0"/>
              <a:t>java</a:t>
            </a:r>
            <a:r>
              <a:rPr lang="zh-CN" altLang="en-US" smtClean="0"/>
              <a:t>和</a:t>
            </a:r>
            <a:r>
              <a:rPr lang="en-US" altLang="zh-CN" smtClean="0"/>
              <a:t>python</a:t>
            </a:r>
            <a:r>
              <a:rPr lang="zh-CN" altLang="en-US" smtClean="0"/>
              <a:t>语言的栈和队列的数据结构，可能会疑问课本上的递归函数并没有用到这些数据结构，其实这个栈的思想体现在内存中。他是怎么实现的，每一次调用函数都会开辟一段内存空间，这个内存空间就可以充当栈。比如</a:t>
            </a:r>
            <a:endParaRPr lang="zh-CN" altLang="en-US"/>
          </a:p>
        </p:txBody>
      </p:sp>
      <p:sp>
        <p:nvSpPr>
          <p:cNvPr id="4" name="灯片编号占位符 3"/>
          <p:cNvSpPr>
            <a:spLocks noGrp="1"/>
          </p:cNvSpPr>
          <p:nvPr>
            <p:ph type="sldNum" sz="quarter" idx="10"/>
          </p:nvPr>
        </p:nvSpPr>
        <p:spPr/>
        <p:txBody>
          <a:bodyPr/>
          <a:lstStyle/>
          <a:p>
            <a:pPr>
              <a:defRPr/>
            </a:pPr>
            <a:fld id="{AB76F6FC-157B-4160-B88F-123B3C4C0F29}" type="slidenum">
              <a:rPr lang="zh-CN" altLang="en-US" smtClean="0"/>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递归是什么，递归解决的问题他的子问题与我们当前要解决的问题具有相同的解决方法，或者说性质相同。面对这样的问题我们写出的程序，如果函数是直接或间接的调用自己，我们就可以说我们的函数是递归函数，这个函数就有递归思想。</a:t>
            </a:r>
            <a:endParaRPr lang="en-US" altLang="zh-CN" smtClean="0"/>
          </a:p>
        </p:txBody>
      </p:sp>
      <p:sp>
        <p:nvSpPr>
          <p:cNvPr id="4" name="灯片编号占位符 3"/>
          <p:cNvSpPr>
            <a:spLocks noGrp="1"/>
          </p:cNvSpPr>
          <p:nvPr>
            <p:ph type="sldNum" sz="quarter" idx="10"/>
          </p:nvPr>
        </p:nvSpPr>
        <p:spPr/>
        <p:txBody>
          <a:bodyPr/>
          <a:lstStyle/>
          <a:p>
            <a:pPr>
              <a:defRPr/>
            </a:pPr>
            <a:fld id="{AB76F6FC-157B-4160-B88F-123B3C4C0F29}" type="slidenum">
              <a:rPr lang="zh-CN" altLang="en-US" smtClean="0"/>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递归是如何实现的，他的运行机制是什么，思考这个问题之前我们回想一下我们之前学习的数据结构栈，栈是一个什么样的数据结构，显著的特点就是先进后出。我们递归函数就是依托栈的结构来实现，可能有的同学熟悉一些</a:t>
            </a:r>
            <a:r>
              <a:rPr lang="en-US" altLang="zh-CN" smtClean="0"/>
              <a:t>java</a:t>
            </a:r>
            <a:r>
              <a:rPr lang="zh-CN" altLang="en-US" smtClean="0"/>
              <a:t>和</a:t>
            </a:r>
            <a:r>
              <a:rPr lang="en-US" altLang="zh-CN" smtClean="0"/>
              <a:t>python</a:t>
            </a:r>
            <a:r>
              <a:rPr lang="zh-CN" altLang="en-US" smtClean="0"/>
              <a:t>语言你们可能接触过</a:t>
            </a:r>
            <a:r>
              <a:rPr lang="en-US" altLang="zh-CN" smtClean="0"/>
              <a:t>java</a:t>
            </a:r>
            <a:r>
              <a:rPr lang="zh-CN" altLang="en-US" smtClean="0"/>
              <a:t>和</a:t>
            </a:r>
            <a:r>
              <a:rPr lang="en-US" altLang="zh-CN" smtClean="0"/>
              <a:t>python</a:t>
            </a:r>
            <a:r>
              <a:rPr lang="zh-CN" altLang="en-US" smtClean="0"/>
              <a:t>语言的栈和队列的数据结构，可能会疑问课本上的递归函数并没有用到这些数据结构，其实这个栈的思想体现在内存中。他是怎么实现的，每一次调用函数都会开辟一段内存空间，这个内存空间就可以充当栈。比如</a:t>
            </a:r>
            <a:endParaRPr lang="zh-CN" altLang="en-US"/>
          </a:p>
        </p:txBody>
      </p:sp>
      <p:sp>
        <p:nvSpPr>
          <p:cNvPr id="4" name="灯片编号占位符 3"/>
          <p:cNvSpPr>
            <a:spLocks noGrp="1"/>
          </p:cNvSpPr>
          <p:nvPr>
            <p:ph type="sldNum" sz="quarter" idx="10"/>
          </p:nvPr>
        </p:nvSpPr>
        <p:spPr/>
        <p:txBody>
          <a:bodyPr/>
          <a:lstStyle/>
          <a:p>
            <a:pPr>
              <a:defRPr/>
            </a:pPr>
            <a:fld id="{AB76F6FC-157B-4160-B88F-123B3C4C0F29}" type="slidenum">
              <a:rPr lang="zh-CN" altLang="en-US" smtClean="0"/>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递归是如何实现的，他的运行机制是什么，思考这个问题之前我们回想一下我们之前学习的数据结构栈，栈是一个什么样的数据结构，显著的特点就是先进后出。我们递归函数就是依托栈的结构来实现，可能有的同学熟悉一些</a:t>
            </a:r>
            <a:r>
              <a:rPr lang="en-US" altLang="zh-CN" smtClean="0"/>
              <a:t>java</a:t>
            </a:r>
            <a:r>
              <a:rPr lang="zh-CN" altLang="en-US" smtClean="0"/>
              <a:t>和</a:t>
            </a:r>
            <a:r>
              <a:rPr lang="en-US" altLang="zh-CN" smtClean="0"/>
              <a:t>python</a:t>
            </a:r>
            <a:r>
              <a:rPr lang="zh-CN" altLang="en-US" smtClean="0"/>
              <a:t>语言你们可能接触过</a:t>
            </a:r>
            <a:r>
              <a:rPr lang="en-US" altLang="zh-CN" smtClean="0"/>
              <a:t>java</a:t>
            </a:r>
            <a:r>
              <a:rPr lang="zh-CN" altLang="en-US" smtClean="0"/>
              <a:t>和</a:t>
            </a:r>
            <a:r>
              <a:rPr lang="en-US" altLang="zh-CN" smtClean="0"/>
              <a:t>python</a:t>
            </a:r>
            <a:r>
              <a:rPr lang="zh-CN" altLang="en-US" smtClean="0"/>
              <a:t>语言的栈和队列的数据结构，可能会疑问课本上的递归函数并没有用到这些数据结构，其实这个栈的思想体现在内存中。他是怎么实现的，每一次调用函数都会开辟一段内存空间，这个内存空间就可以充当栈。比如</a:t>
            </a:r>
            <a:endParaRPr lang="zh-CN" altLang="en-US"/>
          </a:p>
        </p:txBody>
      </p:sp>
      <p:sp>
        <p:nvSpPr>
          <p:cNvPr id="4" name="灯片编号占位符 3"/>
          <p:cNvSpPr>
            <a:spLocks noGrp="1"/>
          </p:cNvSpPr>
          <p:nvPr>
            <p:ph type="sldNum" sz="quarter" idx="10"/>
          </p:nvPr>
        </p:nvSpPr>
        <p:spPr/>
        <p:txBody>
          <a:bodyPr/>
          <a:lstStyle/>
          <a:p>
            <a:pPr>
              <a:defRPr/>
            </a:pPr>
            <a:fld id="{AB76F6FC-157B-4160-B88F-123B3C4C0F29}" type="slidenum">
              <a:rPr lang="zh-CN" altLang="en-US" smtClean="0"/>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递归是如何实现的，他的运行机制是什么，思考这个问题之前我们回想一下我们之前学习的数据结构栈，栈是一个什么样的数据结构，显著的特点就是先进后出。我们递归函数就是依托栈的结构来实现，可能有的同学熟悉一些</a:t>
            </a:r>
            <a:r>
              <a:rPr lang="en-US" altLang="zh-CN" smtClean="0"/>
              <a:t>java</a:t>
            </a:r>
            <a:r>
              <a:rPr lang="zh-CN" altLang="en-US" smtClean="0"/>
              <a:t>和</a:t>
            </a:r>
            <a:r>
              <a:rPr lang="en-US" altLang="zh-CN" smtClean="0"/>
              <a:t>python</a:t>
            </a:r>
            <a:r>
              <a:rPr lang="zh-CN" altLang="en-US" smtClean="0"/>
              <a:t>语言你们可能接触过</a:t>
            </a:r>
            <a:r>
              <a:rPr lang="en-US" altLang="zh-CN" smtClean="0"/>
              <a:t>java</a:t>
            </a:r>
            <a:r>
              <a:rPr lang="zh-CN" altLang="en-US" smtClean="0"/>
              <a:t>和</a:t>
            </a:r>
            <a:r>
              <a:rPr lang="en-US" altLang="zh-CN" smtClean="0"/>
              <a:t>python</a:t>
            </a:r>
            <a:r>
              <a:rPr lang="zh-CN" altLang="en-US" smtClean="0"/>
              <a:t>语言的栈和队列的数据结构，可能会疑问课本上的递归函数并没有用到这些数据结构，其实这个栈的思想体现在内存中。他是怎么实现的，每一次调用函数都会开辟一段内存空间，这个内存空间就可以充当栈。比如</a:t>
            </a:r>
            <a:endParaRPr lang="zh-CN" altLang="en-US"/>
          </a:p>
        </p:txBody>
      </p:sp>
      <p:sp>
        <p:nvSpPr>
          <p:cNvPr id="4" name="灯片编号占位符 3"/>
          <p:cNvSpPr>
            <a:spLocks noGrp="1"/>
          </p:cNvSpPr>
          <p:nvPr>
            <p:ph type="sldNum" sz="quarter" idx="10"/>
          </p:nvPr>
        </p:nvSpPr>
        <p:spPr/>
        <p:txBody>
          <a:bodyPr/>
          <a:lstStyle/>
          <a:p>
            <a:pPr>
              <a:defRPr/>
            </a:pPr>
            <a:fld id="{AB76F6FC-157B-4160-B88F-123B3C4C0F29}" type="slidenum">
              <a:rPr lang="zh-CN" altLang="en-US" smtClean="0"/>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ED4C337C-56CD-4E78-A199-8ED66DBF5B5B}"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4621EFB7-24A1-4297-A07F-399B1DFE6377}" type="slidenum">
              <a:rPr lang="zh-CN" altLang="en-US"/>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7A041A82-1373-40DD-AF95-6D291423A5BB}"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C4FF7C98-0C26-42AA-8C14-C0C3C1C768A2}" type="slidenum">
              <a:rPr lang="zh-CN" altLang="en-US"/>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C5A2F362-28BD-4F85-AA63-899E512CA5DD}"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7B852C04-6D91-45C9-80C4-65680D9B2F04}" type="slidenum">
              <a:rPr lang="zh-CN" altLang="en-US"/>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pic>
        <p:nvPicPr>
          <p:cNvPr id="4" name="Picture 2" descr="bg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163" y="-20638"/>
            <a:ext cx="9174163" cy="6878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 name="Rectangle 27"/>
          <p:cNvSpPr>
            <a:spLocks noGrp="1" noChangeArrowheads="1"/>
          </p:cNvSpPr>
          <p:nvPr>
            <p:ph type="ctrTitle"/>
          </p:nvPr>
        </p:nvSpPr>
        <p:spPr>
          <a:xfrm>
            <a:off x="468313" y="2470150"/>
            <a:ext cx="5399087" cy="1079500"/>
          </a:xfrm>
          <a:prstGeom prst="rect">
            <a:avLst/>
          </a:prstGeom>
        </p:spPr>
        <p:txBody>
          <a:bodyPr/>
          <a:lstStyle>
            <a:lvl1pPr>
              <a:defRPr sz="3200"/>
            </a:lvl1pPr>
          </a:lstStyle>
          <a:p>
            <a:r>
              <a:rPr lang="zh-CN"/>
              <a:t>单击此处编辑母版标题样式</a:t>
            </a:r>
            <a:endParaRPr lang="zh-CN"/>
          </a:p>
        </p:txBody>
      </p:sp>
      <p:sp>
        <p:nvSpPr>
          <p:cNvPr id="2052" name="Rectangle 31"/>
          <p:cNvSpPr>
            <a:spLocks noGrp="1" noChangeArrowheads="1"/>
          </p:cNvSpPr>
          <p:nvPr>
            <p:ph type="subTitle" idx="1" hasCustomPrompt="1"/>
          </p:nvPr>
        </p:nvSpPr>
        <p:spPr>
          <a:xfrm>
            <a:off x="468313" y="3549650"/>
            <a:ext cx="5400675" cy="600075"/>
          </a:xfrm>
          <a:prstGeom prst="rect">
            <a:avLst/>
          </a:prstGeom>
        </p:spPr>
        <p:txBody>
          <a:bodyPr/>
          <a:lstStyle>
            <a:lvl1pPr marL="0" indent="0">
              <a:buFont typeface="Wingdings" panose="05000000000000000000" pitchFamily="2" charset="2"/>
              <a:buNone/>
              <a:defRPr sz="1800">
                <a:solidFill>
                  <a:schemeClr val="bg1"/>
                </a:solidFill>
              </a:defRPr>
            </a:lvl1pPr>
          </a:lstStyle>
          <a:p>
            <a:r>
              <a:rPr lang="zh-CN"/>
              <a:t>单击添加署名或公司信息</a:t>
            </a:r>
            <a:endParaRPr 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68313" y="315913"/>
            <a:ext cx="8207375" cy="592137"/>
          </a:xfrm>
          <a:prstGeom prst="rect">
            <a:avLst/>
          </a:prstGeom>
        </p:spPr>
        <p:txBody>
          <a:bodyPr/>
          <a:lstStyle/>
          <a:p>
            <a:r>
              <a:rPr lang="zh-CN" altLang="en-US" dirty="0"/>
              <a:t>单击此处编辑母版标题样式</a:t>
            </a:r>
            <a:endParaRPr lang="zh-CN" altLang="en-US" dirty="0"/>
          </a:p>
        </p:txBody>
      </p:sp>
      <p:sp>
        <p:nvSpPr>
          <p:cNvPr id="3" name="内容占位符 2"/>
          <p:cNvSpPr>
            <a:spLocks noGrp="1"/>
          </p:cNvSpPr>
          <p:nvPr>
            <p:ph idx="1"/>
          </p:nvPr>
        </p:nvSpPr>
        <p:spPr>
          <a:xfrm>
            <a:off x="468313" y="1125538"/>
            <a:ext cx="8207375" cy="5162550"/>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AB2E83DC-661B-4DCC-B4A3-95AD0DF58E27}" type="slidenum">
              <a:rPr lang="zh-CN" altLang="en-US" smtClean="0"/>
            </a:fld>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AD5D6385-73FF-48F7-8DDA-F02439D7B60D}" type="slidenum">
              <a:rPr lang="zh-CN" altLang="en-US" smtClean="0"/>
            </a:fld>
            <a:endParaRPr lang="en-US" altLang="zh-C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68313" y="315913"/>
            <a:ext cx="8207375" cy="592137"/>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68313" y="1125538"/>
            <a:ext cx="4027487" cy="516255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125538"/>
            <a:ext cx="4027488" cy="516255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145E1E5F-9D19-4FC7-A71A-24AB39712209}" type="slidenum">
              <a:rPr lang="zh-CN" altLang="en-US" smtClean="0"/>
            </a:fld>
            <a:endParaRPr lang="en-US" altLang="zh-C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01DEBBD1-2960-4502-95D3-F1444E13883A}" type="slidenum">
              <a:rPr lang="zh-CN" altLang="en-US" smtClean="0"/>
            </a:fld>
            <a:endParaRPr lang="en-US" altLang="zh-C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68313" y="315913"/>
            <a:ext cx="8207375" cy="592137"/>
          </a:xfrm>
          <a:prstGeom prst="rect">
            <a:avLst/>
          </a:prstGeom>
        </p:spPr>
        <p:txBody>
          <a:bodyPr/>
          <a:lstStyle/>
          <a:p>
            <a:r>
              <a:rPr lang="zh-CN" altLang="en-US"/>
              <a:t>单击此处编辑母版标题样式</a:t>
            </a:r>
            <a:endParaRPr lang="zh-CN" altLang="en-US"/>
          </a:p>
        </p:txBody>
      </p:sp>
      <p:sp>
        <p:nvSpPr>
          <p:cNvPr id="3"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3FFE5EB4-F84A-4001-AC86-DD5EEB2060DD}" type="slidenum">
              <a:rPr lang="zh-CN" altLang="en-US" smtClean="0"/>
            </a:fld>
            <a:endParaRPr lang="en-US" altLang="zh-C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1FA65F22-8AC8-411F-B820-478F7DB776C2}" type="slidenum">
              <a:rPr lang="zh-CN" altLang="en-US" smtClean="0"/>
            </a:fld>
            <a:endParaRPr lang="en-US" altLang="zh-C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8A7D3370-EE2E-49E3-B92B-CC864B084AD2}" type="slidenum">
              <a:rPr lang="zh-CN" altLang="en-US" smtClean="0"/>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676786A8-DA7B-4463-AC0E-627FA2928864}"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98F0AC98-C112-462F-A733-1142817643B5}" type="slidenum">
              <a:rPr lang="zh-CN" altLang="en-US"/>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8FF81DA7-16D0-41E8-A52E-04703233FF3D}" type="slidenum">
              <a:rPr lang="zh-CN" altLang="en-US" smtClean="0"/>
            </a:fld>
            <a:endParaRPr lang="en-US" altLang="zh-C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68313" y="315913"/>
            <a:ext cx="8207375" cy="592137"/>
          </a:xfrm>
          <a:prstGeom prst="rect">
            <a:avLst/>
          </a:prstGeom>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68313" y="1125538"/>
            <a:ext cx="8207375" cy="5162550"/>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85395485-1E7F-4AEF-8259-7171D9A6624F}" type="slidenum">
              <a:rPr lang="zh-CN" altLang="en-US" smtClean="0"/>
            </a:fld>
            <a:endParaRPr lang="en-US" altLang="zh-C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4638" y="315913"/>
            <a:ext cx="2051050" cy="5972175"/>
          </a:xfrm>
          <a:prstGeom prst="rect">
            <a:avLst/>
          </a:prstGeo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68313" y="315913"/>
            <a:ext cx="6003925" cy="5972175"/>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7EFF9BE1-89C5-461A-8080-0860368CA4E7}" type="slidenum">
              <a:rPr lang="zh-CN" altLang="en-US" smtClean="0"/>
            </a:fld>
            <a:endParaRPr lang="en-US" altLang="zh-CN"/>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68313" y="315913"/>
            <a:ext cx="8207375" cy="592137"/>
          </a:xfrm>
          <a:prstGeom prst="rect">
            <a:avLst/>
          </a:prstGeom>
        </p:spPr>
        <p:txBody>
          <a:bodyPr/>
          <a:lstStyle/>
          <a:p>
            <a:r>
              <a:rPr lang="zh-CN" altLang="en-US"/>
              <a:t>单击此处编辑母版标题样式</a:t>
            </a:r>
            <a:endParaRPr lang="zh-CN" altLang="en-US"/>
          </a:p>
        </p:txBody>
      </p:sp>
      <p:sp>
        <p:nvSpPr>
          <p:cNvPr id="3" name="表格占位符 2"/>
          <p:cNvSpPr>
            <a:spLocks noGrp="1"/>
          </p:cNvSpPr>
          <p:nvPr>
            <p:ph type="tbl" idx="1"/>
          </p:nvPr>
        </p:nvSpPr>
        <p:spPr>
          <a:xfrm>
            <a:off x="468313" y="1125538"/>
            <a:ext cx="8207375" cy="5162550"/>
          </a:xfrm>
          <a:prstGeom prst="rect">
            <a:avLst/>
          </a:prstGeom>
        </p:spPr>
        <p:txBody>
          <a:bodyPr/>
          <a:lstStyle/>
          <a:p>
            <a:pPr lvl="0"/>
            <a:endParaRPr lang="zh-CN" altLang="en-US" noProof="0"/>
          </a:p>
        </p:txBody>
      </p:sp>
      <p:sp>
        <p:nvSpPr>
          <p:cNvPr id="4"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C8FEDC41-C8C7-4EFD-A6DE-BC4A4069D4EC}" type="slidenum">
              <a:rPr lang="zh-CN" altLang="en-US" smtClean="0"/>
            </a:fld>
            <a:endParaRPr lang="en-US" altLang="zh-CN"/>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468313" y="315913"/>
            <a:ext cx="8207375" cy="592137"/>
          </a:xfrm>
          <a:prstGeom prst="rect">
            <a:avLst/>
          </a:prstGeom>
        </p:spPr>
        <p:txBody>
          <a:bodyPr/>
          <a:lstStyle/>
          <a:p>
            <a:r>
              <a:rPr lang="zh-CN" altLang="en-US"/>
              <a:t>单击此处编辑母版标题样式</a:t>
            </a:r>
            <a:endParaRPr lang="zh-CN" altLang="en-US"/>
          </a:p>
        </p:txBody>
      </p:sp>
      <p:sp>
        <p:nvSpPr>
          <p:cNvPr id="3" name="图表占位符 2"/>
          <p:cNvSpPr>
            <a:spLocks noGrp="1"/>
          </p:cNvSpPr>
          <p:nvPr>
            <p:ph type="chart" idx="1"/>
          </p:nvPr>
        </p:nvSpPr>
        <p:spPr>
          <a:xfrm>
            <a:off x="468313" y="1125538"/>
            <a:ext cx="8207375" cy="5162550"/>
          </a:xfrm>
          <a:prstGeom prst="rect">
            <a:avLst/>
          </a:prstGeom>
        </p:spPr>
        <p:txBody>
          <a:bodyPr/>
          <a:lstStyle/>
          <a:p>
            <a:pPr lvl="0"/>
            <a:endParaRPr lang="zh-CN" altLang="en-US" noProof="0"/>
          </a:p>
        </p:txBody>
      </p:sp>
      <p:sp>
        <p:nvSpPr>
          <p:cNvPr id="4"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6FF87EDD-D88C-44D8-97FB-6009DD6ED594}" type="slidenum">
              <a:rPr lang="zh-CN" altLang="en-US" smtClean="0"/>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lvl1pPr>
              <a:defRPr/>
            </a:lvl1pPr>
          </a:lstStyle>
          <a:p>
            <a:pPr>
              <a:defRPr/>
            </a:pPr>
            <a:fld id="{492404DC-45E9-4B79-B710-EF7B8A82D156}"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630054E0-3ECF-4993-B704-01BF04B9C137}" type="slidenum">
              <a:rPr lang="zh-CN" altLang="en-US"/>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B41494BF-5B1D-4083-B2B1-F899FD3CD3A5}"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C40C7736-4C23-4814-8178-1062D7CE527C}" type="slidenum">
              <a:rPr lang="zh-CN" altLang="en-US"/>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F6E47BC8-F845-43A1-BFB2-79B7CA2E9C08}" type="datetimeFigureOut">
              <a:rPr lang="zh-CN" altLang="en-US"/>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5CD8B52F-138E-4474-B3E2-E382D2AC0E4C}" type="slidenum">
              <a:rPr lang="zh-CN" altLang="en-US"/>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AC6D38EF-6919-415F-8B66-396DB8B36CE2}" type="datetimeFigureOut">
              <a:rPr lang="zh-CN" altLang="en-US"/>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814E45C3-B2E5-4741-AA4C-575377E6A51F}" type="slidenum">
              <a:rPr lang="zh-CN" altLang="en-US"/>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9313B4B4-E48B-452F-B373-B321188AE556}" type="datetimeFigureOut">
              <a:rPr lang="zh-CN" altLang="en-US"/>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C3028E7B-B7E0-41F8-BDFE-59048185547B}" type="slidenum">
              <a:rPr lang="zh-CN" altLang="en-US"/>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3"/>
          <p:cNvSpPr>
            <a:spLocks noGrp="1"/>
          </p:cNvSpPr>
          <p:nvPr>
            <p:ph type="dt" sz="half" idx="10"/>
          </p:nvPr>
        </p:nvSpPr>
        <p:spPr/>
        <p:txBody>
          <a:bodyPr/>
          <a:lstStyle>
            <a:lvl1pPr>
              <a:defRPr/>
            </a:lvl1pPr>
          </a:lstStyle>
          <a:p>
            <a:pPr>
              <a:defRPr/>
            </a:pPr>
            <a:fld id="{1C2B4C89-A87E-4B95-BFA0-7FA97462C649}"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47E0EA25-2385-4128-9C3D-A106F721463A}" type="slidenum">
              <a:rPr lang="zh-CN" altLang="en-US"/>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3"/>
          <p:cNvSpPr>
            <a:spLocks noGrp="1"/>
          </p:cNvSpPr>
          <p:nvPr>
            <p:ph type="dt" sz="half" idx="10"/>
          </p:nvPr>
        </p:nvSpPr>
        <p:spPr/>
        <p:txBody>
          <a:bodyPr/>
          <a:lstStyle>
            <a:lvl1pPr>
              <a:defRPr/>
            </a:lvl1pPr>
          </a:lstStyle>
          <a:p>
            <a:pPr>
              <a:defRPr/>
            </a:pPr>
            <a:fld id="{54C2CE68-96F6-421B-A84A-ADA3305998CA}"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EF4EE7F1-3F8F-4896-A845-A94111029746}" type="slidenum">
              <a:rPr lang="zh-CN" altLang="en-US"/>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6" Type="http://schemas.openxmlformats.org/officeDocument/2006/relationships/theme" Target="../theme/theme2.xml"/><Relationship Id="rId15" Type="http://schemas.openxmlformats.org/officeDocument/2006/relationships/image" Target="../media/image3.png"/><Relationship Id="rId14" Type="http://schemas.openxmlformats.org/officeDocument/2006/relationships/image" Target="../media/image2.jpeg"/><Relationship Id="rId13" Type="http://schemas.openxmlformats.org/officeDocument/2006/relationships/slideLayout" Target="../slideLayouts/slideLayout24.xml"/><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1027" name="文本占位符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a:defRPr/>
            </a:pPr>
            <a:fld id="{9B433B3C-293C-4A78-916C-E8BD3FD00FA6}" type="datetimeFigureOut">
              <a:rPr lang="zh-CN" altLang="en-US"/>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lvl1pPr algn="r" eaLnBrk="1" hangingPunct="1">
              <a:defRPr sz="1200">
                <a:solidFill>
                  <a:srgbClr val="898989"/>
                </a:solidFill>
                <a:latin typeface="Calibri" panose="020F0502020204030204" pitchFamily="34" charset="0"/>
              </a:defRPr>
            </a:lvl1pPr>
          </a:lstStyle>
          <a:p>
            <a:pPr>
              <a:defRPr/>
            </a:pPr>
            <a:fld id="{A1596B22-6535-4D74-9806-9999F834F1F8}" type="slidenum">
              <a:rPr lang="zh-CN" altLang="en-US"/>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2050" name="Picture 2" descr="bg2"/>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0"/>
            <a:ext cx="9180513" cy="5013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Rectangle 4"/>
          <p:cNvSpPr>
            <a:spLocks noGrp="1" noChangeArrowheads="1"/>
          </p:cNvSpPr>
          <p:nvPr>
            <p:ph type="sldNum" sz="quarter" idx="4"/>
          </p:nvPr>
        </p:nvSpPr>
        <p:spPr bwMode="auto">
          <a:xfrm>
            <a:off x="7235825" y="6453188"/>
            <a:ext cx="1439863" cy="196850"/>
          </a:xfrm>
          <a:prstGeom prst="rect">
            <a:avLst/>
          </a:prstGeom>
          <a:noFill/>
          <a:ln w="9525">
            <a:noFill/>
            <a:miter lim="800000"/>
          </a:ln>
          <a:effectLst/>
        </p:spPr>
        <p:txBody>
          <a:bodyPr vert="horz" wrap="square" lIns="91440" tIns="45720" rIns="91440" bIns="45720" numCol="1" anchor="t" anchorCtr="0" compatLnSpc="1"/>
          <a:lstStyle>
            <a:lvl1pPr algn="r" eaLnBrk="0" hangingPunct="0">
              <a:defRPr sz="1000" b="1">
                <a:ea typeface="华文细黑" panose="02010600040101010101" pitchFamily="2" charset="-122"/>
              </a:defRPr>
            </a:lvl1pPr>
          </a:lstStyle>
          <a:p>
            <a:pPr>
              <a:defRPr/>
            </a:pPr>
            <a:r>
              <a:rPr lang="de-DE" altLang="en-US"/>
              <a:t>Page </a:t>
            </a:r>
            <a:r>
              <a:rPr lang="de-DE" altLang="en-US">
                <a:sym typeface="MS UI Gothic" panose="020B0600070205080204" pitchFamily="34" charset="-128"/>
              </a:rPr>
              <a:t></a:t>
            </a:r>
            <a:r>
              <a:rPr lang="de-DE" altLang="en-US"/>
              <a:t> </a:t>
            </a:r>
            <a:fld id="{B8F227BD-8E81-48D9-8EB2-264A8CA59D9A}" type="slidenum">
              <a:rPr lang="zh-CN" altLang="en-US" smtClean="0"/>
            </a:fld>
            <a:endParaRPr lang="en-US" altLang="zh-CN"/>
          </a:p>
        </p:txBody>
      </p:sp>
      <p:pic>
        <p:nvPicPr>
          <p:cNvPr id="2" name="图片 1"/>
          <p:cNvPicPr>
            <a:picLocks noChangeAspect="1"/>
          </p:cNvPicPr>
          <p:nvPr userDrawn="1"/>
        </p:nvPicPr>
        <p:blipFill>
          <a:blip r:embed="rId15"/>
          <a:stretch>
            <a:fillRect/>
          </a:stretch>
        </p:blipFill>
        <p:spPr>
          <a:xfrm>
            <a:off x="-1" y="6619981"/>
            <a:ext cx="9180513" cy="409419"/>
          </a:xfrm>
          <a:prstGeom prst="ellipse">
            <a:avLst/>
          </a:prstGeom>
          <a:ln>
            <a:noFill/>
          </a:ln>
          <a:effectLst>
            <a:softEdge rad="112500"/>
          </a:effectLst>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hdr="0" ftr="0" dt="0"/>
  <p:txStyles>
    <p:titleStyle>
      <a:lvl1pPr algn="l" rtl="0" eaLnBrk="0" fontAlgn="base" hangingPunct="0">
        <a:spcBef>
          <a:spcPct val="0"/>
        </a:spcBef>
        <a:spcAft>
          <a:spcPct val="0"/>
        </a:spcAft>
        <a:defRPr sz="2800" b="1">
          <a:solidFill>
            <a:schemeClr val="bg1"/>
          </a:solidFill>
          <a:latin typeface="+mj-lt"/>
          <a:ea typeface="+mj-ea"/>
          <a:cs typeface="+mj-cs"/>
        </a:defRPr>
      </a:lvl1pPr>
      <a:lvl2pPr algn="l" rtl="0" eaLnBrk="0" fontAlgn="base" hangingPunct="0">
        <a:spcBef>
          <a:spcPct val="0"/>
        </a:spcBef>
        <a:spcAft>
          <a:spcPct val="0"/>
        </a:spcAft>
        <a:defRPr sz="2800" b="1">
          <a:solidFill>
            <a:schemeClr val="bg1"/>
          </a:solidFill>
          <a:latin typeface="Arial" panose="020B0604020202020204" pitchFamily="34" charset="0"/>
          <a:ea typeface="华文细黑" panose="02010600040101010101" pitchFamily="2" charset="-122"/>
        </a:defRPr>
      </a:lvl2pPr>
      <a:lvl3pPr algn="l" rtl="0" eaLnBrk="0" fontAlgn="base" hangingPunct="0">
        <a:spcBef>
          <a:spcPct val="0"/>
        </a:spcBef>
        <a:spcAft>
          <a:spcPct val="0"/>
        </a:spcAft>
        <a:defRPr sz="2800" b="1">
          <a:solidFill>
            <a:schemeClr val="bg1"/>
          </a:solidFill>
          <a:latin typeface="Arial" panose="020B0604020202020204" pitchFamily="34" charset="0"/>
          <a:ea typeface="华文细黑" panose="02010600040101010101" pitchFamily="2" charset="-122"/>
        </a:defRPr>
      </a:lvl3pPr>
      <a:lvl4pPr algn="l" rtl="0" eaLnBrk="0" fontAlgn="base" hangingPunct="0">
        <a:spcBef>
          <a:spcPct val="0"/>
        </a:spcBef>
        <a:spcAft>
          <a:spcPct val="0"/>
        </a:spcAft>
        <a:defRPr sz="2800" b="1">
          <a:solidFill>
            <a:schemeClr val="bg1"/>
          </a:solidFill>
          <a:latin typeface="Arial" panose="020B0604020202020204" pitchFamily="34" charset="0"/>
          <a:ea typeface="华文细黑" panose="02010600040101010101" pitchFamily="2" charset="-122"/>
        </a:defRPr>
      </a:lvl4pPr>
      <a:lvl5pPr algn="l" rtl="0" eaLnBrk="0" fontAlgn="base" hangingPunct="0">
        <a:spcBef>
          <a:spcPct val="0"/>
        </a:spcBef>
        <a:spcAft>
          <a:spcPct val="0"/>
        </a:spcAft>
        <a:defRPr sz="2800" b="1">
          <a:solidFill>
            <a:schemeClr val="bg1"/>
          </a:solidFill>
          <a:latin typeface="Arial" panose="020B0604020202020204" pitchFamily="34" charset="0"/>
          <a:ea typeface="华文细黑" panose="02010600040101010101" pitchFamily="2" charset="-122"/>
        </a:defRPr>
      </a:lvl5pPr>
      <a:lvl6pPr marL="457200" algn="l" rtl="0" fontAlgn="base">
        <a:spcBef>
          <a:spcPct val="0"/>
        </a:spcBef>
        <a:spcAft>
          <a:spcPct val="0"/>
        </a:spcAft>
        <a:defRPr sz="2800" b="1">
          <a:solidFill>
            <a:schemeClr val="bg1"/>
          </a:solidFill>
          <a:latin typeface="Arial" panose="020B0604020202020204" pitchFamily="34" charset="0"/>
          <a:ea typeface="华文细黑" panose="02010600040101010101" pitchFamily="2" charset="-122"/>
        </a:defRPr>
      </a:lvl6pPr>
      <a:lvl7pPr marL="914400" algn="l" rtl="0" fontAlgn="base">
        <a:spcBef>
          <a:spcPct val="0"/>
        </a:spcBef>
        <a:spcAft>
          <a:spcPct val="0"/>
        </a:spcAft>
        <a:defRPr sz="2800" b="1">
          <a:solidFill>
            <a:schemeClr val="bg1"/>
          </a:solidFill>
          <a:latin typeface="Arial" panose="020B0604020202020204" pitchFamily="34" charset="0"/>
          <a:ea typeface="华文细黑" panose="02010600040101010101" pitchFamily="2" charset="-122"/>
        </a:defRPr>
      </a:lvl7pPr>
      <a:lvl8pPr marL="1371600" algn="l" rtl="0" fontAlgn="base">
        <a:spcBef>
          <a:spcPct val="0"/>
        </a:spcBef>
        <a:spcAft>
          <a:spcPct val="0"/>
        </a:spcAft>
        <a:defRPr sz="2800" b="1">
          <a:solidFill>
            <a:schemeClr val="bg1"/>
          </a:solidFill>
          <a:latin typeface="Arial" panose="020B0604020202020204" pitchFamily="34" charset="0"/>
          <a:ea typeface="华文细黑" panose="02010600040101010101" pitchFamily="2" charset="-122"/>
        </a:defRPr>
      </a:lvl8pPr>
      <a:lvl9pPr marL="1828800" algn="l" rtl="0" fontAlgn="base">
        <a:spcBef>
          <a:spcPct val="0"/>
        </a:spcBef>
        <a:spcAft>
          <a:spcPct val="0"/>
        </a:spcAft>
        <a:defRPr sz="2800" b="1">
          <a:solidFill>
            <a:schemeClr val="bg1"/>
          </a:solidFill>
          <a:latin typeface="Arial" panose="020B0604020202020204" pitchFamily="34" charset="0"/>
          <a:ea typeface="华文细黑" panose="02010600040101010101" pitchFamily="2" charset="-122"/>
        </a:defRPr>
      </a:lvl9pPr>
    </p:titleStyle>
    <p:body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20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1600">
          <a:solidFill>
            <a:schemeClr val="tx1"/>
          </a:solidFill>
          <a:latin typeface="+mn-lt"/>
          <a:ea typeface="+mn-ea"/>
        </a:defRPr>
      </a:lvl3pPr>
      <a:lvl4pPr marL="1600200" indent="-228600" algn="l" rtl="0" eaLnBrk="0" fontAlgn="base" hangingPunct="0">
        <a:spcBef>
          <a:spcPct val="20000"/>
        </a:spcBef>
        <a:spcAft>
          <a:spcPct val="0"/>
        </a:spcAft>
        <a:buClr>
          <a:schemeClr val="hlink"/>
        </a:buClr>
        <a:buFont typeface="Wingdings" panose="05000000000000000000" pitchFamily="2" charset="2"/>
        <a:buChar char="n"/>
        <a:defRPr sz="14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a:solidFill>
            <a:schemeClr val="tx1"/>
          </a:solidFill>
          <a:latin typeface="+mn-lt"/>
          <a:ea typeface="+mn-ea"/>
        </a:defRPr>
      </a:lvl6pPr>
      <a:lvl7pPr marL="2971800" indent="-228600" algn="l" rtl="0" fontAlgn="base">
        <a:spcBef>
          <a:spcPct val="20000"/>
        </a:spcBef>
        <a:spcAft>
          <a:spcPct val="0"/>
        </a:spcAft>
        <a:buChar char="»"/>
        <a:defRPr>
          <a:solidFill>
            <a:schemeClr val="tx1"/>
          </a:solidFill>
          <a:latin typeface="+mn-lt"/>
          <a:ea typeface="+mn-ea"/>
        </a:defRPr>
      </a:lvl7pPr>
      <a:lvl8pPr marL="3429000" indent="-228600" algn="l" rtl="0" fontAlgn="base">
        <a:spcBef>
          <a:spcPct val="20000"/>
        </a:spcBef>
        <a:spcAft>
          <a:spcPct val="0"/>
        </a:spcAft>
        <a:buChar char="»"/>
        <a:defRPr>
          <a:solidFill>
            <a:schemeClr val="tx1"/>
          </a:solidFill>
          <a:latin typeface="+mn-lt"/>
          <a:ea typeface="+mn-ea"/>
        </a:defRPr>
      </a:lvl8pPr>
      <a:lvl9pPr marL="3886200" indent="-228600" algn="l" rtl="0" fontAlgn="base">
        <a:spcBef>
          <a:spcPct val="20000"/>
        </a:spcBef>
        <a:spcAft>
          <a:spcPct val="0"/>
        </a:spcAft>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tags" Target="../tags/tag15.xml"/></Relationships>
</file>

<file path=ppt/slides/_rels/slide11.xml.rels><?xml version="1.0" encoding="UTF-8" standalone="yes"?>
<Relationships xmlns="http://schemas.openxmlformats.org/package/2006/relationships"><Relationship Id="rId7" Type="http://schemas.openxmlformats.org/officeDocument/2006/relationships/notesSlide" Target="../notesSlides/notesSlide10.xml"/><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12.xml.rels><?xml version="1.0" encoding="UTF-8" standalone="yes"?>
<Relationships xmlns="http://schemas.openxmlformats.org/package/2006/relationships"><Relationship Id="rId7" Type="http://schemas.openxmlformats.org/officeDocument/2006/relationships/notesSlide" Target="../notesSlides/notesSlide11.xml"/><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15.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19.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8.xml"/><Relationship Id="rId1"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7" Type="http://schemas.openxmlformats.org/officeDocument/2006/relationships/slideLayout" Target="../slideLayouts/slideLayout18.xml"/><Relationship Id="rId6" Type="http://schemas.openxmlformats.org/officeDocument/2006/relationships/image" Target="../media/image20.png"/><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8.xml"/><Relationship Id="rId1" Type="http://schemas.openxmlformats.org/officeDocument/2006/relationships/image" Target="../media/image21.emf"/></Relationships>
</file>

<file path=ppt/slides/_rels/slide23.xml.rels><?xml version="1.0" encoding="UTF-8" standalone="yes"?>
<Relationships xmlns="http://schemas.openxmlformats.org/package/2006/relationships"><Relationship Id="rId9" Type="http://schemas.openxmlformats.org/officeDocument/2006/relationships/notesSlide" Target="../notesSlides/notesSlide14.xml"/><Relationship Id="rId8" Type="http://schemas.openxmlformats.org/officeDocument/2006/relationships/slideLayout" Target="../slideLayouts/slideLayout18.xml"/><Relationship Id="rId7" Type="http://schemas.openxmlformats.org/officeDocument/2006/relationships/image" Target="../media/image23.jpeg"/><Relationship Id="rId6" Type="http://schemas.openxmlformats.org/officeDocument/2006/relationships/image" Target="../media/image22.png"/><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24.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25.xml.rels><?xml version="1.0" encoding="UTF-8" standalone="yes"?>
<Relationships xmlns="http://schemas.openxmlformats.org/package/2006/relationships"><Relationship Id="rId8" Type="http://schemas.openxmlformats.org/officeDocument/2006/relationships/notesSlide" Target="../notesSlides/notesSlide15.xml"/><Relationship Id="rId7" Type="http://schemas.openxmlformats.org/officeDocument/2006/relationships/slideLayout" Target="../slideLayouts/slideLayout18.xml"/><Relationship Id="rId6" Type="http://schemas.openxmlformats.org/officeDocument/2006/relationships/image" Target="../media/image24.emf"/><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26.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27.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28.xml.rels><?xml version="1.0" encoding="UTF-8" standalone="yes"?>
<Relationships xmlns="http://schemas.openxmlformats.org/package/2006/relationships"><Relationship Id="rId7" Type="http://schemas.openxmlformats.org/officeDocument/2006/relationships/slideLayout" Target="../slideLayouts/slideLayout18.xml"/><Relationship Id="rId6" Type="http://schemas.openxmlformats.org/officeDocument/2006/relationships/image" Target="../media/image25.jpeg"/><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29.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3.xml.rels><?xml version="1.0" encoding="UTF-8" standalone="yes"?>
<Relationships xmlns="http://schemas.openxmlformats.org/package/2006/relationships"><Relationship Id="rId9" Type="http://schemas.openxmlformats.org/officeDocument/2006/relationships/image" Target="../media/image6.png"/><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slide" Target="slide34.xml"/><Relationship Id="rId20" Type="http://schemas.openxmlformats.org/officeDocument/2006/relationships/notesSlide" Target="../notesSlides/notesSlide3.xml"/><Relationship Id="rId2" Type="http://schemas.openxmlformats.org/officeDocument/2006/relationships/tags" Target="../tags/tag2.xml"/><Relationship Id="rId19" Type="http://schemas.openxmlformats.org/officeDocument/2006/relationships/slideLayout" Target="../slideLayouts/slideLayout18.xml"/><Relationship Id="rId18" Type="http://schemas.openxmlformats.org/officeDocument/2006/relationships/image" Target="../media/image9.png"/><Relationship Id="rId17" Type="http://schemas.openxmlformats.org/officeDocument/2006/relationships/tags" Target="../tags/tag13.xml"/><Relationship Id="rId16" Type="http://schemas.openxmlformats.org/officeDocument/2006/relationships/image" Target="../media/image8.png"/><Relationship Id="rId15" Type="http://schemas.openxmlformats.org/officeDocument/2006/relationships/tags" Target="../tags/tag12.xml"/><Relationship Id="rId14" Type="http://schemas.openxmlformats.org/officeDocument/2006/relationships/image" Target="../media/image7.png"/><Relationship Id="rId13" Type="http://schemas.openxmlformats.org/officeDocument/2006/relationships/tags" Target="../tags/tag11.xml"/><Relationship Id="rId12" Type="http://schemas.openxmlformats.org/officeDocument/2006/relationships/tags" Target="../tags/tag10.xml"/><Relationship Id="rId11" Type="http://schemas.openxmlformats.org/officeDocument/2006/relationships/tags" Target="../tags/tag9.xml"/><Relationship Id="rId10" Type="http://schemas.openxmlformats.org/officeDocument/2006/relationships/tags" Target="../tags/tag8.xml"/><Relationship Id="rId1" Type="http://schemas.openxmlformats.org/officeDocument/2006/relationships/tags" Target="../tags/tag1.xml"/></Relationships>
</file>

<file path=ppt/slides/_rels/slide30.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31.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32.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33.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34.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35.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36.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8" Type="http://schemas.openxmlformats.org/officeDocument/2006/relationships/notesSlide" Target="../notesSlides/notesSlide4.xml"/><Relationship Id="rId7" Type="http://schemas.openxmlformats.org/officeDocument/2006/relationships/slideLayout" Target="../slideLayouts/slideLayout18.xml"/><Relationship Id="rId6" Type="http://schemas.openxmlformats.org/officeDocument/2006/relationships/image" Target="../media/image15.jpeg"/><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1.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42.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9" Type="http://schemas.openxmlformats.org/officeDocument/2006/relationships/notesSlide" Target="../notesSlides/notesSlide5.xml"/><Relationship Id="rId8" Type="http://schemas.openxmlformats.org/officeDocument/2006/relationships/slideLayout" Target="../slideLayouts/slideLayout18.xml"/><Relationship Id="rId7" Type="http://schemas.openxmlformats.org/officeDocument/2006/relationships/image" Target="../media/image17.jpeg"/><Relationship Id="rId6" Type="http://schemas.openxmlformats.org/officeDocument/2006/relationships/image" Target="../media/image16.jpeg"/><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6.xml.rels><?xml version="1.0" encoding="UTF-8" standalone="yes"?>
<Relationships xmlns="http://schemas.openxmlformats.org/package/2006/relationships"><Relationship Id="rId5" Type="http://schemas.openxmlformats.org/officeDocument/2006/relationships/slideLayout" Target="../slideLayouts/slideLayout18.xml"/><Relationship Id="rId4" Type="http://schemas.openxmlformats.org/officeDocument/2006/relationships/tags" Target="../tags/tag19.xml"/><Relationship Id="rId3" Type="http://schemas.openxmlformats.org/officeDocument/2006/relationships/tags" Target="../tags/tag18.xml"/><Relationship Id="rId2" Type="http://schemas.openxmlformats.org/officeDocument/2006/relationships/tags" Target="../tags/tag17.xml"/><Relationship Id="rId1" Type="http://schemas.openxmlformats.org/officeDocument/2006/relationships/tags" Target="../tags/tag16.xml"/></Relationships>
</file>

<file path=ppt/slides/_rels/slide57.xml.rels><?xml version="1.0" encoding="UTF-8" standalone="yes"?>
<Relationships xmlns="http://schemas.openxmlformats.org/package/2006/relationships"><Relationship Id="rId5" Type="http://schemas.openxmlformats.org/officeDocument/2006/relationships/slideLayout" Target="../slideLayouts/slideLayout18.xml"/><Relationship Id="rId4" Type="http://schemas.openxmlformats.org/officeDocument/2006/relationships/tags" Target="../tags/tag23.xml"/><Relationship Id="rId3" Type="http://schemas.openxmlformats.org/officeDocument/2006/relationships/tags" Target="../tags/tag22.xml"/><Relationship Id="rId2" Type="http://schemas.openxmlformats.org/officeDocument/2006/relationships/tags" Target="../tags/tag21.xml"/><Relationship Id="rId1" Type="http://schemas.openxmlformats.org/officeDocument/2006/relationships/tags" Target="../tags/tag20.xml"/></Relationships>
</file>

<file path=ppt/slides/_rels/slide58.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image" Target="../media/image27.png"/><Relationship Id="rId1" Type="http://schemas.openxmlformats.org/officeDocument/2006/relationships/image" Target="../media/image26.png"/></Relationships>
</file>

<file path=ppt/slides/_rels/slide59.xml.rels><?xml version="1.0" encoding="UTF-8" standalone="yes"?>
<Relationships xmlns="http://schemas.openxmlformats.org/package/2006/relationships"><Relationship Id="rId5" Type="http://schemas.openxmlformats.org/officeDocument/2006/relationships/slideLayout" Target="../slideLayouts/slideLayout18.xml"/><Relationship Id="rId4" Type="http://schemas.openxmlformats.org/officeDocument/2006/relationships/tags" Target="../tags/tag27.xml"/><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tags" Target="../tags/tag24.xml"/></Relationships>
</file>

<file path=ppt/slides/_rels/slide6.xml.rels><?xml version="1.0" encoding="UTF-8" standalone="yes"?>
<Relationships xmlns="http://schemas.openxmlformats.org/package/2006/relationships"><Relationship Id="rId7" Type="http://schemas.openxmlformats.org/officeDocument/2006/relationships/notesSlide" Target="../notesSlides/notesSlide6.xml"/><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60.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image" Target="../media/image29.png"/><Relationship Id="rId1" Type="http://schemas.openxmlformats.org/officeDocument/2006/relationships/image" Target="../media/image28.png"/></Relationships>
</file>

<file path=ppt/slides/_rels/slide61.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62.xml.rels><?xml version="1.0" encoding="UTF-8" standalone="yes"?>
<Relationships xmlns="http://schemas.openxmlformats.org/package/2006/relationships"><Relationship Id="rId7" Type="http://schemas.openxmlformats.org/officeDocument/2006/relationships/slideLayout" Target="../slideLayouts/slideLayout18.xml"/><Relationship Id="rId6" Type="http://schemas.openxmlformats.org/officeDocument/2006/relationships/tags" Target="../tags/tag2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63.xml.rels><?xml version="1.0" encoding="UTF-8" standalone="yes"?>
<Relationships xmlns="http://schemas.openxmlformats.org/package/2006/relationships"><Relationship Id="rId7" Type="http://schemas.openxmlformats.org/officeDocument/2006/relationships/slideLayout" Target="../slideLayouts/slideLayout18.xml"/><Relationship Id="rId6" Type="http://schemas.openxmlformats.org/officeDocument/2006/relationships/tags" Target="../tags/tag29.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64.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65.xml.rels><?xml version="1.0" encoding="UTF-8" standalone="yes"?>
<Relationships xmlns="http://schemas.openxmlformats.org/package/2006/relationships"><Relationship Id="rId7" Type="http://schemas.openxmlformats.org/officeDocument/2006/relationships/slideLayout" Target="../slideLayouts/slideLayout18.xml"/><Relationship Id="rId6" Type="http://schemas.openxmlformats.org/officeDocument/2006/relationships/tags" Target="../tags/tag30.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66.xml.rels><?xml version="1.0" encoding="UTF-8" standalone="yes"?>
<Relationships xmlns="http://schemas.openxmlformats.org/package/2006/relationships"><Relationship Id="rId7" Type="http://schemas.openxmlformats.org/officeDocument/2006/relationships/slideLayout" Target="../slideLayouts/slideLayout18.xml"/><Relationship Id="rId6" Type="http://schemas.openxmlformats.org/officeDocument/2006/relationships/tags" Target="../tags/tag31.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67.xml.rels><?xml version="1.0" encoding="UTF-8" standalone="yes"?>
<Relationships xmlns="http://schemas.openxmlformats.org/package/2006/relationships"><Relationship Id="rId7" Type="http://schemas.openxmlformats.org/officeDocument/2006/relationships/slideLayout" Target="../slideLayouts/slideLayout18.xml"/><Relationship Id="rId6" Type="http://schemas.openxmlformats.org/officeDocument/2006/relationships/tags" Target="../tags/tag32.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68.xml.rels><?xml version="1.0" encoding="UTF-8" standalone="yes"?>
<Relationships xmlns="http://schemas.openxmlformats.org/package/2006/relationships"><Relationship Id="rId7" Type="http://schemas.openxmlformats.org/officeDocument/2006/relationships/slideLayout" Target="../slideLayouts/slideLayout18.xml"/><Relationship Id="rId6" Type="http://schemas.openxmlformats.org/officeDocument/2006/relationships/tags" Target="../tags/tag33.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69.xml.rels><?xml version="1.0" encoding="UTF-8" standalone="yes"?>
<Relationships xmlns="http://schemas.openxmlformats.org/package/2006/relationships"><Relationship Id="rId7" Type="http://schemas.openxmlformats.org/officeDocument/2006/relationships/slideLayout" Target="../slideLayouts/slideLayout18.xml"/><Relationship Id="rId6" Type="http://schemas.openxmlformats.org/officeDocument/2006/relationships/tags" Target="../tags/tag34.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7.xml.rels><?xml version="1.0" encoding="UTF-8" standalone="yes"?>
<Relationships xmlns="http://schemas.openxmlformats.org/package/2006/relationships"><Relationship Id="rId8" Type="http://schemas.openxmlformats.org/officeDocument/2006/relationships/notesSlide" Target="../notesSlides/notesSlide7.xml"/><Relationship Id="rId7" Type="http://schemas.openxmlformats.org/officeDocument/2006/relationships/slideLayout" Target="../slideLayouts/slideLayout18.xml"/><Relationship Id="rId6" Type="http://schemas.openxmlformats.org/officeDocument/2006/relationships/tags" Target="../tags/tag14.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70.xml.rels><?xml version="1.0" encoding="UTF-8" standalone="yes"?>
<Relationships xmlns="http://schemas.openxmlformats.org/package/2006/relationships"><Relationship Id="rId7" Type="http://schemas.openxmlformats.org/officeDocument/2006/relationships/slideLayout" Target="../slideLayouts/slideLayout18.xml"/><Relationship Id="rId6" Type="http://schemas.openxmlformats.org/officeDocument/2006/relationships/tags" Target="../tags/tag35.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71.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tags" Target="../tags/tag3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7" Type="http://schemas.openxmlformats.org/officeDocument/2006/relationships/notesSlide" Target="../notesSlides/notesSlide8.xml"/><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3.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6.xml.rels><?xml version="1.0" encoding="UTF-8" standalone="yes"?>
<Relationships xmlns="http://schemas.openxmlformats.org/package/2006/relationships"><Relationship Id="rId7" Type="http://schemas.openxmlformats.org/officeDocument/2006/relationships/slideLayout" Target="../slideLayouts/slideLayout18.xml"/><Relationship Id="rId6" Type="http://schemas.openxmlformats.org/officeDocument/2006/relationships/tags" Target="../tags/tag37.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87.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tags" Target="../tags/tag38.xml"/></Relationships>
</file>

<file path=ppt/slides/_rels/slide88.xml.rels><?xml version="1.0" encoding="UTF-8" standalone="yes"?>
<Relationships xmlns="http://schemas.openxmlformats.org/package/2006/relationships"><Relationship Id="rId4" Type="http://schemas.openxmlformats.org/officeDocument/2006/relationships/slideLayout" Target="../slideLayouts/slideLayout18.xml"/><Relationship Id="rId3" Type="http://schemas.openxmlformats.org/officeDocument/2006/relationships/tags" Target="../tags/tag41.xml"/><Relationship Id="rId2" Type="http://schemas.openxmlformats.org/officeDocument/2006/relationships/tags" Target="../tags/tag40.xml"/><Relationship Id="rId1" Type="http://schemas.openxmlformats.org/officeDocument/2006/relationships/tags" Target="../tags/tag39.xml"/></Relationships>
</file>

<file path=ppt/slides/_rels/slide89.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43.xml"/><Relationship Id="rId1" Type="http://schemas.openxmlformats.org/officeDocument/2006/relationships/tags" Target="../tags/tag4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8.xml"/><Relationship Id="rId1" Type="http://schemas.openxmlformats.org/officeDocument/2006/relationships/image" Target="../media/image18.jpeg"/></Relationships>
</file>

<file path=ppt/slides/_rels/slide90.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1588"/>
            <a:ext cx="9142413" cy="685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7" name="Rectangle 7"/>
          <p:cNvSpPr>
            <a:spLocks noChangeArrowheads="1"/>
          </p:cNvSpPr>
          <p:nvPr/>
        </p:nvSpPr>
        <p:spPr bwMode="auto">
          <a:xfrm>
            <a:off x="900113" y="2349500"/>
            <a:ext cx="7772400" cy="147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cene3d>
              <a:camera prst="orthographicFront"/>
              <a:lightRig rig="glow" dir="tl">
                <a:rot lat="0" lon="0" rev="5400000"/>
              </a:lightRig>
            </a:scene3d>
            <a:sp3d contourW="12700">
              <a:bevelT w="25400" h="25400"/>
              <a:contourClr>
                <a:schemeClr val="accent6">
                  <a:shade val="73000"/>
                </a:schemeClr>
              </a:contourClr>
            </a:sp3d>
          </a:bodyPr>
          <a:lstStyle/>
          <a:p>
            <a:pPr algn="ctr" eaLnBrk="1" hangingPunct="1">
              <a:defRPr/>
            </a:pPr>
            <a:r>
              <a:rPr lang="zh-CN" altLang="en-US" sz="60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50800" dist="38100" dir="8100000" algn="tr" rotWithShape="0">
                    <a:prstClr val="black">
                      <a:alpha val="40000"/>
                    </a:prstClr>
                  </a:outerShdw>
                </a:effectLst>
                <a:latin typeface="方正正大黑简体" pitchFamily="2" charset="-122"/>
                <a:ea typeface="方正正大黑简体" pitchFamily="2" charset="-122"/>
              </a:rPr>
              <a:t>第</a:t>
            </a:r>
            <a:r>
              <a:rPr lang="en-US" altLang="zh-CN" sz="60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50800" dist="38100" dir="8100000" algn="tr" rotWithShape="0">
                    <a:prstClr val="black">
                      <a:alpha val="40000"/>
                    </a:prstClr>
                  </a:outerShdw>
                </a:effectLst>
                <a:latin typeface="方正正大黑简体" pitchFamily="2" charset="-122"/>
                <a:ea typeface="方正正大黑简体" pitchFamily="2" charset="-122"/>
              </a:rPr>
              <a:t>3</a:t>
            </a:r>
            <a:r>
              <a:rPr lang="zh-CN" altLang="en-US" sz="60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50800" dist="38100" dir="8100000" algn="tr" rotWithShape="0">
                    <a:prstClr val="black">
                      <a:alpha val="40000"/>
                    </a:prstClr>
                  </a:outerShdw>
                </a:effectLst>
                <a:latin typeface="方正正大黑简体" pitchFamily="2" charset="-122"/>
                <a:ea typeface="方正正大黑简体" pitchFamily="2" charset="-122"/>
              </a:rPr>
              <a:t>章 分治法</a:t>
            </a:r>
            <a:endParaRPr lang="zh-CN" altLang="en-US" sz="60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50800" dist="38100" dir="8100000" algn="tr" rotWithShape="0">
                  <a:prstClr val="black">
                    <a:alpha val="40000"/>
                  </a:prstClr>
                </a:outerShdw>
              </a:effectLst>
              <a:latin typeface="方正正大黑简体" pitchFamily="2" charset="-122"/>
              <a:ea typeface="方正正大黑简体" pitchFamily="2" charset="-122"/>
            </a:endParaRPr>
          </a:p>
        </p:txBody>
      </p:sp>
      <p:sp>
        <p:nvSpPr>
          <p:cNvPr id="5124" name="Text Box 8"/>
          <p:cNvSpPr txBox="1">
            <a:spLocks noChangeArrowheads="1"/>
          </p:cNvSpPr>
          <p:nvPr/>
        </p:nvSpPr>
        <p:spPr bwMode="auto">
          <a:xfrm>
            <a:off x="250825" y="622617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en-US" altLang="zh-CN" sz="2400" b="1">
              <a:latin typeface="Verdana" panose="020B0604030504040204"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custDataLst>
              <p:tags r:id="rId1"/>
            </p:custDataLst>
          </p:nvPr>
        </p:nvGraphicFramePr>
        <p:xfrm>
          <a:off x="1115695" y="1988820"/>
          <a:ext cx="6822440" cy="1511300"/>
        </p:xfrm>
        <a:graphic>
          <a:graphicData uri="http://schemas.openxmlformats.org/drawingml/2006/table">
            <a:tbl>
              <a:tblPr firstRow="1" firstCol="1" bandRow="1">
                <a:tableStyleId>{5C22544A-7EE6-4342-B048-85BDC9FD1C3A}</a:tableStyleId>
              </a:tblPr>
              <a:tblGrid>
                <a:gridCol w="1419225"/>
                <a:gridCol w="539750"/>
                <a:gridCol w="541020"/>
                <a:gridCol w="539750"/>
                <a:gridCol w="540385"/>
                <a:gridCol w="541020"/>
                <a:gridCol w="539750"/>
                <a:gridCol w="539750"/>
                <a:gridCol w="541020"/>
                <a:gridCol w="539750"/>
                <a:gridCol w="541020"/>
              </a:tblGrid>
              <a:tr h="377825">
                <a:tc>
                  <a:txBody>
                    <a:bodyPr/>
                    <a:lstStyle/>
                    <a:p>
                      <a:pPr algn="just">
                        <a:spcAft>
                          <a:spcPts val="0"/>
                        </a:spcAft>
                      </a:pPr>
                      <a:r>
                        <a:rPr lang="zh-CN" sz="1600" kern="100">
                          <a:solidFill>
                            <a:schemeClr val="bg1"/>
                          </a:solidFill>
                          <a:effectLst/>
                          <a:latin typeface="Times New Roman" panose="02020603050405020304" pitchFamily="18" charset="0"/>
                          <a:ea typeface="宋体" panose="02010600030101010101" pitchFamily="2" charset="-122"/>
                        </a:rPr>
                        <a:t>月份</a:t>
                      </a:r>
                      <a:endParaRPr lang="zh-CN" sz="1600" kern="10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1</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2</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3</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4</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5</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6</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7</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8</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9</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10</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r>
              <a:tr h="377825">
                <a:tc>
                  <a:txBody>
                    <a:bodyPr/>
                    <a:lstStyle/>
                    <a:p>
                      <a:pPr algn="just">
                        <a:spcAft>
                          <a:spcPts val="0"/>
                        </a:spcAft>
                      </a:pPr>
                      <a:r>
                        <a:rPr lang="zh-CN" sz="1600" kern="100">
                          <a:solidFill>
                            <a:schemeClr val="bg1"/>
                          </a:solidFill>
                          <a:effectLst/>
                          <a:latin typeface="Times New Roman" panose="02020603050405020304" pitchFamily="18" charset="0"/>
                          <a:ea typeface="宋体" panose="02010600030101010101" pitchFamily="2" charset="-122"/>
                        </a:rPr>
                        <a:t>初生兔子对数</a:t>
                      </a:r>
                      <a:endParaRPr lang="zh-CN" sz="1600" kern="10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1</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0</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1</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1</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2</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3</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5</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8</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13</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21</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r>
              <a:tr h="377825">
                <a:tc>
                  <a:txBody>
                    <a:bodyPr/>
                    <a:lstStyle/>
                    <a:p>
                      <a:pPr algn="just">
                        <a:spcAft>
                          <a:spcPts val="0"/>
                        </a:spcAft>
                      </a:pPr>
                      <a:r>
                        <a:rPr lang="zh-CN" sz="1600" kern="100">
                          <a:solidFill>
                            <a:schemeClr val="bg1"/>
                          </a:solidFill>
                          <a:effectLst/>
                          <a:latin typeface="Times New Roman" panose="02020603050405020304" pitchFamily="18" charset="0"/>
                          <a:ea typeface="宋体" panose="02010600030101010101" pitchFamily="2" charset="-122"/>
                        </a:rPr>
                        <a:t>成熟兔子对数</a:t>
                      </a:r>
                      <a:endParaRPr lang="zh-CN" sz="1600" kern="10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0</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1</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1</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2</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3</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5</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8</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13</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21</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34</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r>
              <a:tr h="377825">
                <a:tc>
                  <a:txBody>
                    <a:bodyPr/>
                    <a:lstStyle/>
                    <a:p>
                      <a:pPr algn="just">
                        <a:spcAft>
                          <a:spcPts val="0"/>
                        </a:spcAft>
                      </a:pPr>
                      <a:r>
                        <a:rPr lang="zh-CN" sz="1600" kern="100">
                          <a:solidFill>
                            <a:schemeClr val="bg1"/>
                          </a:solidFill>
                          <a:effectLst/>
                          <a:latin typeface="Times New Roman" panose="02020603050405020304" pitchFamily="18" charset="0"/>
                          <a:ea typeface="宋体" panose="02010600030101010101" pitchFamily="2" charset="-122"/>
                        </a:rPr>
                        <a:t>总对数</a:t>
                      </a:r>
                      <a:endParaRPr lang="zh-CN" sz="1600" kern="10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1</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1</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2</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dirty="0">
                          <a:effectLst/>
                          <a:latin typeface="Times New Roman" panose="02020603050405020304" pitchFamily="18" charset="0"/>
                          <a:ea typeface="宋体" panose="02010600030101010101" pitchFamily="2" charset="-122"/>
                        </a:rPr>
                        <a:t>3</a:t>
                      </a:r>
                      <a:endParaRPr lang="en-US"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5</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8</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13</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21</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34</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dirty="0">
                          <a:effectLst/>
                          <a:latin typeface="Times New Roman" panose="02020603050405020304" pitchFamily="18" charset="0"/>
                          <a:ea typeface="宋体" panose="02010600030101010101" pitchFamily="2" charset="-122"/>
                        </a:rPr>
                        <a:t>55</a:t>
                      </a:r>
                      <a:endParaRPr lang="en-US"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r>
            </a:tbl>
          </a:graphicData>
        </a:graphic>
      </p:graphicFrame>
      <p:sp>
        <p:nvSpPr>
          <p:cNvPr id="11" name="文本框 10"/>
          <p:cNvSpPr txBox="1"/>
          <p:nvPr/>
        </p:nvSpPr>
        <p:spPr>
          <a:xfrm>
            <a:off x="539750" y="1196340"/>
            <a:ext cx="7240270" cy="375285"/>
          </a:xfrm>
          <a:prstGeom prst="rect">
            <a:avLst/>
          </a:prstGeom>
          <a:noFill/>
        </p:spPr>
        <p:txBody>
          <a:bodyPr wrap="square" rtlCol="0" anchor="t">
            <a:noAutofit/>
          </a:bodyPr>
          <a:p>
            <a:r>
              <a:rPr lang="zh-CN" altLang="en-US" sz="2400" dirty="0">
                <a:solidFill>
                  <a:srgbClr val="080808"/>
                </a:solidFill>
                <a:latin typeface="宋体" panose="02010600030101010101" pitchFamily="2" charset="-122"/>
                <a:sym typeface="+mn-ea"/>
              </a:rPr>
              <a:t>根据题目可以列出兔子</a:t>
            </a:r>
            <a:r>
              <a:rPr lang="en-US" altLang="zh-CN" sz="2400" dirty="0">
                <a:solidFill>
                  <a:srgbClr val="080808"/>
                </a:solidFill>
                <a:latin typeface="宋体" panose="02010600030101010101" pitchFamily="2" charset="-122"/>
                <a:sym typeface="+mn-ea"/>
              </a:rPr>
              <a:t>1-10</a:t>
            </a:r>
            <a:r>
              <a:rPr lang="zh-CN" altLang="en-US" sz="2400" dirty="0">
                <a:solidFill>
                  <a:srgbClr val="080808"/>
                </a:solidFill>
                <a:latin typeface="宋体" panose="02010600030101010101" pitchFamily="2" charset="-122"/>
                <a:sym typeface="+mn-ea"/>
              </a:rPr>
              <a:t>月的对数，</a:t>
            </a:r>
            <a:r>
              <a:rPr lang="zh-CN" altLang="en-US" sz="2400" dirty="0">
                <a:solidFill>
                  <a:srgbClr val="080808"/>
                </a:solidFill>
                <a:latin typeface="宋体" panose="02010600030101010101" pitchFamily="2" charset="-122"/>
                <a:sym typeface="+mn-ea"/>
              </a:rPr>
              <a:t>如下表：</a:t>
            </a:r>
            <a:endParaRPr lang="zh-CN" altLang="en-US" sz="2400" dirty="0">
              <a:solidFill>
                <a:srgbClr val="080808"/>
              </a:solidFill>
              <a:latin typeface="宋体" panose="02010600030101010101" pitchFamily="2" charset="-122"/>
              <a:sym typeface="+mn-ea"/>
            </a:endParaRPr>
          </a:p>
        </p:txBody>
      </p:sp>
      <p:sp>
        <p:nvSpPr>
          <p:cNvPr id="3" name="文本框 2"/>
          <p:cNvSpPr txBox="1"/>
          <p:nvPr/>
        </p:nvSpPr>
        <p:spPr>
          <a:xfrm>
            <a:off x="467995" y="3716655"/>
            <a:ext cx="7240270" cy="375285"/>
          </a:xfrm>
          <a:prstGeom prst="rect">
            <a:avLst/>
          </a:prstGeom>
          <a:noFill/>
        </p:spPr>
        <p:txBody>
          <a:bodyPr wrap="square" rtlCol="0" anchor="t">
            <a:noAutofit/>
          </a:bodyPr>
          <a:p>
            <a:r>
              <a:rPr lang="zh-CN" altLang="en-US" sz="2400" dirty="0">
                <a:solidFill>
                  <a:srgbClr val="080808"/>
                </a:solidFill>
                <a:latin typeface="宋体" panose="02010600030101010101" pitchFamily="2" charset="-122"/>
                <a:sym typeface="+mn-ea"/>
              </a:rPr>
              <a:t>根据题目兔子</a:t>
            </a:r>
            <a:r>
              <a:rPr lang="zh-CN" altLang="en-US" sz="2400" dirty="0">
                <a:solidFill>
                  <a:srgbClr val="080808"/>
                </a:solidFill>
                <a:latin typeface="宋体" panose="02010600030101010101" pitchFamily="2" charset="-122"/>
                <a:sym typeface="+mn-ea"/>
              </a:rPr>
              <a:t>总数可以列出如下的递归</a:t>
            </a:r>
            <a:r>
              <a:rPr lang="zh-CN" altLang="en-US" sz="2400" dirty="0">
                <a:solidFill>
                  <a:srgbClr val="080808"/>
                </a:solidFill>
                <a:latin typeface="宋体" panose="02010600030101010101" pitchFamily="2" charset="-122"/>
                <a:sym typeface="+mn-ea"/>
              </a:rPr>
              <a:t>式：</a:t>
            </a:r>
            <a:endParaRPr lang="zh-CN" altLang="en-US" sz="2400" dirty="0">
              <a:solidFill>
                <a:srgbClr val="080808"/>
              </a:solidFill>
              <a:latin typeface="宋体" panose="02010600030101010101" pitchFamily="2" charset="-122"/>
              <a:sym typeface="+mn-ea"/>
            </a:endParaRPr>
          </a:p>
        </p:txBody>
      </p:sp>
      <p:sp>
        <p:nvSpPr>
          <p:cNvPr id="6" name="文本框 5"/>
          <p:cNvSpPr txBox="1"/>
          <p:nvPr/>
        </p:nvSpPr>
        <p:spPr>
          <a:xfrm>
            <a:off x="1198245" y="4914900"/>
            <a:ext cx="1871345" cy="460375"/>
          </a:xfrm>
          <a:prstGeom prst="rect">
            <a:avLst/>
          </a:prstGeom>
          <a:noFill/>
        </p:spPr>
        <p:txBody>
          <a:bodyPr wrap="square" rtlCol="0">
            <a:spAutoFit/>
          </a:bodyPr>
          <a:p>
            <a:r>
              <a:rPr lang="en-US" altLang="zh-CN" sz="2400">
                <a:latin typeface="Times New Roman" panose="02020603050405020304" pitchFamily="18" charset="0"/>
                <a:cs typeface="Times New Roman" panose="02020603050405020304" pitchFamily="18" charset="0"/>
              </a:rPr>
              <a:t>fib(n) =</a:t>
            </a:r>
            <a:endParaRPr lang="en-US" altLang="zh-CN" sz="2400">
              <a:latin typeface="Times New Roman" panose="02020603050405020304" pitchFamily="18" charset="0"/>
              <a:cs typeface="Times New Roman" panose="02020603050405020304" pitchFamily="18" charset="0"/>
            </a:endParaRPr>
          </a:p>
        </p:txBody>
      </p:sp>
      <p:sp>
        <p:nvSpPr>
          <p:cNvPr id="7" name="左大括号 6"/>
          <p:cNvSpPr/>
          <p:nvPr/>
        </p:nvSpPr>
        <p:spPr>
          <a:xfrm>
            <a:off x="2411730" y="4293235"/>
            <a:ext cx="438150" cy="1691640"/>
          </a:xfrm>
          <a:prstGeom prst="leftBrace">
            <a:avLst/>
          </a:prstGeom>
          <a:noFill/>
          <a:ln w="2857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8" name="文本框 7"/>
          <p:cNvSpPr txBox="1"/>
          <p:nvPr/>
        </p:nvSpPr>
        <p:spPr>
          <a:xfrm>
            <a:off x="2987675" y="4149090"/>
            <a:ext cx="3754755" cy="2071370"/>
          </a:xfrm>
          <a:prstGeom prst="rect">
            <a:avLst/>
          </a:prstGeom>
          <a:noFill/>
        </p:spPr>
        <p:txBody>
          <a:bodyPr wrap="square" rtlCol="0">
            <a:noAutofit/>
          </a:bodyPr>
          <a:p>
            <a:r>
              <a:rPr lang="en-US" altLang="zh-CN" sz="2400">
                <a:latin typeface="Times New Roman" panose="02020603050405020304" pitchFamily="18" charset="0"/>
                <a:cs typeface="Times New Roman" panose="02020603050405020304" pitchFamily="18" charset="0"/>
              </a:rPr>
              <a:t>1</a:t>
            </a:r>
            <a:endParaRPr lang="en-US" altLang="zh-CN" sz="2400">
              <a:latin typeface="Times New Roman" panose="02020603050405020304" pitchFamily="18" charset="0"/>
              <a:cs typeface="Times New Roman" panose="02020603050405020304" pitchFamily="18" charset="0"/>
            </a:endParaRPr>
          </a:p>
          <a:p>
            <a:endParaRPr lang="en-US" altLang="zh-CN" sz="2400">
              <a:latin typeface="Times New Roman" panose="02020603050405020304" pitchFamily="18" charset="0"/>
              <a:cs typeface="Times New Roman" panose="02020603050405020304" pitchFamily="18" charset="0"/>
            </a:endParaRPr>
          </a:p>
          <a:p>
            <a:endParaRPr lang="en-US" altLang="zh-CN" sz="2400">
              <a:latin typeface="Times New Roman" panose="02020603050405020304" pitchFamily="18" charset="0"/>
              <a:cs typeface="Times New Roman" panose="02020603050405020304" pitchFamily="18" charset="0"/>
            </a:endParaRPr>
          </a:p>
          <a:p>
            <a:endParaRPr lang="en-US" altLang="zh-CN" sz="2400">
              <a:latin typeface="Times New Roman" panose="02020603050405020304" pitchFamily="18" charset="0"/>
              <a:cs typeface="Times New Roman" panose="02020603050405020304" pitchFamily="18" charset="0"/>
            </a:endParaRPr>
          </a:p>
          <a:p>
            <a:r>
              <a:rPr lang="en-US" altLang="zh-CN" sz="2400">
                <a:latin typeface="Times New Roman" panose="02020603050405020304" pitchFamily="18" charset="0"/>
                <a:cs typeface="Times New Roman" panose="02020603050405020304" pitchFamily="18" charset="0"/>
              </a:rPr>
              <a:t>fib(n-1)+fib(n-2) </a:t>
            </a:r>
            <a:endParaRPr lang="en-US" altLang="zh-CN" sz="2400">
              <a:latin typeface="Times New Roman" panose="02020603050405020304" pitchFamily="18" charset="0"/>
              <a:cs typeface="Times New Roman" panose="02020603050405020304" pitchFamily="18" charset="0"/>
            </a:endParaRPr>
          </a:p>
        </p:txBody>
      </p:sp>
      <p:sp>
        <p:nvSpPr>
          <p:cNvPr id="9" name="文本框 8"/>
          <p:cNvSpPr txBox="1"/>
          <p:nvPr/>
        </p:nvSpPr>
        <p:spPr>
          <a:xfrm>
            <a:off x="6228080" y="4149090"/>
            <a:ext cx="2571115" cy="2159635"/>
          </a:xfrm>
          <a:prstGeom prst="rect">
            <a:avLst/>
          </a:prstGeom>
          <a:noFill/>
        </p:spPr>
        <p:txBody>
          <a:bodyPr wrap="square" rtlCol="0">
            <a:noAutofit/>
          </a:bodyPr>
          <a:p>
            <a:r>
              <a:rPr lang="zh-CN" altLang="en-US" sz="2400">
                <a:solidFill>
                  <a:schemeClr val="tx1"/>
                </a:solidFill>
                <a:uFillTx/>
                <a:latin typeface="Times New Roman" panose="02020603050405020304" pitchFamily="18" charset="0"/>
              </a:rPr>
              <a:t>当</a:t>
            </a:r>
            <a:r>
              <a:rPr lang="en-US" altLang="zh-CN" sz="2400">
                <a:solidFill>
                  <a:schemeClr val="tx1"/>
                </a:solidFill>
                <a:uFillTx/>
                <a:latin typeface="Times New Roman" panose="02020603050405020304" pitchFamily="18" charset="0"/>
              </a:rPr>
              <a:t>n=1</a:t>
            </a:r>
            <a:r>
              <a:rPr lang="zh-CN" altLang="en-US" sz="2400">
                <a:solidFill>
                  <a:schemeClr val="tx1"/>
                </a:solidFill>
                <a:uFillTx/>
                <a:latin typeface="Times New Roman" panose="02020603050405020304" pitchFamily="18" charset="0"/>
              </a:rPr>
              <a:t>或</a:t>
            </a:r>
            <a:r>
              <a:rPr lang="en-US" altLang="zh-CN" sz="2400">
                <a:solidFill>
                  <a:schemeClr val="tx1"/>
                </a:solidFill>
                <a:uFillTx/>
                <a:latin typeface="Times New Roman" panose="02020603050405020304" pitchFamily="18" charset="0"/>
              </a:rPr>
              <a:t>n=2</a:t>
            </a:r>
            <a:r>
              <a:rPr lang="zh-CN" altLang="en-US" sz="2400">
                <a:uFillTx/>
                <a:latin typeface="Times New Roman" panose="02020603050405020304" pitchFamily="18" charset="0"/>
                <a:sym typeface="+mn-ea"/>
              </a:rPr>
              <a:t>时</a:t>
            </a:r>
            <a:endParaRPr lang="zh-CN" altLang="en-US" sz="2400">
              <a:solidFill>
                <a:schemeClr val="tx1"/>
              </a:solidFill>
              <a:uFillTx/>
              <a:latin typeface="Times New Roman" panose="02020603050405020304" pitchFamily="18" charset="0"/>
            </a:endParaRPr>
          </a:p>
          <a:p>
            <a:endParaRPr lang="zh-CN" altLang="en-US" sz="2400">
              <a:solidFill>
                <a:schemeClr val="tx1"/>
              </a:solidFill>
              <a:uFillTx/>
              <a:latin typeface="Times New Roman" panose="02020603050405020304" pitchFamily="18" charset="0"/>
            </a:endParaRPr>
          </a:p>
          <a:p>
            <a:endParaRPr lang="zh-CN" altLang="en-US" sz="2400">
              <a:solidFill>
                <a:schemeClr val="tx1"/>
              </a:solidFill>
              <a:uFillTx/>
              <a:latin typeface="Times New Roman" panose="02020603050405020304" pitchFamily="18" charset="0"/>
            </a:endParaRPr>
          </a:p>
          <a:p>
            <a:endParaRPr lang="zh-CN" altLang="en-US" sz="2400">
              <a:solidFill>
                <a:schemeClr val="tx1"/>
              </a:solidFill>
              <a:uFillTx/>
              <a:latin typeface="Times New Roman" panose="02020603050405020304" pitchFamily="18" charset="0"/>
            </a:endParaRPr>
          </a:p>
          <a:p>
            <a:r>
              <a:rPr lang="zh-CN" altLang="en-US" sz="2400">
                <a:solidFill>
                  <a:schemeClr val="tx1"/>
                </a:solidFill>
                <a:uFillTx/>
                <a:latin typeface="Times New Roman" panose="02020603050405020304" pitchFamily="18" charset="0"/>
              </a:rPr>
              <a:t>当</a:t>
            </a:r>
            <a:r>
              <a:rPr lang="en-US" altLang="zh-CN" sz="2400">
                <a:solidFill>
                  <a:schemeClr val="tx1"/>
                </a:solidFill>
                <a:uFillTx/>
                <a:latin typeface="Times New Roman" panose="02020603050405020304" pitchFamily="18" charset="0"/>
              </a:rPr>
              <a:t>n&gt;2</a:t>
            </a:r>
            <a:r>
              <a:rPr lang="zh-CN" altLang="en-US" sz="2400">
                <a:solidFill>
                  <a:schemeClr val="tx1"/>
                </a:solidFill>
                <a:uFillTx/>
                <a:latin typeface="Times New Roman" panose="02020603050405020304" pitchFamily="18" charset="0"/>
              </a:rPr>
              <a:t>时</a:t>
            </a:r>
            <a:endParaRPr lang="zh-CN" altLang="en-US" sz="2400">
              <a:solidFill>
                <a:schemeClr val="tx1"/>
              </a:solidFill>
              <a:uFillTx/>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a:spLocks noChangeArrowheads="1"/>
          </p:cNvSpPr>
          <p:nvPr/>
        </p:nvSpPr>
        <p:spPr bwMode="auto">
          <a:xfrm>
            <a:off x="375285" y="1124585"/>
            <a:ext cx="4368165" cy="2744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ts val="0"/>
              </a:spcBef>
              <a:buSzTx/>
              <a:buFontTx/>
              <a:buNone/>
            </a:pPr>
            <a:r>
              <a:rPr lang="zh-CN" altLang="en-US" sz="2400" dirty="0">
                <a:solidFill>
                  <a:srgbClr val="080808"/>
                </a:solidFill>
                <a:uFillTx/>
                <a:latin typeface="Times New Roman" panose="02020603050405020304" pitchFamily="18" charset="0"/>
              </a:rPr>
              <a:t>如</a:t>
            </a:r>
            <a:r>
              <a:rPr lang="zh-CN" altLang="en-US" sz="2400" dirty="0">
                <a:solidFill>
                  <a:srgbClr val="080808"/>
                </a:solidFill>
                <a:uFillTx/>
                <a:latin typeface="Times New Roman" panose="02020603050405020304" pitchFamily="18" charset="0"/>
              </a:rPr>
              <a:t>右图所示，求解</a:t>
            </a:r>
            <a:r>
              <a:rPr lang="en-US" altLang="zh-CN" sz="2400" dirty="0">
                <a:solidFill>
                  <a:srgbClr val="080808"/>
                </a:solidFill>
                <a:uFillTx/>
                <a:latin typeface="Times New Roman" panose="02020603050405020304" pitchFamily="18" charset="0"/>
              </a:rPr>
              <a:t>fib(5)</a:t>
            </a:r>
            <a:r>
              <a:rPr lang="zh-CN" altLang="en-US" sz="2400" dirty="0">
                <a:solidFill>
                  <a:srgbClr val="080808"/>
                </a:solidFill>
                <a:uFillTx/>
                <a:latin typeface="Times New Roman" panose="02020603050405020304" pitchFamily="18" charset="0"/>
              </a:rPr>
              <a:t>要递归调用</a:t>
            </a:r>
            <a:r>
              <a:rPr lang="en-US" altLang="zh-CN" sz="2400" dirty="0">
                <a:solidFill>
                  <a:srgbClr val="080808"/>
                </a:solidFill>
                <a:uFillTx/>
                <a:latin typeface="Times New Roman" panose="02020603050405020304" pitchFamily="18" charset="0"/>
              </a:rPr>
              <a:t>fib(4)</a:t>
            </a:r>
            <a:r>
              <a:rPr lang="zh-CN" altLang="en-US" sz="2400" dirty="0">
                <a:solidFill>
                  <a:srgbClr val="080808"/>
                </a:solidFill>
                <a:uFillTx/>
                <a:latin typeface="Times New Roman" panose="02020603050405020304" pitchFamily="18" charset="0"/>
              </a:rPr>
              <a:t>和</a:t>
            </a:r>
            <a:r>
              <a:rPr lang="en-US" altLang="zh-CN" sz="2400" dirty="0">
                <a:solidFill>
                  <a:srgbClr val="080808"/>
                </a:solidFill>
                <a:uFillTx/>
                <a:latin typeface="Times New Roman" panose="02020603050405020304" pitchFamily="18" charset="0"/>
              </a:rPr>
              <a:t>fib(3)</a:t>
            </a:r>
            <a:r>
              <a:rPr lang="zh-CN" altLang="en-US" sz="2400" dirty="0">
                <a:solidFill>
                  <a:srgbClr val="080808"/>
                </a:solidFill>
                <a:uFillTx/>
                <a:latin typeface="Times New Roman" panose="02020603050405020304" pitchFamily="18" charset="0"/>
              </a:rPr>
              <a:t>，求解</a:t>
            </a:r>
            <a:r>
              <a:rPr lang="en-US" altLang="zh-CN" sz="2400" dirty="0">
                <a:solidFill>
                  <a:srgbClr val="080808"/>
                </a:solidFill>
                <a:uFillTx/>
                <a:latin typeface="Times New Roman" panose="02020603050405020304" pitchFamily="18" charset="0"/>
              </a:rPr>
              <a:t>fib(4)</a:t>
            </a:r>
            <a:r>
              <a:rPr lang="zh-CN" altLang="en-US" sz="2400" dirty="0">
                <a:solidFill>
                  <a:srgbClr val="080808"/>
                </a:solidFill>
                <a:uFillTx/>
                <a:latin typeface="Times New Roman" panose="02020603050405020304" pitchFamily="18" charset="0"/>
              </a:rPr>
              <a:t>又要递归调用</a:t>
            </a:r>
            <a:r>
              <a:rPr lang="en-US" altLang="zh-CN" sz="2400" dirty="0">
                <a:solidFill>
                  <a:srgbClr val="080808"/>
                </a:solidFill>
                <a:uFillTx/>
                <a:latin typeface="Times New Roman" panose="02020603050405020304" pitchFamily="18" charset="0"/>
              </a:rPr>
              <a:t>fib(3)</a:t>
            </a:r>
            <a:r>
              <a:rPr lang="zh-CN" altLang="en-US" sz="2400" dirty="0">
                <a:solidFill>
                  <a:srgbClr val="080808"/>
                </a:solidFill>
                <a:uFillTx/>
                <a:latin typeface="Times New Roman" panose="02020603050405020304" pitchFamily="18" charset="0"/>
              </a:rPr>
              <a:t>和</a:t>
            </a:r>
            <a:r>
              <a:rPr lang="en-US" altLang="zh-CN" sz="2400" dirty="0">
                <a:solidFill>
                  <a:srgbClr val="080808"/>
                </a:solidFill>
                <a:uFillTx/>
                <a:latin typeface="Times New Roman" panose="02020603050405020304" pitchFamily="18" charset="0"/>
              </a:rPr>
              <a:t>fib(2)</a:t>
            </a:r>
            <a:r>
              <a:rPr lang="zh-CN" altLang="en-US" sz="2400" dirty="0">
                <a:solidFill>
                  <a:srgbClr val="080808"/>
                </a:solidFill>
                <a:uFillTx/>
                <a:latin typeface="Times New Roman" panose="02020603050405020304" pitchFamily="18" charset="0"/>
              </a:rPr>
              <a:t>，求解</a:t>
            </a:r>
            <a:r>
              <a:rPr lang="en-US" altLang="zh-CN" sz="2400" dirty="0">
                <a:solidFill>
                  <a:srgbClr val="080808"/>
                </a:solidFill>
                <a:uFillTx/>
                <a:latin typeface="Times New Roman" panose="02020603050405020304" pitchFamily="18" charset="0"/>
              </a:rPr>
              <a:t>fib(3)</a:t>
            </a:r>
            <a:r>
              <a:rPr lang="zh-CN" altLang="en-US" sz="2400" dirty="0">
                <a:solidFill>
                  <a:srgbClr val="080808"/>
                </a:solidFill>
                <a:uFillTx/>
                <a:latin typeface="Times New Roman" panose="02020603050405020304" pitchFamily="18" charset="0"/>
              </a:rPr>
              <a:t>又要递归调用</a:t>
            </a:r>
            <a:r>
              <a:rPr lang="en-US" altLang="zh-CN" sz="2400" dirty="0">
                <a:solidFill>
                  <a:srgbClr val="080808"/>
                </a:solidFill>
                <a:uFillTx/>
                <a:latin typeface="Times New Roman" panose="02020603050405020304" pitchFamily="18" charset="0"/>
              </a:rPr>
              <a:t>fib(2)</a:t>
            </a:r>
            <a:r>
              <a:rPr lang="zh-CN" altLang="en-US" sz="2400" dirty="0">
                <a:solidFill>
                  <a:srgbClr val="080808"/>
                </a:solidFill>
                <a:uFillTx/>
                <a:latin typeface="Times New Roman" panose="02020603050405020304" pitchFamily="18" charset="0"/>
              </a:rPr>
              <a:t>和</a:t>
            </a:r>
            <a:r>
              <a:rPr lang="en-US" altLang="zh-CN" sz="2400" dirty="0">
                <a:solidFill>
                  <a:srgbClr val="080808"/>
                </a:solidFill>
                <a:uFillTx/>
                <a:latin typeface="Times New Roman" panose="02020603050405020304" pitchFamily="18" charset="0"/>
              </a:rPr>
              <a:t>fib(1)</a:t>
            </a:r>
            <a:r>
              <a:rPr lang="zh-CN" altLang="en-US" sz="2400" dirty="0">
                <a:solidFill>
                  <a:srgbClr val="080808"/>
                </a:solidFill>
                <a:uFillTx/>
                <a:latin typeface="Times New Roman" panose="02020603050405020304" pitchFamily="18" charset="0"/>
              </a:rPr>
              <a:t>，因此斐波那契数列的递归算法的时间复杂度为</a:t>
            </a:r>
            <a:r>
              <a:rPr lang="en-US" altLang="zh-CN" sz="2400" dirty="0">
                <a:solidFill>
                  <a:srgbClr val="080808"/>
                </a:solidFill>
                <a:uFillTx/>
                <a:latin typeface="Times New Roman" panose="02020603050405020304" pitchFamily="18" charset="0"/>
              </a:rPr>
              <a:t>O(2</a:t>
            </a:r>
            <a:r>
              <a:rPr lang="en-US" altLang="zh-CN" sz="2400" baseline="30000" dirty="0">
                <a:solidFill>
                  <a:srgbClr val="080808"/>
                </a:solidFill>
                <a:uFillTx/>
                <a:latin typeface="Times New Roman" panose="02020603050405020304" pitchFamily="18" charset="0"/>
              </a:rPr>
              <a:t>n</a:t>
            </a:r>
            <a:r>
              <a:rPr lang="en-US" altLang="zh-CN" sz="2400" dirty="0">
                <a:solidFill>
                  <a:srgbClr val="080808"/>
                </a:solidFill>
                <a:uFillTx/>
                <a:latin typeface="Times New Roman" panose="02020603050405020304" pitchFamily="18" charset="0"/>
              </a:rPr>
              <a:t>)</a:t>
            </a:r>
            <a:r>
              <a:rPr lang="zh-CN" altLang="en-US" sz="2400" dirty="0">
                <a:solidFill>
                  <a:srgbClr val="080808"/>
                </a:solidFill>
                <a:uFillTx/>
                <a:latin typeface="Times New Roman" panose="02020603050405020304" pitchFamily="18" charset="0"/>
              </a:rPr>
              <a:t>。</a:t>
            </a:r>
            <a:endParaRPr lang="zh-CN" altLang="en-US" sz="2400" dirty="0">
              <a:solidFill>
                <a:srgbClr val="080808"/>
              </a:solidFill>
              <a:uFillTx/>
              <a:latin typeface="Times New Roman" panose="02020603050405020304" pitchFamily="18" charset="0"/>
            </a:endParaRPr>
          </a:p>
        </p:txBody>
      </p:sp>
      <p:sp>
        <p:nvSpPr>
          <p:cNvPr id="2" name="Text Box 4"/>
          <p:cNvSpPr txBox="1">
            <a:spLocks noChangeArrowheads="1"/>
          </p:cNvSpPr>
          <p:nvPr/>
        </p:nvSpPr>
        <p:spPr bwMode="auto">
          <a:xfrm>
            <a:off x="539750" y="4293235"/>
            <a:ext cx="8363585" cy="2451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ts val="0"/>
              </a:spcBef>
              <a:buSzTx/>
              <a:buFontTx/>
              <a:buNone/>
            </a:pPr>
            <a:r>
              <a:rPr lang="en-US" altLang="zh-CN" sz="2000" dirty="0">
                <a:solidFill>
                  <a:srgbClr val="080808"/>
                </a:solidFill>
                <a:uFillTx/>
                <a:latin typeface="Times New Roman" panose="02020603050405020304" pitchFamily="18" charset="0"/>
              </a:rPr>
              <a:t>long fib(int n) </a:t>
            </a:r>
            <a:endParaRPr lang="en-US" altLang="zh-CN" sz="2000" dirty="0">
              <a:solidFill>
                <a:srgbClr val="080808"/>
              </a:solidFill>
              <a:uFillTx/>
              <a:latin typeface="Times New Roman" panose="02020603050405020304" pitchFamily="18" charset="0"/>
            </a:endParaRPr>
          </a:p>
          <a:p>
            <a:pPr>
              <a:spcBef>
                <a:spcPts val="0"/>
              </a:spcBef>
              <a:buSzTx/>
              <a:buFontTx/>
              <a:buNone/>
            </a:pPr>
            <a:r>
              <a:rPr lang="en-US" altLang="zh-CN" sz="2000" dirty="0">
                <a:solidFill>
                  <a:srgbClr val="080808"/>
                </a:solidFill>
                <a:uFillTx/>
                <a:latin typeface="Times New Roman" panose="02020603050405020304" pitchFamily="18" charset="0"/>
              </a:rPr>
              <a:t> {        </a:t>
            </a:r>
            <a:endParaRPr lang="en-US" altLang="zh-CN" sz="2000" dirty="0">
              <a:solidFill>
                <a:srgbClr val="080808"/>
              </a:solidFill>
              <a:uFillTx/>
              <a:latin typeface="Times New Roman" panose="02020603050405020304" pitchFamily="18" charset="0"/>
            </a:endParaRPr>
          </a:p>
          <a:p>
            <a:pPr>
              <a:spcBef>
                <a:spcPts val="0"/>
              </a:spcBef>
              <a:buSzTx/>
              <a:buFontTx/>
              <a:buNone/>
            </a:pPr>
            <a:r>
              <a:rPr lang="en-US" altLang="zh-CN" sz="2000" dirty="0">
                <a:solidFill>
                  <a:srgbClr val="080808"/>
                </a:solidFill>
                <a:uFillTx/>
                <a:latin typeface="Times New Roman" panose="02020603050405020304" pitchFamily="18" charset="0"/>
              </a:rPr>
              <a:t>   if(n == 1 || n == 2)   </a:t>
            </a:r>
            <a:endParaRPr lang="en-US" altLang="zh-CN" sz="2000" dirty="0">
              <a:solidFill>
                <a:srgbClr val="080808"/>
              </a:solidFill>
              <a:uFillTx/>
              <a:latin typeface="Times New Roman" panose="02020603050405020304" pitchFamily="18" charset="0"/>
            </a:endParaRPr>
          </a:p>
          <a:p>
            <a:pPr>
              <a:spcBef>
                <a:spcPts val="0"/>
              </a:spcBef>
              <a:buSzTx/>
              <a:buFontTx/>
              <a:buNone/>
            </a:pPr>
            <a:r>
              <a:rPr lang="en-US" altLang="zh-CN" sz="2000" dirty="0">
                <a:solidFill>
                  <a:srgbClr val="080808"/>
                </a:solidFill>
                <a:uFillTx/>
                <a:latin typeface="Times New Roman" panose="02020603050405020304" pitchFamily="18" charset="0"/>
              </a:rPr>
              <a:t>     return 1;                        //</a:t>
            </a:r>
            <a:r>
              <a:rPr lang="zh-CN" altLang="en-US" sz="2000" dirty="0">
                <a:solidFill>
                  <a:srgbClr val="080808"/>
                </a:solidFill>
                <a:uFillTx/>
                <a:latin typeface="Times New Roman" panose="02020603050405020304" pitchFamily="18" charset="0"/>
              </a:rPr>
              <a:t>递归出口</a:t>
            </a:r>
            <a:endParaRPr lang="zh-CN" altLang="en-US" sz="2000" dirty="0">
              <a:solidFill>
                <a:srgbClr val="080808"/>
              </a:solidFill>
              <a:uFillTx/>
              <a:latin typeface="Times New Roman" panose="02020603050405020304" pitchFamily="18" charset="0"/>
            </a:endParaRPr>
          </a:p>
          <a:p>
            <a:pPr>
              <a:spcBef>
                <a:spcPts val="0"/>
              </a:spcBef>
              <a:buSzTx/>
              <a:buFontTx/>
              <a:buNone/>
            </a:pPr>
            <a:r>
              <a:rPr lang="en-US" altLang="zh-CN" sz="2000" dirty="0">
                <a:solidFill>
                  <a:srgbClr val="080808"/>
                </a:solidFill>
                <a:uFillTx/>
                <a:latin typeface="Times New Roman" panose="02020603050405020304" pitchFamily="18" charset="0"/>
              </a:rPr>
              <a:t>   else </a:t>
            </a:r>
            <a:endParaRPr lang="en-US" altLang="zh-CN" sz="2000" dirty="0">
              <a:solidFill>
                <a:srgbClr val="080808"/>
              </a:solidFill>
              <a:uFillTx/>
              <a:latin typeface="Times New Roman" panose="02020603050405020304" pitchFamily="18" charset="0"/>
            </a:endParaRPr>
          </a:p>
          <a:p>
            <a:pPr>
              <a:spcBef>
                <a:spcPts val="0"/>
              </a:spcBef>
              <a:buSzTx/>
              <a:buFontTx/>
              <a:buNone/>
            </a:pPr>
            <a:r>
              <a:rPr lang="en-US" altLang="zh-CN" sz="2000" dirty="0">
                <a:solidFill>
                  <a:srgbClr val="080808"/>
                </a:solidFill>
                <a:uFillTx/>
                <a:latin typeface="Times New Roman" panose="02020603050405020304" pitchFamily="18" charset="0"/>
              </a:rPr>
              <a:t>     return fib(n-1) + fib(n-2);     //</a:t>
            </a:r>
            <a:r>
              <a:rPr lang="zh-CN" altLang="en-US" sz="2000" dirty="0">
                <a:solidFill>
                  <a:srgbClr val="080808"/>
                </a:solidFill>
                <a:uFillTx/>
                <a:latin typeface="Times New Roman" panose="02020603050405020304" pitchFamily="18" charset="0"/>
              </a:rPr>
              <a:t>递归调用</a:t>
            </a:r>
            <a:endParaRPr lang="zh-CN" altLang="en-US" sz="2000" dirty="0">
              <a:solidFill>
                <a:srgbClr val="080808"/>
              </a:solidFill>
              <a:uFillTx/>
              <a:latin typeface="Times New Roman" panose="02020603050405020304" pitchFamily="18" charset="0"/>
            </a:endParaRPr>
          </a:p>
          <a:p>
            <a:pPr>
              <a:spcBef>
                <a:spcPts val="0"/>
              </a:spcBef>
              <a:buSzTx/>
              <a:buFontTx/>
              <a:buNone/>
            </a:pPr>
            <a:r>
              <a:rPr lang="en-US" altLang="zh-CN" sz="2000" dirty="0">
                <a:solidFill>
                  <a:srgbClr val="080808"/>
                </a:solidFill>
                <a:uFillTx/>
                <a:latin typeface="Times New Roman" panose="02020603050405020304" pitchFamily="18" charset="0"/>
              </a:rPr>
              <a:t> }  </a:t>
            </a:r>
            <a:endParaRPr lang="en-US" altLang="zh-CN" sz="2000" dirty="0">
              <a:solidFill>
                <a:srgbClr val="080808"/>
              </a:solidFill>
              <a:uFillTx/>
              <a:latin typeface="Times New Roman" panose="02020603050405020304" pitchFamily="18" charset="0"/>
            </a:endParaRPr>
          </a:p>
        </p:txBody>
      </p:sp>
      <p:sp>
        <p:nvSpPr>
          <p:cNvPr id="4" name="圆角矩形 3"/>
          <p:cNvSpPr/>
          <p:nvPr/>
        </p:nvSpPr>
        <p:spPr>
          <a:xfrm>
            <a:off x="6227445" y="1299210"/>
            <a:ext cx="1176020" cy="563880"/>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6" name="文本框 5"/>
          <p:cNvSpPr txBox="1"/>
          <p:nvPr/>
        </p:nvSpPr>
        <p:spPr>
          <a:xfrm>
            <a:off x="6371590" y="1334770"/>
            <a:ext cx="1136650" cy="542925"/>
          </a:xfrm>
          <a:prstGeom prst="rect">
            <a:avLst/>
          </a:prstGeom>
          <a:noFill/>
        </p:spPr>
        <p:txBody>
          <a:bodyPr wrap="square" rtlCol="0">
            <a:noAutofit/>
          </a:bodyPr>
          <a:p>
            <a:r>
              <a:rPr lang="en-US" altLang="zh-CN">
                <a:solidFill>
                  <a:schemeClr val="tx1"/>
                </a:solidFill>
                <a:uFillTx/>
                <a:latin typeface="Times New Roman" panose="02020603050405020304" pitchFamily="18" charset="0"/>
              </a:rPr>
              <a:t>fib(5)</a:t>
            </a:r>
            <a:endParaRPr lang="en-US" altLang="zh-CN">
              <a:solidFill>
                <a:schemeClr val="tx1"/>
              </a:solidFill>
              <a:uFillTx/>
              <a:latin typeface="Times New Roman" panose="02020603050405020304" pitchFamily="18" charset="0"/>
            </a:endParaRPr>
          </a:p>
        </p:txBody>
      </p:sp>
      <p:sp>
        <p:nvSpPr>
          <p:cNvPr id="7" name="圆角矩形 6"/>
          <p:cNvSpPr/>
          <p:nvPr/>
        </p:nvSpPr>
        <p:spPr>
          <a:xfrm>
            <a:off x="5445125" y="2379345"/>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8" name="文本框 7"/>
          <p:cNvSpPr txBox="1"/>
          <p:nvPr/>
        </p:nvSpPr>
        <p:spPr>
          <a:xfrm>
            <a:off x="5589270" y="2379345"/>
            <a:ext cx="944880" cy="457200"/>
          </a:xfrm>
          <a:prstGeom prst="rect">
            <a:avLst/>
          </a:prstGeom>
          <a:noFill/>
        </p:spPr>
        <p:txBody>
          <a:bodyPr wrap="square" rtlCol="0">
            <a:noAutofit/>
          </a:bodyPr>
          <a:p>
            <a:r>
              <a:rPr lang="en-US" altLang="zh-CN" sz="1400">
                <a:latin typeface="Times New Roman" panose="02020603050405020304" pitchFamily="18" charset="0"/>
                <a:cs typeface="Times New Roman" panose="02020603050405020304" pitchFamily="18" charset="0"/>
                <a:sym typeface="+mn-ea"/>
              </a:rPr>
              <a:t>fib(4)</a:t>
            </a:r>
            <a:endParaRPr lang="zh-CN" altLang="en-US" sz="1400">
              <a:latin typeface="Times New Roman" panose="02020603050405020304" pitchFamily="18" charset="0"/>
              <a:cs typeface="Times New Roman" panose="02020603050405020304" pitchFamily="18" charset="0"/>
            </a:endParaRPr>
          </a:p>
        </p:txBody>
      </p:sp>
      <p:sp>
        <p:nvSpPr>
          <p:cNvPr id="9" name="圆角矩形 8"/>
          <p:cNvSpPr/>
          <p:nvPr/>
        </p:nvSpPr>
        <p:spPr>
          <a:xfrm>
            <a:off x="7235825" y="2379345"/>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0" name="文本框 9"/>
          <p:cNvSpPr txBox="1"/>
          <p:nvPr/>
        </p:nvSpPr>
        <p:spPr>
          <a:xfrm>
            <a:off x="7379970" y="2379345"/>
            <a:ext cx="944880" cy="457200"/>
          </a:xfrm>
          <a:prstGeom prst="rect">
            <a:avLst/>
          </a:prstGeom>
          <a:noFill/>
        </p:spPr>
        <p:txBody>
          <a:bodyPr wrap="square" rtlCol="0">
            <a:noAutofit/>
          </a:bodyPr>
          <a:p>
            <a:r>
              <a:rPr lang="en-US" altLang="zh-CN" sz="1400">
                <a:solidFill>
                  <a:srgbClr val="7030A0"/>
                </a:solidFill>
                <a:uFillTx/>
                <a:latin typeface="Times New Roman" panose="02020603050405020304" pitchFamily="18" charset="0"/>
                <a:sym typeface="+mn-ea"/>
              </a:rPr>
              <a:t>fib(3)</a:t>
            </a:r>
            <a:endParaRPr lang="en-US" altLang="zh-CN" sz="1400">
              <a:solidFill>
                <a:srgbClr val="7030A0"/>
              </a:solidFill>
              <a:uFillTx/>
              <a:latin typeface="Times New Roman" panose="02020603050405020304" pitchFamily="18" charset="0"/>
              <a:sym typeface="+mn-ea"/>
            </a:endParaRPr>
          </a:p>
        </p:txBody>
      </p:sp>
      <p:sp>
        <p:nvSpPr>
          <p:cNvPr id="11" name="圆角矩形 10"/>
          <p:cNvSpPr/>
          <p:nvPr/>
        </p:nvSpPr>
        <p:spPr>
          <a:xfrm>
            <a:off x="4706620" y="3387725"/>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2" name="文本框 11"/>
          <p:cNvSpPr txBox="1"/>
          <p:nvPr/>
        </p:nvSpPr>
        <p:spPr>
          <a:xfrm>
            <a:off x="4717415" y="3387725"/>
            <a:ext cx="944880" cy="457200"/>
          </a:xfrm>
          <a:prstGeom prst="rect">
            <a:avLst/>
          </a:prstGeom>
          <a:noFill/>
        </p:spPr>
        <p:txBody>
          <a:bodyPr wrap="square" rtlCol="0">
            <a:noAutofit/>
          </a:bodyPr>
          <a:p>
            <a:r>
              <a:rPr lang="en-US" altLang="zh-CN" sz="1400">
                <a:solidFill>
                  <a:srgbClr val="7030A0"/>
                </a:solidFill>
                <a:latin typeface="Times New Roman" panose="02020603050405020304" pitchFamily="18" charset="0"/>
                <a:cs typeface="Times New Roman" panose="02020603050405020304" pitchFamily="18" charset="0"/>
                <a:sym typeface="+mn-ea"/>
              </a:rPr>
              <a:t>fib(3)</a:t>
            </a:r>
            <a:endParaRPr lang="en-US" altLang="zh-CN" sz="1400">
              <a:solidFill>
                <a:srgbClr val="7030A0"/>
              </a:solidFill>
              <a:latin typeface="Times New Roman" panose="02020603050405020304" pitchFamily="18" charset="0"/>
              <a:cs typeface="Times New Roman" panose="02020603050405020304" pitchFamily="18" charset="0"/>
              <a:sym typeface="+mn-ea"/>
            </a:endParaRPr>
          </a:p>
        </p:txBody>
      </p:sp>
      <p:sp>
        <p:nvSpPr>
          <p:cNvPr id="13" name="圆角矩形 12"/>
          <p:cNvSpPr/>
          <p:nvPr/>
        </p:nvSpPr>
        <p:spPr>
          <a:xfrm>
            <a:off x="5847715" y="3387725"/>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4" name="文本框 13"/>
          <p:cNvSpPr txBox="1"/>
          <p:nvPr/>
        </p:nvSpPr>
        <p:spPr>
          <a:xfrm>
            <a:off x="5858510" y="3387725"/>
            <a:ext cx="944880" cy="457200"/>
          </a:xfrm>
          <a:prstGeom prst="rect">
            <a:avLst/>
          </a:prstGeom>
          <a:noFill/>
        </p:spPr>
        <p:txBody>
          <a:bodyPr wrap="square" rtlCol="0">
            <a:noAutofit/>
          </a:bodyPr>
          <a:p>
            <a:r>
              <a:rPr lang="en-US" altLang="zh-CN" sz="1400">
                <a:solidFill>
                  <a:srgbClr val="FF0000"/>
                </a:solidFill>
                <a:latin typeface="Times New Roman" panose="02020603050405020304" pitchFamily="18" charset="0"/>
                <a:cs typeface="Times New Roman" panose="02020603050405020304" pitchFamily="18" charset="0"/>
                <a:sym typeface="+mn-ea"/>
              </a:rPr>
              <a:t>fib(2)</a:t>
            </a:r>
            <a:endParaRPr lang="en-US" altLang="zh-CN" sz="1400">
              <a:solidFill>
                <a:srgbClr val="FF0000"/>
              </a:solidFill>
              <a:latin typeface="Times New Roman" panose="02020603050405020304" pitchFamily="18" charset="0"/>
              <a:cs typeface="Times New Roman" panose="02020603050405020304" pitchFamily="18" charset="0"/>
            </a:endParaRPr>
          </a:p>
          <a:p>
            <a:endParaRPr lang="en-US" altLang="zh-CN" sz="1400">
              <a:solidFill>
                <a:srgbClr val="FF0000"/>
              </a:solidFill>
              <a:latin typeface="Times New Roman" panose="02020603050405020304" pitchFamily="18" charset="0"/>
              <a:cs typeface="Times New Roman" panose="02020603050405020304" pitchFamily="18" charset="0"/>
            </a:endParaRPr>
          </a:p>
        </p:txBody>
      </p:sp>
      <p:sp>
        <p:nvSpPr>
          <p:cNvPr id="15" name="圆角矩形 14"/>
          <p:cNvSpPr/>
          <p:nvPr/>
        </p:nvSpPr>
        <p:spPr>
          <a:xfrm>
            <a:off x="7083425" y="3387725"/>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6" name="文本框 15"/>
          <p:cNvSpPr txBox="1"/>
          <p:nvPr/>
        </p:nvSpPr>
        <p:spPr>
          <a:xfrm>
            <a:off x="7094220" y="3387725"/>
            <a:ext cx="944880" cy="457200"/>
          </a:xfrm>
          <a:prstGeom prst="rect">
            <a:avLst/>
          </a:prstGeom>
          <a:noFill/>
        </p:spPr>
        <p:txBody>
          <a:bodyPr wrap="square" rtlCol="0">
            <a:noAutofit/>
          </a:bodyPr>
          <a:p>
            <a:r>
              <a:rPr lang="en-US" altLang="zh-CN" sz="1400">
                <a:solidFill>
                  <a:srgbClr val="FF0000"/>
                </a:solidFill>
                <a:latin typeface="Times New Roman" panose="02020603050405020304" pitchFamily="18" charset="0"/>
                <a:cs typeface="Times New Roman" panose="02020603050405020304" pitchFamily="18" charset="0"/>
                <a:sym typeface="+mn-ea"/>
              </a:rPr>
              <a:t>fib(2)</a:t>
            </a:r>
            <a:endParaRPr lang="en-US" altLang="zh-CN" sz="1400">
              <a:solidFill>
                <a:srgbClr val="FF0000"/>
              </a:solidFill>
              <a:latin typeface="Times New Roman" panose="02020603050405020304" pitchFamily="18" charset="0"/>
              <a:cs typeface="Times New Roman" panose="02020603050405020304" pitchFamily="18" charset="0"/>
              <a:sym typeface="+mn-ea"/>
            </a:endParaRPr>
          </a:p>
        </p:txBody>
      </p:sp>
      <p:sp>
        <p:nvSpPr>
          <p:cNvPr id="17" name="圆角矩形 16"/>
          <p:cNvSpPr/>
          <p:nvPr/>
        </p:nvSpPr>
        <p:spPr>
          <a:xfrm>
            <a:off x="8224520" y="3387725"/>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8" name="文本框 17"/>
          <p:cNvSpPr txBox="1"/>
          <p:nvPr/>
        </p:nvSpPr>
        <p:spPr>
          <a:xfrm>
            <a:off x="8235315" y="3387725"/>
            <a:ext cx="944880" cy="457200"/>
          </a:xfrm>
          <a:prstGeom prst="rect">
            <a:avLst/>
          </a:prstGeom>
          <a:noFill/>
        </p:spPr>
        <p:txBody>
          <a:bodyPr wrap="square" rtlCol="0">
            <a:noAutofit/>
          </a:bodyPr>
          <a:p>
            <a:r>
              <a:rPr lang="en-US" altLang="zh-CN" sz="1400">
                <a:solidFill>
                  <a:srgbClr val="0066FF"/>
                </a:solidFill>
                <a:uFillTx/>
                <a:latin typeface="Times New Roman" panose="02020603050405020304" pitchFamily="18" charset="0"/>
                <a:sym typeface="+mn-ea"/>
              </a:rPr>
              <a:t>fib(1)</a:t>
            </a:r>
            <a:endParaRPr lang="en-US" altLang="zh-CN" sz="1400">
              <a:solidFill>
                <a:srgbClr val="0066FF"/>
              </a:solidFill>
              <a:uFillTx/>
              <a:latin typeface="Times New Roman" panose="02020603050405020304" pitchFamily="18" charset="0"/>
            </a:endParaRPr>
          </a:p>
          <a:p>
            <a:endParaRPr lang="en-US" altLang="zh-CN" sz="1400">
              <a:solidFill>
                <a:srgbClr val="0066FF"/>
              </a:solidFill>
              <a:uFillTx/>
              <a:latin typeface="Times New Roman" panose="02020603050405020304" pitchFamily="18" charset="0"/>
            </a:endParaRPr>
          </a:p>
        </p:txBody>
      </p:sp>
      <p:cxnSp>
        <p:nvCxnSpPr>
          <p:cNvPr id="19" name="直接连接符 18"/>
          <p:cNvCxnSpPr>
            <a:stCxn id="6" idx="2"/>
            <a:endCxn id="8" idx="0"/>
          </p:cNvCxnSpPr>
          <p:nvPr/>
        </p:nvCxnSpPr>
        <p:spPr>
          <a:xfrm flipH="1">
            <a:off x="6061710" y="1877695"/>
            <a:ext cx="878205" cy="50165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0" name="直接连接符 19"/>
          <p:cNvCxnSpPr>
            <a:endCxn id="10" idx="0"/>
          </p:cNvCxnSpPr>
          <p:nvPr/>
        </p:nvCxnSpPr>
        <p:spPr>
          <a:xfrm>
            <a:off x="6947535" y="1875790"/>
            <a:ext cx="904875" cy="50355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1" name="直接连接符 20"/>
          <p:cNvCxnSpPr>
            <a:endCxn id="12" idx="0"/>
          </p:cNvCxnSpPr>
          <p:nvPr/>
        </p:nvCxnSpPr>
        <p:spPr>
          <a:xfrm flipH="1">
            <a:off x="5189855" y="2752090"/>
            <a:ext cx="787400" cy="63563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2" name="直接连接符 21"/>
          <p:cNvCxnSpPr>
            <a:endCxn id="14" idx="0"/>
          </p:cNvCxnSpPr>
          <p:nvPr/>
        </p:nvCxnSpPr>
        <p:spPr>
          <a:xfrm>
            <a:off x="5977255" y="2760980"/>
            <a:ext cx="353695" cy="62674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3" name="直接连接符 22"/>
          <p:cNvCxnSpPr>
            <a:endCxn id="16" idx="0"/>
          </p:cNvCxnSpPr>
          <p:nvPr/>
        </p:nvCxnSpPr>
        <p:spPr>
          <a:xfrm flipH="1">
            <a:off x="7566660" y="2758440"/>
            <a:ext cx="173355" cy="62928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4" name="直接连接符 23"/>
          <p:cNvCxnSpPr>
            <a:endCxn id="18" idx="0"/>
          </p:cNvCxnSpPr>
          <p:nvPr/>
        </p:nvCxnSpPr>
        <p:spPr>
          <a:xfrm>
            <a:off x="7740015" y="2767330"/>
            <a:ext cx="967740" cy="620395"/>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25" name="圆角矩形 24"/>
          <p:cNvSpPr/>
          <p:nvPr/>
        </p:nvSpPr>
        <p:spPr>
          <a:xfrm>
            <a:off x="4427855" y="4396105"/>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6" name="文本框 25"/>
          <p:cNvSpPr txBox="1"/>
          <p:nvPr/>
        </p:nvSpPr>
        <p:spPr>
          <a:xfrm>
            <a:off x="4438650" y="4396105"/>
            <a:ext cx="944880" cy="457200"/>
          </a:xfrm>
          <a:prstGeom prst="rect">
            <a:avLst/>
          </a:prstGeom>
          <a:noFill/>
        </p:spPr>
        <p:txBody>
          <a:bodyPr wrap="square" rtlCol="0">
            <a:noAutofit/>
          </a:bodyPr>
          <a:p>
            <a:r>
              <a:rPr lang="en-US" altLang="zh-CN" sz="1400">
                <a:solidFill>
                  <a:srgbClr val="FF0000"/>
                </a:solidFill>
                <a:latin typeface="Times New Roman" panose="02020603050405020304" pitchFamily="18" charset="0"/>
                <a:cs typeface="Times New Roman" panose="02020603050405020304" pitchFamily="18" charset="0"/>
                <a:sym typeface="+mn-ea"/>
              </a:rPr>
              <a:t>fib(2)</a:t>
            </a:r>
            <a:endParaRPr lang="en-US" altLang="zh-CN" sz="1400">
              <a:solidFill>
                <a:srgbClr val="FF0000"/>
              </a:solidFill>
              <a:latin typeface="Times New Roman" panose="02020603050405020304" pitchFamily="18" charset="0"/>
              <a:cs typeface="Times New Roman" panose="02020603050405020304" pitchFamily="18" charset="0"/>
              <a:sym typeface="+mn-ea"/>
            </a:endParaRPr>
          </a:p>
        </p:txBody>
      </p:sp>
      <p:sp>
        <p:nvSpPr>
          <p:cNvPr id="27" name="圆角矩形 26"/>
          <p:cNvSpPr/>
          <p:nvPr/>
        </p:nvSpPr>
        <p:spPr>
          <a:xfrm>
            <a:off x="5568950" y="4396105"/>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8" name="文本框 27"/>
          <p:cNvSpPr txBox="1"/>
          <p:nvPr/>
        </p:nvSpPr>
        <p:spPr>
          <a:xfrm>
            <a:off x="5579745" y="4396105"/>
            <a:ext cx="944880" cy="457200"/>
          </a:xfrm>
          <a:prstGeom prst="rect">
            <a:avLst/>
          </a:prstGeom>
          <a:noFill/>
        </p:spPr>
        <p:txBody>
          <a:bodyPr wrap="square" rtlCol="0">
            <a:noAutofit/>
          </a:bodyPr>
          <a:p>
            <a:r>
              <a:rPr lang="en-US" altLang="zh-CN" sz="1400">
                <a:solidFill>
                  <a:srgbClr val="0066FF"/>
                </a:solidFill>
                <a:uFillTx/>
                <a:latin typeface="Times New Roman" panose="02020603050405020304" pitchFamily="18" charset="0"/>
                <a:sym typeface="+mn-ea"/>
              </a:rPr>
              <a:t>fib(1)</a:t>
            </a:r>
            <a:endParaRPr lang="en-US" altLang="zh-CN" sz="1400">
              <a:solidFill>
                <a:srgbClr val="0066FF"/>
              </a:solidFill>
              <a:uFillTx/>
              <a:latin typeface="Times New Roman" panose="02020603050405020304" pitchFamily="18" charset="0"/>
            </a:endParaRPr>
          </a:p>
          <a:p>
            <a:endParaRPr lang="en-US" altLang="zh-CN" sz="1400">
              <a:solidFill>
                <a:srgbClr val="0066FF"/>
              </a:solidFill>
              <a:uFillTx/>
              <a:latin typeface="Times New Roman" panose="02020603050405020304" pitchFamily="18" charset="0"/>
            </a:endParaRPr>
          </a:p>
        </p:txBody>
      </p:sp>
      <p:cxnSp>
        <p:nvCxnSpPr>
          <p:cNvPr id="29" name="直接连接符 28"/>
          <p:cNvCxnSpPr>
            <a:endCxn id="26" idx="0"/>
          </p:cNvCxnSpPr>
          <p:nvPr/>
        </p:nvCxnSpPr>
        <p:spPr>
          <a:xfrm flipH="1">
            <a:off x="4911090" y="3766820"/>
            <a:ext cx="173355" cy="62928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30" name="直接连接符 29"/>
          <p:cNvCxnSpPr>
            <a:endCxn id="28" idx="0"/>
          </p:cNvCxnSpPr>
          <p:nvPr/>
        </p:nvCxnSpPr>
        <p:spPr>
          <a:xfrm>
            <a:off x="5084445" y="3775710"/>
            <a:ext cx="967740" cy="620395"/>
          </a:xfrm>
          <a:prstGeom prst="line">
            <a:avLst/>
          </a:prstGeom>
          <a:solidFill>
            <a:schemeClr val="accent1"/>
          </a:solidFill>
          <a:ln w="9525" cap="flat" cmpd="sng" algn="ctr">
            <a:solidFill>
              <a:schemeClr val="tx1"/>
            </a:solidFill>
            <a:prstDash val="solid"/>
            <a:round/>
            <a:headEnd type="none" w="med" len="med"/>
            <a:tailEnd type="none" w="med" len="med"/>
          </a:ln>
        </p:spPr>
      </p:cxn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
          <p:cNvSpPr txBox="1">
            <a:spLocks noChangeArrowheads="1"/>
          </p:cNvSpPr>
          <p:nvPr/>
        </p:nvSpPr>
        <p:spPr bwMode="auto">
          <a:xfrm>
            <a:off x="395605" y="1334135"/>
            <a:ext cx="8363585" cy="2451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ts val="0"/>
              </a:spcBef>
              <a:buSzTx/>
              <a:buFontTx/>
              <a:buNone/>
            </a:pPr>
            <a:r>
              <a:rPr lang="en-US" altLang="zh-CN" sz="1600" dirty="0">
                <a:solidFill>
                  <a:srgbClr val="080808"/>
                </a:solidFill>
                <a:uFillTx/>
                <a:latin typeface="Times New Roman" panose="02020603050405020304" pitchFamily="18" charset="0"/>
              </a:rPr>
              <a:t>int fib(int n) </a:t>
            </a:r>
            <a:endParaRPr lang="en-US" altLang="zh-CN" sz="1600" dirty="0">
              <a:solidFill>
                <a:srgbClr val="080808"/>
              </a:solidFill>
              <a:uFillTx/>
              <a:latin typeface="Times New Roman" panose="02020603050405020304" pitchFamily="18" charset="0"/>
            </a:endParaRPr>
          </a:p>
          <a:p>
            <a:pPr>
              <a:spcBef>
                <a:spcPts val="0"/>
              </a:spcBef>
              <a:buSzTx/>
              <a:buFontTx/>
              <a:buNone/>
            </a:pPr>
            <a:r>
              <a:rPr lang="en-US" altLang="zh-CN" sz="1600" dirty="0">
                <a:solidFill>
                  <a:srgbClr val="080808"/>
                </a:solidFill>
                <a:uFillTx/>
                <a:latin typeface="Times New Roman" panose="02020603050405020304" pitchFamily="18" charset="0"/>
              </a:rPr>
              <a:t> {        </a:t>
            </a:r>
            <a:endParaRPr lang="en-US" altLang="zh-CN" sz="1600" dirty="0">
              <a:solidFill>
                <a:srgbClr val="080808"/>
              </a:solidFill>
              <a:uFillTx/>
              <a:latin typeface="Times New Roman" panose="02020603050405020304" pitchFamily="18" charset="0"/>
            </a:endParaRPr>
          </a:p>
          <a:p>
            <a:pPr indent="457200">
              <a:spcBef>
                <a:spcPts val="0"/>
              </a:spcBef>
              <a:buSzTx/>
              <a:buFontTx/>
              <a:buNone/>
            </a:pPr>
            <a:r>
              <a:rPr lang="en-US" altLang="zh-CN" sz="1600" dirty="0">
                <a:solidFill>
                  <a:srgbClr val="080808"/>
                </a:solidFill>
                <a:uFillTx/>
                <a:latin typeface="Times New Roman" panose="02020603050405020304" pitchFamily="18" charset="0"/>
              </a:rPr>
              <a:t>if(n&lt;=0)  //</a:t>
            </a:r>
            <a:r>
              <a:rPr lang="zh-CN" altLang="en-US" sz="1600" dirty="0">
                <a:solidFill>
                  <a:srgbClr val="080808"/>
                </a:solidFill>
                <a:uFillTx/>
                <a:latin typeface="Times New Roman" panose="02020603050405020304" pitchFamily="18" charset="0"/>
              </a:rPr>
              <a:t>小于零没有斐波那契数</a:t>
            </a:r>
            <a:endParaRPr lang="zh-CN" altLang="en-US" sz="1600" dirty="0">
              <a:solidFill>
                <a:srgbClr val="080808"/>
              </a:solidFill>
              <a:uFillTx/>
              <a:latin typeface="Times New Roman" panose="02020603050405020304" pitchFamily="18" charset="0"/>
            </a:endParaRPr>
          </a:p>
          <a:p>
            <a:pPr indent="457200">
              <a:spcBef>
                <a:spcPts val="0"/>
              </a:spcBef>
              <a:buSzTx/>
              <a:buFontTx/>
              <a:buNone/>
            </a:pPr>
            <a:r>
              <a:rPr lang="zh-CN" altLang="en-US" sz="1600" dirty="0">
                <a:solidFill>
                  <a:srgbClr val="080808"/>
                </a:solidFill>
                <a:uFillTx/>
                <a:latin typeface="Times New Roman" panose="02020603050405020304" pitchFamily="18" charset="0"/>
              </a:rPr>
              <a:t> </a:t>
            </a:r>
            <a:r>
              <a:rPr lang="en-US" altLang="zh-CN" sz="1600" dirty="0">
                <a:solidFill>
                  <a:srgbClr val="080808"/>
                </a:solidFill>
                <a:uFillTx/>
                <a:latin typeface="Times New Roman" panose="02020603050405020304" pitchFamily="18" charset="0"/>
              </a:rPr>
              <a:t>   return 0;</a:t>
            </a:r>
            <a:endParaRPr lang="en-US" altLang="zh-CN" sz="1600" dirty="0">
              <a:solidFill>
                <a:srgbClr val="080808"/>
              </a:solidFill>
              <a:uFillTx/>
              <a:latin typeface="Times New Roman" panose="02020603050405020304" pitchFamily="18" charset="0"/>
            </a:endParaRPr>
          </a:p>
          <a:p>
            <a:pPr>
              <a:spcBef>
                <a:spcPts val="0"/>
              </a:spcBef>
              <a:buSzTx/>
              <a:buFontTx/>
              <a:buNone/>
            </a:pPr>
            <a:r>
              <a:rPr lang="en-US" altLang="zh-CN" sz="1600" dirty="0">
                <a:solidFill>
                  <a:srgbClr val="080808"/>
                </a:solidFill>
                <a:uFillTx/>
                <a:latin typeface="Times New Roman" panose="02020603050405020304" pitchFamily="18" charset="0"/>
              </a:rPr>
              <a:t>       if(n == 1 || n == 2)   </a:t>
            </a:r>
            <a:endParaRPr lang="en-US" altLang="zh-CN" sz="1600" dirty="0">
              <a:solidFill>
                <a:srgbClr val="080808"/>
              </a:solidFill>
              <a:uFillTx/>
              <a:latin typeface="Times New Roman" panose="02020603050405020304" pitchFamily="18" charset="0"/>
            </a:endParaRPr>
          </a:p>
          <a:p>
            <a:pPr>
              <a:spcBef>
                <a:spcPts val="0"/>
              </a:spcBef>
              <a:buSzTx/>
              <a:buFontTx/>
              <a:buNone/>
            </a:pPr>
            <a:r>
              <a:rPr lang="en-US" altLang="zh-CN" sz="1600" dirty="0">
                <a:solidFill>
                  <a:srgbClr val="080808"/>
                </a:solidFill>
                <a:uFillTx/>
                <a:latin typeface="Times New Roman" panose="02020603050405020304" pitchFamily="18" charset="0"/>
              </a:rPr>
              <a:t>           return 1;                        //</a:t>
            </a:r>
            <a:r>
              <a:rPr lang="zh-CN" altLang="en-US" sz="1600" dirty="0">
                <a:solidFill>
                  <a:srgbClr val="080808"/>
                </a:solidFill>
                <a:uFillTx/>
                <a:latin typeface="Times New Roman" panose="02020603050405020304" pitchFamily="18" charset="0"/>
              </a:rPr>
              <a:t>递归出口</a:t>
            </a:r>
            <a:endParaRPr lang="zh-CN" altLang="en-US" sz="1600" dirty="0">
              <a:solidFill>
                <a:srgbClr val="080808"/>
              </a:solidFill>
              <a:uFillTx/>
              <a:latin typeface="Times New Roman" panose="02020603050405020304" pitchFamily="18" charset="0"/>
            </a:endParaRPr>
          </a:p>
          <a:p>
            <a:pPr>
              <a:spcBef>
                <a:spcPts val="0"/>
              </a:spcBef>
              <a:buSzTx/>
              <a:buFontTx/>
              <a:buNone/>
            </a:pPr>
            <a:r>
              <a:rPr lang="en-US" altLang="zh-CN" sz="1600" dirty="0">
                <a:solidFill>
                  <a:srgbClr val="080808"/>
                </a:solidFill>
                <a:uFillTx/>
                <a:latin typeface="Times New Roman" panose="02020603050405020304" pitchFamily="18" charset="0"/>
              </a:rPr>
              <a:t>       else </a:t>
            </a:r>
            <a:endParaRPr lang="en-US" altLang="zh-CN" sz="1600" dirty="0">
              <a:solidFill>
                <a:srgbClr val="080808"/>
              </a:solidFill>
              <a:uFillTx/>
              <a:latin typeface="Times New Roman" panose="02020603050405020304" pitchFamily="18" charset="0"/>
            </a:endParaRPr>
          </a:p>
          <a:p>
            <a:pPr>
              <a:spcBef>
                <a:spcPts val="0"/>
              </a:spcBef>
              <a:buSzTx/>
              <a:buFontTx/>
              <a:buNone/>
            </a:pPr>
            <a:r>
              <a:rPr lang="en-US" altLang="zh-CN" sz="1600" dirty="0">
                <a:solidFill>
                  <a:srgbClr val="080808"/>
                </a:solidFill>
                <a:uFillTx/>
                <a:latin typeface="Times New Roman" panose="02020603050405020304" pitchFamily="18" charset="0"/>
              </a:rPr>
              <a:t>           return fib(n-1) + fib(n-2);     //</a:t>
            </a:r>
            <a:r>
              <a:rPr lang="zh-CN" altLang="en-US" sz="1600" dirty="0">
                <a:solidFill>
                  <a:srgbClr val="080808"/>
                </a:solidFill>
                <a:uFillTx/>
                <a:latin typeface="Times New Roman" panose="02020603050405020304" pitchFamily="18" charset="0"/>
              </a:rPr>
              <a:t>递归调用</a:t>
            </a:r>
            <a:endParaRPr lang="zh-CN" altLang="en-US" sz="1600" dirty="0">
              <a:solidFill>
                <a:srgbClr val="080808"/>
              </a:solidFill>
              <a:uFillTx/>
              <a:latin typeface="Times New Roman" panose="02020603050405020304" pitchFamily="18" charset="0"/>
            </a:endParaRPr>
          </a:p>
          <a:p>
            <a:pPr>
              <a:spcBef>
                <a:spcPts val="0"/>
              </a:spcBef>
              <a:buSzTx/>
              <a:buFontTx/>
              <a:buNone/>
            </a:pPr>
            <a:r>
              <a:rPr lang="en-US" altLang="zh-CN" sz="1600" dirty="0">
                <a:solidFill>
                  <a:srgbClr val="080808"/>
                </a:solidFill>
                <a:uFillTx/>
                <a:latin typeface="Times New Roman" panose="02020603050405020304" pitchFamily="18" charset="0"/>
              </a:rPr>
              <a:t> }  </a:t>
            </a:r>
            <a:endParaRPr lang="en-US" altLang="zh-CN" sz="1600" dirty="0">
              <a:solidFill>
                <a:srgbClr val="080808"/>
              </a:solidFill>
              <a:uFillTx/>
              <a:latin typeface="Times New Roman" panose="02020603050405020304" pitchFamily="18" charset="0"/>
            </a:endParaRPr>
          </a:p>
        </p:txBody>
      </p:sp>
      <p:sp>
        <p:nvSpPr>
          <p:cNvPr id="4" name="文本框 3"/>
          <p:cNvSpPr txBox="1"/>
          <p:nvPr/>
        </p:nvSpPr>
        <p:spPr>
          <a:xfrm>
            <a:off x="323215" y="764540"/>
            <a:ext cx="2579370" cy="569595"/>
          </a:xfrm>
          <a:prstGeom prst="rect">
            <a:avLst/>
          </a:prstGeom>
          <a:noFill/>
        </p:spPr>
        <p:txBody>
          <a:bodyPr wrap="square" rtlCol="0">
            <a:noAutofit/>
          </a:bodyPr>
          <a:p>
            <a:r>
              <a:rPr lang="zh-CN" altLang="en-US" sz="2400">
                <a:solidFill>
                  <a:schemeClr val="tx1"/>
                </a:solidFill>
                <a:uFillTx/>
                <a:latin typeface="Times New Roman" panose="02020603050405020304" pitchFamily="18" charset="0"/>
              </a:rPr>
              <a:t>算法实现</a:t>
            </a:r>
            <a:r>
              <a:rPr lang="zh-CN" altLang="en-US" sz="2400">
                <a:solidFill>
                  <a:schemeClr val="tx1"/>
                </a:solidFill>
                <a:uFillTx/>
                <a:latin typeface="Times New Roman" panose="02020603050405020304" pitchFamily="18" charset="0"/>
              </a:rPr>
              <a:t>如下：</a:t>
            </a:r>
            <a:endParaRPr lang="zh-CN" altLang="en-US" sz="2400">
              <a:solidFill>
                <a:schemeClr val="tx1"/>
              </a:solidFill>
              <a:uFillTx/>
              <a:latin typeface="Times New Roman" panose="02020603050405020304" pitchFamily="18" charset="0"/>
            </a:endParaRPr>
          </a:p>
        </p:txBody>
      </p:sp>
      <p:sp>
        <p:nvSpPr>
          <p:cNvPr id="6" name="文本框 5"/>
          <p:cNvSpPr txBox="1"/>
          <p:nvPr/>
        </p:nvSpPr>
        <p:spPr>
          <a:xfrm>
            <a:off x="323850" y="3860800"/>
            <a:ext cx="2579370" cy="569595"/>
          </a:xfrm>
          <a:prstGeom prst="rect">
            <a:avLst/>
          </a:prstGeom>
          <a:noFill/>
        </p:spPr>
        <p:txBody>
          <a:bodyPr wrap="square" rtlCol="0">
            <a:noAutofit/>
          </a:bodyPr>
          <a:p>
            <a:r>
              <a:rPr lang="zh-CN" altLang="en-US" sz="2400">
                <a:solidFill>
                  <a:schemeClr val="tx1"/>
                </a:solidFill>
                <a:uFillTx/>
                <a:latin typeface="Times New Roman" panose="02020603050405020304" pitchFamily="18" charset="0"/>
              </a:rPr>
              <a:t>暴力循环</a:t>
            </a:r>
            <a:r>
              <a:rPr lang="zh-CN" altLang="en-US" sz="2400">
                <a:solidFill>
                  <a:schemeClr val="tx1"/>
                </a:solidFill>
                <a:uFillTx/>
                <a:latin typeface="Times New Roman" panose="02020603050405020304" pitchFamily="18" charset="0"/>
              </a:rPr>
              <a:t>解法：</a:t>
            </a:r>
            <a:endParaRPr lang="zh-CN" altLang="en-US" sz="2400">
              <a:solidFill>
                <a:schemeClr val="tx1"/>
              </a:solidFill>
              <a:uFillTx/>
              <a:latin typeface="Times New Roman" panose="02020603050405020304" pitchFamily="18" charset="0"/>
            </a:endParaRPr>
          </a:p>
        </p:txBody>
      </p:sp>
      <p:sp>
        <p:nvSpPr>
          <p:cNvPr id="7" name="Text Box 4"/>
          <p:cNvSpPr txBox="1">
            <a:spLocks noChangeArrowheads="1"/>
          </p:cNvSpPr>
          <p:nvPr/>
        </p:nvSpPr>
        <p:spPr bwMode="auto">
          <a:xfrm>
            <a:off x="4067810" y="3716655"/>
            <a:ext cx="4312920" cy="289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ts val="0"/>
              </a:spcBef>
              <a:buSzTx/>
              <a:buFontTx/>
              <a:buNone/>
            </a:pPr>
            <a:r>
              <a:rPr lang="en-US" altLang="zh-CN" sz="1600" dirty="0">
                <a:solidFill>
                  <a:srgbClr val="080808"/>
                </a:solidFill>
                <a:uFillTx/>
                <a:latin typeface="Times New Roman" panose="02020603050405020304" pitchFamily="18" charset="0"/>
              </a:rPr>
              <a:t>int fib(int n) </a:t>
            </a:r>
            <a:endParaRPr lang="en-US" altLang="zh-CN" sz="1600" dirty="0">
              <a:solidFill>
                <a:srgbClr val="080808"/>
              </a:solidFill>
              <a:uFillTx/>
              <a:latin typeface="Times New Roman" panose="02020603050405020304" pitchFamily="18" charset="0"/>
            </a:endParaRPr>
          </a:p>
          <a:p>
            <a:pPr>
              <a:spcBef>
                <a:spcPts val="0"/>
              </a:spcBef>
              <a:buSzTx/>
              <a:buFontTx/>
              <a:buNone/>
            </a:pPr>
            <a:r>
              <a:rPr lang="en-US" altLang="zh-CN" sz="1600" dirty="0">
                <a:solidFill>
                  <a:srgbClr val="080808"/>
                </a:solidFill>
                <a:uFillTx/>
                <a:latin typeface="Times New Roman" panose="02020603050405020304" pitchFamily="18" charset="0"/>
              </a:rPr>
              <a:t> {        </a:t>
            </a:r>
            <a:endParaRPr lang="en-US" altLang="zh-CN" sz="1600" dirty="0">
              <a:solidFill>
                <a:srgbClr val="080808"/>
              </a:solidFill>
              <a:uFillTx/>
              <a:latin typeface="Times New Roman" panose="02020603050405020304" pitchFamily="18" charset="0"/>
            </a:endParaRPr>
          </a:p>
          <a:p>
            <a:pPr indent="457200">
              <a:spcBef>
                <a:spcPts val="0"/>
              </a:spcBef>
              <a:buSzTx/>
              <a:buFontTx/>
              <a:buNone/>
            </a:pPr>
            <a:r>
              <a:rPr lang="en-US" altLang="zh-CN" sz="1600" dirty="0">
                <a:solidFill>
                  <a:srgbClr val="080808"/>
                </a:solidFill>
                <a:uFillTx/>
                <a:latin typeface="Times New Roman" panose="02020603050405020304" pitchFamily="18" charset="0"/>
              </a:rPr>
              <a:t>if(n&lt;=0)  //</a:t>
            </a:r>
            <a:r>
              <a:rPr lang="zh-CN" altLang="en-US" sz="1600" dirty="0">
                <a:solidFill>
                  <a:srgbClr val="080808"/>
                </a:solidFill>
                <a:uFillTx/>
                <a:latin typeface="Times New Roman" panose="02020603050405020304" pitchFamily="18" charset="0"/>
              </a:rPr>
              <a:t>小于零没有斐波那契数</a:t>
            </a:r>
            <a:endParaRPr lang="zh-CN" altLang="en-US" sz="1600" dirty="0">
              <a:solidFill>
                <a:srgbClr val="080808"/>
              </a:solidFill>
              <a:uFillTx/>
              <a:latin typeface="Times New Roman" panose="02020603050405020304" pitchFamily="18" charset="0"/>
            </a:endParaRPr>
          </a:p>
          <a:p>
            <a:pPr indent="457200">
              <a:spcBef>
                <a:spcPts val="0"/>
              </a:spcBef>
              <a:buSzTx/>
              <a:buFontTx/>
              <a:buNone/>
            </a:pPr>
            <a:r>
              <a:rPr lang="zh-CN" altLang="en-US" sz="1600" dirty="0">
                <a:solidFill>
                  <a:srgbClr val="080808"/>
                </a:solidFill>
                <a:uFillTx/>
                <a:latin typeface="Times New Roman" panose="02020603050405020304" pitchFamily="18" charset="0"/>
              </a:rPr>
              <a:t> </a:t>
            </a:r>
            <a:r>
              <a:rPr lang="en-US" altLang="zh-CN" sz="1600" dirty="0">
                <a:solidFill>
                  <a:srgbClr val="080808"/>
                </a:solidFill>
                <a:uFillTx/>
                <a:latin typeface="Times New Roman" panose="02020603050405020304" pitchFamily="18" charset="0"/>
              </a:rPr>
              <a:t>   return 0;</a:t>
            </a:r>
            <a:endParaRPr lang="en-US" altLang="zh-CN" sz="1600" dirty="0">
              <a:solidFill>
                <a:srgbClr val="080808"/>
              </a:solidFill>
              <a:uFillTx/>
              <a:latin typeface="Times New Roman" panose="02020603050405020304" pitchFamily="18" charset="0"/>
            </a:endParaRPr>
          </a:p>
          <a:p>
            <a:pPr indent="457200">
              <a:spcBef>
                <a:spcPts val="0"/>
              </a:spcBef>
              <a:buSzTx/>
              <a:buFontTx/>
              <a:buNone/>
            </a:pPr>
            <a:r>
              <a:rPr lang="en-US" altLang="zh-CN" sz="1600" dirty="0">
                <a:solidFill>
                  <a:srgbClr val="080808"/>
                </a:solidFill>
                <a:uFillTx/>
                <a:latin typeface="Times New Roman" panose="02020603050405020304" pitchFamily="18" charset="0"/>
              </a:rPr>
              <a:t>int a=0,b=1;</a:t>
            </a:r>
            <a:endParaRPr lang="en-US" altLang="zh-CN" sz="1600" dirty="0">
              <a:solidFill>
                <a:srgbClr val="080808"/>
              </a:solidFill>
              <a:uFillTx/>
              <a:latin typeface="Times New Roman" panose="02020603050405020304" pitchFamily="18" charset="0"/>
            </a:endParaRPr>
          </a:p>
          <a:p>
            <a:pPr>
              <a:spcBef>
                <a:spcPts val="0"/>
              </a:spcBef>
              <a:buSzTx/>
              <a:buFontTx/>
              <a:buNone/>
            </a:pPr>
            <a:r>
              <a:rPr lang="en-US" altLang="zh-CN" sz="1600" dirty="0">
                <a:solidFill>
                  <a:srgbClr val="080808"/>
                </a:solidFill>
                <a:uFillTx/>
                <a:latin typeface="Times New Roman" panose="02020603050405020304" pitchFamily="18" charset="0"/>
              </a:rPr>
              <a:t>     for(int i=1;i&lt;n;i++)</a:t>
            </a:r>
            <a:endParaRPr lang="en-US" altLang="zh-CN" sz="1600" dirty="0">
              <a:solidFill>
                <a:srgbClr val="080808"/>
              </a:solidFill>
              <a:uFillTx/>
              <a:latin typeface="Times New Roman" panose="02020603050405020304" pitchFamily="18" charset="0"/>
            </a:endParaRPr>
          </a:p>
          <a:p>
            <a:pPr>
              <a:spcBef>
                <a:spcPts val="0"/>
              </a:spcBef>
              <a:buSzTx/>
              <a:buFontTx/>
              <a:buNone/>
            </a:pPr>
            <a:r>
              <a:rPr lang="en-US" altLang="zh-CN" sz="1600" dirty="0">
                <a:solidFill>
                  <a:srgbClr val="080808"/>
                </a:solidFill>
                <a:uFillTx/>
                <a:latin typeface="Times New Roman" panose="02020603050405020304" pitchFamily="18" charset="0"/>
              </a:rPr>
              <a:t>    {</a:t>
            </a:r>
            <a:endParaRPr lang="en-US" altLang="zh-CN" sz="1600" dirty="0">
              <a:solidFill>
                <a:srgbClr val="080808"/>
              </a:solidFill>
              <a:uFillTx/>
              <a:latin typeface="Times New Roman" panose="02020603050405020304" pitchFamily="18" charset="0"/>
            </a:endParaRPr>
          </a:p>
          <a:p>
            <a:pPr indent="457200">
              <a:spcBef>
                <a:spcPts val="0"/>
              </a:spcBef>
              <a:buSzTx/>
              <a:buFontTx/>
              <a:buNone/>
            </a:pPr>
            <a:r>
              <a:rPr lang="en-US" altLang="zh-CN" sz="1600" dirty="0">
                <a:solidFill>
                  <a:srgbClr val="080808"/>
                </a:solidFill>
                <a:uFillTx/>
                <a:latin typeface="Times New Roman" panose="02020603050405020304" pitchFamily="18" charset="0"/>
              </a:rPr>
              <a:t> int temp = b;</a:t>
            </a:r>
            <a:endParaRPr lang="en-US" altLang="zh-CN" sz="1600" dirty="0">
              <a:solidFill>
                <a:srgbClr val="080808"/>
              </a:solidFill>
              <a:uFillTx/>
              <a:latin typeface="Times New Roman" panose="02020603050405020304" pitchFamily="18" charset="0"/>
            </a:endParaRPr>
          </a:p>
          <a:p>
            <a:pPr>
              <a:spcBef>
                <a:spcPts val="0"/>
              </a:spcBef>
              <a:buSzTx/>
              <a:buFontTx/>
              <a:buNone/>
            </a:pPr>
            <a:r>
              <a:rPr lang="en-US" altLang="zh-CN" sz="1600" dirty="0">
                <a:solidFill>
                  <a:srgbClr val="080808"/>
                </a:solidFill>
                <a:uFillTx/>
                <a:latin typeface="Times New Roman" panose="02020603050405020304" pitchFamily="18" charset="0"/>
              </a:rPr>
              <a:t>          b = a+b;</a:t>
            </a:r>
            <a:endParaRPr lang="en-US" altLang="zh-CN" sz="1600" dirty="0">
              <a:solidFill>
                <a:srgbClr val="080808"/>
              </a:solidFill>
              <a:uFillTx/>
              <a:latin typeface="Times New Roman" panose="02020603050405020304" pitchFamily="18" charset="0"/>
            </a:endParaRPr>
          </a:p>
          <a:p>
            <a:pPr indent="457200">
              <a:spcBef>
                <a:spcPts val="0"/>
              </a:spcBef>
              <a:buSzTx/>
              <a:buFontTx/>
              <a:buNone/>
            </a:pPr>
            <a:r>
              <a:rPr lang="en-US" altLang="zh-CN" sz="1600" dirty="0">
                <a:solidFill>
                  <a:srgbClr val="080808"/>
                </a:solidFill>
                <a:uFillTx/>
                <a:latin typeface="Times New Roman" panose="02020603050405020304" pitchFamily="18" charset="0"/>
              </a:rPr>
              <a:t> a=temp;</a:t>
            </a:r>
            <a:endParaRPr lang="en-US" altLang="zh-CN" sz="1600" dirty="0">
              <a:solidFill>
                <a:srgbClr val="080808"/>
              </a:solidFill>
              <a:uFillTx/>
              <a:latin typeface="Times New Roman" panose="02020603050405020304" pitchFamily="18" charset="0"/>
            </a:endParaRPr>
          </a:p>
          <a:p>
            <a:pPr>
              <a:spcBef>
                <a:spcPts val="0"/>
              </a:spcBef>
              <a:buSzTx/>
              <a:buFontTx/>
              <a:buNone/>
            </a:pPr>
            <a:r>
              <a:rPr lang="en-US" altLang="zh-CN" sz="1600" dirty="0">
                <a:solidFill>
                  <a:srgbClr val="080808"/>
                </a:solidFill>
                <a:uFillTx/>
                <a:latin typeface="Times New Roman" panose="02020603050405020304" pitchFamily="18" charset="0"/>
              </a:rPr>
              <a:t>     }</a:t>
            </a:r>
            <a:endParaRPr lang="en-US" altLang="zh-CN" sz="1600" dirty="0">
              <a:solidFill>
                <a:srgbClr val="080808"/>
              </a:solidFill>
              <a:uFillTx/>
              <a:latin typeface="Times New Roman" panose="02020603050405020304" pitchFamily="18" charset="0"/>
            </a:endParaRPr>
          </a:p>
          <a:p>
            <a:pPr>
              <a:spcBef>
                <a:spcPts val="0"/>
              </a:spcBef>
              <a:buSzTx/>
              <a:buFontTx/>
              <a:buNone/>
            </a:pPr>
            <a:r>
              <a:rPr lang="en-US" altLang="zh-CN" sz="1600" dirty="0">
                <a:solidFill>
                  <a:srgbClr val="080808"/>
                </a:solidFill>
                <a:uFillTx/>
                <a:latin typeface="Times New Roman" panose="02020603050405020304" pitchFamily="18" charset="0"/>
              </a:rPr>
              <a:t>     return b;</a:t>
            </a:r>
            <a:endParaRPr lang="en-US" altLang="zh-CN" sz="1600" dirty="0">
              <a:solidFill>
                <a:srgbClr val="080808"/>
              </a:solidFill>
              <a:uFillTx/>
              <a:latin typeface="Times New Roman" panose="02020603050405020304" pitchFamily="18" charset="0"/>
            </a:endParaRPr>
          </a:p>
          <a:p>
            <a:pPr>
              <a:spcBef>
                <a:spcPts val="0"/>
              </a:spcBef>
              <a:buSzTx/>
              <a:buFontTx/>
              <a:buNone/>
            </a:pPr>
            <a:r>
              <a:rPr lang="en-US" altLang="zh-CN" sz="1600" dirty="0">
                <a:solidFill>
                  <a:srgbClr val="080808"/>
                </a:solidFill>
                <a:uFillTx/>
                <a:latin typeface="Times New Roman" panose="02020603050405020304" pitchFamily="18" charset="0"/>
              </a:rPr>
              <a:t> }  </a:t>
            </a:r>
            <a:endParaRPr lang="en-US" altLang="zh-CN" sz="1600" dirty="0">
              <a:solidFill>
                <a:srgbClr val="080808"/>
              </a:solidFill>
              <a:uFillTx/>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41342" y="1136298"/>
            <a:ext cx="3048635"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3.1.3 </a:t>
            </a:r>
            <a:r>
              <a:rPr lang="zh-CN" altLang="en-US" sz="2800" b="1" dirty="0">
                <a:solidFill>
                  <a:srgbClr val="0000FF"/>
                </a:solidFill>
                <a:latin typeface="楷体" panose="02010609060101010101" pitchFamily="49" charset="-122"/>
                <a:ea typeface="楷体" panose="02010609060101010101" pitchFamily="49" charset="-122"/>
              </a:rPr>
              <a:t>递归的</a:t>
            </a:r>
            <a:r>
              <a:rPr lang="zh-CN" altLang="en-US" sz="2800" b="1" dirty="0">
                <a:solidFill>
                  <a:srgbClr val="0000FF"/>
                </a:solidFill>
                <a:latin typeface="楷体" panose="02010609060101010101" pitchFamily="49" charset="-122"/>
                <a:ea typeface="楷体" panose="02010609060101010101" pitchFamily="49" charset="-122"/>
              </a:rPr>
              <a:t>示例</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11" name="文本框 10"/>
          <p:cNvSpPr txBox="1"/>
          <p:nvPr/>
        </p:nvSpPr>
        <p:spPr>
          <a:xfrm>
            <a:off x="419735" y="1845310"/>
            <a:ext cx="4572000" cy="460375"/>
          </a:xfrm>
          <a:prstGeom prst="rect">
            <a:avLst/>
          </a:prstGeom>
          <a:noFill/>
        </p:spPr>
        <p:txBody>
          <a:bodyPr wrap="square" rtlCol="0" anchor="t">
            <a:spAutoFit/>
          </a:bodyPr>
          <a:p>
            <a:r>
              <a:rPr lang="zh-CN" altLang="en-US" sz="2400" dirty="0">
                <a:solidFill>
                  <a:srgbClr val="080808"/>
                </a:solidFill>
                <a:latin typeface="宋体" panose="02010600030101010101" pitchFamily="2" charset="-122"/>
                <a:sym typeface="+mn-ea"/>
              </a:rPr>
              <a:t>阶乘问题：</a:t>
            </a:r>
            <a:endParaRPr lang="zh-CN" altLang="en-US" sz="2400" dirty="0">
              <a:solidFill>
                <a:srgbClr val="080808"/>
              </a:solidFill>
              <a:latin typeface="宋体" panose="02010600030101010101" pitchFamily="2" charset="-122"/>
              <a:sym typeface="+mn-ea"/>
            </a:endParaRPr>
          </a:p>
        </p:txBody>
      </p:sp>
      <p:sp>
        <p:nvSpPr>
          <p:cNvPr id="3" name="Text Box 6"/>
          <p:cNvSpPr txBox="1">
            <a:spLocks noChangeArrowheads="1"/>
          </p:cNvSpPr>
          <p:nvPr/>
        </p:nvSpPr>
        <p:spPr bwMode="auto">
          <a:xfrm>
            <a:off x="395605" y="2348548"/>
            <a:ext cx="8126413" cy="46037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pPr>
            <a:r>
              <a:rPr lang="zh-CN" altLang="en-US" dirty="0">
                <a:solidFill>
                  <a:srgbClr val="080808"/>
                </a:solidFill>
                <a:latin typeface="宋体" panose="02010600030101010101" pitchFamily="2" charset="-122"/>
                <a:cs typeface="宋体" panose="02010600030101010101" pitchFamily="2" charset="-122"/>
              </a:rPr>
              <a:t>数学上的阶乘是指将所有小于</a:t>
            </a:r>
            <a:r>
              <a:rPr lang="en-US" altLang="zh-CN" dirty="0">
                <a:solidFill>
                  <a:srgbClr val="080808"/>
                </a:solidFill>
                <a:latin typeface="宋体" panose="02010600030101010101" pitchFamily="2" charset="-122"/>
                <a:cs typeface="宋体" panose="02010600030101010101" pitchFamily="2" charset="-122"/>
              </a:rPr>
              <a:t>n</a:t>
            </a:r>
            <a:r>
              <a:rPr lang="zh-CN" altLang="en-US" dirty="0">
                <a:solidFill>
                  <a:srgbClr val="080808"/>
                </a:solidFill>
                <a:latin typeface="宋体" panose="02010600030101010101" pitchFamily="2" charset="-122"/>
                <a:cs typeface="宋体" panose="02010600030101010101" pitchFamily="2" charset="-122"/>
              </a:rPr>
              <a:t>的</a:t>
            </a:r>
            <a:r>
              <a:rPr lang="zh-CN" altLang="en-US" dirty="0">
                <a:solidFill>
                  <a:srgbClr val="080808"/>
                </a:solidFill>
                <a:latin typeface="宋体" panose="02010600030101010101" pitchFamily="2" charset="-122"/>
                <a:cs typeface="宋体" panose="02010600030101010101" pitchFamily="2" charset="-122"/>
              </a:rPr>
              <a:t>自然整数全部相乘。</a:t>
            </a:r>
            <a:r>
              <a:rPr lang="zh-CN" altLang="en-US" dirty="0">
                <a:solidFill>
                  <a:srgbClr val="080808"/>
                </a:solidFill>
                <a:ea typeface="楷体_GB2312" panose="02010609030101010101" pitchFamily="49" charset="-122"/>
              </a:rPr>
              <a:t>        </a:t>
            </a:r>
            <a:endParaRPr lang="en-US" altLang="zh-CN" dirty="0">
              <a:ea typeface="楷体_GB2312" panose="02010609030101010101" pitchFamily="49" charset="-122"/>
            </a:endParaRPr>
          </a:p>
        </p:txBody>
      </p:sp>
      <p:sp>
        <p:nvSpPr>
          <p:cNvPr id="7" name="文本框 6"/>
          <p:cNvSpPr txBox="1"/>
          <p:nvPr/>
        </p:nvSpPr>
        <p:spPr>
          <a:xfrm>
            <a:off x="288290" y="3998595"/>
            <a:ext cx="1507490" cy="528955"/>
          </a:xfrm>
          <a:prstGeom prst="rect">
            <a:avLst/>
          </a:prstGeom>
          <a:noFill/>
        </p:spPr>
        <p:txBody>
          <a:bodyPr wrap="square" rtlCol="0" anchor="t">
            <a:noAutofit/>
          </a:bodyPr>
          <a:p>
            <a:r>
              <a:rPr lang="en-US" altLang="zh-CN" sz="2000">
                <a:solidFill>
                  <a:schemeClr val="tx1"/>
                </a:solidFill>
                <a:uFillTx/>
                <a:latin typeface="Times New Roman" panose="02020603050405020304" pitchFamily="18" charset="0"/>
              </a:rPr>
              <a:t>fac(n)</a:t>
            </a:r>
            <a:endParaRPr lang="en-US" altLang="zh-CN" sz="2000">
              <a:solidFill>
                <a:schemeClr val="tx1"/>
              </a:solidFill>
              <a:uFillTx/>
              <a:latin typeface="Times New Roman" panose="02020603050405020304" pitchFamily="18" charset="0"/>
            </a:endParaRPr>
          </a:p>
        </p:txBody>
      </p:sp>
      <p:grpSp>
        <p:nvGrpSpPr>
          <p:cNvPr id="26" name="组合 25"/>
          <p:cNvGrpSpPr/>
          <p:nvPr/>
        </p:nvGrpSpPr>
        <p:grpSpPr>
          <a:xfrm>
            <a:off x="4833620" y="2797810"/>
            <a:ext cx="3996055" cy="3296285"/>
            <a:chOff x="7086" y="4454"/>
            <a:chExt cx="6293" cy="5191"/>
          </a:xfrm>
        </p:grpSpPr>
        <p:sp>
          <p:nvSpPr>
            <p:cNvPr id="6" name="矩形 5"/>
            <p:cNvSpPr/>
            <p:nvPr/>
          </p:nvSpPr>
          <p:spPr>
            <a:xfrm>
              <a:off x="10823" y="4454"/>
              <a:ext cx="1530" cy="66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8" name="文本框 7"/>
            <p:cNvSpPr txBox="1"/>
            <p:nvPr/>
          </p:nvSpPr>
          <p:spPr>
            <a:xfrm>
              <a:off x="10998" y="4493"/>
              <a:ext cx="1218" cy="588"/>
            </a:xfrm>
            <a:prstGeom prst="rect">
              <a:avLst/>
            </a:prstGeom>
            <a:noFill/>
          </p:spPr>
          <p:txBody>
            <a:bodyPr wrap="square" rtlCol="0" anchor="t">
              <a:noAutofit/>
            </a:bodyPr>
            <a:p>
              <a:r>
                <a:rPr lang="en-US" altLang="zh-CN">
                  <a:solidFill>
                    <a:schemeClr val="tx1"/>
                  </a:solidFill>
                  <a:uFillTx/>
                  <a:latin typeface="Times New Roman" panose="02020603050405020304" pitchFamily="18" charset="0"/>
                  <a:sym typeface="+mn-ea"/>
                </a:rPr>
                <a:t>fac(n)</a:t>
              </a:r>
              <a:endParaRPr lang="zh-CN" altLang="en-US">
                <a:solidFill>
                  <a:schemeClr val="tx1"/>
                </a:solidFill>
                <a:uFillTx/>
                <a:latin typeface="Times New Roman" panose="02020603050405020304" pitchFamily="18" charset="0"/>
                <a:sym typeface="+mn-ea"/>
              </a:endParaRPr>
            </a:p>
          </p:txBody>
        </p:sp>
        <p:sp>
          <p:nvSpPr>
            <p:cNvPr id="9" name="矩形 8"/>
            <p:cNvSpPr/>
            <p:nvPr/>
          </p:nvSpPr>
          <p:spPr>
            <a:xfrm>
              <a:off x="9354" y="5741"/>
              <a:ext cx="1530" cy="66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2" name="文本框 11"/>
            <p:cNvSpPr txBox="1"/>
            <p:nvPr/>
          </p:nvSpPr>
          <p:spPr>
            <a:xfrm>
              <a:off x="9355" y="5741"/>
              <a:ext cx="1532" cy="568"/>
            </a:xfrm>
            <a:prstGeom prst="rect">
              <a:avLst/>
            </a:prstGeom>
            <a:noFill/>
          </p:spPr>
          <p:txBody>
            <a:bodyPr wrap="square" rtlCol="0" anchor="t">
              <a:noAutofit/>
            </a:bodyPr>
            <a:p>
              <a:r>
                <a:rPr lang="en-US" altLang="zh-CN">
                  <a:solidFill>
                    <a:schemeClr val="tx1"/>
                  </a:solidFill>
                  <a:uFillTx/>
                  <a:latin typeface="Times New Roman" panose="02020603050405020304" pitchFamily="18" charset="0"/>
                  <a:sym typeface="+mn-ea"/>
                </a:rPr>
                <a:t>fac(n-1)</a:t>
              </a:r>
              <a:endParaRPr lang="zh-CN" altLang="en-US">
                <a:solidFill>
                  <a:schemeClr val="tx1"/>
                </a:solidFill>
                <a:uFillTx/>
                <a:latin typeface="Times New Roman" panose="02020603050405020304" pitchFamily="18" charset="0"/>
                <a:sym typeface="+mn-ea"/>
              </a:endParaRPr>
            </a:p>
          </p:txBody>
        </p:sp>
        <p:sp>
          <p:nvSpPr>
            <p:cNvPr id="13" name="矩形 12"/>
            <p:cNvSpPr/>
            <p:nvPr/>
          </p:nvSpPr>
          <p:spPr>
            <a:xfrm>
              <a:off x="8333" y="7331"/>
              <a:ext cx="1530" cy="66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4" name="文本框 13"/>
            <p:cNvSpPr txBox="1"/>
            <p:nvPr/>
          </p:nvSpPr>
          <p:spPr>
            <a:xfrm>
              <a:off x="8334" y="7331"/>
              <a:ext cx="1532" cy="568"/>
            </a:xfrm>
            <a:prstGeom prst="rect">
              <a:avLst/>
            </a:prstGeom>
            <a:noFill/>
          </p:spPr>
          <p:txBody>
            <a:bodyPr wrap="square" rtlCol="0" anchor="t">
              <a:noAutofit/>
            </a:bodyPr>
            <a:p>
              <a:r>
                <a:rPr lang="en-US" altLang="zh-CN">
                  <a:solidFill>
                    <a:schemeClr val="tx1"/>
                  </a:solidFill>
                  <a:uFillTx/>
                  <a:latin typeface="Times New Roman" panose="02020603050405020304" pitchFamily="18" charset="0"/>
                  <a:sym typeface="+mn-ea"/>
                </a:rPr>
                <a:t>fac(n-2)</a:t>
              </a:r>
              <a:endParaRPr lang="zh-CN" altLang="en-US">
                <a:solidFill>
                  <a:schemeClr val="tx1"/>
                </a:solidFill>
                <a:uFillTx/>
                <a:latin typeface="Times New Roman" panose="02020603050405020304" pitchFamily="18" charset="0"/>
                <a:sym typeface="+mn-ea"/>
              </a:endParaRPr>
            </a:p>
          </p:txBody>
        </p:sp>
        <p:sp>
          <p:nvSpPr>
            <p:cNvPr id="15" name="矩形 14"/>
            <p:cNvSpPr/>
            <p:nvPr/>
          </p:nvSpPr>
          <p:spPr>
            <a:xfrm>
              <a:off x="7088" y="8978"/>
              <a:ext cx="1530" cy="66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6" name="文本框 15"/>
            <p:cNvSpPr txBox="1"/>
            <p:nvPr/>
          </p:nvSpPr>
          <p:spPr>
            <a:xfrm>
              <a:off x="7086" y="9029"/>
              <a:ext cx="1532" cy="568"/>
            </a:xfrm>
            <a:prstGeom prst="rect">
              <a:avLst/>
            </a:prstGeom>
            <a:noFill/>
          </p:spPr>
          <p:txBody>
            <a:bodyPr wrap="square" rtlCol="0" anchor="t">
              <a:noAutofit/>
            </a:bodyPr>
            <a:p>
              <a:r>
                <a:rPr lang="en-US" altLang="zh-CN">
                  <a:solidFill>
                    <a:schemeClr val="tx1"/>
                  </a:solidFill>
                  <a:uFillTx/>
                  <a:latin typeface="Times New Roman" panose="02020603050405020304" pitchFamily="18" charset="0"/>
                  <a:sym typeface="+mn-ea"/>
                </a:rPr>
                <a:t>fac(n-3)</a:t>
              </a:r>
              <a:endParaRPr lang="zh-CN" altLang="en-US">
                <a:solidFill>
                  <a:schemeClr val="tx1"/>
                </a:solidFill>
                <a:uFillTx/>
                <a:latin typeface="Times New Roman" panose="02020603050405020304" pitchFamily="18" charset="0"/>
                <a:sym typeface="+mn-ea"/>
              </a:endParaRPr>
            </a:p>
          </p:txBody>
        </p:sp>
        <p:cxnSp>
          <p:nvCxnSpPr>
            <p:cNvPr id="17" name="直接箭头连接符 16"/>
            <p:cNvCxnSpPr>
              <a:endCxn id="12" idx="0"/>
            </p:cNvCxnSpPr>
            <p:nvPr/>
          </p:nvCxnSpPr>
          <p:spPr>
            <a:xfrm flipH="1">
              <a:off x="10121" y="5174"/>
              <a:ext cx="1274" cy="567"/>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18" name="直接箭头连接符 17"/>
            <p:cNvCxnSpPr>
              <a:stCxn id="9" idx="2"/>
              <a:endCxn id="14" idx="0"/>
            </p:cNvCxnSpPr>
            <p:nvPr/>
          </p:nvCxnSpPr>
          <p:spPr>
            <a:xfrm flipH="1">
              <a:off x="9100" y="6406"/>
              <a:ext cx="1019" cy="92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19" name="直接箭头连接符 18"/>
            <p:cNvCxnSpPr>
              <a:endCxn id="15" idx="0"/>
            </p:cNvCxnSpPr>
            <p:nvPr/>
          </p:nvCxnSpPr>
          <p:spPr>
            <a:xfrm flipH="1">
              <a:off x="7853" y="8009"/>
              <a:ext cx="1161" cy="969"/>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20" name="矩形 19"/>
            <p:cNvSpPr/>
            <p:nvPr/>
          </p:nvSpPr>
          <p:spPr>
            <a:xfrm>
              <a:off x="11849" y="5741"/>
              <a:ext cx="1530" cy="66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rPr>
                <a:t>n</a:t>
              </a:r>
              <a:endPar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1" name="矩形 20"/>
            <p:cNvSpPr/>
            <p:nvPr/>
          </p:nvSpPr>
          <p:spPr>
            <a:xfrm>
              <a:off x="11056" y="7234"/>
              <a:ext cx="1530" cy="66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rPr>
                <a:t>n-1</a:t>
              </a:r>
              <a:endPar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2" name="矩形 21"/>
            <p:cNvSpPr/>
            <p:nvPr/>
          </p:nvSpPr>
          <p:spPr>
            <a:xfrm>
              <a:off x="9808" y="8963"/>
              <a:ext cx="1530" cy="66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rPr>
                <a:t>n-2</a:t>
              </a:r>
              <a:endPar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3" name="文本框 22"/>
            <p:cNvSpPr txBox="1"/>
            <p:nvPr/>
          </p:nvSpPr>
          <p:spPr>
            <a:xfrm>
              <a:off x="11256" y="5781"/>
              <a:ext cx="933" cy="725"/>
            </a:xfrm>
            <a:prstGeom prst="rect">
              <a:avLst/>
            </a:prstGeom>
            <a:noFill/>
          </p:spPr>
          <p:txBody>
            <a:bodyPr wrap="square" rtlCol="0">
              <a:spAutoFit/>
            </a:bodyPr>
            <a:p>
              <a:r>
                <a:rPr lang="en-US" altLang="zh-CN" sz="2400">
                  <a:latin typeface="Times New Roman" panose="02020603050405020304" pitchFamily="18" charset="0"/>
                  <a:cs typeface="Times New Roman" panose="02020603050405020304" pitchFamily="18" charset="0"/>
                </a:rPr>
                <a:t>*</a:t>
              </a:r>
              <a:endParaRPr lang="en-US" altLang="zh-CN" sz="2400">
                <a:latin typeface="Times New Roman" panose="02020603050405020304" pitchFamily="18" charset="0"/>
                <a:cs typeface="Times New Roman" panose="02020603050405020304" pitchFamily="18" charset="0"/>
              </a:endParaRPr>
            </a:p>
          </p:txBody>
        </p:sp>
        <p:sp>
          <p:nvSpPr>
            <p:cNvPr id="24" name="文本框 23"/>
            <p:cNvSpPr txBox="1"/>
            <p:nvPr/>
          </p:nvSpPr>
          <p:spPr>
            <a:xfrm>
              <a:off x="10065" y="7273"/>
              <a:ext cx="933" cy="725"/>
            </a:xfrm>
            <a:prstGeom prst="rect">
              <a:avLst/>
            </a:prstGeom>
            <a:noFill/>
          </p:spPr>
          <p:txBody>
            <a:bodyPr wrap="square" rtlCol="0">
              <a:spAutoFit/>
            </a:bodyPr>
            <a:p>
              <a:r>
                <a:rPr lang="en-US" altLang="zh-CN" sz="2400">
                  <a:latin typeface="Times New Roman" panose="02020603050405020304" pitchFamily="18" charset="0"/>
                  <a:cs typeface="Times New Roman" panose="02020603050405020304" pitchFamily="18" charset="0"/>
                </a:rPr>
                <a:t>*</a:t>
              </a:r>
              <a:endParaRPr lang="en-US" altLang="zh-CN" sz="2400">
                <a:latin typeface="Times New Roman" panose="02020603050405020304" pitchFamily="18" charset="0"/>
                <a:cs typeface="Times New Roman" panose="02020603050405020304" pitchFamily="18" charset="0"/>
              </a:endParaRPr>
            </a:p>
          </p:txBody>
        </p:sp>
        <p:sp>
          <p:nvSpPr>
            <p:cNvPr id="25" name="文本框 24"/>
            <p:cNvSpPr txBox="1"/>
            <p:nvPr/>
          </p:nvSpPr>
          <p:spPr>
            <a:xfrm>
              <a:off x="8875" y="8921"/>
              <a:ext cx="933" cy="725"/>
            </a:xfrm>
            <a:prstGeom prst="rect">
              <a:avLst/>
            </a:prstGeom>
            <a:noFill/>
          </p:spPr>
          <p:txBody>
            <a:bodyPr wrap="square" rtlCol="0">
              <a:spAutoFit/>
            </a:bodyPr>
            <a:p>
              <a:r>
                <a:rPr lang="en-US" altLang="zh-CN" sz="2400">
                  <a:latin typeface="Times New Roman" panose="02020603050405020304" pitchFamily="18" charset="0"/>
                  <a:cs typeface="Times New Roman" panose="02020603050405020304" pitchFamily="18" charset="0"/>
                </a:rPr>
                <a:t>*</a:t>
              </a:r>
              <a:endParaRPr lang="en-US" altLang="zh-CN" sz="2400">
                <a:latin typeface="Times New Roman" panose="02020603050405020304" pitchFamily="18" charset="0"/>
                <a:cs typeface="Times New Roman" panose="02020603050405020304" pitchFamily="18" charset="0"/>
              </a:endParaRPr>
            </a:p>
          </p:txBody>
        </p:sp>
      </p:grpSp>
      <p:sp>
        <p:nvSpPr>
          <p:cNvPr id="27" name="左大括号 26"/>
          <p:cNvSpPr/>
          <p:nvPr/>
        </p:nvSpPr>
        <p:spPr>
          <a:xfrm>
            <a:off x="1092200" y="3447415"/>
            <a:ext cx="438150" cy="1512570"/>
          </a:xfrm>
          <a:prstGeom prst="leftBrace">
            <a:avLst/>
          </a:prstGeom>
          <a:noFill/>
          <a:ln w="2857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8" name="文本框 27"/>
          <p:cNvSpPr txBox="1"/>
          <p:nvPr/>
        </p:nvSpPr>
        <p:spPr>
          <a:xfrm>
            <a:off x="1619885" y="3255010"/>
            <a:ext cx="1463675" cy="1993265"/>
          </a:xfrm>
          <a:prstGeom prst="rect">
            <a:avLst/>
          </a:prstGeom>
          <a:noFill/>
        </p:spPr>
        <p:txBody>
          <a:bodyPr wrap="square" rtlCol="0">
            <a:noAutofit/>
          </a:bodyPr>
          <a:p>
            <a:r>
              <a:rPr lang="en-US" altLang="zh-CN" sz="2000">
                <a:latin typeface="Times New Roman" panose="02020603050405020304" pitchFamily="18" charset="0"/>
                <a:cs typeface="Times New Roman" panose="02020603050405020304" pitchFamily="18" charset="0"/>
              </a:rPr>
              <a:t>1</a:t>
            </a:r>
            <a:endParaRPr lang="en-US" altLang="zh-CN" sz="2000">
              <a:latin typeface="Times New Roman" panose="02020603050405020304" pitchFamily="18" charset="0"/>
              <a:cs typeface="Times New Roman" panose="02020603050405020304" pitchFamily="18" charset="0"/>
            </a:endParaRPr>
          </a:p>
          <a:p>
            <a:endParaRPr lang="en-US" altLang="zh-CN" sz="2400">
              <a:latin typeface="Times New Roman" panose="02020603050405020304" pitchFamily="18" charset="0"/>
              <a:cs typeface="Times New Roman" panose="02020603050405020304" pitchFamily="18" charset="0"/>
            </a:endParaRPr>
          </a:p>
          <a:p>
            <a:endParaRPr lang="en-US" altLang="zh-CN" sz="2400">
              <a:latin typeface="Times New Roman" panose="02020603050405020304" pitchFamily="18" charset="0"/>
              <a:cs typeface="Times New Roman" panose="02020603050405020304" pitchFamily="18" charset="0"/>
            </a:endParaRPr>
          </a:p>
          <a:p>
            <a:endParaRPr lang="en-US" altLang="zh-CN" sz="2400">
              <a:latin typeface="Times New Roman" panose="02020603050405020304" pitchFamily="18" charset="0"/>
              <a:cs typeface="Times New Roman" panose="02020603050405020304" pitchFamily="18" charset="0"/>
            </a:endParaRPr>
          </a:p>
          <a:p>
            <a:r>
              <a:rPr lang="en-US" altLang="zh-CN" sz="2000">
                <a:latin typeface="Times New Roman" panose="02020603050405020304" pitchFamily="18" charset="0"/>
                <a:cs typeface="Times New Roman" panose="02020603050405020304" pitchFamily="18" charset="0"/>
              </a:rPr>
              <a:t>fac(n-1)*n</a:t>
            </a:r>
            <a:endParaRPr lang="en-US" altLang="zh-CN" sz="2000">
              <a:latin typeface="Times New Roman" panose="02020603050405020304" pitchFamily="18" charset="0"/>
              <a:cs typeface="Times New Roman" panose="02020603050405020304" pitchFamily="18" charset="0"/>
            </a:endParaRPr>
          </a:p>
        </p:txBody>
      </p:sp>
      <p:sp>
        <p:nvSpPr>
          <p:cNvPr id="4" name="文本框 3"/>
          <p:cNvSpPr txBox="1"/>
          <p:nvPr/>
        </p:nvSpPr>
        <p:spPr>
          <a:xfrm>
            <a:off x="2915920" y="3166110"/>
            <a:ext cx="2571115" cy="2159635"/>
          </a:xfrm>
          <a:prstGeom prst="rect">
            <a:avLst/>
          </a:prstGeom>
          <a:noFill/>
        </p:spPr>
        <p:txBody>
          <a:bodyPr wrap="square" rtlCol="0">
            <a:noAutofit/>
          </a:bodyPr>
          <a:p>
            <a:r>
              <a:rPr lang="zh-CN" altLang="en-US" sz="2400">
                <a:solidFill>
                  <a:schemeClr val="tx1"/>
                </a:solidFill>
                <a:uFillTx/>
                <a:latin typeface="Times New Roman" panose="02020603050405020304" pitchFamily="18" charset="0"/>
              </a:rPr>
              <a:t>当</a:t>
            </a:r>
            <a:r>
              <a:rPr lang="en-US" altLang="zh-CN" sz="2400">
                <a:solidFill>
                  <a:schemeClr val="tx1"/>
                </a:solidFill>
                <a:uFillTx/>
                <a:latin typeface="Times New Roman" panose="02020603050405020304" pitchFamily="18" charset="0"/>
              </a:rPr>
              <a:t>n=1</a:t>
            </a:r>
            <a:r>
              <a:rPr lang="zh-CN" altLang="en-US" sz="2400">
                <a:uFillTx/>
                <a:latin typeface="Times New Roman" panose="02020603050405020304" pitchFamily="18" charset="0"/>
                <a:sym typeface="+mn-ea"/>
              </a:rPr>
              <a:t>时</a:t>
            </a:r>
            <a:endParaRPr lang="zh-CN" altLang="en-US" sz="2400">
              <a:solidFill>
                <a:schemeClr val="tx1"/>
              </a:solidFill>
              <a:uFillTx/>
              <a:latin typeface="Times New Roman" panose="02020603050405020304" pitchFamily="18" charset="0"/>
            </a:endParaRPr>
          </a:p>
          <a:p>
            <a:endParaRPr lang="zh-CN" altLang="en-US" sz="2400">
              <a:solidFill>
                <a:schemeClr val="tx1"/>
              </a:solidFill>
              <a:uFillTx/>
              <a:latin typeface="Times New Roman" panose="02020603050405020304" pitchFamily="18" charset="0"/>
            </a:endParaRPr>
          </a:p>
          <a:p>
            <a:endParaRPr lang="zh-CN" altLang="en-US" sz="2400">
              <a:solidFill>
                <a:schemeClr val="tx1"/>
              </a:solidFill>
              <a:uFillTx/>
              <a:latin typeface="Times New Roman" panose="02020603050405020304" pitchFamily="18" charset="0"/>
            </a:endParaRPr>
          </a:p>
          <a:p>
            <a:endParaRPr lang="zh-CN" altLang="en-US" sz="2400">
              <a:solidFill>
                <a:schemeClr val="tx1"/>
              </a:solidFill>
              <a:uFillTx/>
              <a:latin typeface="Times New Roman" panose="02020603050405020304" pitchFamily="18" charset="0"/>
            </a:endParaRPr>
          </a:p>
          <a:p>
            <a:r>
              <a:rPr lang="zh-CN" altLang="en-US" sz="2400">
                <a:solidFill>
                  <a:schemeClr val="tx1"/>
                </a:solidFill>
                <a:uFillTx/>
                <a:latin typeface="Times New Roman" panose="02020603050405020304" pitchFamily="18" charset="0"/>
              </a:rPr>
              <a:t>当</a:t>
            </a:r>
            <a:r>
              <a:rPr lang="en-US" altLang="zh-CN" sz="2400">
                <a:solidFill>
                  <a:schemeClr val="tx1"/>
                </a:solidFill>
                <a:uFillTx/>
                <a:latin typeface="Times New Roman" panose="02020603050405020304" pitchFamily="18" charset="0"/>
              </a:rPr>
              <a:t>n&gt;=2</a:t>
            </a:r>
            <a:r>
              <a:rPr lang="zh-CN" altLang="en-US" sz="2400">
                <a:solidFill>
                  <a:schemeClr val="tx1"/>
                </a:solidFill>
                <a:uFillTx/>
                <a:latin typeface="Times New Roman" panose="02020603050405020304" pitchFamily="18" charset="0"/>
              </a:rPr>
              <a:t>时</a:t>
            </a:r>
            <a:endParaRPr lang="zh-CN" altLang="en-US" sz="2400">
              <a:solidFill>
                <a:schemeClr val="tx1"/>
              </a:solidFill>
              <a:uFillTx/>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 Box 4"/>
          <p:cNvSpPr txBox="1">
            <a:spLocks noChangeArrowheads="1"/>
          </p:cNvSpPr>
          <p:nvPr/>
        </p:nvSpPr>
        <p:spPr bwMode="auto">
          <a:xfrm>
            <a:off x="390150" y="908720"/>
            <a:ext cx="8363699" cy="489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400" dirty="0">
                <a:solidFill>
                  <a:srgbClr val="080808"/>
                </a:solidFill>
                <a:uFillTx/>
                <a:latin typeface="Times New Roman" panose="02020603050405020304" pitchFamily="18" charset="0"/>
              </a:rPr>
              <a:t>算法实现如下：</a:t>
            </a:r>
            <a:endParaRPr lang="zh-CN" altLang="en-US" sz="2400" dirty="0">
              <a:solidFill>
                <a:srgbClr val="080808"/>
              </a:solidFill>
              <a:uFillTx/>
              <a:latin typeface="Times New Roman" panose="02020603050405020304" pitchFamily="18" charset="0"/>
            </a:endParaRPr>
          </a:p>
          <a:p>
            <a:pPr indent="457200">
              <a:spcBef>
                <a:spcPts val="0"/>
              </a:spcBef>
              <a:buSzTx/>
              <a:buFontTx/>
              <a:buNone/>
            </a:pPr>
            <a:r>
              <a:rPr lang="en-US" altLang="zh-CN" sz="2400" dirty="0">
                <a:solidFill>
                  <a:srgbClr val="080808"/>
                </a:solidFill>
                <a:uFillTx/>
                <a:latin typeface="Times New Roman" panose="02020603050405020304" pitchFamily="18" charset="0"/>
              </a:rPr>
              <a:t>int fac (int n)</a:t>
            </a:r>
            <a:endParaRPr lang="en-US" altLang="zh-CN" sz="2400" dirty="0">
              <a:solidFill>
                <a:srgbClr val="080808"/>
              </a:solidFill>
              <a:uFillTx/>
              <a:latin typeface="Times New Roman" panose="02020603050405020304" pitchFamily="18" charset="0"/>
            </a:endParaRPr>
          </a:p>
          <a:p>
            <a:pPr indent="457200">
              <a:spcBef>
                <a:spcPts val="0"/>
              </a:spcBef>
              <a:buSzTx/>
              <a:buFontTx/>
              <a:buNone/>
            </a:pPr>
            <a:r>
              <a:rPr lang="en-US" altLang="zh-CN" sz="2400" dirty="0">
                <a:solidFill>
                  <a:srgbClr val="080808"/>
                </a:solidFill>
                <a:uFillTx/>
                <a:latin typeface="Times New Roman" panose="02020603050405020304" pitchFamily="18" charset="0"/>
              </a:rPr>
              <a:t>{    	</a:t>
            </a:r>
            <a:endParaRPr lang="en-US" altLang="zh-CN" sz="2400" dirty="0">
              <a:solidFill>
                <a:srgbClr val="080808"/>
              </a:solidFill>
              <a:uFillTx/>
              <a:latin typeface="Times New Roman" panose="02020603050405020304" pitchFamily="18" charset="0"/>
            </a:endParaRPr>
          </a:p>
          <a:p>
            <a:pPr indent="457200">
              <a:spcBef>
                <a:spcPts val="0"/>
              </a:spcBef>
              <a:buSzTx/>
              <a:buFontTx/>
              <a:buNone/>
            </a:pPr>
            <a:r>
              <a:rPr lang="en-US" altLang="zh-CN" sz="2400" dirty="0">
                <a:solidFill>
                  <a:srgbClr val="080808"/>
                </a:solidFill>
                <a:uFillTx/>
                <a:latin typeface="Times New Roman" panose="02020603050405020304" pitchFamily="18" charset="0"/>
              </a:rPr>
              <a:t>  if(n &lt; 0)      //n &lt; 0</a:t>
            </a:r>
            <a:r>
              <a:rPr lang="zh-CN" altLang="en-US" sz="2400" dirty="0">
                <a:solidFill>
                  <a:srgbClr val="080808"/>
                </a:solidFill>
                <a:uFillTx/>
                <a:latin typeface="Times New Roman" panose="02020603050405020304" pitchFamily="18" charset="0"/>
              </a:rPr>
              <a:t>时阶乘无定义</a:t>
            </a:r>
            <a:endParaRPr lang="zh-CN" altLang="en-US" sz="2400" dirty="0">
              <a:solidFill>
                <a:srgbClr val="080808"/>
              </a:solidFill>
              <a:uFillTx/>
              <a:latin typeface="Times New Roman" panose="02020603050405020304" pitchFamily="18" charset="0"/>
            </a:endParaRPr>
          </a:p>
          <a:p>
            <a:pPr indent="457200">
              <a:spcBef>
                <a:spcPts val="0"/>
              </a:spcBef>
              <a:buSzTx/>
              <a:buFontTx/>
              <a:buNone/>
            </a:pPr>
            <a:r>
              <a:rPr lang="zh-CN" altLang="en-US" sz="2400" dirty="0">
                <a:solidFill>
                  <a:srgbClr val="080808"/>
                </a:solidFill>
                <a:uFillTx/>
                <a:latin typeface="Times New Roman" panose="02020603050405020304" pitchFamily="18" charset="0"/>
              </a:rPr>
              <a:t>  </a:t>
            </a:r>
            <a:r>
              <a:rPr lang="en-US" altLang="zh-CN" sz="2400" dirty="0">
                <a:solidFill>
                  <a:srgbClr val="080808"/>
                </a:solidFill>
                <a:uFillTx/>
                <a:latin typeface="Times New Roman" panose="02020603050405020304" pitchFamily="18" charset="0"/>
              </a:rPr>
              <a:t>{  </a:t>
            </a:r>
            <a:endParaRPr lang="en-US" altLang="zh-CN" sz="2400" dirty="0">
              <a:solidFill>
                <a:srgbClr val="080808"/>
              </a:solidFill>
              <a:uFillTx/>
              <a:latin typeface="Times New Roman" panose="02020603050405020304" pitchFamily="18" charset="0"/>
            </a:endParaRPr>
          </a:p>
          <a:p>
            <a:pPr indent="457200">
              <a:spcBef>
                <a:spcPts val="0"/>
              </a:spcBef>
              <a:buSzTx/>
              <a:buFontTx/>
              <a:buNone/>
            </a:pPr>
            <a:r>
              <a:rPr lang="en-US" altLang="zh-CN" sz="2400" dirty="0">
                <a:solidFill>
                  <a:srgbClr val="080808"/>
                </a:solidFill>
                <a:uFillTx/>
                <a:latin typeface="Times New Roman" panose="02020603050405020304" pitchFamily="18" charset="0"/>
              </a:rPr>
              <a:t>       </a:t>
            </a:r>
            <a:r>
              <a:rPr lang="en-US" altLang="zh-CN" sz="2400" dirty="0" err="1">
                <a:solidFill>
                  <a:srgbClr val="080808"/>
                </a:solidFill>
                <a:uFillTx/>
                <a:latin typeface="Times New Roman" panose="02020603050405020304" pitchFamily="18" charset="0"/>
              </a:rPr>
              <a:t>printf</a:t>
            </a:r>
            <a:r>
              <a:rPr lang="en-US" altLang="zh-CN" sz="2400" dirty="0">
                <a:solidFill>
                  <a:srgbClr val="080808"/>
                </a:solidFill>
                <a:uFillTx/>
                <a:latin typeface="Times New Roman" panose="02020603050405020304" pitchFamily="18" charset="0"/>
              </a:rPr>
              <a:t>(“</a:t>
            </a:r>
            <a:r>
              <a:rPr lang="zh-CN" altLang="en-US" sz="2400" dirty="0">
                <a:solidFill>
                  <a:srgbClr val="080808"/>
                </a:solidFill>
                <a:uFillTx/>
                <a:latin typeface="Times New Roman" panose="02020603050405020304" pitchFamily="18" charset="0"/>
              </a:rPr>
              <a:t>参数错！”</a:t>
            </a:r>
            <a:r>
              <a:rPr lang="en-US" altLang="zh-CN" sz="2400" dirty="0">
                <a:solidFill>
                  <a:srgbClr val="080808"/>
                </a:solidFill>
                <a:uFillTx/>
                <a:latin typeface="Times New Roman" panose="02020603050405020304" pitchFamily="18" charset="0"/>
              </a:rPr>
              <a:t>);</a:t>
            </a:r>
            <a:endParaRPr lang="en-US" altLang="zh-CN" sz="2400" dirty="0">
              <a:solidFill>
                <a:srgbClr val="080808"/>
              </a:solidFill>
              <a:uFillTx/>
              <a:latin typeface="Times New Roman" panose="02020603050405020304" pitchFamily="18" charset="0"/>
            </a:endParaRPr>
          </a:p>
          <a:p>
            <a:pPr indent="457200">
              <a:spcBef>
                <a:spcPts val="0"/>
              </a:spcBef>
              <a:buSzTx/>
              <a:buFontTx/>
              <a:buNone/>
            </a:pPr>
            <a:r>
              <a:rPr lang="en-US" altLang="zh-CN" sz="2400" dirty="0">
                <a:solidFill>
                  <a:srgbClr val="080808"/>
                </a:solidFill>
                <a:uFillTx/>
                <a:latin typeface="Times New Roman" panose="02020603050405020304" pitchFamily="18" charset="0"/>
              </a:rPr>
              <a:t>	    return -1;	      </a:t>
            </a:r>
            <a:endParaRPr lang="en-US" altLang="zh-CN" sz="2400" dirty="0">
              <a:solidFill>
                <a:srgbClr val="080808"/>
              </a:solidFill>
              <a:uFillTx/>
              <a:latin typeface="Times New Roman" panose="02020603050405020304" pitchFamily="18" charset="0"/>
            </a:endParaRPr>
          </a:p>
          <a:p>
            <a:pPr indent="457200">
              <a:spcBef>
                <a:spcPts val="0"/>
              </a:spcBef>
              <a:buSzTx/>
              <a:buFontTx/>
              <a:buNone/>
            </a:pPr>
            <a:r>
              <a:rPr lang="en-US" altLang="zh-CN" sz="2400" dirty="0">
                <a:solidFill>
                  <a:srgbClr val="080808"/>
                </a:solidFill>
                <a:uFillTx/>
                <a:latin typeface="Times New Roman" panose="02020603050405020304" pitchFamily="18" charset="0"/>
              </a:rPr>
              <a:t>  } </a:t>
            </a:r>
            <a:endParaRPr lang="en-US" altLang="zh-CN" sz="2400" dirty="0">
              <a:solidFill>
                <a:srgbClr val="080808"/>
              </a:solidFill>
              <a:uFillTx/>
              <a:latin typeface="Times New Roman" panose="02020603050405020304" pitchFamily="18" charset="0"/>
            </a:endParaRPr>
          </a:p>
          <a:p>
            <a:pPr indent="457200">
              <a:spcBef>
                <a:spcPts val="0"/>
              </a:spcBef>
              <a:buSzTx/>
              <a:buFontTx/>
              <a:buNone/>
            </a:pPr>
            <a:r>
              <a:rPr lang="en-US" altLang="zh-CN" sz="2400" dirty="0">
                <a:solidFill>
                  <a:srgbClr val="080808"/>
                </a:solidFill>
                <a:uFillTx/>
                <a:latin typeface="Times New Roman" panose="02020603050405020304" pitchFamily="18" charset="0"/>
              </a:rPr>
              <a:t>  if (n == 0) </a:t>
            </a:r>
            <a:endParaRPr lang="en-US" altLang="zh-CN" sz="2400" dirty="0">
              <a:solidFill>
                <a:srgbClr val="080808"/>
              </a:solidFill>
              <a:uFillTx/>
              <a:latin typeface="Times New Roman" panose="02020603050405020304" pitchFamily="18" charset="0"/>
            </a:endParaRPr>
          </a:p>
          <a:p>
            <a:pPr indent="457200">
              <a:spcBef>
                <a:spcPts val="0"/>
              </a:spcBef>
              <a:buSzTx/>
              <a:buFontTx/>
              <a:buNone/>
            </a:pPr>
            <a:r>
              <a:rPr lang="en-US" altLang="zh-CN" sz="2400" dirty="0">
                <a:solidFill>
                  <a:srgbClr val="080808"/>
                </a:solidFill>
                <a:uFillTx/>
                <a:latin typeface="Times New Roman" panose="02020603050405020304" pitchFamily="18" charset="0"/>
              </a:rPr>
              <a:t>     return 1;</a:t>
            </a:r>
            <a:endParaRPr lang="en-US" altLang="zh-CN" sz="2400" dirty="0">
              <a:solidFill>
                <a:srgbClr val="080808"/>
              </a:solidFill>
              <a:uFillTx/>
              <a:latin typeface="Times New Roman" panose="02020603050405020304" pitchFamily="18" charset="0"/>
            </a:endParaRPr>
          </a:p>
          <a:p>
            <a:pPr indent="457200">
              <a:spcBef>
                <a:spcPts val="0"/>
              </a:spcBef>
              <a:buSzTx/>
              <a:buFontTx/>
              <a:buNone/>
            </a:pPr>
            <a:r>
              <a:rPr lang="en-US" altLang="zh-CN" sz="2400" dirty="0">
                <a:solidFill>
                  <a:srgbClr val="080808"/>
                </a:solidFill>
                <a:uFillTx/>
                <a:latin typeface="Times New Roman" panose="02020603050405020304" pitchFamily="18" charset="0"/>
              </a:rPr>
              <a:t>  else  	</a:t>
            </a:r>
            <a:endParaRPr lang="en-US" altLang="zh-CN" sz="2400" dirty="0">
              <a:solidFill>
                <a:srgbClr val="080808"/>
              </a:solidFill>
              <a:uFillTx/>
              <a:latin typeface="Times New Roman" panose="02020603050405020304" pitchFamily="18" charset="0"/>
            </a:endParaRPr>
          </a:p>
          <a:p>
            <a:pPr indent="457200">
              <a:spcBef>
                <a:spcPts val="0"/>
              </a:spcBef>
              <a:buSzTx/>
              <a:buFontTx/>
              <a:buNone/>
            </a:pPr>
            <a:r>
              <a:rPr lang="en-US" altLang="zh-CN" sz="2400" dirty="0">
                <a:solidFill>
                  <a:srgbClr val="080808"/>
                </a:solidFill>
                <a:uFillTx/>
                <a:latin typeface="Times New Roman" panose="02020603050405020304" pitchFamily="18" charset="0"/>
              </a:rPr>
              <a:t>	  return  n* factorial (n - 1); //</a:t>
            </a:r>
            <a:r>
              <a:rPr lang="zh-CN" altLang="en-US" sz="2400" dirty="0">
                <a:solidFill>
                  <a:srgbClr val="080808"/>
                </a:solidFill>
                <a:uFillTx/>
                <a:latin typeface="Times New Roman" panose="02020603050405020304" pitchFamily="18" charset="0"/>
              </a:rPr>
              <a:t>递归调用</a:t>
            </a:r>
            <a:endParaRPr lang="zh-CN" altLang="en-US" sz="2400" dirty="0">
              <a:solidFill>
                <a:srgbClr val="080808"/>
              </a:solidFill>
              <a:uFillTx/>
              <a:latin typeface="Times New Roman" panose="02020603050405020304" pitchFamily="18" charset="0"/>
            </a:endParaRPr>
          </a:p>
          <a:p>
            <a:pPr indent="457200">
              <a:spcBef>
                <a:spcPts val="0"/>
              </a:spcBef>
              <a:buSzTx/>
              <a:buFontTx/>
              <a:buNone/>
            </a:pPr>
            <a:r>
              <a:rPr lang="en-US" altLang="zh-CN" sz="2400" dirty="0">
                <a:solidFill>
                  <a:srgbClr val="080808"/>
                </a:solidFill>
                <a:uFillTx/>
                <a:latin typeface="Times New Roman" panose="02020603050405020304" pitchFamily="18" charset="0"/>
              </a:rPr>
              <a:t>}</a:t>
            </a:r>
            <a:endParaRPr lang="en-US" altLang="zh-CN" sz="2400" dirty="0">
              <a:solidFill>
                <a:srgbClr val="080808"/>
              </a:solidFill>
              <a:uFillTx/>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 Box 4"/>
          <p:cNvSpPr txBox="1">
            <a:spLocks noChangeArrowheads="1"/>
          </p:cNvSpPr>
          <p:nvPr/>
        </p:nvSpPr>
        <p:spPr bwMode="auto">
          <a:xfrm>
            <a:off x="390150" y="908720"/>
            <a:ext cx="8363699" cy="4523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400" dirty="0">
                <a:solidFill>
                  <a:srgbClr val="080808"/>
                </a:solidFill>
                <a:uFillTx/>
                <a:latin typeface="Times New Roman" panose="02020603050405020304" pitchFamily="18" charset="0"/>
              </a:rPr>
              <a:t>暴力实现如下：</a:t>
            </a:r>
            <a:endParaRPr lang="zh-CN" altLang="en-US" sz="2400" dirty="0">
              <a:solidFill>
                <a:srgbClr val="080808"/>
              </a:solidFill>
              <a:uFillTx/>
              <a:latin typeface="Times New Roman" panose="02020603050405020304" pitchFamily="18" charset="0"/>
            </a:endParaRPr>
          </a:p>
          <a:p>
            <a:pPr indent="457200">
              <a:spcBef>
                <a:spcPts val="0"/>
              </a:spcBef>
              <a:buSzTx/>
              <a:buFontTx/>
              <a:buNone/>
            </a:pPr>
            <a:r>
              <a:rPr lang="en-US" altLang="zh-CN" sz="2400" dirty="0">
                <a:solidFill>
                  <a:srgbClr val="080808"/>
                </a:solidFill>
                <a:uFillTx/>
                <a:latin typeface="Times New Roman" panose="02020603050405020304" pitchFamily="18" charset="0"/>
              </a:rPr>
              <a:t>int fac(int n)</a:t>
            </a:r>
            <a:endParaRPr lang="en-US" altLang="zh-CN" sz="2400" dirty="0">
              <a:solidFill>
                <a:srgbClr val="080808"/>
              </a:solidFill>
              <a:uFillTx/>
              <a:latin typeface="Times New Roman" panose="02020603050405020304" pitchFamily="18" charset="0"/>
            </a:endParaRPr>
          </a:p>
          <a:p>
            <a:pPr indent="457200">
              <a:spcBef>
                <a:spcPts val="0"/>
              </a:spcBef>
              <a:buSzTx/>
              <a:buFontTx/>
              <a:buNone/>
            </a:pPr>
            <a:r>
              <a:rPr lang="en-US" altLang="zh-CN" sz="2400" dirty="0">
                <a:solidFill>
                  <a:srgbClr val="080808"/>
                </a:solidFill>
                <a:uFillTx/>
                <a:latin typeface="Times New Roman" panose="02020603050405020304" pitchFamily="18" charset="0"/>
              </a:rPr>
              <a:t>{</a:t>
            </a:r>
            <a:endParaRPr lang="en-US" altLang="zh-CN" sz="2400" dirty="0">
              <a:solidFill>
                <a:srgbClr val="080808"/>
              </a:solidFill>
              <a:uFillTx/>
              <a:latin typeface="Times New Roman" panose="02020603050405020304" pitchFamily="18" charset="0"/>
            </a:endParaRPr>
          </a:p>
          <a:p>
            <a:pPr indent="457200">
              <a:spcBef>
                <a:spcPts val="0"/>
              </a:spcBef>
              <a:buSzTx/>
              <a:buFontTx/>
              <a:buNone/>
            </a:pPr>
            <a:r>
              <a:rPr lang="en-US" altLang="zh-CN" sz="2400" dirty="0">
                <a:solidFill>
                  <a:srgbClr val="080808"/>
                </a:solidFill>
                <a:uFillTx/>
                <a:latin typeface="Times New Roman" panose="02020603050405020304" pitchFamily="18" charset="0"/>
              </a:rPr>
              <a:t>    if(n&lt;=0)  //</a:t>
            </a:r>
            <a:r>
              <a:rPr lang="zh-CN" altLang="en-US" sz="2400" dirty="0">
                <a:solidFill>
                  <a:srgbClr val="080808"/>
                </a:solidFill>
                <a:uFillTx/>
                <a:latin typeface="Times New Roman" panose="02020603050405020304" pitchFamily="18" charset="0"/>
              </a:rPr>
              <a:t>小于零没有斐波那契数</a:t>
            </a:r>
            <a:endParaRPr lang="zh-CN" altLang="en-US" sz="2400" dirty="0">
              <a:solidFill>
                <a:srgbClr val="080808"/>
              </a:solidFill>
              <a:uFillTx/>
              <a:latin typeface="Times New Roman" panose="02020603050405020304" pitchFamily="18" charset="0"/>
            </a:endParaRPr>
          </a:p>
          <a:p>
            <a:pPr indent="457200">
              <a:spcBef>
                <a:spcPts val="0"/>
              </a:spcBef>
              <a:buSzTx/>
              <a:buFontTx/>
              <a:buNone/>
            </a:pPr>
            <a:r>
              <a:rPr lang="en-US" altLang="zh-CN" sz="2400" dirty="0">
                <a:solidFill>
                  <a:srgbClr val="080808"/>
                </a:solidFill>
                <a:uFillTx/>
                <a:latin typeface="Times New Roman" panose="02020603050405020304" pitchFamily="18" charset="0"/>
              </a:rPr>
              <a:t>        return -1;</a:t>
            </a:r>
            <a:endParaRPr lang="en-US" altLang="zh-CN" sz="2400" dirty="0">
              <a:solidFill>
                <a:srgbClr val="080808"/>
              </a:solidFill>
              <a:uFillTx/>
              <a:latin typeface="Times New Roman" panose="02020603050405020304" pitchFamily="18" charset="0"/>
            </a:endParaRPr>
          </a:p>
          <a:p>
            <a:pPr indent="457200">
              <a:spcBef>
                <a:spcPts val="0"/>
              </a:spcBef>
              <a:buSzTx/>
              <a:buFontTx/>
              <a:buNone/>
            </a:pPr>
            <a:r>
              <a:rPr lang="en-US" altLang="zh-CN" sz="2400" dirty="0">
                <a:solidFill>
                  <a:srgbClr val="080808"/>
                </a:solidFill>
                <a:uFillTx/>
                <a:latin typeface="Times New Roman" panose="02020603050405020304" pitchFamily="18" charset="0"/>
              </a:rPr>
              <a:t>    int mul=1;</a:t>
            </a:r>
            <a:endParaRPr lang="en-US" altLang="zh-CN" sz="2400" dirty="0">
              <a:solidFill>
                <a:srgbClr val="080808"/>
              </a:solidFill>
              <a:uFillTx/>
              <a:latin typeface="Times New Roman" panose="02020603050405020304" pitchFamily="18" charset="0"/>
            </a:endParaRPr>
          </a:p>
          <a:p>
            <a:pPr indent="457200">
              <a:spcBef>
                <a:spcPts val="0"/>
              </a:spcBef>
              <a:buSzTx/>
              <a:buFontTx/>
              <a:buNone/>
            </a:pPr>
            <a:r>
              <a:rPr lang="en-US" altLang="zh-CN" sz="2400" dirty="0">
                <a:solidFill>
                  <a:srgbClr val="080808"/>
                </a:solidFill>
                <a:uFillTx/>
                <a:latin typeface="Times New Roman" panose="02020603050405020304" pitchFamily="18" charset="0"/>
              </a:rPr>
              <a:t>    for(int i=1;i&lt;=n;i++)</a:t>
            </a:r>
            <a:endParaRPr lang="en-US" altLang="zh-CN" sz="2400" dirty="0">
              <a:solidFill>
                <a:srgbClr val="080808"/>
              </a:solidFill>
              <a:uFillTx/>
              <a:latin typeface="Times New Roman" panose="02020603050405020304" pitchFamily="18" charset="0"/>
            </a:endParaRPr>
          </a:p>
          <a:p>
            <a:pPr indent="457200">
              <a:spcBef>
                <a:spcPts val="0"/>
              </a:spcBef>
              <a:buSzTx/>
              <a:buFontTx/>
              <a:buNone/>
            </a:pPr>
            <a:r>
              <a:rPr lang="en-US" altLang="zh-CN" sz="2400" dirty="0">
                <a:solidFill>
                  <a:srgbClr val="080808"/>
                </a:solidFill>
                <a:uFillTx/>
                <a:latin typeface="Times New Roman" panose="02020603050405020304" pitchFamily="18" charset="0"/>
              </a:rPr>
              <a:t>    {</a:t>
            </a:r>
            <a:endParaRPr lang="en-US" altLang="zh-CN" sz="2400" dirty="0">
              <a:solidFill>
                <a:srgbClr val="080808"/>
              </a:solidFill>
              <a:uFillTx/>
              <a:latin typeface="Times New Roman" panose="02020603050405020304" pitchFamily="18" charset="0"/>
            </a:endParaRPr>
          </a:p>
          <a:p>
            <a:pPr indent="457200">
              <a:spcBef>
                <a:spcPts val="0"/>
              </a:spcBef>
              <a:buSzTx/>
              <a:buFontTx/>
              <a:buNone/>
            </a:pPr>
            <a:r>
              <a:rPr lang="en-US" altLang="zh-CN" sz="2400" dirty="0">
                <a:solidFill>
                  <a:srgbClr val="080808"/>
                </a:solidFill>
                <a:uFillTx/>
                <a:latin typeface="Times New Roman" panose="02020603050405020304" pitchFamily="18" charset="0"/>
              </a:rPr>
              <a:t>        mul = mul*i;</a:t>
            </a:r>
            <a:endParaRPr lang="en-US" altLang="zh-CN" sz="2400" dirty="0">
              <a:solidFill>
                <a:srgbClr val="080808"/>
              </a:solidFill>
              <a:uFillTx/>
              <a:latin typeface="Times New Roman" panose="02020603050405020304" pitchFamily="18" charset="0"/>
            </a:endParaRPr>
          </a:p>
          <a:p>
            <a:pPr indent="457200">
              <a:spcBef>
                <a:spcPts val="0"/>
              </a:spcBef>
              <a:buSzTx/>
              <a:buFontTx/>
              <a:buNone/>
            </a:pPr>
            <a:r>
              <a:rPr lang="en-US" altLang="zh-CN" sz="2400" dirty="0">
                <a:solidFill>
                  <a:srgbClr val="080808"/>
                </a:solidFill>
                <a:uFillTx/>
                <a:latin typeface="Times New Roman" panose="02020603050405020304" pitchFamily="18" charset="0"/>
              </a:rPr>
              <a:t>    }</a:t>
            </a:r>
            <a:endParaRPr lang="en-US" altLang="zh-CN" sz="2400" dirty="0">
              <a:solidFill>
                <a:srgbClr val="080808"/>
              </a:solidFill>
              <a:uFillTx/>
              <a:latin typeface="Times New Roman" panose="02020603050405020304" pitchFamily="18" charset="0"/>
            </a:endParaRPr>
          </a:p>
          <a:p>
            <a:pPr indent="457200">
              <a:spcBef>
                <a:spcPts val="0"/>
              </a:spcBef>
              <a:buSzTx/>
              <a:buFontTx/>
              <a:buNone/>
            </a:pPr>
            <a:r>
              <a:rPr lang="en-US" altLang="zh-CN" sz="2400" dirty="0">
                <a:solidFill>
                  <a:srgbClr val="080808"/>
                </a:solidFill>
                <a:uFillTx/>
                <a:latin typeface="Times New Roman" panose="02020603050405020304" pitchFamily="18" charset="0"/>
              </a:rPr>
              <a:t>    return mul;</a:t>
            </a:r>
            <a:endParaRPr lang="en-US" altLang="zh-CN" sz="2400" dirty="0">
              <a:solidFill>
                <a:srgbClr val="080808"/>
              </a:solidFill>
              <a:uFillTx/>
              <a:latin typeface="Times New Roman" panose="02020603050405020304" pitchFamily="18" charset="0"/>
            </a:endParaRPr>
          </a:p>
          <a:p>
            <a:pPr indent="457200">
              <a:spcBef>
                <a:spcPts val="0"/>
              </a:spcBef>
              <a:buSzTx/>
              <a:buFontTx/>
              <a:buNone/>
            </a:pPr>
            <a:r>
              <a:rPr lang="en-US" altLang="zh-CN" sz="2400" dirty="0">
                <a:solidFill>
                  <a:srgbClr val="080808"/>
                </a:solidFill>
                <a:uFillTx/>
                <a:latin typeface="Times New Roman" panose="02020603050405020304" pitchFamily="18" charset="0"/>
              </a:rPr>
              <a:t>}</a:t>
            </a:r>
            <a:endParaRPr lang="en-US" altLang="zh-CN" sz="2400" dirty="0">
              <a:solidFill>
                <a:srgbClr val="080808"/>
              </a:solidFill>
              <a:uFillTx/>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39717" y="764823"/>
            <a:ext cx="3048635"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3.1.3 </a:t>
            </a:r>
            <a:r>
              <a:rPr lang="zh-CN" altLang="en-US" sz="2800" b="1" dirty="0">
                <a:solidFill>
                  <a:srgbClr val="0000FF"/>
                </a:solidFill>
                <a:latin typeface="楷体" panose="02010609060101010101" pitchFamily="49" charset="-122"/>
                <a:ea typeface="楷体" panose="02010609060101010101" pitchFamily="49" charset="-122"/>
              </a:rPr>
              <a:t>递归的</a:t>
            </a:r>
            <a:r>
              <a:rPr lang="zh-CN" altLang="en-US" sz="2800" b="1" dirty="0">
                <a:solidFill>
                  <a:srgbClr val="0000FF"/>
                </a:solidFill>
                <a:latin typeface="楷体" panose="02010609060101010101" pitchFamily="49" charset="-122"/>
                <a:ea typeface="楷体" panose="02010609060101010101" pitchFamily="49" charset="-122"/>
              </a:rPr>
              <a:t>示例</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11" name="文本框 10"/>
          <p:cNvSpPr txBox="1"/>
          <p:nvPr/>
        </p:nvSpPr>
        <p:spPr>
          <a:xfrm>
            <a:off x="467995" y="1268730"/>
            <a:ext cx="7745730" cy="739140"/>
          </a:xfrm>
          <a:prstGeom prst="rect">
            <a:avLst/>
          </a:prstGeom>
          <a:noFill/>
        </p:spPr>
        <p:txBody>
          <a:bodyPr wrap="square" rtlCol="0" anchor="t">
            <a:noAutofit/>
          </a:bodyPr>
          <a:p>
            <a:r>
              <a:rPr lang="zh-CN" altLang="en-US" sz="1800" dirty="0">
                <a:solidFill>
                  <a:srgbClr val="080808"/>
                </a:solidFill>
                <a:uFillTx/>
                <a:latin typeface="Times New Roman" panose="02020603050405020304" pitchFamily="18" charset="0"/>
                <a:sym typeface="+mn-ea"/>
              </a:rPr>
              <a:t>汉罗塔问题：三个塔座</a:t>
            </a:r>
            <a:r>
              <a:rPr lang="en-US" altLang="zh-CN" sz="1800" dirty="0">
                <a:solidFill>
                  <a:srgbClr val="080808"/>
                </a:solidFill>
                <a:uFillTx/>
                <a:latin typeface="Times New Roman" panose="02020603050405020304" pitchFamily="18" charset="0"/>
                <a:sym typeface="+mn-ea"/>
              </a:rPr>
              <a:t>A,B,C,</a:t>
            </a:r>
            <a:r>
              <a:rPr lang="zh-CN" altLang="en-US" sz="1800" dirty="0">
                <a:solidFill>
                  <a:srgbClr val="080808"/>
                </a:solidFill>
                <a:uFillTx/>
                <a:latin typeface="Times New Roman" panose="02020603050405020304" pitchFamily="18" charset="0"/>
                <a:sym typeface="+mn-ea"/>
              </a:rPr>
              <a:t>开始时，塔座</a:t>
            </a:r>
            <a:r>
              <a:rPr lang="en-US" altLang="zh-CN" sz="1800" dirty="0">
                <a:solidFill>
                  <a:srgbClr val="080808"/>
                </a:solidFill>
                <a:uFillTx/>
                <a:latin typeface="Times New Roman" panose="02020603050405020304" pitchFamily="18" charset="0"/>
                <a:sym typeface="+mn-ea"/>
              </a:rPr>
              <a:t>A</a:t>
            </a:r>
            <a:r>
              <a:rPr lang="zh-CN" altLang="en-US" sz="1800" dirty="0">
                <a:solidFill>
                  <a:srgbClr val="080808"/>
                </a:solidFill>
                <a:uFillTx/>
                <a:latin typeface="Times New Roman" panose="02020603050405020304" pitchFamily="18" charset="0"/>
                <a:sym typeface="+mn-ea"/>
              </a:rPr>
              <a:t>上有</a:t>
            </a:r>
            <a:r>
              <a:rPr lang="en-US" altLang="zh-CN" sz="1800" dirty="0">
                <a:solidFill>
                  <a:srgbClr val="080808"/>
                </a:solidFill>
                <a:uFillTx/>
                <a:latin typeface="Times New Roman" panose="02020603050405020304" pitchFamily="18" charset="0"/>
                <a:sym typeface="+mn-ea"/>
              </a:rPr>
              <a:t>n</a:t>
            </a:r>
            <a:r>
              <a:rPr lang="zh-CN" altLang="en-US" sz="1800" dirty="0">
                <a:solidFill>
                  <a:srgbClr val="080808"/>
                </a:solidFill>
                <a:uFillTx/>
                <a:latin typeface="Times New Roman" panose="02020603050405020304" pitchFamily="18" charset="0"/>
                <a:sym typeface="+mn-ea"/>
              </a:rPr>
              <a:t>个盘子，要遵循一下三个原则将</a:t>
            </a:r>
            <a:r>
              <a:rPr lang="en-US" altLang="zh-CN" sz="1800" dirty="0">
                <a:solidFill>
                  <a:srgbClr val="080808"/>
                </a:solidFill>
                <a:uFillTx/>
                <a:latin typeface="Times New Roman" panose="02020603050405020304" pitchFamily="18" charset="0"/>
                <a:sym typeface="+mn-ea"/>
              </a:rPr>
              <a:t>A</a:t>
            </a:r>
            <a:r>
              <a:rPr lang="zh-CN" altLang="en-US" sz="1800" dirty="0">
                <a:solidFill>
                  <a:srgbClr val="080808"/>
                </a:solidFill>
                <a:uFillTx/>
                <a:latin typeface="Times New Roman" panose="02020603050405020304" pitchFamily="18" charset="0"/>
                <a:sym typeface="+mn-ea"/>
              </a:rPr>
              <a:t>座的</a:t>
            </a:r>
            <a:r>
              <a:rPr lang="en-US" altLang="zh-CN" sz="1800" dirty="0">
                <a:solidFill>
                  <a:srgbClr val="080808"/>
                </a:solidFill>
                <a:uFillTx/>
                <a:latin typeface="Times New Roman" panose="02020603050405020304" pitchFamily="18" charset="0"/>
                <a:sym typeface="+mn-ea"/>
              </a:rPr>
              <a:t>N</a:t>
            </a:r>
            <a:r>
              <a:rPr lang="zh-CN" altLang="en-US" sz="1800" dirty="0">
                <a:solidFill>
                  <a:srgbClr val="080808"/>
                </a:solidFill>
                <a:uFillTx/>
                <a:latin typeface="Times New Roman" panose="02020603050405020304" pitchFamily="18" charset="0"/>
                <a:sym typeface="+mn-ea"/>
              </a:rPr>
              <a:t>盘子移动到塔座</a:t>
            </a:r>
            <a:r>
              <a:rPr lang="en-US" altLang="zh-CN" sz="1800" dirty="0">
                <a:solidFill>
                  <a:srgbClr val="080808"/>
                </a:solidFill>
                <a:uFillTx/>
                <a:latin typeface="Times New Roman" panose="02020603050405020304" pitchFamily="18" charset="0"/>
                <a:sym typeface="+mn-ea"/>
              </a:rPr>
              <a:t>B</a:t>
            </a:r>
            <a:r>
              <a:rPr lang="zh-CN" altLang="en-US" sz="1800" dirty="0">
                <a:solidFill>
                  <a:srgbClr val="080808"/>
                </a:solidFill>
                <a:uFillTx/>
                <a:latin typeface="Times New Roman" panose="02020603050405020304" pitchFamily="18" charset="0"/>
                <a:sym typeface="+mn-ea"/>
              </a:rPr>
              <a:t>上。</a:t>
            </a:r>
            <a:endParaRPr lang="zh-CN" altLang="en-US" sz="1800" dirty="0">
              <a:solidFill>
                <a:srgbClr val="080808"/>
              </a:solidFill>
              <a:uFillTx/>
              <a:latin typeface="Times New Roman" panose="02020603050405020304" pitchFamily="18" charset="0"/>
              <a:sym typeface="+mn-ea"/>
            </a:endParaRPr>
          </a:p>
        </p:txBody>
      </p:sp>
      <p:sp>
        <p:nvSpPr>
          <p:cNvPr id="3" name="文本框 2"/>
          <p:cNvSpPr txBox="1"/>
          <p:nvPr/>
        </p:nvSpPr>
        <p:spPr>
          <a:xfrm>
            <a:off x="467995" y="2096135"/>
            <a:ext cx="6892925" cy="955675"/>
          </a:xfrm>
          <a:prstGeom prst="rect">
            <a:avLst/>
          </a:prstGeom>
          <a:noFill/>
        </p:spPr>
        <p:txBody>
          <a:bodyPr wrap="square" rtlCol="0" anchor="t">
            <a:noAutofit/>
          </a:bodyPr>
          <a:p>
            <a:r>
              <a:rPr lang="zh-CN" altLang="en-US" sz="1800" dirty="0">
                <a:solidFill>
                  <a:srgbClr val="080808"/>
                </a:solidFill>
                <a:uFillTx/>
                <a:latin typeface="Times New Roman" panose="02020603050405020304" pitchFamily="18" charset="0"/>
                <a:sym typeface="+mn-ea"/>
              </a:rPr>
              <a:t>规则</a:t>
            </a:r>
            <a:r>
              <a:rPr lang="en-US" altLang="zh-CN" sz="1800" dirty="0">
                <a:solidFill>
                  <a:srgbClr val="080808"/>
                </a:solidFill>
                <a:uFillTx/>
                <a:latin typeface="Times New Roman" panose="02020603050405020304" pitchFamily="18" charset="0"/>
                <a:sym typeface="+mn-ea"/>
              </a:rPr>
              <a:t>1</a:t>
            </a:r>
            <a:r>
              <a:rPr lang="zh-CN" altLang="en-US" sz="1800" dirty="0">
                <a:solidFill>
                  <a:srgbClr val="080808"/>
                </a:solidFill>
                <a:uFillTx/>
                <a:latin typeface="Times New Roman" panose="02020603050405020304" pitchFamily="18" charset="0"/>
                <a:sym typeface="+mn-ea"/>
              </a:rPr>
              <a:t>：每次移动</a:t>
            </a:r>
            <a:r>
              <a:rPr lang="en-US" altLang="zh-CN" sz="1800" dirty="0">
                <a:solidFill>
                  <a:srgbClr val="080808"/>
                </a:solidFill>
                <a:uFillTx/>
                <a:latin typeface="Times New Roman" panose="02020603050405020304" pitchFamily="18" charset="0"/>
                <a:sym typeface="+mn-ea"/>
              </a:rPr>
              <a:t>1</a:t>
            </a:r>
            <a:r>
              <a:rPr lang="zh-CN" altLang="en-US" sz="1800" dirty="0">
                <a:solidFill>
                  <a:srgbClr val="080808"/>
                </a:solidFill>
                <a:uFillTx/>
                <a:latin typeface="Times New Roman" panose="02020603050405020304" pitchFamily="18" charset="0"/>
                <a:sym typeface="+mn-ea"/>
              </a:rPr>
              <a:t>个盘子</a:t>
            </a:r>
            <a:endParaRPr lang="zh-CN" altLang="en-US" sz="1800" dirty="0">
              <a:solidFill>
                <a:srgbClr val="080808"/>
              </a:solidFill>
              <a:uFillTx/>
              <a:latin typeface="Times New Roman" panose="02020603050405020304" pitchFamily="18" charset="0"/>
              <a:sym typeface="+mn-ea"/>
            </a:endParaRPr>
          </a:p>
          <a:p>
            <a:r>
              <a:rPr lang="zh-CN" altLang="en-US" sz="1800" dirty="0">
                <a:solidFill>
                  <a:srgbClr val="080808"/>
                </a:solidFill>
                <a:uFillTx/>
                <a:latin typeface="Times New Roman" panose="02020603050405020304" pitchFamily="18" charset="0"/>
                <a:sym typeface="+mn-ea"/>
              </a:rPr>
              <a:t>规则</a:t>
            </a:r>
            <a:r>
              <a:rPr lang="en-US" altLang="zh-CN" sz="1800" dirty="0">
                <a:solidFill>
                  <a:srgbClr val="080808"/>
                </a:solidFill>
                <a:uFillTx/>
                <a:latin typeface="Times New Roman" panose="02020603050405020304" pitchFamily="18" charset="0"/>
                <a:sym typeface="+mn-ea"/>
              </a:rPr>
              <a:t>2</a:t>
            </a:r>
            <a:r>
              <a:rPr lang="zh-CN" altLang="en-US" sz="1800" dirty="0">
                <a:solidFill>
                  <a:srgbClr val="080808"/>
                </a:solidFill>
                <a:uFillTx/>
                <a:latin typeface="Times New Roman" panose="02020603050405020304" pitchFamily="18" charset="0"/>
                <a:sym typeface="+mn-ea"/>
              </a:rPr>
              <a:t>：任何时刻都不允许将大盘子压在小盘子上</a:t>
            </a:r>
            <a:endParaRPr lang="zh-CN" altLang="en-US" sz="1800" dirty="0">
              <a:solidFill>
                <a:srgbClr val="080808"/>
              </a:solidFill>
              <a:uFillTx/>
              <a:latin typeface="Times New Roman" panose="02020603050405020304" pitchFamily="18" charset="0"/>
              <a:sym typeface="+mn-ea"/>
            </a:endParaRPr>
          </a:p>
          <a:p>
            <a:r>
              <a:rPr lang="zh-CN" altLang="en-US" sz="1800" dirty="0">
                <a:solidFill>
                  <a:srgbClr val="080808"/>
                </a:solidFill>
                <a:uFillTx/>
                <a:latin typeface="Times New Roman" panose="02020603050405020304" pitchFamily="18" charset="0"/>
                <a:sym typeface="+mn-ea"/>
              </a:rPr>
              <a:t>规则</a:t>
            </a:r>
            <a:r>
              <a:rPr lang="en-US" altLang="zh-CN" sz="1800" dirty="0">
                <a:solidFill>
                  <a:srgbClr val="080808"/>
                </a:solidFill>
                <a:uFillTx/>
                <a:latin typeface="Times New Roman" panose="02020603050405020304" pitchFamily="18" charset="0"/>
                <a:sym typeface="+mn-ea"/>
              </a:rPr>
              <a:t>3</a:t>
            </a:r>
            <a:r>
              <a:rPr lang="zh-CN" altLang="en-US" sz="1800" dirty="0">
                <a:solidFill>
                  <a:srgbClr val="080808"/>
                </a:solidFill>
                <a:uFillTx/>
                <a:latin typeface="Times New Roman" panose="02020603050405020304" pitchFamily="18" charset="0"/>
                <a:sym typeface="+mn-ea"/>
              </a:rPr>
              <a:t>：可以将盘子移至</a:t>
            </a:r>
            <a:r>
              <a:rPr lang="en-US" altLang="zh-CN" sz="1800" dirty="0">
                <a:solidFill>
                  <a:srgbClr val="080808"/>
                </a:solidFill>
                <a:uFillTx/>
                <a:latin typeface="Times New Roman" panose="02020603050405020304" pitchFamily="18" charset="0"/>
                <a:sym typeface="+mn-ea"/>
              </a:rPr>
              <a:t>A,B</a:t>
            </a:r>
            <a:r>
              <a:rPr lang="zh-CN" altLang="en-US" sz="1800" dirty="0">
                <a:solidFill>
                  <a:srgbClr val="080808"/>
                </a:solidFill>
                <a:uFillTx/>
                <a:latin typeface="Times New Roman" panose="02020603050405020304" pitchFamily="18" charset="0"/>
                <a:sym typeface="+mn-ea"/>
              </a:rPr>
              <a:t>和</a:t>
            </a:r>
            <a:r>
              <a:rPr lang="en-US" altLang="zh-CN" sz="1800" dirty="0">
                <a:solidFill>
                  <a:srgbClr val="080808"/>
                </a:solidFill>
                <a:uFillTx/>
                <a:latin typeface="Times New Roman" panose="02020603050405020304" pitchFamily="18" charset="0"/>
                <a:sym typeface="+mn-ea"/>
              </a:rPr>
              <a:t>C</a:t>
            </a:r>
            <a:r>
              <a:rPr lang="zh-CN" altLang="en-US" sz="1800" dirty="0">
                <a:solidFill>
                  <a:srgbClr val="080808"/>
                </a:solidFill>
                <a:uFillTx/>
                <a:latin typeface="Times New Roman" panose="02020603050405020304" pitchFamily="18" charset="0"/>
                <a:sym typeface="+mn-ea"/>
              </a:rPr>
              <a:t>中的任一塔座上</a:t>
            </a:r>
            <a:endParaRPr lang="zh-CN" altLang="en-US" sz="1800" dirty="0">
              <a:solidFill>
                <a:srgbClr val="080808"/>
              </a:solidFill>
              <a:uFillTx/>
              <a:latin typeface="Times New Roman" panose="02020603050405020304" pitchFamily="18" charset="0"/>
              <a:sym typeface="+mn-ea"/>
            </a:endParaRPr>
          </a:p>
        </p:txBody>
      </p:sp>
      <p:cxnSp>
        <p:nvCxnSpPr>
          <p:cNvPr id="4" name="直接连接符 3"/>
          <p:cNvCxnSpPr/>
          <p:nvPr/>
        </p:nvCxnSpPr>
        <p:spPr>
          <a:xfrm>
            <a:off x="1501140" y="4903470"/>
            <a:ext cx="1296035" cy="0"/>
          </a:xfrm>
          <a:prstGeom prst="line">
            <a:avLst/>
          </a:prstGeom>
          <a:solidFill>
            <a:schemeClr val="accent1"/>
          </a:solidFill>
          <a:ln w="28575" cap="flat" cmpd="sng" algn="ctr">
            <a:solidFill>
              <a:schemeClr val="tx1"/>
            </a:solidFill>
            <a:prstDash val="solid"/>
            <a:round/>
            <a:headEnd type="none" w="med" len="med"/>
            <a:tailEnd type="none" w="med" len="med"/>
          </a:ln>
        </p:spPr>
      </p:cxnSp>
      <p:cxnSp>
        <p:nvCxnSpPr>
          <p:cNvPr id="5" name="直接连接符 4"/>
          <p:cNvCxnSpPr/>
          <p:nvPr/>
        </p:nvCxnSpPr>
        <p:spPr>
          <a:xfrm>
            <a:off x="2149475" y="3823335"/>
            <a:ext cx="0" cy="1080000"/>
          </a:xfrm>
          <a:prstGeom prst="line">
            <a:avLst/>
          </a:prstGeom>
          <a:solidFill>
            <a:schemeClr val="accent1"/>
          </a:solidFill>
          <a:ln w="28575" cap="flat" cmpd="sng" algn="ctr">
            <a:solidFill>
              <a:schemeClr val="tx1"/>
            </a:solidFill>
            <a:prstDash val="solid"/>
            <a:round/>
            <a:headEnd type="none" w="med" len="med"/>
            <a:tailEnd type="none" w="med" len="med"/>
          </a:ln>
        </p:spPr>
      </p:cxnSp>
      <p:sp>
        <p:nvSpPr>
          <p:cNvPr id="10" name="矩形 9"/>
          <p:cNvSpPr/>
          <p:nvPr/>
        </p:nvSpPr>
        <p:spPr>
          <a:xfrm>
            <a:off x="1717040" y="4615815"/>
            <a:ext cx="935990" cy="28765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2" name="矩形 11"/>
          <p:cNvSpPr/>
          <p:nvPr/>
        </p:nvSpPr>
        <p:spPr>
          <a:xfrm>
            <a:off x="1834515" y="4327525"/>
            <a:ext cx="668020" cy="276860"/>
          </a:xfrm>
          <a:prstGeom prst="rect">
            <a:avLst/>
          </a:prstGeom>
          <a:solidFill>
            <a:srgbClr val="FFFF00"/>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3" name="矩形 12"/>
          <p:cNvSpPr/>
          <p:nvPr/>
        </p:nvSpPr>
        <p:spPr>
          <a:xfrm>
            <a:off x="1987550" y="4059555"/>
            <a:ext cx="356870" cy="269240"/>
          </a:xfrm>
          <a:prstGeom prst="rect">
            <a:avLst/>
          </a:prstGeom>
          <a:solidFill>
            <a:srgbClr val="FF0000"/>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cxnSp>
        <p:nvCxnSpPr>
          <p:cNvPr id="14" name="直接连接符 13"/>
          <p:cNvCxnSpPr/>
          <p:nvPr/>
        </p:nvCxnSpPr>
        <p:spPr>
          <a:xfrm>
            <a:off x="3757930" y="4964430"/>
            <a:ext cx="1296035" cy="0"/>
          </a:xfrm>
          <a:prstGeom prst="line">
            <a:avLst/>
          </a:prstGeom>
          <a:solidFill>
            <a:schemeClr val="accent1"/>
          </a:solidFill>
          <a:ln w="28575" cap="flat" cmpd="sng" algn="ctr">
            <a:solidFill>
              <a:schemeClr val="tx1"/>
            </a:solidFill>
            <a:prstDash val="solid"/>
            <a:round/>
            <a:headEnd type="none" w="med" len="med"/>
            <a:tailEnd type="none" w="med" len="med"/>
          </a:ln>
        </p:spPr>
      </p:cxnSp>
      <p:cxnSp>
        <p:nvCxnSpPr>
          <p:cNvPr id="15" name="直接连接符 14"/>
          <p:cNvCxnSpPr/>
          <p:nvPr/>
        </p:nvCxnSpPr>
        <p:spPr>
          <a:xfrm>
            <a:off x="4406265" y="3884295"/>
            <a:ext cx="0" cy="1080000"/>
          </a:xfrm>
          <a:prstGeom prst="line">
            <a:avLst/>
          </a:prstGeom>
          <a:solidFill>
            <a:schemeClr val="accent1"/>
          </a:solidFill>
          <a:ln w="28575" cap="flat" cmpd="sng" algn="ctr">
            <a:solidFill>
              <a:schemeClr val="tx1"/>
            </a:solidFill>
            <a:prstDash val="solid"/>
            <a:round/>
            <a:headEnd type="none" w="med" len="med"/>
            <a:tailEnd type="none" w="med" len="med"/>
          </a:ln>
        </p:spPr>
      </p:cxnSp>
      <p:cxnSp>
        <p:nvCxnSpPr>
          <p:cNvPr id="19" name="直接连接符 18"/>
          <p:cNvCxnSpPr/>
          <p:nvPr/>
        </p:nvCxnSpPr>
        <p:spPr>
          <a:xfrm>
            <a:off x="6181725" y="4975860"/>
            <a:ext cx="1296035" cy="0"/>
          </a:xfrm>
          <a:prstGeom prst="line">
            <a:avLst/>
          </a:prstGeom>
          <a:solidFill>
            <a:schemeClr val="accent1"/>
          </a:solidFill>
          <a:ln w="28575" cap="flat" cmpd="sng" algn="ctr">
            <a:solidFill>
              <a:schemeClr val="tx1"/>
            </a:solidFill>
            <a:prstDash val="solid"/>
            <a:round/>
            <a:headEnd type="none" w="med" len="med"/>
            <a:tailEnd type="none" w="med" len="med"/>
          </a:ln>
        </p:spPr>
      </p:cxnSp>
      <p:cxnSp>
        <p:nvCxnSpPr>
          <p:cNvPr id="20" name="直接连接符 19"/>
          <p:cNvCxnSpPr/>
          <p:nvPr/>
        </p:nvCxnSpPr>
        <p:spPr>
          <a:xfrm>
            <a:off x="6830060" y="3895725"/>
            <a:ext cx="0" cy="1080000"/>
          </a:xfrm>
          <a:prstGeom prst="line">
            <a:avLst/>
          </a:prstGeom>
          <a:solidFill>
            <a:schemeClr val="accent1"/>
          </a:solidFill>
          <a:ln w="28575" cap="flat" cmpd="sng" algn="ctr">
            <a:solidFill>
              <a:schemeClr val="tx1"/>
            </a:solidFill>
            <a:prstDash val="solid"/>
            <a:round/>
            <a:headEnd type="none" w="med" len="med"/>
            <a:tailEnd type="none" w="med" len="med"/>
          </a:ln>
        </p:spPr>
      </p:cxnSp>
      <p:sp>
        <p:nvSpPr>
          <p:cNvPr id="24" name="文本框 23"/>
          <p:cNvSpPr txBox="1"/>
          <p:nvPr/>
        </p:nvSpPr>
        <p:spPr>
          <a:xfrm>
            <a:off x="1501140" y="5047615"/>
            <a:ext cx="6241415" cy="739140"/>
          </a:xfrm>
          <a:prstGeom prst="rect">
            <a:avLst/>
          </a:prstGeom>
          <a:noFill/>
        </p:spPr>
        <p:txBody>
          <a:bodyPr wrap="square" rtlCol="0" anchor="t">
            <a:noAutofit/>
          </a:bodyPr>
          <a:p>
            <a:r>
              <a:rPr lang="zh-CN" altLang="en-US" sz="1800" dirty="0">
                <a:solidFill>
                  <a:srgbClr val="080808"/>
                </a:solidFill>
                <a:uFillTx/>
                <a:latin typeface="Times New Roman" panose="02020603050405020304" pitchFamily="18" charset="0"/>
                <a:sym typeface="+mn-ea"/>
              </a:rPr>
              <a:t>塔座</a:t>
            </a:r>
            <a:r>
              <a:rPr lang="en-US" altLang="zh-CN" sz="1800" dirty="0">
                <a:solidFill>
                  <a:srgbClr val="080808"/>
                </a:solidFill>
                <a:uFillTx/>
                <a:latin typeface="Times New Roman" panose="02020603050405020304" pitchFamily="18" charset="0"/>
                <a:sym typeface="+mn-ea"/>
              </a:rPr>
              <a:t>A                                </a:t>
            </a:r>
            <a:r>
              <a:rPr lang="zh-CN" altLang="en-US" sz="1800" dirty="0">
                <a:solidFill>
                  <a:srgbClr val="080808"/>
                </a:solidFill>
                <a:uFillTx/>
                <a:latin typeface="Times New Roman" panose="02020603050405020304" pitchFamily="18" charset="0"/>
                <a:sym typeface="+mn-ea"/>
              </a:rPr>
              <a:t>塔座</a:t>
            </a:r>
            <a:r>
              <a:rPr lang="en-US" altLang="zh-CN" sz="1800" dirty="0">
                <a:solidFill>
                  <a:srgbClr val="080808"/>
                </a:solidFill>
                <a:uFillTx/>
                <a:latin typeface="Times New Roman" panose="02020603050405020304" pitchFamily="18" charset="0"/>
                <a:sym typeface="+mn-ea"/>
              </a:rPr>
              <a:t>B                                  </a:t>
            </a:r>
            <a:r>
              <a:rPr lang="zh-CN" altLang="en-US" sz="1800" dirty="0">
                <a:solidFill>
                  <a:srgbClr val="080808"/>
                </a:solidFill>
                <a:uFillTx/>
                <a:latin typeface="Times New Roman" panose="02020603050405020304" pitchFamily="18" charset="0"/>
                <a:sym typeface="+mn-ea"/>
              </a:rPr>
              <a:t>塔座</a:t>
            </a:r>
            <a:r>
              <a:rPr lang="en-US" altLang="zh-CN" sz="1800" dirty="0">
                <a:solidFill>
                  <a:srgbClr val="080808"/>
                </a:solidFill>
                <a:uFillTx/>
                <a:latin typeface="Times New Roman" panose="02020603050405020304" pitchFamily="18" charset="0"/>
                <a:sym typeface="+mn-ea"/>
              </a:rPr>
              <a:t>C</a:t>
            </a:r>
            <a:endParaRPr lang="zh-CN" altLang="en-US" sz="1800" dirty="0">
              <a:solidFill>
                <a:srgbClr val="080808"/>
              </a:solidFill>
              <a:uFillTx/>
              <a:latin typeface="Times New Roman" panose="02020603050405020304" pitchFamily="18" charset="0"/>
              <a:sym typeface="+mn-ea"/>
            </a:endParaRPr>
          </a:p>
          <a:p>
            <a:endParaRPr lang="zh-CN" altLang="en-US" sz="1800" dirty="0">
              <a:solidFill>
                <a:srgbClr val="080808"/>
              </a:solidFill>
              <a:uFillTx/>
              <a:latin typeface="Times New Roman" panose="02020603050405020304" pitchFamily="18" charset="0"/>
              <a:sym typeface="+mn-ea"/>
            </a:endParaRPr>
          </a:p>
          <a:p>
            <a:endParaRPr lang="zh-CN" altLang="en-US" sz="1800" dirty="0">
              <a:solidFill>
                <a:srgbClr val="080808"/>
              </a:solidFill>
              <a:uFillTx/>
              <a:latin typeface="Times New Roman" panose="02020603050405020304" pitchFamily="18" charset="0"/>
              <a:sym typeface="+mn-ea"/>
            </a:endParaRPr>
          </a:p>
        </p:txBody>
      </p:sp>
      <p:sp>
        <p:nvSpPr>
          <p:cNvPr id="25" name="文本框 24"/>
          <p:cNvSpPr txBox="1"/>
          <p:nvPr/>
        </p:nvSpPr>
        <p:spPr>
          <a:xfrm>
            <a:off x="539750" y="2985135"/>
            <a:ext cx="6241415" cy="739140"/>
          </a:xfrm>
          <a:prstGeom prst="rect">
            <a:avLst/>
          </a:prstGeom>
          <a:noFill/>
        </p:spPr>
        <p:txBody>
          <a:bodyPr wrap="square" rtlCol="0" anchor="t">
            <a:noAutofit/>
          </a:bodyPr>
          <a:p>
            <a:r>
              <a:rPr lang="zh-CN" altLang="en-US" sz="1800" dirty="0">
                <a:solidFill>
                  <a:srgbClr val="080808"/>
                </a:solidFill>
                <a:uFillTx/>
                <a:latin typeface="Times New Roman" panose="02020603050405020304" pitchFamily="18" charset="0"/>
                <a:sym typeface="+mn-ea"/>
              </a:rPr>
              <a:t>例如：将</a:t>
            </a:r>
            <a:r>
              <a:rPr lang="en-US" altLang="zh-CN" sz="1800" dirty="0">
                <a:solidFill>
                  <a:srgbClr val="080808"/>
                </a:solidFill>
                <a:uFillTx/>
                <a:latin typeface="Times New Roman" panose="02020603050405020304" pitchFamily="18" charset="0"/>
                <a:sym typeface="+mn-ea"/>
              </a:rPr>
              <a:t>A</a:t>
            </a:r>
            <a:r>
              <a:rPr lang="zh-CN" altLang="en-US" sz="1800" dirty="0">
                <a:solidFill>
                  <a:srgbClr val="080808"/>
                </a:solidFill>
                <a:uFillTx/>
                <a:latin typeface="Times New Roman" panose="02020603050405020304" pitchFamily="18" charset="0"/>
                <a:sym typeface="+mn-ea"/>
              </a:rPr>
              <a:t>座上的三个盘子，移动到塔座</a:t>
            </a:r>
            <a:r>
              <a:rPr lang="en-US" altLang="zh-CN" sz="1800" dirty="0">
                <a:solidFill>
                  <a:srgbClr val="080808"/>
                </a:solidFill>
                <a:uFillTx/>
                <a:latin typeface="Times New Roman" panose="02020603050405020304" pitchFamily="18" charset="0"/>
                <a:sym typeface="+mn-ea"/>
              </a:rPr>
              <a:t>B</a:t>
            </a:r>
            <a:r>
              <a:rPr lang="zh-CN" altLang="en-US" sz="1800" dirty="0">
                <a:solidFill>
                  <a:srgbClr val="080808"/>
                </a:solidFill>
                <a:uFillTx/>
                <a:latin typeface="Times New Roman" panose="02020603050405020304" pitchFamily="18" charset="0"/>
                <a:sym typeface="+mn-ea"/>
              </a:rPr>
              <a:t>上</a:t>
            </a:r>
            <a:endParaRPr lang="zh-CN" altLang="en-US" sz="1800" dirty="0">
              <a:solidFill>
                <a:srgbClr val="080808"/>
              </a:solidFill>
              <a:uFillTx/>
              <a:latin typeface="Times New Roman" panose="02020603050405020304" pitchFamily="18" charset="0"/>
              <a:sym typeface="+mn-ea"/>
            </a:endParaRPr>
          </a:p>
          <a:p>
            <a:endParaRPr lang="zh-CN" altLang="en-US" sz="1800" dirty="0">
              <a:solidFill>
                <a:srgbClr val="080808"/>
              </a:solidFill>
              <a:uFillTx/>
              <a:latin typeface="Times New Roman" panose="02020603050405020304" pitchFamily="18" charset="0"/>
              <a:sym typeface="+mn-ea"/>
            </a:endParaRPr>
          </a:p>
        </p:txBody>
      </p:sp>
      <p:sp>
        <p:nvSpPr>
          <p:cNvPr id="26" name="矩形 25"/>
          <p:cNvSpPr/>
          <p:nvPr/>
        </p:nvSpPr>
        <p:spPr>
          <a:xfrm>
            <a:off x="4227195" y="4695190"/>
            <a:ext cx="356870" cy="269240"/>
          </a:xfrm>
          <a:prstGeom prst="rect">
            <a:avLst/>
          </a:prstGeom>
          <a:solidFill>
            <a:srgbClr val="FF0000"/>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7" name="矩形 26"/>
          <p:cNvSpPr/>
          <p:nvPr/>
        </p:nvSpPr>
        <p:spPr>
          <a:xfrm>
            <a:off x="6496050" y="4699000"/>
            <a:ext cx="668020" cy="276860"/>
          </a:xfrm>
          <a:prstGeom prst="rect">
            <a:avLst/>
          </a:prstGeom>
          <a:solidFill>
            <a:srgbClr val="FFFF00"/>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8" name="矩形 27"/>
          <p:cNvSpPr/>
          <p:nvPr/>
        </p:nvSpPr>
        <p:spPr>
          <a:xfrm>
            <a:off x="6640830" y="4424045"/>
            <a:ext cx="356870" cy="269240"/>
          </a:xfrm>
          <a:prstGeom prst="rect">
            <a:avLst/>
          </a:prstGeom>
          <a:solidFill>
            <a:srgbClr val="FF0000"/>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9" name="矩形 28"/>
          <p:cNvSpPr/>
          <p:nvPr/>
        </p:nvSpPr>
        <p:spPr>
          <a:xfrm>
            <a:off x="3973830" y="4676775"/>
            <a:ext cx="935990" cy="28765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0" name="矩形 29"/>
          <p:cNvSpPr/>
          <p:nvPr/>
        </p:nvSpPr>
        <p:spPr>
          <a:xfrm>
            <a:off x="1986280" y="4646295"/>
            <a:ext cx="356870" cy="269240"/>
          </a:xfrm>
          <a:prstGeom prst="rect">
            <a:avLst/>
          </a:prstGeom>
          <a:solidFill>
            <a:srgbClr val="FF0000"/>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1" name="矩形 30"/>
          <p:cNvSpPr/>
          <p:nvPr/>
        </p:nvSpPr>
        <p:spPr>
          <a:xfrm>
            <a:off x="4109085" y="4388485"/>
            <a:ext cx="668020" cy="276860"/>
          </a:xfrm>
          <a:prstGeom prst="rect">
            <a:avLst/>
          </a:prstGeom>
          <a:solidFill>
            <a:srgbClr val="FFFF00"/>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2" name="矩形 31"/>
          <p:cNvSpPr/>
          <p:nvPr/>
        </p:nvSpPr>
        <p:spPr>
          <a:xfrm>
            <a:off x="4227195" y="4107815"/>
            <a:ext cx="356870" cy="269240"/>
          </a:xfrm>
          <a:prstGeom prst="rect">
            <a:avLst/>
          </a:prstGeom>
          <a:solidFill>
            <a:srgbClr val="FF0000"/>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13"/>
                                        </p:tgtEl>
                                        <p:attrNameLst>
                                          <p:attrName>ppt_x</p:attrName>
                                        </p:attrNameLst>
                                      </p:cBhvr>
                                      <p:tavLst>
                                        <p:tav tm="0">
                                          <p:val>
                                            <p:strVal val="ppt_x"/>
                                          </p:val>
                                        </p:tav>
                                        <p:tav tm="100000">
                                          <p:val>
                                            <p:strVal val="ppt_x"/>
                                          </p:val>
                                        </p:tav>
                                      </p:tavLst>
                                    </p:anim>
                                    <p:anim calcmode="lin" valueType="num">
                                      <p:cBhvr additive="base">
                                        <p:cTn id="7" dur="500"/>
                                        <p:tgtEl>
                                          <p:spTgt spid="13"/>
                                        </p:tgtEl>
                                        <p:attrNameLst>
                                          <p:attrName>ppt_y</p:attrName>
                                        </p:attrNameLst>
                                      </p:cBhvr>
                                      <p:tavLst>
                                        <p:tav tm="0">
                                          <p:val>
                                            <p:strVal val="ppt_y"/>
                                          </p:val>
                                        </p:tav>
                                        <p:tav tm="100000">
                                          <p:val>
                                            <p:strVal val="1+ppt_h/2"/>
                                          </p:val>
                                        </p:tav>
                                      </p:tavLst>
                                    </p:anim>
                                    <p:set>
                                      <p:cBhvr>
                                        <p:cTn id="8" dur="1" fill="hold">
                                          <p:stCondLst>
                                            <p:cond delay="499"/>
                                          </p:stCondLst>
                                        </p:cTn>
                                        <p:tgtEl>
                                          <p:spTgt spid="13"/>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6"/>
                                        </p:tgtEl>
                                        <p:attrNameLst>
                                          <p:attrName>style.visibility</p:attrName>
                                        </p:attrNameLst>
                                      </p:cBhvr>
                                      <p:to>
                                        <p:strVal val="visible"/>
                                      </p:to>
                                    </p:set>
                                    <p:anim calcmode="lin" valueType="num">
                                      <p:cBhvr additive="base">
                                        <p:cTn id="13" dur="500" fill="hold"/>
                                        <p:tgtEl>
                                          <p:spTgt spid="26"/>
                                        </p:tgtEl>
                                        <p:attrNameLst>
                                          <p:attrName>ppt_x</p:attrName>
                                        </p:attrNameLst>
                                      </p:cBhvr>
                                      <p:tavLst>
                                        <p:tav tm="0">
                                          <p:val>
                                            <p:strVal val="#ppt_x"/>
                                          </p:val>
                                        </p:tav>
                                        <p:tav tm="100000">
                                          <p:val>
                                            <p:strVal val="#ppt_x"/>
                                          </p:val>
                                        </p:tav>
                                      </p:tavLst>
                                    </p:anim>
                                    <p:anim calcmode="lin" valueType="num">
                                      <p:cBhvr additive="base">
                                        <p:cTn id="14"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xit" presetSubtype="4" fill="hold" grpId="0" nodeType="clickEffect">
                                  <p:stCondLst>
                                    <p:cond delay="0"/>
                                  </p:stCondLst>
                                  <p:childTnLst>
                                    <p:anim calcmode="lin" valueType="num">
                                      <p:cBhvr additive="base">
                                        <p:cTn id="18" dur="500"/>
                                        <p:tgtEl>
                                          <p:spTgt spid="12"/>
                                        </p:tgtEl>
                                        <p:attrNameLst>
                                          <p:attrName>ppt_x</p:attrName>
                                        </p:attrNameLst>
                                      </p:cBhvr>
                                      <p:tavLst>
                                        <p:tav tm="0">
                                          <p:val>
                                            <p:strVal val="ppt_x"/>
                                          </p:val>
                                        </p:tav>
                                        <p:tav tm="100000">
                                          <p:val>
                                            <p:strVal val="ppt_x"/>
                                          </p:val>
                                        </p:tav>
                                      </p:tavLst>
                                    </p:anim>
                                    <p:anim calcmode="lin" valueType="num">
                                      <p:cBhvr additive="base">
                                        <p:cTn id="19" dur="500"/>
                                        <p:tgtEl>
                                          <p:spTgt spid="12"/>
                                        </p:tgtEl>
                                        <p:attrNameLst>
                                          <p:attrName>ppt_y</p:attrName>
                                        </p:attrNameLst>
                                      </p:cBhvr>
                                      <p:tavLst>
                                        <p:tav tm="0">
                                          <p:val>
                                            <p:strVal val="ppt_y"/>
                                          </p:val>
                                        </p:tav>
                                        <p:tav tm="100000">
                                          <p:val>
                                            <p:strVal val="1+ppt_h/2"/>
                                          </p:val>
                                        </p:tav>
                                      </p:tavLst>
                                    </p:anim>
                                    <p:set>
                                      <p:cBhvr>
                                        <p:cTn id="20" dur="1" fill="hold">
                                          <p:stCondLst>
                                            <p:cond delay="499"/>
                                          </p:stCondLst>
                                        </p:cTn>
                                        <p:tgtEl>
                                          <p:spTgt spid="12"/>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7"/>
                                        </p:tgtEl>
                                        <p:attrNameLst>
                                          <p:attrName>style.visibility</p:attrName>
                                        </p:attrNameLst>
                                      </p:cBhvr>
                                      <p:to>
                                        <p:strVal val="visible"/>
                                      </p:to>
                                    </p:set>
                                    <p:anim calcmode="lin" valueType="num">
                                      <p:cBhvr additive="base">
                                        <p:cTn id="25" dur="500" fill="hold"/>
                                        <p:tgtEl>
                                          <p:spTgt spid="27"/>
                                        </p:tgtEl>
                                        <p:attrNameLst>
                                          <p:attrName>ppt_x</p:attrName>
                                        </p:attrNameLst>
                                      </p:cBhvr>
                                      <p:tavLst>
                                        <p:tav tm="0">
                                          <p:val>
                                            <p:strVal val="#ppt_x"/>
                                          </p:val>
                                        </p:tav>
                                        <p:tav tm="100000">
                                          <p:val>
                                            <p:strVal val="#ppt_x"/>
                                          </p:val>
                                        </p:tav>
                                      </p:tavLst>
                                    </p:anim>
                                    <p:anim calcmode="lin" valueType="num">
                                      <p:cBhvr additive="base">
                                        <p:cTn id="26"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xit" presetSubtype="4" fill="hold" grpId="2" nodeType="clickEffect">
                                  <p:stCondLst>
                                    <p:cond delay="0"/>
                                  </p:stCondLst>
                                  <p:childTnLst>
                                    <p:anim calcmode="lin" valueType="num">
                                      <p:cBhvr additive="base">
                                        <p:cTn id="30" dur="500"/>
                                        <p:tgtEl>
                                          <p:spTgt spid="26"/>
                                        </p:tgtEl>
                                        <p:attrNameLst>
                                          <p:attrName>ppt_x</p:attrName>
                                        </p:attrNameLst>
                                      </p:cBhvr>
                                      <p:tavLst>
                                        <p:tav tm="0">
                                          <p:val>
                                            <p:strVal val="ppt_x"/>
                                          </p:val>
                                        </p:tav>
                                        <p:tav tm="100000">
                                          <p:val>
                                            <p:strVal val="ppt_x"/>
                                          </p:val>
                                        </p:tav>
                                      </p:tavLst>
                                    </p:anim>
                                    <p:anim calcmode="lin" valueType="num">
                                      <p:cBhvr additive="base">
                                        <p:cTn id="31" dur="500"/>
                                        <p:tgtEl>
                                          <p:spTgt spid="26"/>
                                        </p:tgtEl>
                                        <p:attrNameLst>
                                          <p:attrName>ppt_y</p:attrName>
                                        </p:attrNameLst>
                                      </p:cBhvr>
                                      <p:tavLst>
                                        <p:tav tm="0">
                                          <p:val>
                                            <p:strVal val="ppt_y"/>
                                          </p:val>
                                        </p:tav>
                                        <p:tav tm="100000">
                                          <p:val>
                                            <p:strVal val="1+ppt_h/2"/>
                                          </p:val>
                                        </p:tav>
                                      </p:tavLst>
                                    </p:anim>
                                    <p:set>
                                      <p:cBhvr>
                                        <p:cTn id="32" dur="1" fill="hold">
                                          <p:stCondLst>
                                            <p:cond delay="499"/>
                                          </p:stCondLst>
                                        </p:cTn>
                                        <p:tgtEl>
                                          <p:spTgt spid="26"/>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8"/>
                                        </p:tgtEl>
                                        <p:attrNameLst>
                                          <p:attrName>style.visibility</p:attrName>
                                        </p:attrNameLst>
                                      </p:cBhvr>
                                      <p:to>
                                        <p:strVal val="visible"/>
                                      </p:to>
                                    </p:set>
                                    <p:anim calcmode="lin" valueType="num">
                                      <p:cBhvr additive="base">
                                        <p:cTn id="37" dur="500" fill="hold"/>
                                        <p:tgtEl>
                                          <p:spTgt spid="28"/>
                                        </p:tgtEl>
                                        <p:attrNameLst>
                                          <p:attrName>ppt_x</p:attrName>
                                        </p:attrNameLst>
                                      </p:cBhvr>
                                      <p:tavLst>
                                        <p:tav tm="0">
                                          <p:val>
                                            <p:strVal val="#ppt_x"/>
                                          </p:val>
                                        </p:tav>
                                        <p:tav tm="100000">
                                          <p:val>
                                            <p:strVal val="#ppt_x"/>
                                          </p:val>
                                        </p:tav>
                                      </p:tavLst>
                                    </p:anim>
                                    <p:anim calcmode="lin" valueType="num">
                                      <p:cBhvr additive="base">
                                        <p:cTn id="38"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xit" presetSubtype="4" fill="hold" grpId="0" nodeType="clickEffect">
                                  <p:stCondLst>
                                    <p:cond delay="0"/>
                                  </p:stCondLst>
                                  <p:childTnLst>
                                    <p:anim calcmode="lin" valueType="num">
                                      <p:cBhvr additive="base">
                                        <p:cTn id="42" dur="500"/>
                                        <p:tgtEl>
                                          <p:spTgt spid="10"/>
                                        </p:tgtEl>
                                        <p:attrNameLst>
                                          <p:attrName>ppt_x</p:attrName>
                                        </p:attrNameLst>
                                      </p:cBhvr>
                                      <p:tavLst>
                                        <p:tav tm="0">
                                          <p:val>
                                            <p:strVal val="ppt_x"/>
                                          </p:val>
                                        </p:tav>
                                        <p:tav tm="100000">
                                          <p:val>
                                            <p:strVal val="ppt_x"/>
                                          </p:val>
                                        </p:tav>
                                      </p:tavLst>
                                    </p:anim>
                                    <p:anim calcmode="lin" valueType="num">
                                      <p:cBhvr additive="base">
                                        <p:cTn id="43" dur="500"/>
                                        <p:tgtEl>
                                          <p:spTgt spid="10"/>
                                        </p:tgtEl>
                                        <p:attrNameLst>
                                          <p:attrName>ppt_y</p:attrName>
                                        </p:attrNameLst>
                                      </p:cBhvr>
                                      <p:tavLst>
                                        <p:tav tm="0">
                                          <p:val>
                                            <p:strVal val="ppt_y"/>
                                          </p:val>
                                        </p:tav>
                                        <p:tav tm="100000">
                                          <p:val>
                                            <p:strVal val="1+ppt_h/2"/>
                                          </p:val>
                                        </p:tav>
                                      </p:tavLst>
                                    </p:anim>
                                    <p:set>
                                      <p:cBhvr>
                                        <p:cTn id="44" dur="1" fill="hold">
                                          <p:stCondLst>
                                            <p:cond delay="499"/>
                                          </p:stCondLst>
                                        </p:cTn>
                                        <p:tgtEl>
                                          <p:spTgt spid="10"/>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2" nodeType="clickEffect">
                                  <p:stCondLst>
                                    <p:cond delay="0"/>
                                  </p:stCondLst>
                                  <p:childTnLst>
                                    <p:set>
                                      <p:cBhvr>
                                        <p:cTn id="48" dur="1" fill="hold">
                                          <p:stCondLst>
                                            <p:cond delay="0"/>
                                          </p:stCondLst>
                                        </p:cTn>
                                        <p:tgtEl>
                                          <p:spTgt spid="29"/>
                                        </p:tgtEl>
                                        <p:attrNameLst>
                                          <p:attrName>style.visibility</p:attrName>
                                        </p:attrNameLst>
                                      </p:cBhvr>
                                      <p:to>
                                        <p:strVal val="visible"/>
                                      </p:to>
                                    </p:set>
                                    <p:anim calcmode="lin" valueType="num">
                                      <p:cBhvr additive="base">
                                        <p:cTn id="49" dur="500" fill="hold"/>
                                        <p:tgtEl>
                                          <p:spTgt spid="29"/>
                                        </p:tgtEl>
                                        <p:attrNameLst>
                                          <p:attrName>ppt_x</p:attrName>
                                        </p:attrNameLst>
                                      </p:cBhvr>
                                      <p:tavLst>
                                        <p:tav tm="0">
                                          <p:val>
                                            <p:strVal val="#ppt_x"/>
                                          </p:val>
                                        </p:tav>
                                        <p:tav tm="100000">
                                          <p:val>
                                            <p:strVal val="#ppt_x"/>
                                          </p:val>
                                        </p:tav>
                                      </p:tavLst>
                                    </p:anim>
                                    <p:anim calcmode="lin" valueType="num">
                                      <p:cBhvr additive="base">
                                        <p:cTn id="50"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xit" presetSubtype="4" fill="hold" grpId="2" nodeType="clickEffect">
                                  <p:stCondLst>
                                    <p:cond delay="0"/>
                                  </p:stCondLst>
                                  <p:childTnLst>
                                    <p:anim calcmode="lin" valueType="num">
                                      <p:cBhvr additive="base">
                                        <p:cTn id="54" dur="500"/>
                                        <p:tgtEl>
                                          <p:spTgt spid="28"/>
                                        </p:tgtEl>
                                        <p:attrNameLst>
                                          <p:attrName>ppt_x</p:attrName>
                                        </p:attrNameLst>
                                      </p:cBhvr>
                                      <p:tavLst>
                                        <p:tav tm="0">
                                          <p:val>
                                            <p:strVal val="ppt_x"/>
                                          </p:val>
                                        </p:tav>
                                        <p:tav tm="100000">
                                          <p:val>
                                            <p:strVal val="ppt_x"/>
                                          </p:val>
                                        </p:tav>
                                      </p:tavLst>
                                    </p:anim>
                                    <p:anim calcmode="lin" valueType="num">
                                      <p:cBhvr additive="base">
                                        <p:cTn id="55" dur="500"/>
                                        <p:tgtEl>
                                          <p:spTgt spid="28"/>
                                        </p:tgtEl>
                                        <p:attrNameLst>
                                          <p:attrName>ppt_y</p:attrName>
                                        </p:attrNameLst>
                                      </p:cBhvr>
                                      <p:tavLst>
                                        <p:tav tm="0">
                                          <p:val>
                                            <p:strVal val="ppt_y"/>
                                          </p:val>
                                        </p:tav>
                                        <p:tav tm="100000">
                                          <p:val>
                                            <p:strVal val="1+ppt_h/2"/>
                                          </p:val>
                                        </p:tav>
                                      </p:tavLst>
                                    </p:anim>
                                    <p:set>
                                      <p:cBhvr>
                                        <p:cTn id="56" dur="1" fill="hold">
                                          <p:stCondLst>
                                            <p:cond delay="499"/>
                                          </p:stCondLst>
                                        </p:cTn>
                                        <p:tgtEl>
                                          <p:spTgt spid="28"/>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0"/>
                                        </p:tgtEl>
                                        <p:attrNameLst>
                                          <p:attrName>style.visibility</p:attrName>
                                        </p:attrNameLst>
                                      </p:cBhvr>
                                      <p:to>
                                        <p:strVal val="visible"/>
                                      </p:to>
                                    </p:set>
                                    <p:anim calcmode="lin" valueType="num">
                                      <p:cBhvr additive="base">
                                        <p:cTn id="61" dur="500" fill="hold"/>
                                        <p:tgtEl>
                                          <p:spTgt spid="30"/>
                                        </p:tgtEl>
                                        <p:attrNameLst>
                                          <p:attrName>ppt_x</p:attrName>
                                        </p:attrNameLst>
                                      </p:cBhvr>
                                      <p:tavLst>
                                        <p:tav tm="0">
                                          <p:val>
                                            <p:strVal val="#ppt_x"/>
                                          </p:val>
                                        </p:tav>
                                        <p:tav tm="100000">
                                          <p:val>
                                            <p:strVal val="#ppt_x"/>
                                          </p:val>
                                        </p:tav>
                                      </p:tavLst>
                                    </p:anim>
                                    <p:anim calcmode="lin" valueType="num">
                                      <p:cBhvr additive="base">
                                        <p:cTn id="62"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xit" presetSubtype="4" fill="hold" grpId="1" nodeType="clickEffect">
                                  <p:stCondLst>
                                    <p:cond delay="0"/>
                                  </p:stCondLst>
                                  <p:childTnLst>
                                    <p:anim calcmode="lin" valueType="num">
                                      <p:cBhvr additive="base">
                                        <p:cTn id="66" dur="500"/>
                                        <p:tgtEl>
                                          <p:spTgt spid="27"/>
                                        </p:tgtEl>
                                        <p:attrNameLst>
                                          <p:attrName>ppt_x</p:attrName>
                                        </p:attrNameLst>
                                      </p:cBhvr>
                                      <p:tavLst>
                                        <p:tav tm="0">
                                          <p:val>
                                            <p:strVal val="ppt_x"/>
                                          </p:val>
                                        </p:tav>
                                        <p:tav tm="100000">
                                          <p:val>
                                            <p:strVal val="ppt_x"/>
                                          </p:val>
                                        </p:tav>
                                      </p:tavLst>
                                    </p:anim>
                                    <p:anim calcmode="lin" valueType="num">
                                      <p:cBhvr additive="base">
                                        <p:cTn id="67" dur="500"/>
                                        <p:tgtEl>
                                          <p:spTgt spid="27"/>
                                        </p:tgtEl>
                                        <p:attrNameLst>
                                          <p:attrName>ppt_y</p:attrName>
                                        </p:attrNameLst>
                                      </p:cBhvr>
                                      <p:tavLst>
                                        <p:tav tm="0">
                                          <p:val>
                                            <p:strVal val="ppt_y"/>
                                          </p:val>
                                        </p:tav>
                                        <p:tav tm="100000">
                                          <p:val>
                                            <p:strVal val="1+ppt_h/2"/>
                                          </p:val>
                                        </p:tav>
                                      </p:tavLst>
                                    </p:anim>
                                    <p:set>
                                      <p:cBhvr>
                                        <p:cTn id="68" dur="1" fill="hold">
                                          <p:stCondLst>
                                            <p:cond delay="499"/>
                                          </p:stCondLst>
                                        </p:cTn>
                                        <p:tgtEl>
                                          <p:spTgt spid="27"/>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1"/>
                                        </p:tgtEl>
                                        <p:attrNameLst>
                                          <p:attrName>style.visibility</p:attrName>
                                        </p:attrNameLst>
                                      </p:cBhvr>
                                      <p:to>
                                        <p:strVal val="visible"/>
                                      </p:to>
                                    </p:set>
                                    <p:anim calcmode="lin" valueType="num">
                                      <p:cBhvr additive="base">
                                        <p:cTn id="73" dur="500" fill="hold"/>
                                        <p:tgtEl>
                                          <p:spTgt spid="31"/>
                                        </p:tgtEl>
                                        <p:attrNameLst>
                                          <p:attrName>ppt_x</p:attrName>
                                        </p:attrNameLst>
                                      </p:cBhvr>
                                      <p:tavLst>
                                        <p:tav tm="0">
                                          <p:val>
                                            <p:strVal val="#ppt_x"/>
                                          </p:val>
                                        </p:tav>
                                        <p:tav tm="100000">
                                          <p:val>
                                            <p:strVal val="#ppt_x"/>
                                          </p:val>
                                        </p:tav>
                                      </p:tavLst>
                                    </p:anim>
                                    <p:anim calcmode="lin" valueType="num">
                                      <p:cBhvr additive="base">
                                        <p:cTn id="74"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xit" presetSubtype="4" fill="hold" grpId="2" nodeType="clickEffect">
                                  <p:stCondLst>
                                    <p:cond delay="0"/>
                                  </p:stCondLst>
                                  <p:childTnLst>
                                    <p:anim calcmode="lin" valueType="num">
                                      <p:cBhvr additive="base">
                                        <p:cTn id="78" dur="500"/>
                                        <p:tgtEl>
                                          <p:spTgt spid="30"/>
                                        </p:tgtEl>
                                        <p:attrNameLst>
                                          <p:attrName>ppt_x</p:attrName>
                                        </p:attrNameLst>
                                      </p:cBhvr>
                                      <p:tavLst>
                                        <p:tav tm="0">
                                          <p:val>
                                            <p:strVal val="ppt_x"/>
                                          </p:val>
                                        </p:tav>
                                        <p:tav tm="100000">
                                          <p:val>
                                            <p:strVal val="ppt_x"/>
                                          </p:val>
                                        </p:tav>
                                      </p:tavLst>
                                    </p:anim>
                                    <p:anim calcmode="lin" valueType="num">
                                      <p:cBhvr additive="base">
                                        <p:cTn id="79" dur="500"/>
                                        <p:tgtEl>
                                          <p:spTgt spid="30"/>
                                        </p:tgtEl>
                                        <p:attrNameLst>
                                          <p:attrName>ppt_y</p:attrName>
                                        </p:attrNameLst>
                                      </p:cBhvr>
                                      <p:tavLst>
                                        <p:tav tm="0">
                                          <p:val>
                                            <p:strVal val="ppt_y"/>
                                          </p:val>
                                        </p:tav>
                                        <p:tav tm="100000">
                                          <p:val>
                                            <p:strVal val="1+ppt_h/2"/>
                                          </p:val>
                                        </p:tav>
                                      </p:tavLst>
                                    </p:anim>
                                    <p:set>
                                      <p:cBhvr>
                                        <p:cTn id="80" dur="1" fill="hold">
                                          <p:stCondLst>
                                            <p:cond delay="499"/>
                                          </p:stCondLst>
                                        </p:cTn>
                                        <p:tgtEl>
                                          <p:spTgt spid="30"/>
                                        </p:tgtEl>
                                        <p:attrNameLst>
                                          <p:attrName>style.visibility</p:attrName>
                                        </p:attrNameLst>
                                      </p:cBhvr>
                                      <p:to>
                                        <p:strVal val="hidden"/>
                                      </p:to>
                                    </p:set>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32"/>
                                        </p:tgtEl>
                                        <p:attrNameLst>
                                          <p:attrName>style.visibility</p:attrName>
                                        </p:attrNameLst>
                                      </p:cBhvr>
                                      <p:to>
                                        <p:strVal val="visible"/>
                                      </p:to>
                                    </p:set>
                                    <p:anim calcmode="lin" valueType="num">
                                      <p:cBhvr additive="base">
                                        <p:cTn id="85" dur="500" fill="hold"/>
                                        <p:tgtEl>
                                          <p:spTgt spid="32"/>
                                        </p:tgtEl>
                                        <p:attrNameLst>
                                          <p:attrName>ppt_x</p:attrName>
                                        </p:attrNameLst>
                                      </p:cBhvr>
                                      <p:tavLst>
                                        <p:tav tm="0">
                                          <p:val>
                                            <p:strVal val="#ppt_x"/>
                                          </p:val>
                                        </p:tav>
                                        <p:tav tm="100000">
                                          <p:val>
                                            <p:strVal val="#ppt_x"/>
                                          </p:val>
                                        </p:tav>
                                      </p:tavLst>
                                    </p:anim>
                                    <p:anim calcmode="lin" valueType="num">
                                      <p:cBhvr additive="base">
                                        <p:cTn id="86"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13" grpId="1" animBg="1"/>
      <p:bldP spid="26" grpId="0" bldLvl="0" animBg="1"/>
      <p:bldP spid="26" grpId="1" animBg="1"/>
      <p:bldP spid="12" grpId="0" bldLvl="0" animBg="1"/>
      <p:bldP spid="27" grpId="0" bldLvl="0" animBg="1"/>
      <p:bldP spid="26" grpId="2" bldLvl="0" animBg="1"/>
      <p:bldP spid="28" grpId="0" bldLvl="0" animBg="1"/>
      <p:bldP spid="28" grpId="1" animBg="1"/>
      <p:bldP spid="10" grpId="0" bldLvl="0" animBg="1"/>
      <p:bldP spid="10" grpId="1" animBg="1"/>
      <p:bldP spid="29" grpId="1" animBg="1"/>
      <p:bldP spid="29" grpId="2" bldLvl="0" animBg="1"/>
      <p:bldP spid="28" grpId="2" bldLvl="0" animBg="1"/>
      <p:bldP spid="30" grpId="0" bldLvl="0" animBg="1"/>
      <p:bldP spid="30" grpId="1" animBg="1"/>
      <p:bldP spid="27" grpId="1" bldLvl="0" animBg="1"/>
      <p:bldP spid="31" grpId="0" bldLvl="0" animBg="1"/>
      <p:bldP spid="30" grpId="2" bldLvl="0" animBg="1"/>
      <p:bldP spid="32" grpId="0" bldLvl="0" animBg="1"/>
      <p:bldP spid="32" grpId="1"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39717" y="764823"/>
            <a:ext cx="3048635"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3.1.3 </a:t>
            </a:r>
            <a:r>
              <a:rPr lang="zh-CN" altLang="en-US" sz="2800" b="1" dirty="0">
                <a:solidFill>
                  <a:srgbClr val="0000FF"/>
                </a:solidFill>
                <a:latin typeface="楷体" panose="02010609060101010101" pitchFamily="49" charset="-122"/>
                <a:ea typeface="楷体" panose="02010609060101010101" pitchFamily="49" charset="-122"/>
              </a:rPr>
              <a:t>递归的</a:t>
            </a:r>
            <a:r>
              <a:rPr lang="zh-CN" altLang="en-US" sz="2800" b="1" dirty="0">
                <a:solidFill>
                  <a:srgbClr val="0000FF"/>
                </a:solidFill>
                <a:latin typeface="楷体" panose="02010609060101010101" pitchFamily="49" charset="-122"/>
                <a:ea typeface="楷体" panose="02010609060101010101" pitchFamily="49" charset="-122"/>
              </a:rPr>
              <a:t>示例</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11" name="文本框 10"/>
          <p:cNvSpPr txBox="1"/>
          <p:nvPr/>
        </p:nvSpPr>
        <p:spPr>
          <a:xfrm>
            <a:off x="467995" y="1268730"/>
            <a:ext cx="8275955" cy="806450"/>
          </a:xfrm>
          <a:prstGeom prst="rect">
            <a:avLst/>
          </a:prstGeom>
          <a:noFill/>
        </p:spPr>
        <p:txBody>
          <a:bodyPr wrap="square" rtlCol="0" anchor="t">
            <a:noAutofit/>
          </a:bodyPr>
          <a:p>
            <a:r>
              <a:rPr lang="zh-CN" altLang="en-US" sz="1800" dirty="0">
                <a:solidFill>
                  <a:srgbClr val="080808"/>
                </a:solidFill>
                <a:uFillTx/>
                <a:latin typeface="Times New Roman" panose="02020603050405020304" pitchFamily="18" charset="0"/>
                <a:sym typeface="+mn-ea"/>
              </a:rPr>
              <a:t>汉罗塔问题解析：定义一些操作</a:t>
            </a:r>
            <a:r>
              <a:rPr lang="en-US" altLang="zh-CN" sz="1800" dirty="0">
                <a:solidFill>
                  <a:srgbClr val="080808"/>
                </a:solidFill>
                <a:uFillTx/>
                <a:latin typeface="Times New Roman" panose="02020603050405020304" pitchFamily="18" charset="0"/>
                <a:sym typeface="+mn-ea"/>
              </a:rPr>
              <a:t>,</a:t>
            </a:r>
            <a:r>
              <a:rPr lang="zh-CN" altLang="en-US" sz="1800" dirty="0">
                <a:solidFill>
                  <a:srgbClr val="080808"/>
                </a:solidFill>
                <a:uFillTx/>
                <a:latin typeface="Times New Roman" panose="02020603050405020304" pitchFamily="18" charset="0"/>
                <a:sym typeface="+mn-ea"/>
              </a:rPr>
              <a:t>如</a:t>
            </a:r>
            <a:r>
              <a:rPr lang="en-US" altLang="zh-CN" sz="1800" dirty="0">
                <a:solidFill>
                  <a:srgbClr val="080808"/>
                </a:solidFill>
                <a:uFillTx/>
                <a:latin typeface="Times New Roman" panose="02020603050405020304" pitchFamily="18" charset="0"/>
                <a:sym typeface="+mn-ea"/>
              </a:rPr>
              <a:t>H(n,a,b,c)</a:t>
            </a:r>
            <a:r>
              <a:rPr lang="zh-CN" altLang="en-US" sz="1800" dirty="0">
                <a:solidFill>
                  <a:srgbClr val="080808"/>
                </a:solidFill>
                <a:uFillTx/>
                <a:latin typeface="Times New Roman" panose="02020603050405020304" pitchFamily="18" charset="0"/>
                <a:sym typeface="+mn-ea"/>
              </a:rPr>
              <a:t>操作表示把第</a:t>
            </a:r>
            <a:r>
              <a:rPr lang="en-US" altLang="zh-CN" sz="1800" dirty="0">
                <a:solidFill>
                  <a:srgbClr val="080808"/>
                </a:solidFill>
                <a:uFillTx/>
                <a:latin typeface="Times New Roman" panose="02020603050405020304" pitchFamily="18" charset="0"/>
                <a:sym typeface="+mn-ea"/>
              </a:rPr>
              <a:t>n</a:t>
            </a:r>
            <a:r>
              <a:rPr lang="zh-CN" altLang="en-US" sz="1800" dirty="0">
                <a:solidFill>
                  <a:srgbClr val="080808"/>
                </a:solidFill>
                <a:uFillTx/>
                <a:latin typeface="Times New Roman" panose="02020603050405020304" pitchFamily="18" charset="0"/>
                <a:sym typeface="+mn-ea"/>
              </a:rPr>
              <a:t>盘子从</a:t>
            </a:r>
            <a:r>
              <a:rPr lang="en-US" altLang="zh-CN" sz="1800" dirty="0">
                <a:solidFill>
                  <a:srgbClr val="080808"/>
                </a:solidFill>
                <a:uFillTx/>
                <a:latin typeface="Times New Roman" panose="02020603050405020304" pitchFamily="18" charset="0"/>
                <a:sym typeface="+mn-ea"/>
              </a:rPr>
              <a:t>a</a:t>
            </a:r>
            <a:r>
              <a:rPr lang="zh-CN" altLang="en-US" sz="1800" dirty="0">
                <a:solidFill>
                  <a:srgbClr val="080808"/>
                </a:solidFill>
                <a:uFillTx/>
                <a:latin typeface="Times New Roman" panose="02020603050405020304" pitchFamily="18" charset="0"/>
                <a:sym typeface="+mn-ea"/>
              </a:rPr>
              <a:t>塔移动到</a:t>
            </a:r>
            <a:r>
              <a:rPr lang="en-US" altLang="zh-CN" sz="1800" dirty="0">
                <a:solidFill>
                  <a:srgbClr val="080808"/>
                </a:solidFill>
                <a:uFillTx/>
                <a:latin typeface="Times New Roman" panose="02020603050405020304" pitchFamily="18" charset="0"/>
                <a:sym typeface="+mn-ea"/>
              </a:rPr>
              <a:t>b</a:t>
            </a:r>
            <a:r>
              <a:rPr lang="zh-CN" altLang="en-US" sz="1800" dirty="0">
                <a:solidFill>
                  <a:srgbClr val="080808"/>
                </a:solidFill>
                <a:uFillTx/>
                <a:latin typeface="Times New Roman" panose="02020603050405020304" pitchFamily="18" charset="0"/>
                <a:sym typeface="+mn-ea"/>
              </a:rPr>
              <a:t>塔</a:t>
            </a:r>
            <a:r>
              <a:rPr lang="en-US" altLang="zh-CN" sz="1800" dirty="0">
                <a:solidFill>
                  <a:srgbClr val="080808"/>
                </a:solidFill>
                <a:uFillTx/>
                <a:latin typeface="Times New Roman" panose="02020603050405020304" pitchFamily="18" charset="0"/>
                <a:sym typeface="+mn-ea"/>
              </a:rPr>
              <a:t>,</a:t>
            </a:r>
            <a:r>
              <a:rPr lang="zh-CN" altLang="en-US" sz="1800" dirty="0">
                <a:solidFill>
                  <a:srgbClr val="080808"/>
                </a:solidFill>
                <a:uFillTx/>
                <a:latin typeface="Times New Roman" panose="02020603050405020304" pitchFamily="18" charset="0"/>
                <a:sym typeface="+mn-ea"/>
              </a:rPr>
              <a:t>可以借助</a:t>
            </a:r>
            <a:r>
              <a:rPr lang="en-US" altLang="zh-CN" sz="1800" dirty="0">
                <a:solidFill>
                  <a:srgbClr val="080808"/>
                </a:solidFill>
                <a:uFillTx/>
                <a:latin typeface="Times New Roman" panose="02020603050405020304" pitchFamily="18" charset="0"/>
                <a:sym typeface="+mn-ea"/>
              </a:rPr>
              <a:t>c</a:t>
            </a:r>
            <a:r>
              <a:rPr lang="zh-CN" altLang="en-US" sz="1800" dirty="0">
                <a:solidFill>
                  <a:srgbClr val="080808"/>
                </a:solidFill>
                <a:uFillTx/>
                <a:latin typeface="Times New Roman" panose="02020603050405020304" pitchFamily="18" charset="0"/>
                <a:sym typeface="+mn-ea"/>
              </a:rPr>
              <a:t>塔。</a:t>
            </a:r>
            <a:r>
              <a:rPr lang="en-US" altLang="zh-CN" sz="1800" dirty="0">
                <a:solidFill>
                  <a:srgbClr val="080808"/>
                </a:solidFill>
                <a:uFillTx/>
                <a:latin typeface="Times New Roman" panose="02020603050405020304" pitchFamily="18" charset="0"/>
                <a:sym typeface="+mn-ea"/>
              </a:rPr>
              <a:t>move(n,a,b)</a:t>
            </a:r>
            <a:r>
              <a:rPr lang="zh-CN" altLang="en-US" sz="1800" dirty="0">
                <a:solidFill>
                  <a:srgbClr val="080808"/>
                </a:solidFill>
                <a:uFillTx/>
                <a:latin typeface="Times New Roman" panose="02020603050405020304" pitchFamily="18" charset="0"/>
                <a:sym typeface="+mn-ea"/>
              </a:rPr>
              <a:t>操作表示把第</a:t>
            </a:r>
            <a:r>
              <a:rPr lang="en-US" altLang="zh-CN" sz="1800" dirty="0">
                <a:solidFill>
                  <a:srgbClr val="080808"/>
                </a:solidFill>
                <a:uFillTx/>
                <a:latin typeface="Times New Roman" panose="02020603050405020304" pitchFamily="18" charset="0"/>
                <a:sym typeface="+mn-ea"/>
              </a:rPr>
              <a:t>n</a:t>
            </a:r>
            <a:r>
              <a:rPr lang="zh-CN" altLang="en-US" sz="1800" dirty="0">
                <a:solidFill>
                  <a:srgbClr val="080808"/>
                </a:solidFill>
                <a:uFillTx/>
                <a:latin typeface="Times New Roman" panose="02020603050405020304" pitchFamily="18" charset="0"/>
                <a:sym typeface="+mn-ea"/>
              </a:rPr>
              <a:t>个盘子从</a:t>
            </a:r>
            <a:r>
              <a:rPr lang="en-US" altLang="zh-CN" sz="1800" dirty="0">
                <a:solidFill>
                  <a:srgbClr val="080808"/>
                </a:solidFill>
                <a:uFillTx/>
                <a:latin typeface="Times New Roman" panose="02020603050405020304" pitchFamily="18" charset="0"/>
                <a:sym typeface="+mn-ea"/>
              </a:rPr>
              <a:t>a</a:t>
            </a:r>
            <a:r>
              <a:rPr lang="zh-CN" altLang="en-US" sz="1800" dirty="0">
                <a:solidFill>
                  <a:srgbClr val="080808"/>
                </a:solidFill>
                <a:uFillTx/>
                <a:latin typeface="Times New Roman" panose="02020603050405020304" pitchFamily="18" charset="0"/>
                <a:sym typeface="+mn-ea"/>
              </a:rPr>
              <a:t>塔移动到</a:t>
            </a:r>
            <a:r>
              <a:rPr lang="en-US" altLang="zh-CN" sz="1800" dirty="0">
                <a:solidFill>
                  <a:srgbClr val="080808"/>
                </a:solidFill>
                <a:uFillTx/>
                <a:latin typeface="Times New Roman" panose="02020603050405020304" pitchFamily="18" charset="0"/>
                <a:sym typeface="+mn-ea"/>
              </a:rPr>
              <a:t>b</a:t>
            </a:r>
            <a:r>
              <a:rPr lang="zh-CN" altLang="en-US" sz="1800" dirty="0">
                <a:solidFill>
                  <a:srgbClr val="080808"/>
                </a:solidFill>
                <a:uFillTx/>
                <a:latin typeface="Times New Roman" panose="02020603050405020304" pitchFamily="18" charset="0"/>
                <a:sym typeface="+mn-ea"/>
              </a:rPr>
              <a:t>塔</a:t>
            </a:r>
            <a:endParaRPr lang="zh-CN" altLang="en-US" sz="1800" dirty="0">
              <a:solidFill>
                <a:srgbClr val="080808"/>
              </a:solidFill>
              <a:uFillTx/>
              <a:latin typeface="Times New Roman" panose="02020603050405020304" pitchFamily="18" charset="0"/>
              <a:sym typeface="+mn-ea"/>
            </a:endParaRPr>
          </a:p>
        </p:txBody>
      </p:sp>
      <p:sp>
        <p:nvSpPr>
          <p:cNvPr id="3" name="文本框 2"/>
          <p:cNvSpPr txBox="1"/>
          <p:nvPr/>
        </p:nvSpPr>
        <p:spPr>
          <a:xfrm>
            <a:off x="332740" y="5066665"/>
            <a:ext cx="903605" cy="534670"/>
          </a:xfrm>
          <a:prstGeom prst="rect">
            <a:avLst/>
          </a:prstGeom>
          <a:noFill/>
        </p:spPr>
        <p:txBody>
          <a:bodyPr wrap="square" rtlCol="0" anchor="t">
            <a:noAutofit/>
          </a:bodyPr>
          <a:p>
            <a:r>
              <a:rPr lang="en-US" altLang="zh-CN" sz="2400" dirty="0">
                <a:solidFill>
                  <a:srgbClr val="080808"/>
                </a:solidFill>
                <a:uFillTx/>
                <a:latin typeface="宋体" panose="02010600030101010101" pitchFamily="2" charset="-122"/>
                <a:sym typeface="+mn-ea"/>
              </a:rPr>
              <a:t>...</a:t>
            </a:r>
            <a:endParaRPr lang="en-US" altLang="zh-CN" sz="2400" dirty="0">
              <a:solidFill>
                <a:srgbClr val="080808"/>
              </a:solidFill>
              <a:uFillTx/>
              <a:latin typeface="宋体" panose="02010600030101010101" pitchFamily="2" charset="-122"/>
              <a:sym typeface="+mn-ea"/>
            </a:endParaRPr>
          </a:p>
        </p:txBody>
      </p:sp>
      <p:sp>
        <p:nvSpPr>
          <p:cNvPr id="10" name="左大括号 9"/>
          <p:cNvSpPr/>
          <p:nvPr/>
        </p:nvSpPr>
        <p:spPr>
          <a:xfrm>
            <a:off x="5976620" y="1988820"/>
            <a:ext cx="324485" cy="1155065"/>
          </a:xfrm>
          <a:prstGeom prst="leftBrace">
            <a:avLst/>
          </a:prstGeom>
          <a:noFill/>
          <a:ln w="2857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2" name="左大括号 11"/>
          <p:cNvSpPr/>
          <p:nvPr/>
        </p:nvSpPr>
        <p:spPr>
          <a:xfrm>
            <a:off x="4465320" y="2564765"/>
            <a:ext cx="438150" cy="1691640"/>
          </a:xfrm>
          <a:prstGeom prst="leftBrace">
            <a:avLst/>
          </a:prstGeom>
          <a:noFill/>
          <a:ln w="2857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3" name="文本框 12"/>
          <p:cNvSpPr txBox="1"/>
          <p:nvPr/>
        </p:nvSpPr>
        <p:spPr>
          <a:xfrm>
            <a:off x="6372225" y="1844675"/>
            <a:ext cx="1330960" cy="361315"/>
          </a:xfrm>
          <a:prstGeom prst="rect">
            <a:avLst/>
          </a:prstGeom>
          <a:noFill/>
        </p:spPr>
        <p:txBody>
          <a:bodyPr wrap="square" rtlCol="0" anchor="t">
            <a:noAutofit/>
          </a:bodyPr>
          <a:p>
            <a:r>
              <a:rPr lang="en-US" altLang="zh-CN" sz="1800" dirty="0">
                <a:solidFill>
                  <a:srgbClr val="080808"/>
                </a:solidFill>
                <a:uFillTx/>
                <a:latin typeface="Times New Roman" panose="02020603050405020304" pitchFamily="18" charset="0"/>
                <a:sym typeface="+mn-ea"/>
              </a:rPr>
              <a:t>H(1,a,b,c)</a:t>
            </a:r>
            <a:endParaRPr lang="en-US" altLang="zh-CN" sz="1800" dirty="0">
              <a:solidFill>
                <a:srgbClr val="080808"/>
              </a:solidFill>
              <a:uFillTx/>
              <a:latin typeface="Times New Roman" panose="02020603050405020304" pitchFamily="18" charset="0"/>
              <a:sym typeface="+mn-ea"/>
            </a:endParaRPr>
          </a:p>
        </p:txBody>
      </p:sp>
      <p:sp>
        <p:nvSpPr>
          <p:cNvPr id="14" name="文本框 13"/>
          <p:cNvSpPr txBox="1"/>
          <p:nvPr/>
        </p:nvSpPr>
        <p:spPr>
          <a:xfrm>
            <a:off x="6372225" y="2348865"/>
            <a:ext cx="1371600" cy="478790"/>
          </a:xfrm>
          <a:prstGeom prst="rect">
            <a:avLst/>
          </a:prstGeom>
          <a:noFill/>
        </p:spPr>
        <p:txBody>
          <a:bodyPr wrap="square" rtlCol="0" anchor="t">
            <a:noAutofit/>
          </a:bodyPr>
          <a:p>
            <a:r>
              <a:rPr lang="en-US" altLang="zh-CN" sz="1800" dirty="0">
                <a:solidFill>
                  <a:srgbClr val="080808"/>
                </a:solidFill>
                <a:uFillTx/>
                <a:latin typeface="Times New Roman" panose="02020603050405020304" pitchFamily="18" charset="0"/>
                <a:sym typeface="+mn-ea"/>
              </a:rPr>
              <a:t>move(2,a,</a:t>
            </a:r>
            <a:r>
              <a:rPr lang="en-US" altLang="zh-CN" sz="1800" dirty="0">
                <a:solidFill>
                  <a:srgbClr val="080808"/>
                </a:solidFill>
                <a:uFillTx/>
                <a:latin typeface="Times New Roman" panose="02020603050405020304" pitchFamily="18" charset="0"/>
                <a:sym typeface="+mn-ea"/>
              </a:rPr>
              <a:t>c)</a:t>
            </a:r>
            <a:endParaRPr lang="en-US" altLang="zh-CN" sz="1800" dirty="0">
              <a:solidFill>
                <a:srgbClr val="080808"/>
              </a:solidFill>
              <a:uFillTx/>
              <a:latin typeface="Times New Roman" panose="02020603050405020304" pitchFamily="18" charset="0"/>
              <a:sym typeface="+mn-ea"/>
            </a:endParaRPr>
          </a:p>
        </p:txBody>
      </p:sp>
      <p:sp>
        <p:nvSpPr>
          <p:cNvPr id="16" name="文本框 15"/>
          <p:cNvSpPr txBox="1"/>
          <p:nvPr/>
        </p:nvSpPr>
        <p:spPr>
          <a:xfrm>
            <a:off x="6412865" y="2924810"/>
            <a:ext cx="1330960" cy="361315"/>
          </a:xfrm>
          <a:prstGeom prst="rect">
            <a:avLst/>
          </a:prstGeom>
          <a:noFill/>
        </p:spPr>
        <p:txBody>
          <a:bodyPr wrap="square" rtlCol="0" anchor="t">
            <a:noAutofit/>
          </a:bodyPr>
          <a:p>
            <a:r>
              <a:rPr lang="en-US" altLang="zh-CN" sz="1800" dirty="0">
                <a:solidFill>
                  <a:srgbClr val="080808"/>
                </a:solidFill>
                <a:uFillTx/>
                <a:latin typeface="Times New Roman" panose="02020603050405020304" pitchFamily="18" charset="0"/>
                <a:sym typeface="+mn-ea"/>
              </a:rPr>
              <a:t>H(1,b,</a:t>
            </a:r>
            <a:r>
              <a:rPr lang="en-US" altLang="zh-CN" sz="1800" dirty="0">
                <a:solidFill>
                  <a:srgbClr val="080808"/>
                </a:solidFill>
                <a:uFillTx/>
                <a:latin typeface="Times New Roman" panose="02020603050405020304" pitchFamily="18" charset="0"/>
                <a:sym typeface="+mn-ea"/>
              </a:rPr>
              <a:t>c,a)</a:t>
            </a:r>
            <a:endParaRPr lang="en-US" altLang="zh-CN" sz="1800" dirty="0">
              <a:solidFill>
                <a:srgbClr val="080808"/>
              </a:solidFill>
              <a:uFillTx/>
              <a:latin typeface="Times New Roman" panose="02020603050405020304" pitchFamily="18" charset="0"/>
              <a:sym typeface="+mn-ea"/>
            </a:endParaRPr>
          </a:p>
        </p:txBody>
      </p:sp>
      <p:sp>
        <p:nvSpPr>
          <p:cNvPr id="17" name="文本框 16"/>
          <p:cNvSpPr txBox="1"/>
          <p:nvPr/>
        </p:nvSpPr>
        <p:spPr>
          <a:xfrm>
            <a:off x="4903470" y="2375535"/>
            <a:ext cx="1330960" cy="361315"/>
          </a:xfrm>
          <a:prstGeom prst="rect">
            <a:avLst/>
          </a:prstGeom>
          <a:noFill/>
        </p:spPr>
        <p:txBody>
          <a:bodyPr wrap="square" rtlCol="0" anchor="t">
            <a:noAutofit/>
          </a:bodyPr>
          <a:p>
            <a:r>
              <a:rPr lang="en-US" altLang="zh-CN" sz="1800" dirty="0">
                <a:solidFill>
                  <a:srgbClr val="080808"/>
                </a:solidFill>
                <a:uFillTx/>
                <a:latin typeface="Times New Roman" panose="02020603050405020304" pitchFamily="18" charset="0"/>
                <a:sym typeface="+mn-ea"/>
              </a:rPr>
              <a:t>H(2,a,c,b)</a:t>
            </a:r>
            <a:endParaRPr lang="en-US" altLang="zh-CN" sz="1800" dirty="0">
              <a:solidFill>
                <a:srgbClr val="080808"/>
              </a:solidFill>
              <a:uFillTx/>
              <a:latin typeface="Times New Roman" panose="02020603050405020304" pitchFamily="18" charset="0"/>
              <a:sym typeface="+mn-ea"/>
            </a:endParaRPr>
          </a:p>
        </p:txBody>
      </p:sp>
      <p:sp>
        <p:nvSpPr>
          <p:cNvPr id="18" name="文本框 17"/>
          <p:cNvSpPr txBox="1"/>
          <p:nvPr/>
        </p:nvSpPr>
        <p:spPr>
          <a:xfrm>
            <a:off x="4970145" y="4077335"/>
            <a:ext cx="1330960" cy="361315"/>
          </a:xfrm>
          <a:prstGeom prst="rect">
            <a:avLst/>
          </a:prstGeom>
          <a:noFill/>
        </p:spPr>
        <p:txBody>
          <a:bodyPr wrap="square" rtlCol="0" anchor="t">
            <a:noAutofit/>
          </a:bodyPr>
          <a:p>
            <a:r>
              <a:rPr lang="en-US" altLang="zh-CN" sz="1800" dirty="0">
                <a:solidFill>
                  <a:srgbClr val="080808"/>
                </a:solidFill>
                <a:uFillTx/>
                <a:latin typeface="Times New Roman" panose="02020603050405020304" pitchFamily="18" charset="0"/>
                <a:sym typeface="+mn-ea"/>
              </a:rPr>
              <a:t>H(2,c,b,a)</a:t>
            </a:r>
            <a:endParaRPr lang="en-US" altLang="zh-CN" sz="1800" dirty="0">
              <a:solidFill>
                <a:srgbClr val="080808"/>
              </a:solidFill>
              <a:uFillTx/>
              <a:latin typeface="Times New Roman" panose="02020603050405020304" pitchFamily="18" charset="0"/>
              <a:sym typeface="+mn-ea"/>
            </a:endParaRPr>
          </a:p>
        </p:txBody>
      </p:sp>
      <p:sp>
        <p:nvSpPr>
          <p:cNvPr id="19" name="文本框 18"/>
          <p:cNvSpPr txBox="1"/>
          <p:nvPr/>
        </p:nvSpPr>
        <p:spPr>
          <a:xfrm>
            <a:off x="4862830" y="3213100"/>
            <a:ext cx="1371600" cy="478790"/>
          </a:xfrm>
          <a:prstGeom prst="rect">
            <a:avLst/>
          </a:prstGeom>
          <a:noFill/>
        </p:spPr>
        <p:txBody>
          <a:bodyPr wrap="square" rtlCol="0" anchor="t">
            <a:noAutofit/>
          </a:bodyPr>
          <a:p>
            <a:r>
              <a:rPr lang="en-US" altLang="zh-CN" sz="1800" dirty="0">
                <a:solidFill>
                  <a:srgbClr val="080808"/>
                </a:solidFill>
                <a:uFillTx/>
                <a:latin typeface="Times New Roman" panose="02020603050405020304" pitchFamily="18" charset="0"/>
                <a:sym typeface="+mn-ea"/>
              </a:rPr>
              <a:t>move(3,a,b</a:t>
            </a:r>
            <a:r>
              <a:rPr lang="en-US" altLang="zh-CN" sz="1800" dirty="0">
                <a:solidFill>
                  <a:srgbClr val="080808"/>
                </a:solidFill>
                <a:uFillTx/>
                <a:latin typeface="Times New Roman" panose="02020603050405020304" pitchFamily="18" charset="0"/>
                <a:sym typeface="+mn-ea"/>
              </a:rPr>
              <a:t>)</a:t>
            </a:r>
            <a:endParaRPr lang="en-US" altLang="zh-CN" sz="1800" dirty="0">
              <a:solidFill>
                <a:srgbClr val="080808"/>
              </a:solidFill>
              <a:uFillTx/>
              <a:latin typeface="Times New Roman" panose="02020603050405020304" pitchFamily="18" charset="0"/>
              <a:sym typeface="+mn-ea"/>
            </a:endParaRPr>
          </a:p>
        </p:txBody>
      </p:sp>
      <p:sp>
        <p:nvSpPr>
          <p:cNvPr id="20" name="左大括号 19"/>
          <p:cNvSpPr/>
          <p:nvPr/>
        </p:nvSpPr>
        <p:spPr>
          <a:xfrm>
            <a:off x="2898140" y="3429000"/>
            <a:ext cx="438150" cy="1691640"/>
          </a:xfrm>
          <a:prstGeom prst="leftBrace">
            <a:avLst/>
          </a:prstGeom>
          <a:noFill/>
          <a:ln w="2857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1" name="文本框 20"/>
          <p:cNvSpPr txBox="1"/>
          <p:nvPr/>
        </p:nvSpPr>
        <p:spPr>
          <a:xfrm>
            <a:off x="3371850" y="3213100"/>
            <a:ext cx="1330960" cy="361315"/>
          </a:xfrm>
          <a:prstGeom prst="rect">
            <a:avLst/>
          </a:prstGeom>
          <a:noFill/>
        </p:spPr>
        <p:txBody>
          <a:bodyPr wrap="square" rtlCol="0" anchor="t">
            <a:noAutofit/>
          </a:bodyPr>
          <a:p>
            <a:r>
              <a:rPr lang="en-US" altLang="zh-CN" sz="1800" dirty="0">
                <a:solidFill>
                  <a:srgbClr val="080808"/>
                </a:solidFill>
                <a:uFillTx/>
                <a:latin typeface="Times New Roman" panose="02020603050405020304" pitchFamily="18" charset="0"/>
                <a:sym typeface="+mn-ea"/>
              </a:rPr>
              <a:t>H(3,a,b,c)</a:t>
            </a:r>
            <a:endParaRPr lang="en-US" altLang="zh-CN" sz="1800" dirty="0">
              <a:solidFill>
                <a:srgbClr val="080808"/>
              </a:solidFill>
              <a:uFillTx/>
              <a:latin typeface="Times New Roman" panose="02020603050405020304" pitchFamily="18" charset="0"/>
              <a:sym typeface="+mn-ea"/>
            </a:endParaRPr>
          </a:p>
        </p:txBody>
      </p:sp>
      <p:sp>
        <p:nvSpPr>
          <p:cNvPr id="22" name="文本框 21"/>
          <p:cNvSpPr txBox="1"/>
          <p:nvPr/>
        </p:nvSpPr>
        <p:spPr>
          <a:xfrm>
            <a:off x="3275965" y="4149090"/>
            <a:ext cx="1371600" cy="478790"/>
          </a:xfrm>
          <a:prstGeom prst="rect">
            <a:avLst/>
          </a:prstGeom>
          <a:noFill/>
        </p:spPr>
        <p:txBody>
          <a:bodyPr wrap="square" rtlCol="0" anchor="t">
            <a:noAutofit/>
          </a:bodyPr>
          <a:p>
            <a:r>
              <a:rPr lang="en-US" altLang="zh-CN" sz="1800" dirty="0">
                <a:solidFill>
                  <a:srgbClr val="080808"/>
                </a:solidFill>
                <a:uFillTx/>
                <a:latin typeface="Times New Roman" panose="02020603050405020304" pitchFamily="18" charset="0"/>
                <a:sym typeface="+mn-ea"/>
              </a:rPr>
              <a:t>move(4,a,c)</a:t>
            </a:r>
            <a:endParaRPr lang="en-US" altLang="zh-CN" sz="1800" dirty="0">
              <a:solidFill>
                <a:srgbClr val="080808"/>
              </a:solidFill>
              <a:uFillTx/>
              <a:latin typeface="Times New Roman" panose="02020603050405020304" pitchFamily="18" charset="0"/>
              <a:sym typeface="+mn-ea"/>
            </a:endParaRPr>
          </a:p>
        </p:txBody>
      </p:sp>
      <p:sp>
        <p:nvSpPr>
          <p:cNvPr id="23" name="文本框 22"/>
          <p:cNvSpPr txBox="1"/>
          <p:nvPr/>
        </p:nvSpPr>
        <p:spPr>
          <a:xfrm>
            <a:off x="3385185" y="4966335"/>
            <a:ext cx="1330960" cy="361315"/>
          </a:xfrm>
          <a:prstGeom prst="rect">
            <a:avLst/>
          </a:prstGeom>
          <a:noFill/>
        </p:spPr>
        <p:txBody>
          <a:bodyPr wrap="square" rtlCol="0" anchor="t">
            <a:noAutofit/>
          </a:bodyPr>
          <a:p>
            <a:r>
              <a:rPr lang="en-US" altLang="zh-CN" sz="1800" dirty="0">
                <a:solidFill>
                  <a:srgbClr val="080808"/>
                </a:solidFill>
                <a:uFillTx/>
                <a:latin typeface="Times New Roman" panose="02020603050405020304" pitchFamily="18" charset="0"/>
                <a:sym typeface="+mn-ea"/>
              </a:rPr>
              <a:t>H(3,b,c,a)</a:t>
            </a:r>
            <a:endParaRPr lang="en-US" altLang="zh-CN" sz="1800" dirty="0">
              <a:solidFill>
                <a:srgbClr val="080808"/>
              </a:solidFill>
              <a:uFillTx/>
              <a:latin typeface="Times New Roman" panose="02020603050405020304" pitchFamily="18" charset="0"/>
              <a:sym typeface="+mn-ea"/>
            </a:endParaRPr>
          </a:p>
        </p:txBody>
      </p:sp>
      <p:sp>
        <p:nvSpPr>
          <p:cNvPr id="24" name="文本框 23"/>
          <p:cNvSpPr txBox="1"/>
          <p:nvPr/>
        </p:nvSpPr>
        <p:spPr>
          <a:xfrm>
            <a:off x="1518285" y="4077335"/>
            <a:ext cx="1330960" cy="361315"/>
          </a:xfrm>
          <a:prstGeom prst="rect">
            <a:avLst/>
          </a:prstGeom>
          <a:noFill/>
        </p:spPr>
        <p:txBody>
          <a:bodyPr wrap="square" rtlCol="0" anchor="t">
            <a:noAutofit/>
          </a:bodyPr>
          <a:p>
            <a:r>
              <a:rPr lang="en-US" altLang="zh-CN" sz="1800" dirty="0">
                <a:solidFill>
                  <a:srgbClr val="080808"/>
                </a:solidFill>
                <a:uFillTx/>
                <a:latin typeface="Times New Roman" panose="02020603050405020304" pitchFamily="18" charset="0"/>
                <a:sym typeface="+mn-ea"/>
              </a:rPr>
              <a:t>H(4,a,c,b)</a:t>
            </a:r>
            <a:endParaRPr lang="en-US" altLang="zh-CN" sz="1800" dirty="0">
              <a:solidFill>
                <a:srgbClr val="080808"/>
              </a:solidFill>
              <a:uFillTx/>
              <a:latin typeface="Times New Roman" panose="02020603050405020304" pitchFamily="18" charset="0"/>
              <a:sym typeface="+mn-ea"/>
            </a:endParaRPr>
          </a:p>
        </p:txBody>
      </p:sp>
      <p:sp>
        <p:nvSpPr>
          <p:cNvPr id="25" name="圆角右箭头 24"/>
          <p:cNvSpPr/>
          <p:nvPr/>
        </p:nvSpPr>
        <p:spPr>
          <a:xfrm rot="2700000">
            <a:off x="6912610" y="1833245"/>
            <a:ext cx="144145" cy="143510"/>
          </a:xfrm>
          <a:prstGeom prst="bentArrow">
            <a:avLst/>
          </a:prstGeom>
          <a:solidFill>
            <a:srgbClr val="FF0000"/>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6" name="圆角右箭头 25"/>
          <p:cNvSpPr/>
          <p:nvPr/>
        </p:nvSpPr>
        <p:spPr>
          <a:xfrm rot="2700000">
            <a:off x="6985635" y="2919730"/>
            <a:ext cx="144145" cy="143510"/>
          </a:xfrm>
          <a:prstGeom prst="bentArrow">
            <a:avLst/>
          </a:prstGeom>
          <a:solidFill>
            <a:srgbClr val="FF0000"/>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7" name="圆角右箭头 26"/>
          <p:cNvSpPr/>
          <p:nvPr/>
        </p:nvSpPr>
        <p:spPr>
          <a:xfrm rot="2700000">
            <a:off x="5461000" y="2372995"/>
            <a:ext cx="144145" cy="143510"/>
          </a:xfrm>
          <a:prstGeom prst="bentArrow">
            <a:avLst/>
          </a:prstGeom>
          <a:solidFill>
            <a:srgbClr val="FF0000"/>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8" name="圆角右箭头 27"/>
          <p:cNvSpPr/>
          <p:nvPr/>
        </p:nvSpPr>
        <p:spPr>
          <a:xfrm rot="2700000">
            <a:off x="5532755" y="4050030"/>
            <a:ext cx="144145" cy="143510"/>
          </a:xfrm>
          <a:prstGeom prst="bentArrow">
            <a:avLst/>
          </a:prstGeom>
          <a:solidFill>
            <a:srgbClr val="FF0000"/>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9" name="圆角右箭头 28"/>
          <p:cNvSpPr/>
          <p:nvPr/>
        </p:nvSpPr>
        <p:spPr>
          <a:xfrm rot="2700000">
            <a:off x="3954145" y="3180080"/>
            <a:ext cx="144145" cy="143510"/>
          </a:xfrm>
          <a:prstGeom prst="bentArrow">
            <a:avLst/>
          </a:prstGeom>
          <a:solidFill>
            <a:srgbClr val="FF0000"/>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0" name="圆角右箭头 29"/>
          <p:cNvSpPr/>
          <p:nvPr/>
        </p:nvSpPr>
        <p:spPr>
          <a:xfrm rot="2700000">
            <a:off x="3954145" y="4902200"/>
            <a:ext cx="144145" cy="143510"/>
          </a:xfrm>
          <a:prstGeom prst="bentArrow">
            <a:avLst/>
          </a:prstGeom>
          <a:solidFill>
            <a:srgbClr val="FF0000"/>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1" name="左大括号 30"/>
          <p:cNvSpPr/>
          <p:nvPr/>
        </p:nvSpPr>
        <p:spPr>
          <a:xfrm>
            <a:off x="1115695" y="4256405"/>
            <a:ext cx="428625" cy="2225675"/>
          </a:xfrm>
          <a:prstGeom prst="leftBrace">
            <a:avLst/>
          </a:prstGeom>
          <a:noFill/>
          <a:ln w="2857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2" name="文本框 31"/>
          <p:cNvSpPr txBox="1"/>
          <p:nvPr/>
        </p:nvSpPr>
        <p:spPr>
          <a:xfrm>
            <a:off x="6234430" y="3969385"/>
            <a:ext cx="903605" cy="534670"/>
          </a:xfrm>
          <a:prstGeom prst="rect">
            <a:avLst/>
          </a:prstGeom>
          <a:noFill/>
        </p:spPr>
        <p:txBody>
          <a:bodyPr wrap="square" rtlCol="0" anchor="t">
            <a:noAutofit/>
          </a:bodyPr>
          <a:p>
            <a:r>
              <a:rPr lang="en-US" altLang="zh-CN" sz="2400" dirty="0">
                <a:solidFill>
                  <a:srgbClr val="080808"/>
                </a:solidFill>
                <a:uFillTx/>
                <a:latin typeface="宋体" panose="02010600030101010101" pitchFamily="2" charset="-122"/>
                <a:sym typeface="+mn-ea"/>
              </a:rPr>
              <a:t>...</a:t>
            </a:r>
            <a:endParaRPr lang="en-US" altLang="zh-CN" sz="2400" dirty="0">
              <a:solidFill>
                <a:srgbClr val="080808"/>
              </a:solidFill>
              <a:uFillTx/>
              <a:latin typeface="宋体" panose="02010600030101010101" pitchFamily="2" charset="-122"/>
              <a:sym typeface="+mn-ea"/>
            </a:endParaRPr>
          </a:p>
        </p:txBody>
      </p:sp>
      <p:sp>
        <p:nvSpPr>
          <p:cNvPr id="33" name="文本框 32"/>
          <p:cNvSpPr txBox="1"/>
          <p:nvPr/>
        </p:nvSpPr>
        <p:spPr>
          <a:xfrm>
            <a:off x="4640580" y="4848225"/>
            <a:ext cx="903605" cy="534670"/>
          </a:xfrm>
          <a:prstGeom prst="rect">
            <a:avLst/>
          </a:prstGeom>
          <a:noFill/>
        </p:spPr>
        <p:txBody>
          <a:bodyPr wrap="square" rtlCol="0" anchor="t">
            <a:noAutofit/>
          </a:bodyPr>
          <a:p>
            <a:r>
              <a:rPr lang="en-US" altLang="zh-CN" sz="2400" dirty="0">
                <a:solidFill>
                  <a:srgbClr val="080808"/>
                </a:solidFill>
                <a:uFillTx/>
                <a:latin typeface="宋体" panose="02010600030101010101" pitchFamily="2" charset="-122"/>
                <a:sym typeface="+mn-ea"/>
              </a:rPr>
              <a:t>...</a:t>
            </a:r>
            <a:endParaRPr lang="en-US" altLang="zh-CN" sz="2400" dirty="0">
              <a:solidFill>
                <a:srgbClr val="080808"/>
              </a:solidFill>
              <a:uFillTx/>
              <a:latin typeface="宋体" panose="02010600030101010101" pitchFamily="2" charset="-122"/>
              <a:sym typeface="+mn-ea"/>
            </a:endParaRPr>
          </a:p>
        </p:txBody>
      </p:sp>
      <p:sp>
        <p:nvSpPr>
          <p:cNvPr id="34" name="文本框 33"/>
          <p:cNvSpPr txBox="1"/>
          <p:nvPr/>
        </p:nvSpPr>
        <p:spPr>
          <a:xfrm>
            <a:off x="1764030" y="6165215"/>
            <a:ext cx="903605" cy="534670"/>
          </a:xfrm>
          <a:prstGeom prst="rect">
            <a:avLst/>
          </a:prstGeom>
          <a:noFill/>
        </p:spPr>
        <p:txBody>
          <a:bodyPr wrap="square" rtlCol="0" anchor="t">
            <a:noAutofit/>
          </a:bodyPr>
          <a:p>
            <a:r>
              <a:rPr lang="en-US" altLang="zh-CN" sz="2400" dirty="0">
                <a:solidFill>
                  <a:srgbClr val="080808"/>
                </a:solidFill>
                <a:uFillTx/>
                <a:latin typeface="宋体" panose="02010600030101010101" pitchFamily="2" charset="-122"/>
                <a:sym typeface="+mn-ea"/>
              </a:rPr>
              <a:t>...</a:t>
            </a:r>
            <a:endParaRPr lang="en-US" altLang="zh-CN" sz="2400" dirty="0">
              <a:solidFill>
                <a:srgbClr val="080808"/>
              </a:solidFill>
              <a:uFillTx/>
              <a:latin typeface="宋体" panose="02010600030101010101" pitchFamily="2" charset="-122"/>
              <a:sym typeface="+mn-ea"/>
            </a:endParaRPr>
          </a:p>
        </p:txBody>
      </p:sp>
      <p:sp>
        <p:nvSpPr>
          <p:cNvPr id="35" name="圆角右箭头 34"/>
          <p:cNvSpPr/>
          <p:nvPr/>
        </p:nvSpPr>
        <p:spPr>
          <a:xfrm rot="2700000">
            <a:off x="2086610" y="4083050"/>
            <a:ext cx="144145" cy="143510"/>
          </a:xfrm>
          <a:prstGeom prst="bentArrow">
            <a:avLst/>
          </a:prstGeom>
          <a:solidFill>
            <a:srgbClr val="FF0000"/>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39717" y="764823"/>
            <a:ext cx="3048635"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3.1.3 </a:t>
            </a:r>
            <a:r>
              <a:rPr lang="zh-CN" altLang="en-US" sz="2800" b="1" dirty="0">
                <a:solidFill>
                  <a:srgbClr val="0000FF"/>
                </a:solidFill>
                <a:latin typeface="楷体" panose="02010609060101010101" pitchFamily="49" charset="-122"/>
                <a:ea typeface="楷体" panose="02010609060101010101" pitchFamily="49" charset="-122"/>
              </a:rPr>
              <a:t>递归的</a:t>
            </a:r>
            <a:r>
              <a:rPr lang="zh-CN" altLang="en-US" sz="2800" b="1" dirty="0">
                <a:solidFill>
                  <a:srgbClr val="0000FF"/>
                </a:solidFill>
                <a:latin typeface="楷体" panose="02010609060101010101" pitchFamily="49" charset="-122"/>
                <a:ea typeface="楷体" panose="02010609060101010101" pitchFamily="49" charset="-122"/>
              </a:rPr>
              <a:t>示例</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11" name="文本框 10"/>
          <p:cNvSpPr txBox="1"/>
          <p:nvPr/>
        </p:nvSpPr>
        <p:spPr>
          <a:xfrm>
            <a:off x="467995" y="1268730"/>
            <a:ext cx="4572000" cy="460375"/>
          </a:xfrm>
          <a:prstGeom prst="rect">
            <a:avLst/>
          </a:prstGeom>
          <a:noFill/>
        </p:spPr>
        <p:txBody>
          <a:bodyPr wrap="square" rtlCol="0" anchor="t">
            <a:spAutoFit/>
          </a:bodyPr>
          <a:p>
            <a:r>
              <a:rPr lang="zh-CN" altLang="en-US" sz="2400" dirty="0">
                <a:solidFill>
                  <a:srgbClr val="080808"/>
                </a:solidFill>
                <a:latin typeface="宋体" panose="02010600030101010101" pitchFamily="2" charset="-122"/>
                <a:sym typeface="+mn-ea"/>
              </a:rPr>
              <a:t>汉罗塔问题：</a:t>
            </a:r>
            <a:endParaRPr lang="zh-CN" altLang="en-US" sz="2400" dirty="0">
              <a:solidFill>
                <a:srgbClr val="080808"/>
              </a:solidFill>
              <a:latin typeface="宋体" panose="02010600030101010101" pitchFamily="2" charset="-122"/>
              <a:sym typeface="+mn-ea"/>
            </a:endParaRPr>
          </a:p>
        </p:txBody>
      </p:sp>
      <p:sp>
        <p:nvSpPr>
          <p:cNvPr id="6" name="文本框 5"/>
          <p:cNvSpPr txBox="1"/>
          <p:nvPr/>
        </p:nvSpPr>
        <p:spPr>
          <a:xfrm>
            <a:off x="179070" y="2430145"/>
            <a:ext cx="1871345" cy="368300"/>
          </a:xfrm>
          <a:prstGeom prst="rect">
            <a:avLst/>
          </a:prstGeom>
          <a:noFill/>
        </p:spPr>
        <p:txBody>
          <a:bodyPr wrap="square" rtlCol="0">
            <a:spAutoFit/>
          </a:bodyPr>
          <a:p>
            <a:r>
              <a:rPr lang="en-US" altLang="zh-CN" sz="1800">
                <a:latin typeface="Times New Roman" panose="02020603050405020304" pitchFamily="18" charset="0"/>
                <a:cs typeface="Times New Roman" panose="02020603050405020304" pitchFamily="18" charset="0"/>
              </a:rPr>
              <a:t>Hanoi(n,a,b,c) =</a:t>
            </a:r>
            <a:endParaRPr lang="en-US" altLang="zh-CN" sz="1800">
              <a:latin typeface="Times New Roman" panose="02020603050405020304" pitchFamily="18" charset="0"/>
              <a:cs typeface="Times New Roman" panose="02020603050405020304" pitchFamily="18" charset="0"/>
            </a:endParaRPr>
          </a:p>
        </p:txBody>
      </p:sp>
      <p:sp>
        <p:nvSpPr>
          <p:cNvPr id="7" name="左大括号 6"/>
          <p:cNvSpPr/>
          <p:nvPr/>
        </p:nvSpPr>
        <p:spPr>
          <a:xfrm>
            <a:off x="1835785" y="1772920"/>
            <a:ext cx="438150" cy="1691640"/>
          </a:xfrm>
          <a:prstGeom prst="leftBrace">
            <a:avLst/>
          </a:prstGeom>
          <a:noFill/>
          <a:ln w="2857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8" name="文本框 7"/>
          <p:cNvSpPr txBox="1"/>
          <p:nvPr/>
        </p:nvSpPr>
        <p:spPr>
          <a:xfrm>
            <a:off x="2411730" y="1628775"/>
            <a:ext cx="3811905" cy="2133600"/>
          </a:xfrm>
          <a:prstGeom prst="rect">
            <a:avLst/>
          </a:prstGeom>
          <a:noFill/>
        </p:spPr>
        <p:txBody>
          <a:bodyPr wrap="square" rtlCol="0">
            <a:noAutofit/>
          </a:bodyPr>
          <a:p>
            <a:r>
              <a:rPr lang="zh-CN" altLang="en-US" sz="1800">
                <a:latin typeface="Times New Roman" panose="02020603050405020304" pitchFamily="18" charset="0"/>
                <a:cs typeface="Times New Roman" panose="02020603050405020304" pitchFamily="18" charset="0"/>
              </a:rPr>
              <a:t>将最后一个盘子从</a:t>
            </a:r>
            <a:r>
              <a:rPr lang="en-US" altLang="zh-CN" sz="1800">
                <a:latin typeface="Times New Roman" panose="02020603050405020304" pitchFamily="18" charset="0"/>
                <a:cs typeface="Times New Roman" panose="02020603050405020304" pitchFamily="18" charset="0"/>
              </a:rPr>
              <a:t>a</a:t>
            </a:r>
            <a:r>
              <a:rPr lang="zh-CN" altLang="en-US" sz="1800">
                <a:latin typeface="Times New Roman" panose="02020603050405020304" pitchFamily="18" charset="0"/>
                <a:cs typeface="Times New Roman" panose="02020603050405020304" pitchFamily="18" charset="0"/>
              </a:rPr>
              <a:t>到</a:t>
            </a:r>
            <a:r>
              <a:rPr lang="en-US" altLang="zh-CN" sz="1800">
                <a:latin typeface="Times New Roman" panose="02020603050405020304" pitchFamily="18" charset="0"/>
                <a:cs typeface="Times New Roman" panose="02020603050405020304" pitchFamily="18" charset="0"/>
              </a:rPr>
              <a:t>b</a:t>
            </a:r>
            <a:endParaRPr lang="en-US" altLang="zh-CN" sz="1800">
              <a:latin typeface="Times New Roman" panose="02020603050405020304" pitchFamily="18" charset="0"/>
              <a:cs typeface="Times New Roman" panose="02020603050405020304" pitchFamily="18" charset="0"/>
            </a:endParaRPr>
          </a:p>
          <a:p>
            <a:endParaRPr lang="en-US" altLang="zh-CN" sz="2400">
              <a:latin typeface="Times New Roman" panose="02020603050405020304" pitchFamily="18" charset="0"/>
              <a:cs typeface="Times New Roman" panose="02020603050405020304" pitchFamily="18" charset="0"/>
            </a:endParaRPr>
          </a:p>
          <a:p>
            <a:endParaRPr lang="en-US" altLang="zh-CN" sz="2400">
              <a:latin typeface="Times New Roman" panose="02020603050405020304" pitchFamily="18" charset="0"/>
              <a:cs typeface="Times New Roman" panose="02020603050405020304" pitchFamily="18" charset="0"/>
            </a:endParaRPr>
          </a:p>
          <a:p>
            <a:pPr algn="just"/>
            <a:r>
              <a:rPr lang="zh-CN" altLang="en-US" sz="1800">
                <a:latin typeface="Times New Roman" panose="02020603050405020304" pitchFamily="18" charset="0"/>
                <a:cs typeface="Times New Roman" panose="02020603050405020304" pitchFamily="18" charset="0"/>
              </a:rPr>
              <a:t>将</a:t>
            </a:r>
            <a:r>
              <a:rPr lang="en-US" altLang="zh-CN" sz="1800">
                <a:latin typeface="Times New Roman" panose="02020603050405020304" pitchFamily="18" charset="0"/>
                <a:cs typeface="Times New Roman" panose="02020603050405020304" pitchFamily="18" charset="0"/>
              </a:rPr>
              <a:t>n-1</a:t>
            </a:r>
            <a:r>
              <a:rPr lang="zh-CN" altLang="en-US" sz="1800">
                <a:latin typeface="Times New Roman" panose="02020603050405020304" pitchFamily="18" charset="0"/>
                <a:cs typeface="Times New Roman" panose="02020603050405020304" pitchFamily="18" charset="0"/>
              </a:rPr>
              <a:t>个盘子借助</a:t>
            </a:r>
            <a:r>
              <a:rPr lang="en-US" altLang="zh-CN" sz="1800">
                <a:latin typeface="Times New Roman" panose="02020603050405020304" pitchFamily="18" charset="0"/>
                <a:cs typeface="Times New Roman" panose="02020603050405020304" pitchFamily="18" charset="0"/>
              </a:rPr>
              <a:t>b</a:t>
            </a:r>
            <a:r>
              <a:rPr lang="zh-CN" altLang="en-US" sz="1800">
                <a:latin typeface="Times New Roman" panose="02020603050405020304" pitchFamily="18" charset="0"/>
                <a:cs typeface="Times New Roman" panose="02020603050405020304" pitchFamily="18" charset="0"/>
              </a:rPr>
              <a:t>盘子转移到</a:t>
            </a:r>
            <a:r>
              <a:rPr lang="en-US" altLang="zh-CN" sz="1800">
                <a:latin typeface="Times New Roman" panose="02020603050405020304" pitchFamily="18" charset="0"/>
                <a:cs typeface="Times New Roman" panose="02020603050405020304" pitchFamily="18" charset="0"/>
              </a:rPr>
              <a:t>c</a:t>
            </a:r>
            <a:r>
              <a:rPr lang="zh-CN" altLang="en-US" sz="1800">
                <a:latin typeface="Times New Roman" panose="02020603050405020304" pitchFamily="18" charset="0"/>
                <a:cs typeface="Times New Roman" panose="02020603050405020304" pitchFamily="18" charset="0"/>
              </a:rPr>
              <a:t>盘，将最后一个盘子从</a:t>
            </a:r>
            <a:r>
              <a:rPr lang="en-US" altLang="zh-CN" sz="1800">
                <a:latin typeface="Times New Roman" panose="02020603050405020304" pitchFamily="18" charset="0"/>
                <a:cs typeface="Times New Roman" panose="02020603050405020304" pitchFamily="18" charset="0"/>
              </a:rPr>
              <a:t>a</a:t>
            </a:r>
            <a:r>
              <a:rPr lang="zh-CN" altLang="en-US" sz="1800">
                <a:latin typeface="Times New Roman" panose="02020603050405020304" pitchFamily="18" charset="0"/>
                <a:cs typeface="Times New Roman" panose="02020603050405020304" pitchFamily="18" charset="0"/>
              </a:rPr>
              <a:t>转移到</a:t>
            </a:r>
            <a:r>
              <a:rPr lang="en-US" altLang="zh-CN" sz="1800">
                <a:latin typeface="Times New Roman" panose="02020603050405020304" pitchFamily="18" charset="0"/>
                <a:cs typeface="Times New Roman" panose="02020603050405020304" pitchFamily="18" charset="0"/>
              </a:rPr>
              <a:t>b,</a:t>
            </a:r>
            <a:r>
              <a:rPr lang="zh-CN" altLang="en-US" sz="1800">
                <a:latin typeface="Times New Roman" panose="02020603050405020304" pitchFamily="18" charset="0"/>
                <a:cs typeface="Times New Roman" panose="02020603050405020304" pitchFamily="18" charset="0"/>
              </a:rPr>
              <a:t>然后再将</a:t>
            </a:r>
            <a:r>
              <a:rPr lang="en-US" altLang="zh-CN" sz="1800">
                <a:latin typeface="Times New Roman" panose="02020603050405020304" pitchFamily="18" charset="0"/>
                <a:cs typeface="Times New Roman" panose="02020603050405020304" pitchFamily="18" charset="0"/>
              </a:rPr>
              <a:t>n-1</a:t>
            </a:r>
            <a:r>
              <a:rPr lang="zh-CN" altLang="en-US" sz="1800">
                <a:latin typeface="Times New Roman" panose="02020603050405020304" pitchFamily="18" charset="0"/>
                <a:cs typeface="Times New Roman" panose="02020603050405020304" pitchFamily="18" charset="0"/>
              </a:rPr>
              <a:t>个盘子借助</a:t>
            </a:r>
            <a:r>
              <a:rPr lang="en-US" altLang="zh-CN" sz="1800">
                <a:latin typeface="Times New Roman" panose="02020603050405020304" pitchFamily="18" charset="0"/>
                <a:cs typeface="Times New Roman" panose="02020603050405020304" pitchFamily="18" charset="0"/>
              </a:rPr>
              <a:t>a</a:t>
            </a:r>
            <a:r>
              <a:rPr lang="zh-CN" altLang="en-US" sz="1800">
                <a:latin typeface="Times New Roman" panose="02020603050405020304" pitchFamily="18" charset="0"/>
                <a:cs typeface="Times New Roman" panose="02020603050405020304" pitchFamily="18" charset="0"/>
              </a:rPr>
              <a:t>转移到</a:t>
            </a:r>
            <a:r>
              <a:rPr lang="en-US" altLang="zh-CN" sz="1800">
                <a:latin typeface="Times New Roman" panose="02020603050405020304" pitchFamily="18" charset="0"/>
                <a:cs typeface="Times New Roman" panose="02020603050405020304" pitchFamily="18" charset="0"/>
              </a:rPr>
              <a:t> b</a:t>
            </a:r>
            <a:r>
              <a:rPr lang="zh-CN" altLang="en-US" sz="1800">
                <a:latin typeface="Times New Roman" panose="02020603050405020304" pitchFamily="18" charset="0"/>
                <a:cs typeface="Times New Roman" panose="02020603050405020304" pitchFamily="18" charset="0"/>
              </a:rPr>
              <a:t>盘</a:t>
            </a:r>
            <a:endParaRPr lang="zh-CN" altLang="en-US" sz="1800">
              <a:latin typeface="Times New Roman" panose="02020603050405020304" pitchFamily="18" charset="0"/>
              <a:cs typeface="Times New Roman" panose="02020603050405020304" pitchFamily="18" charset="0"/>
            </a:endParaRPr>
          </a:p>
        </p:txBody>
      </p:sp>
      <p:sp>
        <p:nvSpPr>
          <p:cNvPr id="9" name="文本框 8"/>
          <p:cNvSpPr txBox="1"/>
          <p:nvPr/>
        </p:nvSpPr>
        <p:spPr>
          <a:xfrm>
            <a:off x="6361430" y="1628775"/>
            <a:ext cx="2571115" cy="2159635"/>
          </a:xfrm>
          <a:prstGeom prst="rect">
            <a:avLst/>
          </a:prstGeom>
          <a:noFill/>
        </p:spPr>
        <p:txBody>
          <a:bodyPr wrap="square" rtlCol="0">
            <a:noAutofit/>
          </a:bodyPr>
          <a:p>
            <a:r>
              <a:rPr lang="zh-CN" altLang="en-US" sz="1800">
                <a:solidFill>
                  <a:schemeClr val="tx1"/>
                </a:solidFill>
                <a:uFillTx/>
                <a:latin typeface="Times New Roman" panose="02020603050405020304" pitchFamily="18" charset="0"/>
              </a:rPr>
              <a:t>当</a:t>
            </a:r>
            <a:r>
              <a:rPr lang="en-US" altLang="zh-CN" sz="1800">
                <a:solidFill>
                  <a:schemeClr val="tx1"/>
                </a:solidFill>
                <a:uFillTx/>
                <a:latin typeface="Times New Roman" panose="02020603050405020304" pitchFamily="18" charset="0"/>
              </a:rPr>
              <a:t>n=1</a:t>
            </a:r>
            <a:endParaRPr lang="zh-CN" altLang="en-US" sz="1800">
              <a:solidFill>
                <a:schemeClr val="tx1"/>
              </a:solidFill>
              <a:uFillTx/>
              <a:latin typeface="Times New Roman" panose="02020603050405020304" pitchFamily="18" charset="0"/>
            </a:endParaRPr>
          </a:p>
          <a:p>
            <a:endParaRPr lang="zh-CN" altLang="en-US" sz="1800">
              <a:solidFill>
                <a:schemeClr val="tx1"/>
              </a:solidFill>
              <a:uFillTx/>
              <a:latin typeface="Times New Roman" panose="02020603050405020304" pitchFamily="18" charset="0"/>
            </a:endParaRPr>
          </a:p>
          <a:p>
            <a:endParaRPr lang="zh-CN" altLang="en-US" sz="1800">
              <a:solidFill>
                <a:schemeClr val="tx1"/>
              </a:solidFill>
              <a:uFillTx/>
              <a:latin typeface="Times New Roman" panose="02020603050405020304" pitchFamily="18" charset="0"/>
            </a:endParaRPr>
          </a:p>
          <a:p>
            <a:endParaRPr lang="zh-CN" altLang="en-US" sz="1800">
              <a:solidFill>
                <a:schemeClr val="tx1"/>
              </a:solidFill>
              <a:uFillTx/>
              <a:latin typeface="Times New Roman" panose="02020603050405020304" pitchFamily="18" charset="0"/>
            </a:endParaRPr>
          </a:p>
          <a:p>
            <a:endParaRPr lang="zh-CN" altLang="en-US" sz="1800">
              <a:solidFill>
                <a:schemeClr val="tx1"/>
              </a:solidFill>
              <a:uFillTx/>
              <a:latin typeface="Times New Roman" panose="02020603050405020304" pitchFamily="18" charset="0"/>
            </a:endParaRPr>
          </a:p>
          <a:p>
            <a:r>
              <a:rPr lang="zh-CN" altLang="en-US" sz="1800">
                <a:solidFill>
                  <a:schemeClr val="tx1"/>
                </a:solidFill>
                <a:uFillTx/>
                <a:latin typeface="Times New Roman" panose="02020603050405020304" pitchFamily="18" charset="0"/>
              </a:rPr>
              <a:t>当</a:t>
            </a:r>
            <a:r>
              <a:rPr lang="en-US" altLang="zh-CN" sz="1800">
                <a:solidFill>
                  <a:schemeClr val="tx1"/>
                </a:solidFill>
                <a:uFillTx/>
                <a:latin typeface="Times New Roman" panose="02020603050405020304" pitchFamily="18" charset="0"/>
              </a:rPr>
              <a:t>n&gt;2</a:t>
            </a:r>
            <a:r>
              <a:rPr lang="zh-CN" altLang="en-US" sz="1800">
                <a:solidFill>
                  <a:schemeClr val="tx1"/>
                </a:solidFill>
                <a:uFillTx/>
                <a:latin typeface="Times New Roman" panose="02020603050405020304" pitchFamily="18" charset="0"/>
              </a:rPr>
              <a:t>时</a:t>
            </a:r>
            <a:endParaRPr lang="zh-CN" altLang="en-US" sz="1800">
              <a:solidFill>
                <a:schemeClr val="tx1"/>
              </a:solidFill>
              <a:uFillTx/>
              <a:latin typeface="Times New Roman" panose="02020603050405020304" pitchFamily="18" charset="0"/>
            </a:endParaRPr>
          </a:p>
        </p:txBody>
      </p:sp>
      <p:sp>
        <p:nvSpPr>
          <p:cNvPr id="3" name="文本框 2"/>
          <p:cNvSpPr txBox="1"/>
          <p:nvPr/>
        </p:nvSpPr>
        <p:spPr>
          <a:xfrm>
            <a:off x="4271010" y="3860482"/>
            <a:ext cx="5080000" cy="583565"/>
          </a:xfrm>
          <a:prstGeom prst="rect">
            <a:avLst/>
          </a:prstGeom>
        </p:spPr>
        <p:txBody>
          <a:bodyPr>
            <a:spAutoFit/>
          </a:bodyPr>
          <a:p>
            <a:r>
              <a:rPr lang="en-US" altLang="zh-CN" sz="1600">
                <a:solidFill>
                  <a:srgbClr val="0033B3"/>
                </a:solidFill>
                <a:latin typeface="Times New Roman" panose="02020603050405020304" pitchFamily="18" charset="0"/>
              </a:rPr>
              <a:t>def </a:t>
            </a:r>
            <a:r>
              <a:rPr lang="en-US" altLang="zh-CN" sz="1600">
                <a:solidFill>
                  <a:srgbClr val="00627A"/>
                </a:solidFill>
                <a:latin typeface="Times New Roman" panose="02020603050405020304" pitchFamily="18" charset="0"/>
              </a:rPr>
              <a:t>move(</a:t>
            </a:r>
            <a:r>
              <a:rPr lang="en-US" altLang="zh-CN" sz="1600">
                <a:solidFill>
                  <a:srgbClr val="000000"/>
                </a:solidFill>
                <a:latin typeface="Times New Roman" panose="02020603050405020304" pitchFamily="18" charset="0"/>
              </a:rPr>
              <a:t>n,a,b,</a:t>
            </a:r>
            <a:r>
              <a:rPr lang="en-US" altLang="zh-CN" sz="1600">
                <a:solidFill>
                  <a:srgbClr val="808080"/>
                </a:solidFill>
                <a:latin typeface="Times New Roman" panose="02020603050405020304" pitchFamily="18" charset="0"/>
              </a:rPr>
              <a:t>c)</a:t>
            </a:r>
            <a:endParaRPr lang="en-US" altLang="zh-CN" sz="1600">
              <a:solidFill>
                <a:srgbClr val="808080"/>
              </a:solidFill>
              <a:latin typeface="Times New Roman" panose="02020603050405020304" pitchFamily="18" charset="0"/>
            </a:endParaRPr>
          </a:p>
          <a:p>
            <a:r>
              <a:rPr lang="en-US" altLang="zh-CN" sz="1600">
                <a:solidFill>
                  <a:srgbClr val="000080"/>
                </a:solidFill>
                <a:latin typeface="Times New Roman" panose="02020603050405020304" pitchFamily="18" charset="0"/>
              </a:rPr>
              <a:t>    print(</a:t>
            </a:r>
            <a:r>
              <a:rPr lang="en-US" altLang="zh-CN" sz="1600">
                <a:solidFill>
                  <a:srgbClr val="067D17"/>
                </a:solidFill>
                <a:latin typeface="Times New Roman" panose="02020603050405020304" pitchFamily="18" charset="0"/>
              </a:rPr>
              <a:t>f"Move plate </a:t>
            </a:r>
            <a:r>
              <a:rPr lang="en-US" altLang="zh-CN" sz="1600">
                <a:solidFill>
                  <a:srgbClr val="0037A6"/>
                </a:solidFill>
                <a:latin typeface="Times New Roman" panose="02020603050405020304" pitchFamily="18" charset="0"/>
              </a:rPr>
              <a:t>{</a:t>
            </a:r>
            <a:r>
              <a:rPr lang="en-US" altLang="zh-CN" sz="1600">
                <a:solidFill>
                  <a:srgbClr val="000000"/>
                </a:solidFill>
                <a:latin typeface="Times New Roman" panose="02020603050405020304" pitchFamily="18" charset="0"/>
              </a:rPr>
              <a:t>n</a:t>
            </a:r>
            <a:r>
              <a:rPr lang="en-US" altLang="zh-CN" sz="1600">
                <a:solidFill>
                  <a:srgbClr val="0037A6"/>
                </a:solidFill>
                <a:latin typeface="Times New Roman" panose="02020603050405020304" pitchFamily="18" charset="0"/>
              </a:rPr>
              <a:t>}</a:t>
            </a:r>
            <a:r>
              <a:rPr lang="en-US" altLang="zh-CN" sz="1600">
                <a:solidFill>
                  <a:srgbClr val="067D17"/>
                </a:solidFill>
                <a:latin typeface="Times New Roman" panose="02020603050405020304" pitchFamily="18" charset="0"/>
              </a:rPr>
              <a:t> th from </a:t>
            </a:r>
            <a:r>
              <a:rPr lang="en-US" altLang="zh-CN" sz="1600">
                <a:solidFill>
                  <a:srgbClr val="0037A6"/>
                </a:solidFill>
                <a:latin typeface="Times New Roman" panose="02020603050405020304" pitchFamily="18" charset="0"/>
              </a:rPr>
              <a:t>{</a:t>
            </a:r>
            <a:r>
              <a:rPr lang="en-US" altLang="zh-CN" sz="1600">
                <a:solidFill>
                  <a:srgbClr val="000000"/>
                </a:solidFill>
                <a:latin typeface="Times New Roman" panose="02020603050405020304" pitchFamily="18" charset="0"/>
              </a:rPr>
              <a:t>a</a:t>
            </a:r>
            <a:r>
              <a:rPr lang="en-US" altLang="zh-CN" sz="1600">
                <a:solidFill>
                  <a:srgbClr val="0037A6"/>
                </a:solidFill>
                <a:latin typeface="Times New Roman" panose="02020603050405020304" pitchFamily="18" charset="0"/>
              </a:rPr>
              <a:t>}</a:t>
            </a:r>
            <a:r>
              <a:rPr lang="en-US" altLang="zh-CN" sz="1600">
                <a:solidFill>
                  <a:srgbClr val="067D17"/>
                </a:solidFill>
                <a:latin typeface="Times New Roman" panose="02020603050405020304" pitchFamily="18" charset="0"/>
              </a:rPr>
              <a:t> to </a:t>
            </a:r>
            <a:r>
              <a:rPr lang="en-US" altLang="zh-CN" sz="1600">
                <a:solidFill>
                  <a:srgbClr val="0037A6"/>
                </a:solidFill>
                <a:latin typeface="Times New Roman" panose="02020603050405020304" pitchFamily="18" charset="0"/>
              </a:rPr>
              <a:t>{</a:t>
            </a:r>
            <a:r>
              <a:rPr lang="en-US" altLang="zh-CN" sz="1600">
                <a:solidFill>
                  <a:srgbClr val="000000"/>
                </a:solidFill>
                <a:latin typeface="Times New Roman" panose="02020603050405020304" pitchFamily="18" charset="0"/>
              </a:rPr>
              <a:t>b</a:t>
            </a:r>
            <a:r>
              <a:rPr lang="en-US" altLang="zh-CN" sz="1600">
                <a:solidFill>
                  <a:srgbClr val="0037A6"/>
                </a:solidFill>
                <a:latin typeface="Times New Roman" panose="02020603050405020304" pitchFamily="18" charset="0"/>
              </a:rPr>
              <a:t>}</a:t>
            </a:r>
            <a:r>
              <a:rPr lang="en-US" altLang="zh-CN" sz="1600">
                <a:solidFill>
                  <a:srgbClr val="067D17"/>
                </a:solidFill>
                <a:latin typeface="Times New Roman" panose="02020603050405020304" pitchFamily="18" charset="0"/>
              </a:rPr>
              <a:t>.")</a:t>
            </a:r>
            <a:endParaRPr lang="en-US" altLang="zh-CN" sz="1600">
              <a:solidFill>
                <a:srgbClr val="067D17"/>
              </a:solidFill>
              <a:latin typeface="Times New Roman" panose="02020603050405020304" pitchFamily="18" charset="0"/>
            </a:endParaRPr>
          </a:p>
        </p:txBody>
      </p:sp>
      <p:sp>
        <p:nvSpPr>
          <p:cNvPr id="4" name="文本框 3"/>
          <p:cNvSpPr txBox="1"/>
          <p:nvPr/>
        </p:nvSpPr>
        <p:spPr>
          <a:xfrm>
            <a:off x="4271010" y="4443730"/>
            <a:ext cx="5080000" cy="1109980"/>
          </a:xfrm>
          <a:prstGeom prst="rect">
            <a:avLst/>
          </a:prstGeom>
        </p:spPr>
        <p:txBody>
          <a:bodyPr>
            <a:noAutofit/>
          </a:bodyPr>
          <a:p>
            <a:r>
              <a:rPr lang="en-US" altLang="zh-CN" sz="1600">
                <a:solidFill>
                  <a:srgbClr val="0033B3"/>
                </a:solidFill>
                <a:latin typeface="Times New Roman" panose="02020603050405020304" pitchFamily="18" charset="0"/>
              </a:rPr>
              <a:t>def hanoi(n,a,b,c):</a:t>
            </a:r>
            <a:endParaRPr lang="en-US" altLang="zh-CN" sz="1600">
              <a:solidFill>
                <a:srgbClr val="0033B3"/>
              </a:solidFill>
              <a:latin typeface="Times New Roman" panose="02020603050405020304" pitchFamily="18" charset="0"/>
            </a:endParaRPr>
          </a:p>
          <a:p>
            <a:r>
              <a:rPr lang="en-US" altLang="zh-CN" sz="1600">
                <a:solidFill>
                  <a:srgbClr val="0033B3"/>
                </a:solidFill>
                <a:latin typeface="Times New Roman" panose="02020603050405020304" pitchFamily="18" charset="0"/>
              </a:rPr>
              <a:t>    if n == 1:</a:t>
            </a:r>
            <a:endParaRPr lang="en-US" altLang="zh-CN" sz="1600">
              <a:solidFill>
                <a:srgbClr val="0033B3"/>
              </a:solidFill>
              <a:latin typeface="Times New Roman" panose="02020603050405020304" pitchFamily="18" charset="0"/>
            </a:endParaRPr>
          </a:p>
          <a:p>
            <a:r>
              <a:rPr lang="en-US" altLang="zh-CN" sz="1600">
                <a:solidFill>
                  <a:srgbClr val="0033B3"/>
                </a:solidFill>
                <a:latin typeface="Times New Roman" panose="02020603050405020304" pitchFamily="18" charset="0"/>
              </a:rPr>
              <a:t>        move(n,a,b,c)</a:t>
            </a:r>
            <a:endParaRPr lang="en-US" altLang="zh-CN" sz="1600">
              <a:solidFill>
                <a:srgbClr val="0033B3"/>
              </a:solidFill>
              <a:latin typeface="Times New Roman" panose="02020603050405020304" pitchFamily="18" charset="0"/>
            </a:endParaRPr>
          </a:p>
          <a:p>
            <a:r>
              <a:rPr lang="en-US" altLang="zh-CN" sz="1600">
                <a:solidFill>
                  <a:srgbClr val="0033B3"/>
                </a:solidFill>
                <a:latin typeface="Times New Roman" panose="02020603050405020304" pitchFamily="18" charset="0"/>
              </a:rPr>
              <a:t>        return 1</a:t>
            </a:r>
            <a:endParaRPr lang="en-US" altLang="zh-CN" sz="1600">
              <a:solidFill>
                <a:srgbClr val="1750EB"/>
              </a:solidFill>
              <a:latin typeface="Times New Roman" panose="02020603050405020304" pitchFamily="18" charset="0"/>
            </a:endParaRPr>
          </a:p>
          <a:p>
            <a:endParaRPr lang="en-US" altLang="zh-CN" sz="1600">
              <a:solidFill>
                <a:srgbClr val="1750EB"/>
              </a:solidFill>
              <a:latin typeface="Times New Roman" panose="02020603050405020304" pitchFamily="18" charset="0"/>
            </a:endParaRPr>
          </a:p>
        </p:txBody>
      </p:sp>
      <p:sp>
        <p:nvSpPr>
          <p:cNvPr id="5" name="文本框 4"/>
          <p:cNvSpPr txBox="1"/>
          <p:nvPr/>
        </p:nvSpPr>
        <p:spPr>
          <a:xfrm>
            <a:off x="4271010" y="5432425"/>
            <a:ext cx="5080000" cy="1568450"/>
          </a:xfrm>
          <a:prstGeom prst="rect">
            <a:avLst/>
          </a:prstGeom>
        </p:spPr>
        <p:txBody>
          <a:bodyPr>
            <a:spAutoFit/>
          </a:bodyPr>
          <a:p>
            <a:r>
              <a:rPr lang="en-US" altLang="zh-CN" sz="1600">
                <a:solidFill>
                  <a:srgbClr val="0033B3"/>
                </a:solidFill>
                <a:uFillTx/>
                <a:latin typeface="Times New Roman" panose="02020603050405020304" pitchFamily="18" charset="0"/>
              </a:rPr>
              <a:t> else:</a:t>
            </a:r>
            <a:endParaRPr lang="en-US" altLang="zh-CN" sz="1600">
              <a:solidFill>
                <a:srgbClr val="0033B3"/>
              </a:solidFill>
              <a:uFillTx/>
              <a:latin typeface="Times New Roman" panose="02020603050405020304" pitchFamily="18" charset="0"/>
            </a:endParaRPr>
          </a:p>
          <a:p>
            <a:r>
              <a:rPr lang="en-US" altLang="zh-CN" sz="1600">
                <a:solidFill>
                  <a:srgbClr val="0033B3"/>
                </a:solidFill>
                <a:uFillTx/>
                <a:latin typeface="Times New Roman" panose="02020603050405020304" pitchFamily="18" charset="0"/>
              </a:rPr>
              <a:t>     p = hanoi(n-1,a,c,b)</a:t>
            </a:r>
            <a:endParaRPr lang="en-US" altLang="zh-CN" sz="1600">
              <a:solidFill>
                <a:srgbClr val="0033B3"/>
              </a:solidFill>
              <a:uFillTx/>
              <a:latin typeface="Times New Roman" panose="02020603050405020304" pitchFamily="18" charset="0"/>
            </a:endParaRPr>
          </a:p>
          <a:p>
            <a:r>
              <a:rPr lang="en-US" altLang="zh-CN" sz="1600">
                <a:solidFill>
                  <a:srgbClr val="0033B3"/>
                </a:solidFill>
                <a:uFillTx/>
                <a:latin typeface="Times New Roman" panose="02020603050405020304" pitchFamily="18" charset="0"/>
              </a:rPr>
              <a:t>     move(n,a,b,c)</a:t>
            </a:r>
            <a:endParaRPr lang="en-US" altLang="zh-CN" sz="1600">
              <a:solidFill>
                <a:srgbClr val="0033B3"/>
              </a:solidFill>
              <a:uFillTx/>
              <a:latin typeface="Times New Roman" panose="02020603050405020304" pitchFamily="18" charset="0"/>
            </a:endParaRPr>
          </a:p>
          <a:p>
            <a:r>
              <a:rPr lang="en-US" altLang="zh-CN" sz="1600">
                <a:solidFill>
                  <a:srgbClr val="0033B3"/>
                </a:solidFill>
                <a:uFillTx/>
                <a:latin typeface="Times New Roman" panose="02020603050405020304" pitchFamily="18" charset="0"/>
              </a:rPr>
              <a:t>     l = hanoi(n-1,c,b,a)</a:t>
            </a:r>
            <a:endParaRPr lang="en-US" altLang="zh-CN" sz="1600">
              <a:solidFill>
                <a:srgbClr val="0033B3"/>
              </a:solidFill>
              <a:uFillTx/>
              <a:latin typeface="Times New Roman" panose="02020603050405020304" pitchFamily="18" charset="0"/>
            </a:endParaRPr>
          </a:p>
          <a:p>
            <a:r>
              <a:rPr lang="en-US" altLang="zh-CN" sz="1600">
                <a:solidFill>
                  <a:srgbClr val="0033B3"/>
                </a:solidFill>
                <a:uFillTx/>
                <a:latin typeface="Times New Roman" panose="02020603050405020304" pitchFamily="18" charset="0"/>
              </a:rPr>
              <a:t>     return 1+p+l</a:t>
            </a:r>
            <a:endParaRPr lang="en-US" altLang="zh-CN" sz="1600">
              <a:solidFill>
                <a:srgbClr val="0033B3"/>
              </a:solidFill>
              <a:uFillTx/>
              <a:latin typeface="Times New Roman" panose="02020603050405020304" pitchFamily="18" charset="0"/>
            </a:endParaRPr>
          </a:p>
          <a:p>
            <a:endParaRPr lang="en-US" altLang="zh-CN" sz="1600">
              <a:solidFill>
                <a:srgbClr val="0033B3"/>
              </a:solidFill>
              <a:uFillTx/>
              <a:latin typeface="Times New Roman" panose="02020603050405020304" pitchFamily="18" charset="0"/>
            </a:endParaRPr>
          </a:p>
        </p:txBody>
      </p:sp>
      <p:sp>
        <p:nvSpPr>
          <p:cNvPr id="10" name="左大括号 9"/>
          <p:cNvSpPr/>
          <p:nvPr/>
        </p:nvSpPr>
        <p:spPr>
          <a:xfrm>
            <a:off x="3420110" y="3877945"/>
            <a:ext cx="370840" cy="566420"/>
          </a:xfrm>
          <a:prstGeom prst="leftBrace">
            <a:avLst/>
          </a:prstGeom>
          <a:noFill/>
          <a:ln w="2857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3" name="文本框 12"/>
          <p:cNvSpPr txBox="1"/>
          <p:nvPr/>
        </p:nvSpPr>
        <p:spPr>
          <a:xfrm>
            <a:off x="1547495" y="3918585"/>
            <a:ext cx="1553845" cy="338455"/>
          </a:xfrm>
          <a:prstGeom prst="rect">
            <a:avLst/>
          </a:prstGeom>
          <a:noFill/>
        </p:spPr>
        <p:txBody>
          <a:bodyPr wrap="square" rtlCol="0" anchor="t">
            <a:noAutofit/>
          </a:bodyPr>
          <a:p>
            <a:r>
              <a:rPr lang="zh-CN" altLang="en-US" sz="1800">
                <a:latin typeface="Times New Roman" panose="02020603050405020304" pitchFamily="18" charset="0"/>
                <a:cs typeface="Times New Roman" panose="02020603050405020304" pitchFamily="18" charset="0"/>
                <a:sym typeface="+mn-ea"/>
              </a:rPr>
              <a:t>操作</a:t>
            </a:r>
            <a:r>
              <a:rPr lang="zh-CN" altLang="en-US" sz="1800">
                <a:latin typeface="Times New Roman" panose="02020603050405020304" pitchFamily="18" charset="0"/>
                <a:cs typeface="Times New Roman" panose="02020603050405020304" pitchFamily="18" charset="0"/>
                <a:sym typeface="+mn-ea"/>
              </a:rPr>
              <a:t>函数</a:t>
            </a:r>
            <a:endParaRPr lang="zh-CN" altLang="en-US" sz="1800">
              <a:latin typeface="Times New Roman" panose="02020603050405020304" pitchFamily="18" charset="0"/>
              <a:cs typeface="Times New Roman" panose="02020603050405020304" pitchFamily="18" charset="0"/>
              <a:sym typeface="+mn-ea"/>
            </a:endParaRPr>
          </a:p>
        </p:txBody>
      </p:sp>
      <p:sp>
        <p:nvSpPr>
          <p:cNvPr id="14" name="左大括号 13"/>
          <p:cNvSpPr/>
          <p:nvPr/>
        </p:nvSpPr>
        <p:spPr>
          <a:xfrm>
            <a:off x="3420110" y="4612640"/>
            <a:ext cx="371475" cy="858520"/>
          </a:xfrm>
          <a:prstGeom prst="leftBrace">
            <a:avLst/>
          </a:prstGeom>
          <a:noFill/>
          <a:ln w="2857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5" name="文本框 14"/>
          <p:cNvSpPr txBox="1"/>
          <p:nvPr/>
        </p:nvSpPr>
        <p:spPr>
          <a:xfrm>
            <a:off x="1547495" y="4797425"/>
            <a:ext cx="1701800" cy="434975"/>
          </a:xfrm>
          <a:prstGeom prst="rect">
            <a:avLst/>
          </a:prstGeom>
          <a:noFill/>
        </p:spPr>
        <p:txBody>
          <a:bodyPr wrap="square" rtlCol="0" anchor="t">
            <a:noAutofit/>
          </a:bodyPr>
          <a:p>
            <a:r>
              <a:rPr lang="zh-CN" altLang="en-US" sz="1800">
                <a:latin typeface="Times New Roman" panose="02020603050405020304" pitchFamily="18" charset="0"/>
                <a:cs typeface="Times New Roman" panose="02020603050405020304" pitchFamily="18" charset="0"/>
                <a:sym typeface="+mn-ea"/>
              </a:rPr>
              <a:t>解决基</a:t>
            </a:r>
            <a:r>
              <a:rPr lang="zh-CN" altLang="en-US" sz="1800">
                <a:latin typeface="Times New Roman" panose="02020603050405020304" pitchFamily="18" charset="0"/>
                <a:cs typeface="Times New Roman" panose="02020603050405020304" pitchFamily="18" charset="0"/>
                <a:sym typeface="+mn-ea"/>
              </a:rPr>
              <a:t>问题</a:t>
            </a:r>
            <a:endParaRPr lang="zh-CN" altLang="en-US" sz="1800">
              <a:latin typeface="Times New Roman" panose="02020603050405020304" pitchFamily="18" charset="0"/>
              <a:cs typeface="Times New Roman" panose="02020603050405020304" pitchFamily="18" charset="0"/>
              <a:sym typeface="+mn-ea"/>
            </a:endParaRPr>
          </a:p>
        </p:txBody>
      </p:sp>
      <p:sp>
        <p:nvSpPr>
          <p:cNvPr id="16" name="左大括号 15"/>
          <p:cNvSpPr/>
          <p:nvPr/>
        </p:nvSpPr>
        <p:spPr>
          <a:xfrm>
            <a:off x="3419475" y="5553710"/>
            <a:ext cx="372110" cy="1019175"/>
          </a:xfrm>
          <a:prstGeom prst="leftBrace">
            <a:avLst/>
          </a:prstGeom>
          <a:noFill/>
          <a:ln w="2857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7" name="文本框 16"/>
          <p:cNvSpPr txBox="1"/>
          <p:nvPr/>
        </p:nvSpPr>
        <p:spPr>
          <a:xfrm>
            <a:off x="1547495" y="5877560"/>
            <a:ext cx="1701800" cy="434975"/>
          </a:xfrm>
          <a:prstGeom prst="rect">
            <a:avLst/>
          </a:prstGeom>
          <a:noFill/>
        </p:spPr>
        <p:txBody>
          <a:bodyPr wrap="square" rtlCol="0" anchor="t">
            <a:noAutofit/>
          </a:bodyPr>
          <a:p>
            <a:r>
              <a:rPr lang="zh-CN" altLang="en-US" sz="1800">
                <a:latin typeface="Times New Roman" panose="02020603050405020304" pitchFamily="18" charset="0"/>
                <a:cs typeface="Times New Roman" panose="02020603050405020304" pitchFamily="18" charset="0"/>
                <a:sym typeface="+mn-ea"/>
              </a:rPr>
              <a:t>递进</a:t>
            </a:r>
            <a:r>
              <a:rPr lang="zh-CN" altLang="en-US" sz="1800">
                <a:latin typeface="Times New Roman" panose="02020603050405020304" pitchFamily="18" charset="0"/>
                <a:cs typeface="Times New Roman" panose="02020603050405020304" pitchFamily="18" charset="0"/>
                <a:sym typeface="+mn-ea"/>
              </a:rPr>
              <a:t>回归</a:t>
            </a:r>
            <a:endParaRPr lang="zh-CN" altLang="en-US" sz="1800">
              <a:latin typeface="Times New Roman" panose="02020603050405020304" pitchFamily="18" charset="0"/>
              <a:cs typeface="Times New Roman" panose="02020603050405020304" pitchFamily="18"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500" fill="hold"/>
                                        <p:tgtEl>
                                          <p:spTgt spid="3"/>
                                        </p:tgtEl>
                                        <p:attrNameLst>
                                          <p:attrName>ppt_x</p:attrName>
                                        </p:attrNameLst>
                                      </p:cBhvr>
                                      <p:tavLst>
                                        <p:tav tm="0">
                                          <p:val>
                                            <p:strVal val="#ppt_x"/>
                                          </p:val>
                                        </p:tav>
                                        <p:tav tm="100000">
                                          <p:val>
                                            <p:strVal val="#ppt_x"/>
                                          </p:val>
                                        </p:tav>
                                      </p:tavLst>
                                    </p:anim>
                                    <p:anim calcmode="lin" valueType="num">
                                      <p:cBhvr additive="base">
                                        <p:cTn id="1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anim calcmode="lin" valueType="num">
                                      <p:cBhvr additive="base">
                                        <p:cTn id="21" dur="500" fill="hold"/>
                                        <p:tgtEl>
                                          <p:spTgt spid="15"/>
                                        </p:tgtEl>
                                        <p:attrNameLst>
                                          <p:attrName>ppt_x</p:attrName>
                                        </p:attrNameLst>
                                      </p:cBhvr>
                                      <p:tavLst>
                                        <p:tav tm="0">
                                          <p:val>
                                            <p:strVal val="#ppt_x"/>
                                          </p:val>
                                        </p:tav>
                                        <p:tav tm="100000">
                                          <p:val>
                                            <p:strVal val="#ppt_x"/>
                                          </p:val>
                                        </p:tav>
                                      </p:tavLst>
                                    </p:anim>
                                    <p:anim calcmode="lin" valueType="num">
                                      <p:cBhvr additive="base">
                                        <p:cTn id="22" dur="500" fill="hold"/>
                                        <p:tgtEl>
                                          <p:spTgt spid="15"/>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additive="base">
                                        <p:cTn id="25" dur="500" fill="hold"/>
                                        <p:tgtEl>
                                          <p:spTgt spid="14"/>
                                        </p:tgtEl>
                                        <p:attrNameLst>
                                          <p:attrName>ppt_x</p:attrName>
                                        </p:attrNameLst>
                                      </p:cBhvr>
                                      <p:tavLst>
                                        <p:tav tm="0">
                                          <p:val>
                                            <p:strVal val="#ppt_x"/>
                                          </p:val>
                                        </p:tav>
                                        <p:tav tm="100000">
                                          <p:val>
                                            <p:strVal val="#ppt_x"/>
                                          </p:val>
                                        </p:tav>
                                      </p:tavLst>
                                    </p:anim>
                                    <p:anim calcmode="lin" valueType="num">
                                      <p:cBhvr additive="base">
                                        <p:cTn id="26" dur="500" fill="hold"/>
                                        <p:tgtEl>
                                          <p:spTgt spid="14"/>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4"/>
                                        </p:tgtEl>
                                        <p:attrNameLst>
                                          <p:attrName>style.visibility</p:attrName>
                                        </p:attrNameLst>
                                      </p:cBhvr>
                                      <p:to>
                                        <p:strVal val="visible"/>
                                      </p:to>
                                    </p:set>
                                    <p:anim calcmode="lin" valueType="num">
                                      <p:cBhvr additive="base">
                                        <p:cTn id="29" dur="500" fill="hold"/>
                                        <p:tgtEl>
                                          <p:spTgt spid="4"/>
                                        </p:tgtEl>
                                        <p:attrNameLst>
                                          <p:attrName>ppt_x</p:attrName>
                                        </p:attrNameLst>
                                      </p:cBhvr>
                                      <p:tavLst>
                                        <p:tav tm="0">
                                          <p:val>
                                            <p:strVal val="#ppt_x"/>
                                          </p:val>
                                        </p:tav>
                                        <p:tav tm="100000">
                                          <p:val>
                                            <p:strVal val="#ppt_x"/>
                                          </p:val>
                                        </p:tav>
                                      </p:tavLst>
                                    </p:anim>
                                    <p:anim calcmode="lin" valueType="num">
                                      <p:cBhvr additive="base">
                                        <p:cTn id="3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7"/>
                                        </p:tgtEl>
                                        <p:attrNameLst>
                                          <p:attrName>style.visibility</p:attrName>
                                        </p:attrNameLst>
                                      </p:cBhvr>
                                      <p:to>
                                        <p:strVal val="visible"/>
                                      </p:to>
                                    </p:set>
                                    <p:anim calcmode="lin" valueType="num">
                                      <p:cBhvr additive="base">
                                        <p:cTn id="35" dur="500" fill="hold"/>
                                        <p:tgtEl>
                                          <p:spTgt spid="17"/>
                                        </p:tgtEl>
                                        <p:attrNameLst>
                                          <p:attrName>ppt_x</p:attrName>
                                        </p:attrNameLst>
                                      </p:cBhvr>
                                      <p:tavLst>
                                        <p:tav tm="0">
                                          <p:val>
                                            <p:strVal val="#ppt_x"/>
                                          </p:val>
                                        </p:tav>
                                        <p:tav tm="100000">
                                          <p:val>
                                            <p:strVal val="#ppt_x"/>
                                          </p:val>
                                        </p:tav>
                                      </p:tavLst>
                                    </p:anim>
                                    <p:anim calcmode="lin" valueType="num">
                                      <p:cBhvr additive="base">
                                        <p:cTn id="36" dur="500" fill="hold"/>
                                        <p:tgtEl>
                                          <p:spTgt spid="17"/>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6"/>
                                        </p:tgtEl>
                                        <p:attrNameLst>
                                          <p:attrName>style.visibility</p:attrName>
                                        </p:attrNameLst>
                                      </p:cBhvr>
                                      <p:to>
                                        <p:strVal val="visible"/>
                                      </p:to>
                                    </p:set>
                                    <p:anim calcmode="lin" valueType="num">
                                      <p:cBhvr additive="base">
                                        <p:cTn id="39" dur="500" fill="hold"/>
                                        <p:tgtEl>
                                          <p:spTgt spid="16"/>
                                        </p:tgtEl>
                                        <p:attrNameLst>
                                          <p:attrName>ppt_x</p:attrName>
                                        </p:attrNameLst>
                                      </p:cBhvr>
                                      <p:tavLst>
                                        <p:tav tm="0">
                                          <p:val>
                                            <p:strVal val="#ppt_x"/>
                                          </p:val>
                                        </p:tav>
                                        <p:tav tm="100000">
                                          <p:val>
                                            <p:strVal val="#ppt_x"/>
                                          </p:val>
                                        </p:tav>
                                      </p:tavLst>
                                    </p:anim>
                                    <p:anim calcmode="lin" valueType="num">
                                      <p:cBhvr additive="base">
                                        <p:cTn id="40" dur="500" fill="hold"/>
                                        <p:tgtEl>
                                          <p:spTgt spid="16"/>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5"/>
                                        </p:tgtEl>
                                        <p:attrNameLst>
                                          <p:attrName>style.visibility</p:attrName>
                                        </p:attrNameLst>
                                      </p:cBhvr>
                                      <p:to>
                                        <p:strVal val="visible"/>
                                      </p:to>
                                    </p:set>
                                    <p:anim calcmode="lin" valueType="num">
                                      <p:cBhvr additive="base">
                                        <p:cTn id="43" dur="500" fill="hold"/>
                                        <p:tgtEl>
                                          <p:spTgt spid="5"/>
                                        </p:tgtEl>
                                        <p:attrNameLst>
                                          <p:attrName>ppt_x</p:attrName>
                                        </p:attrNameLst>
                                      </p:cBhvr>
                                      <p:tavLst>
                                        <p:tav tm="0">
                                          <p:val>
                                            <p:strVal val="#ppt_x"/>
                                          </p:val>
                                        </p:tav>
                                        <p:tav tm="100000">
                                          <p:val>
                                            <p:strVal val="#ppt_x"/>
                                          </p:val>
                                        </p:tav>
                                      </p:tavLst>
                                    </p:anim>
                                    <p:anim calcmode="lin" valueType="num">
                                      <p:cBhvr additive="base">
                                        <p:cTn id="4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0" grpId="0" animBg="1"/>
      <p:bldP spid="3" grpId="0"/>
      <p:bldP spid="13" grpId="1"/>
      <p:bldP spid="10" grpId="1" animBg="1"/>
      <p:bldP spid="3" grpId="1"/>
      <p:bldP spid="15" grpId="0"/>
      <p:bldP spid="14" grpId="0" animBg="1"/>
      <p:bldP spid="4" grpId="0"/>
      <p:bldP spid="15" grpId="1"/>
      <p:bldP spid="14" grpId="1" animBg="1"/>
      <p:bldP spid="4" grpId="1"/>
      <p:bldP spid="17" grpId="0"/>
      <p:bldP spid="16" grpId="0" animBg="1"/>
      <p:bldP spid="5" grpId="0"/>
      <p:bldP spid="17" grpId="1"/>
      <p:bldP spid="16" grpId="1" animBg="1"/>
      <p:bldP spid="5" grpId="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18469" y="764823"/>
            <a:ext cx="269113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3.1.3 </a:t>
            </a:r>
            <a:r>
              <a:rPr lang="zh-CN" altLang="en-US" sz="2800" b="1" dirty="0">
                <a:solidFill>
                  <a:srgbClr val="0000FF"/>
                </a:solidFill>
                <a:latin typeface="楷体" panose="02010609060101010101" pitchFamily="49" charset="-122"/>
                <a:ea typeface="楷体" panose="02010609060101010101" pitchFamily="49" charset="-122"/>
              </a:rPr>
              <a:t>递归</a:t>
            </a:r>
            <a:r>
              <a:rPr lang="zh-CN" altLang="en-US" sz="2800" b="1" dirty="0">
                <a:solidFill>
                  <a:srgbClr val="0000FF"/>
                </a:solidFill>
                <a:latin typeface="楷体" panose="02010609060101010101" pitchFamily="49" charset="-122"/>
                <a:ea typeface="楷体" panose="02010609060101010101" pitchFamily="49" charset="-122"/>
              </a:rPr>
              <a:t>总结</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11" name="文本框 10"/>
          <p:cNvSpPr txBox="1"/>
          <p:nvPr/>
        </p:nvSpPr>
        <p:spPr>
          <a:xfrm>
            <a:off x="467360" y="1286510"/>
            <a:ext cx="5379085" cy="788035"/>
          </a:xfrm>
          <a:prstGeom prst="rect">
            <a:avLst/>
          </a:prstGeom>
          <a:noFill/>
        </p:spPr>
        <p:txBody>
          <a:bodyPr wrap="square" rtlCol="0" anchor="t">
            <a:noAutofit/>
          </a:bodyPr>
          <a:p>
            <a:r>
              <a:rPr lang="zh-CN" altLang="en-US" sz="2400" dirty="0">
                <a:solidFill>
                  <a:srgbClr val="080808"/>
                </a:solidFill>
                <a:latin typeface="宋体" panose="02010600030101010101" pitchFamily="2" charset="-122"/>
                <a:sym typeface="+mn-ea"/>
              </a:rPr>
              <a:t>回想一下数学归纳法来类比一下</a:t>
            </a:r>
            <a:r>
              <a:rPr lang="zh-CN" altLang="en-US" sz="2400" dirty="0">
                <a:solidFill>
                  <a:srgbClr val="080808"/>
                </a:solidFill>
                <a:latin typeface="宋体" panose="02010600030101010101" pitchFamily="2" charset="-122"/>
                <a:sym typeface="+mn-ea"/>
              </a:rPr>
              <a:t>递归？</a:t>
            </a:r>
            <a:endParaRPr lang="zh-CN" altLang="en-US" sz="2400" dirty="0">
              <a:solidFill>
                <a:srgbClr val="080808"/>
              </a:solidFill>
              <a:latin typeface="宋体" panose="02010600030101010101" pitchFamily="2" charset="-122"/>
              <a:sym typeface="+mn-ea"/>
            </a:endParaRPr>
          </a:p>
        </p:txBody>
      </p:sp>
      <p:pic>
        <p:nvPicPr>
          <p:cNvPr id="4" name="图片 3" descr="depositphotos_1093798-stock-photo-domino-effect-isolated-on-white"/>
          <p:cNvPicPr>
            <a:picLocks noChangeAspect="1"/>
          </p:cNvPicPr>
          <p:nvPr/>
        </p:nvPicPr>
        <p:blipFill>
          <a:blip r:embed="rId1"/>
          <a:stretch>
            <a:fillRect/>
          </a:stretch>
        </p:blipFill>
        <p:spPr>
          <a:xfrm>
            <a:off x="2699385" y="2780665"/>
            <a:ext cx="3559175" cy="2343150"/>
          </a:xfrm>
          <a:prstGeom prst="rect">
            <a:avLst/>
          </a:prstGeom>
        </p:spPr>
      </p:pic>
      <p:sp>
        <p:nvSpPr>
          <p:cNvPr id="5" name="文本框 4"/>
          <p:cNvSpPr txBox="1"/>
          <p:nvPr/>
        </p:nvSpPr>
        <p:spPr>
          <a:xfrm>
            <a:off x="611505" y="4820920"/>
            <a:ext cx="8385810" cy="1758315"/>
          </a:xfrm>
          <a:prstGeom prst="rect">
            <a:avLst/>
          </a:prstGeom>
          <a:noFill/>
        </p:spPr>
        <p:txBody>
          <a:bodyPr wrap="square" rtlCol="0" anchor="t">
            <a:noAutofit/>
          </a:bodyPr>
          <a:p>
            <a:r>
              <a:rPr lang="zh-CN" altLang="en-US" sz="2000" dirty="0">
                <a:solidFill>
                  <a:srgbClr val="FF0000"/>
                </a:solidFill>
                <a:uFillTx/>
                <a:latin typeface="Times New Roman" panose="02020603050405020304" pitchFamily="18" charset="0"/>
                <a:sym typeface="+mn-ea"/>
              </a:rPr>
              <a:t>例如多米诺骨牌（想知道第</a:t>
            </a:r>
            <a:r>
              <a:rPr lang="en-US" altLang="zh-CN" sz="2000" dirty="0">
                <a:solidFill>
                  <a:srgbClr val="FF0000"/>
                </a:solidFill>
                <a:uFillTx/>
                <a:latin typeface="Times New Roman" panose="02020603050405020304" pitchFamily="18" charset="0"/>
                <a:sym typeface="+mn-ea"/>
              </a:rPr>
              <a:t>n</a:t>
            </a:r>
            <a:r>
              <a:rPr lang="zh-CN" altLang="en-US" sz="2000" dirty="0">
                <a:solidFill>
                  <a:srgbClr val="FF0000"/>
                </a:solidFill>
                <a:uFillTx/>
                <a:latin typeface="Times New Roman" panose="02020603050405020304" pitchFamily="18" charset="0"/>
                <a:sym typeface="+mn-ea"/>
              </a:rPr>
              <a:t>张骨牌的</a:t>
            </a:r>
            <a:r>
              <a:rPr lang="zh-CN" altLang="en-US" sz="2000" dirty="0">
                <a:solidFill>
                  <a:srgbClr val="FF0000"/>
                </a:solidFill>
                <a:uFillTx/>
                <a:latin typeface="Times New Roman" panose="02020603050405020304" pitchFamily="18" charset="0"/>
                <a:sym typeface="+mn-ea"/>
              </a:rPr>
              <a:t>情况）：</a:t>
            </a:r>
            <a:endParaRPr lang="zh-CN" altLang="en-US" sz="2000" dirty="0">
              <a:solidFill>
                <a:srgbClr val="FF0000"/>
              </a:solidFill>
              <a:uFillTx/>
              <a:latin typeface="Times New Roman" panose="02020603050405020304" pitchFamily="18" charset="0"/>
              <a:sym typeface="+mn-ea"/>
            </a:endParaRPr>
          </a:p>
          <a:p>
            <a:r>
              <a:rPr lang="zh-CN" altLang="en-US" sz="2000" dirty="0">
                <a:solidFill>
                  <a:srgbClr val="FF0000"/>
                </a:solidFill>
                <a:uFillTx/>
                <a:latin typeface="Times New Roman" panose="02020603050405020304" pitchFamily="18" charset="0"/>
                <a:sym typeface="+mn-ea"/>
              </a:rPr>
              <a:t>（</a:t>
            </a:r>
            <a:r>
              <a:rPr lang="en-US" altLang="zh-CN" sz="2000" dirty="0">
                <a:solidFill>
                  <a:srgbClr val="FF0000"/>
                </a:solidFill>
                <a:uFillTx/>
                <a:latin typeface="Times New Roman" panose="02020603050405020304" pitchFamily="18" charset="0"/>
                <a:sym typeface="+mn-ea"/>
              </a:rPr>
              <a:t>1</a:t>
            </a:r>
            <a:r>
              <a:rPr lang="zh-CN" altLang="en-US" sz="2000" dirty="0">
                <a:solidFill>
                  <a:srgbClr val="FF0000"/>
                </a:solidFill>
                <a:uFillTx/>
                <a:latin typeface="Times New Roman" panose="02020603050405020304" pitchFamily="18" charset="0"/>
                <a:sym typeface="+mn-ea"/>
              </a:rPr>
              <a:t>）第一张骨牌一定能</a:t>
            </a:r>
            <a:r>
              <a:rPr lang="zh-CN" altLang="en-US" sz="2000" dirty="0">
                <a:solidFill>
                  <a:srgbClr val="FF0000"/>
                </a:solidFill>
                <a:uFillTx/>
                <a:latin typeface="Times New Roman" panose="02020603050405020304" pitchFamily="18" charset="0"/>
                <a:sym typeface="+mn-ea"/>
              </a:rPr>
              <a:t>倒下去。</a:t>
            </a:r>
            <a:endParaRPr lang="zh-CN" altLang="en-US" sz="2000" dirty="0">
              <a:solidFill>
                <a:srgbClr val="FF0000"/>
              </a:solidFill>
              <a:uFillTx/>
              <a:latin typeface="Times New Roman" panose="02020603050405020304" pitchFamily="18" charset="0"/>
              <a:sym typeface="+mn-ea"/>
            </a:endParaRPr>
          </a:p>
          <a:p>
            <a:r>
              <a:rPr lang="zh-CN" altLang="en-US" sz="2000" dirty="0">
                <a:solidFill>
                  <a:srgbClr val="FF0000"/>
                </a:solidFill>
                <a:uFillTx/>
                <a:latin typeface="Times New Roman" panose="02020603050405020304" pitchFamily="18" charset="0"/>
                <a:sym typeface="+mn-ea"/>
              </a:rPr>
              <a:t>（</a:t>
            </a:r>
            <a:r>
              <a:rPr lang="en-US" altLang="zh-CN" sz="2000" dirty="0">
                <a:solidFill>
                  <a:srgbClr val="FF0000"/>
                </a:solidFill>
                <a:uFillTx/>
                <a:latin typeface="Times New Roman" panose="02020603050405020304" pitchFamily="18" charset="0"/>
                <a:sym typeface="+mn-ea"/>
              </a:rPr>
              <a:t>2</a:t>
            </a:r>
            <a:r>
              <a:rPr lang="zh-CN" altLang="en-US" sz="2000" dirty="0">
                <a:solidFill>
                  <a:srgbClr val="FF0000"/>
                </a:solidFill>
                <a:uFillTx/>
                <a:latin typeface="Times New Roman" panose="02020603050405020304" pitchFamily="18" charset="0"/>
                <a:sym typeface="+mn-ea"/>
              </a:rPr>
              <a:t>）然后证明：前一张骨牌能推到后一张</a:t>
            </a:r>
            <a:r>
              <a:rPr lang="zh-CN" altLang="en-US" sz="2000" dirty="0">
                <a:solidFill>
                  <a:srgbClr val="FF0000"/>
                </a:solidFill>
                <a:uFillTx/>
                <a:latin typeface="Times New Roman" panose="02020603050405020304" pitchFamily="18" charset="0"/>
                <a:sym typeface="+mn-ea"/>
              </a:rPr>
              <a:t>骨牌</a:t>
            </a:r>
            <a:endParaRPr lang="zh-CN" altLang="en-US" sz="2000" dirty="0">
              <a:solidFill>
                <a:srgbClr val="FF0000"/>
              </a:solidFill>
              <a:uFillTx/>
              <a:latin typeface="Times New Roman" panose="02020603050405020304" pitchFamily="18" charset="0"/>
              <a:sym typeface="+mn-ea"/>
            </a:endParaRPr>
          </a:p>
          <a:p>
            <a:r>
              <a:rPr lang="zh-CN" altLang="en-US" sz="2000" dirty="0">
                <a:solidFill>
                  <a:srgbClr val="FF0000"/>
                </a:solidFill>
                <a:uFillTx/>
                <a:latin typeface="Times New Roman" panose="02020603050405020304" pitchFamily="18" charset="0"/>
                <a:sym typeface="+mn-ea"/>
              </a:rPr>
              <a:t>（</a:t>
            </a:r>
            <a:r>
              <a:rPr lang="en-US" altLang="zh-CN" sz="2000" dirty="0">
                <a:solidFill>
                  <a:srgbClr val="FF0000"/>
                </a:solidFill>
                <a:uFillTx/>
                <a:latin typeface="Times New Roman" panose="02020603050405020304" pitchFamily="18" charset="0"/>
                <a:sym typeface="+mn-ea"/>
              </a:rPr>
              <a:t>3</a:t>
            </a:r>
            <a:r>
              <a:rPr lang="zh-CN" altLang="en-US" sz="2000" dirty="0">
                <a:solidFill>
                  <a:srgbClr val="FF0000"/>
                </a:solidFill>
                <a:uFillTx/>
                <a:latin typeface="Times New Roman" panose="02020603050405020304" pitchFamily="18" charset="0"/>
                <a:sym typeface="+mn-ea"/>
              </a:rPr>
              <a:t>）第</a:t>
            </a:r>
            <a:r>
              <a:rPr lang="en-US" altLang="zh-CN" sz="2000" dirty="0">
                <a:solidFill>
                  <a:srgbClr val="FF0000"/>
                </a:solidFill>
                <a:uFillTx/>
                <a:latin typeface="Times New Roman" panose="02020603050405020304" pitchFamily="18" charset="0"/>
                <a:sym typeface="+mn-ea"/>
              </a:rPr>
              <a:t>n</a:t>
            </a:r>
            <a:r>
              <a:rPr lang="zh-CN" altLang="en-US" sz="2000" dirty="0">
                <a:solidFill>
                  <a:srgbClr val="FF0000"/>
                </a:solidFill>
                <a:uFillTx/>
                <a:latin typeface="Times New Roman" panose="02020603050405020304" pitchFamily="18" charset="0"/>
                <a:sym typeface="+mn-ea"/>
              </a:rPr>
              <a:t>张骨牌一定能倒下去</a:t>
            </a:r>
            <a:endParaRPr lang="zh-CN" altLang="en-US" sz="2000" dirty="0">
              <a:solidFill>
                <a:srgbClr val="FF0000"/>
              </a:solidFill>
              <a:uFillTx/>
              <a:latin typeface="Times New Roman" panose="02020603050405020304" pitchFamily="18" charset="0"/>
              <a:sym typeface="+mn-ea"/>
            </a:endParaRPr>
          </a:p>
          <a:p>
            <a:endParaRPr lang="zh-CN" altLang="en-US" sz="2000" dirty="0">
              <a:solidFill>
                <a:srgbClr val="FF0000"/>
              </a:solidFill>
              <a:uFillTx/>
              <a:latin typeface="Times New Roman" panose="02020603050405020304" pitchFamily="18" charset="0"/>
              <a:sym typeface="+mn-ea"/>
            </a:endParaRPr>
          </a:p>
        </p:txBody>
      </p:sp>
      <p:sp>
        <p:nvSpPr>
          <p:cNvPr id="3" name="文本框 2"/>
          <p:cNvSpPr txBox="1"/>
          <p:nvPr/>
        </p:nvSpPr>
        <p:spPr>
          <a:xfrm>
            <a:off x="539115" y="1772920"/>
            <a:ext cx="8385810" cy="2070100"/>
          </a:xfrm>
          <a:prstGeom prst="rect">
            <a:avLst/>
          </a:prstGeom>
          <a:noFill/>
        </p:spPr>
        <p:txBody>
          <a:bodyPr wrap="square" rtlCol="0" anchor="t">
            <a:noAutofit/>
          </a:bodyPr>
          <a:p>
            <a:r>
              <a:rPr lang="zh-CN" altLang="en-US" sz="2000" dirty="0">
                <a:solidFill>
                  <a:schemeClr val="tx1"/>
                </a:solidFill>
                <a:uFillTx/>
                <a:latin typeface="Times New Roman" panose="02020603050405020304" pitchFamily="18" charset="0"/>
                <a:sym typeface="+mn-ea"/>
              </a:rPr>
              <a:t>数学归纳法：</a:t>
            </a:r>
            <a:endParaRPr lang="zh-CN" altLang="en-US" sz="2000" dirty="0">
              <a:solidFill>
                <a:schemeClr val="tx1"/>
              </a:solidFill>
              <a:uFillTx/>
              <a:latin typeface="Times New Roman" panose="02020603050405020304" pitchFamily="18" charset="0"/>
              <a:sym typeface="+mn-ea"/>
            </a:endParaRPr>
          </a:p>
          <a:p>
            <a:r>
              <a:rPr lang="zh-CN" altLang="en-US" sz="2000" dirty="0">
                <a:solidFill>
                  <a:schemeClr val="tx1"/>
                </a:solidFill>
                <a:uFillTx/>
                <a:latin typeface="Times New Roman" panose="02020603050405020304" pitchFamily="18" charset="0"/>
                <a:sym typeface="+mn-ea"/>
              </a:rPr>
              <a:t>（</a:t>
            </a:r>
            <a:r>
              <a:rPr lang="en-US" altLang="zh-CN" sz="2000" dirty="0">
                <a:solidFill>
                  <a:schemeClr val="tx1"/>
                </a:solidFill>
                <a:uFillTx/>
                <a:latin typeface="Times New Roman" panose="02020603050405020304" pitchFamily="18" charset="0"/>
                <a:sym typeface="+mn-ea"/>
              </a:rPr>
              <a:t>1</a:t>
            </a:r>
            <a:r>
              <a:rPr lang="zh-CN" altLang="en-US" sz="2000" dirty="0">
                <a:solidFill>
                  <a:schemeClr val="tx1"/>
                </a:solidFill>
                <a:uFillTx/>
                <a:latin typeface="Times New Roman" panose="02020603050405020304" pitchFamily="18" charset="0"/>
                <a:sym typeface="+mn-ea"/>
              </a:rPr>
              <a:t>）首先证明在某个初始值（通常情况下是参数</a:t>
            </a:r>
            <a:r>
              <a:rPr lang="en-US" altLang="zh-CN" sz="2000" dirty="0">
                <a:solidFill>
                  <a:schemeClr val="tx1"/>
                </a:solidFill>
                <a:uFillTx/>
                <a:latin typeface="Times New Roman" panose="02020603050405020304" pitchFamily="18" charset="0"/>
                <a:sym typeface="+mn-ea"/>
              </a:rPr>
              <a:t>n</a:t>
            </a:r>
            <a:r>
              <a:rPr lang="zh-CN" altLang="en-US" sz="2000" dirty="0">
                <a:solidFill>
                  <a:schemeClr val="tx1"/>
                </a:solidFill>
                <a:uFillTx/>
                <a:latin typeface="Times New Roman" panose="02020603050405020304" pitchFamily="18" charset="0"/>
                <a:sym typeface="+mn-ea"/>
              </a:rPr>
              <a:t>取</a:t>
            </a:r>
            <a:r>
              <a:rPr lang="en-US" altLang="zh-CN" sz="2000" dirty="0">
                <a:solidFill>
                  <a:schemeClr val="tx1"/>
                </a:solidFill>
                <a:uFillTx/>
                <a:latin typeface="Times New Roman" panose="02020603050405020304" pitchFamily="18" charset="0"/>
                <a:sym typeface="+mn-ea"/>
              </a:rPr>
              <a:t>1</a:t>
            </a:r>
            <a:r>
              <a:rPr lang="zh-CN" altLang="en-US" sz="2000" dirty="0">
                <a:solidFill>
                  <a:schemeClr val="tx1"/>
                </a:solidFill>
                <a:uFillTx/>
                <a:latin typeface="Times New Roman" panose="02020603050405020304" pitchFamily="18" charset="0"/>
                <a:sym typeface="+mn-ea"/>
              </a:rPr>
              <a:t>）时命题成立；</a:t>
            </a:r>
            <a:endParaRPr lang="en-US" altLang="zh-CN" sz="2000" dirty="0">
              <a:solidFill>
                <a:schemeClr val="tx1"/>
              </a:solidFill>
              <a:uFillTx/>
              <a:latin typeface="Times New Roman" panose="02020603050405020304" pitchFamily="18" charset="0"/>
              <a:sym typeface="+mn-ea"/>
            </a:endParaRPr>
          </a:p>
          <a:p>
            <a:r>
              <a:rPr lang="zh-CN" altLang="en-US" sz="2000" dirty="0">
                <a:solidFill>
                  <a:schemeClr val="tx1"/>
                </a:solidFill>
                <a:uFillTx/>
                <a:latin typeface="Times New Roman" panose="02020603050405020304" pitchFamily="18" charset="0"/>
                <a:sym typeface="+mn-ea"/>
              </a:rPr>
              <a:t>（</a:t>
            </a:r>
            <a:r>
              <a:rPr lang="en-US" altLang="zh-CN" sz="2000" dirty="0">
                <a:solidFill>
                  <a:schemeClr val="tx1"/>
                </a:solidFill>
                <a:uFillTx/>
                <a:latin typeface="Times New Roman" panose="02020603050405020304" pitchFamily="18" charset="0"/>
                <a:sym typeface="+mn-ea"/>
              </a:rPr>
              <a:t>2</a:t>
            </a:r>
            <a:r>
              <a:rPr lang="zh-CN" altLang="en-US" sz="2000" dirty="0">
                <a:solidFill>
                  <a:schemeClr val="tx1"/>
                </a:solidFill>
                <a:uFillTx/>
                <a:latin typeface="Times New Roman" panose="02020603050405020304" pitchFamily="18" charset="0"/>
                <a:sym typeface="+mn-ea"/>
              </a:rPr>
              <a:t>）然后证明：可以从任意一个值的成立证明下一个值也成立。来理解递归</a:t>
            </a:r>
            <a:br>
              <a:rPr lang="zh-CN" altLang="en-US" sz="2000" dirty="0">
                <a:solidFill>
                  <a:schemeClr val="tx1"/>
                </a:solidFill>
                <a:uFillTx/>
                <a:latin typeface="Times New Roman" panose="02020603050405020304" pitchFamily="18" charset="0"/>
                <a:sym typeface="+mn-ea"/>
              </a:rPr>
            </a:br>
            <a:r>
              <a:rPr lang="zh-CN" altLang="en-US" sz="2000" dirty="0">
                <a:solidFill>
                  <a:schemeClr val="tx1"/>
                </a:solidFill>
                <a:uFillTx/>
                <a:latin typeface="Times New Roman" panose="02020603050405020304" pitchFamily="18" charset="0"/>
                <a:sym typeface="+mn-ea"/>
              </a:rPr>
              <a:t>（</a:t>
            </a:r>
            <a:r>
              <a:rPr lang="en-US" altLang="zh-CN" sz="2000" dirty="0">
                <a:solidFill>
                  <a:schemeClr val="tx1"/>
                </a:solidFill>
                <a:uFillTx/>
                <a:latin typeface="Times New Roman" panose="02020603050405020304" pitchFamily="18" charset="0"/>
                <a:sym typeface="+mn-ea"/>
              </a:rPr>
              <a:t>3</a:t>
            </a:r>
            <a:r>
              <a:rPr lang="zh-CN" altLang="en-US" sz="2000" dirty="0">
                <a:solidFill>
                  <a:schemeClr val="tx1"/>
                </a:solidFill>
                <a:uFillTx/>
                <a:latin typeface="Times New Roman" panose="02020603050405020304" pitchFamily="18" charset="0"/>
                <a:sym typeface="+mn-ea"/>
              </a:rPr>
              <a:t>）得出第</a:t>
            </a:r>
            <a:r>
              <a:rPr lang="en-US" altLang="zh-CN" sz="2000" dirty="0">
                <a:solidFill>
                  <a:schemeClr val="tx1"/>
                </a:solidFill>
                <a:uFillTx/>
                <a:latin typeface="Times New Roman" panose="02020603050405020304" pitchFamily="18" charset="0"/>
                <a:sym typeface="+mn-ea"/>
              </a:rPr>
              <a:t>n</a:t>
            </a:r>
            <a:r>
              <a:rPr lang="zh-CN" altLang="en-US" sz="2000" dirty="0">
                <a:solidFill>
                  <a:schemeClr val="tx1"/>
                </a:solidFill>
                <a:uFillTx/>
                <a:latin typeface="Times New Roman" panose="02020603050405020304" pitchFamily="18" charset="0"/>
                <a:sym typeface="+mn-ea"/>
              </a:rPr>
              <a:t>项结果</a:t>
            </a:r>
            <a:endParaRPr lang="zh-CN" altLang="en-US" sz="2000" dirty="0">
              <a:solidFill>
                <a:schemeClr val="tx1"/>
              </a:solidFill>
              <a:uFillTx/>
              <a:latin typeface="Times New Roman" panose="02020603050405020304" pitchFamily="18" charset="0"/>
              <a:sym typeface="+mn-ea"/>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5"/>
          <p:cNvSpPr>
            <a:spLocks noChangeArrowheads="1"/>
          </p:cNvSpPr>
          <p:nvPr/>
        </p:nvSpPr>
        <p:spPr bwMode="auto">
          <a:xfrm>
            <a:off x="1" y="1051168"/>
            <a:ext cx="521290" cy="62483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buFont typeface="Arial" panose="020B0604020202020204" pitchFamily="34" charset="0"/>
              <a:buNone/>
            </a:pPr>
            <a:endParaRPr lang="zh-CN" altLang="en-US"/>
          </a:p>
        </p:txBody>
      </p:sp>
      <p:sp>
        <p:nvSpPr>
          <p:cNvPr id="9" name="Freeform 6"/>
          <p:cNvSpPr/>
          <p:nvPr/>
        </p:nvSpPr>
        <p:spPr bwMode="auto">
          <a:xfrm>
            <a:off x="105925" y="1140429"/>
            <a:ext cx="397513" cy="501058"/>
          </a:xfrm>
          <a:custGeom>
            <a:avLst/>
            <a:gdLst>
              <a:gd name="T0" fmla="*/ 510720 w 1173"/>
              <a:gd name="T1" fmla="*/ 242556 h 1472"/>
              <a:gd name="T2" fmla="*/ 494464 w 1173"/>
              <a:gd name="T3" fmla="*/ 21309 h 1472"/>
              <a:gd name="T4" fmla="*/ 481820 w 1173"/>
              <a:gd name="T5" fmla="*/ 24482 h 1472"/>
              <a:gd name="T6" fmla="*/ 452920 w 1173"/>
              <a:gd name="T7" fmla="*/ 30830 h 1472"/>
              <a:gd name="T8" fmla="*/ 414988 w 1173"/>
              <a:gd name="T9" fmla="*/ 24482 h 1472"/>
              <a:gd name="T10" fmla="*/ 284035 w 1173"/>
              <a:gd name="T11" fmla="*/ 2267 h 1472"/>
              <a:gd name="T12" fmla="*/ 0 w 1173"/>
              <a:gd name="T13" fmla="*/ 348193 h 1472"/>
              <a:gd name="T14" fmla="*/ 290356 w 1173"/>
              <a:gd name="T15" fmla="*/ 665102 h 1472"/>
              <a:gd name="T16" fmla="*/ 529686 w 1173"/>
              <a:gd name="T17" fmla="*/ 492366 h 1472"/>
              <a:gd name="T18" fmla="*/ 491303 w 1173"/>
              <a:gd name="T19" fmla="*/ 469697 h 1472"/>
              <a:gd name="T20" fmla="*/ 312483 w 1173"/>
              <a:gd name="T21" fmla="*/ 620671 h 1472"/>
              <a:gd name="T22" fmla="*/ 130954 w 1173"/>
              <a:gd name="T23" fmla="*/ 328697 h 1472"/>
              <a:gd name="T24" fmla="*/ 290356 w 1173"/>
              <a:gd name="T25" fmla="*/ 47151 h 1472"/>
              <a:gd name="T26" fmla="*/ 472337 w 1173"/>
              <a:gd name="T27" fmla="*/ 258424 h 1472"/>
              <a:gd name="T28" fmla="*/ 510720 w 1173"/>
              <a:gd name="T29" fmla="*/ 242556 h 147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173" h="1472">
                <a:moveTo>
                  <a:pt x="1131" y="535"/>
                </a:moveTo>
                <a:lnTo>
                  <a:pt x="1095" y="47"/>
                </a:lnTo>
                <a:cubicBezTo>
                  <a:pt x="1090" y="47"/>
                  <a:pt x="1081" y="49"/>
                  <a:pt x="1067" y="54"/>
                </a:cubicBezTo>
                <a:cubicBezTo>
                  <a:pt x="1043" y="64"/>
                  <a:pt x="1022" y="68"/>
                  <a:pt x="1003" y="68"/>
                </a:cubicBezTo>
                <a:cubicBezTo>
                  <a:pt x="975" y="68"/>
                  <a:pt x="947" y="64"/>
                  <a:pt x="919" y="54"/>
                </a:cubicBezTo>
                <a:cubicBezTo>
                  <a:pt x="810" y="17"/>
                  <a:pt x="714" y="0"/>
                  <a:pt x="629" y="5"/>
                </a:cubicBezTo>
                <a:cubicBezTo>
                  <a:pt x="214" y="24"/>
                  <a:pt x="5" y="278"/>
                  <a:pt x="0" y="768"/>
                </a:cubicBezTo>
                <a:cubicBezTo>
                  <a:pt x="5" y="1225"/>
                  <a:pt x="219" y="1458"/>
                  <a:pt x="643" y="1467"/>
                </a:cubicBezTo>
                <a:cubicBezTo>
                  <a:pt x="912" y="1472"/>
                  <a:pt x="1088" y="1345"/>
                  <a:pt x="1173" y="1086"/>
                </a:cubicBezTo>
                <a:lnTo>
                  <a:pt x="1088" y="1036"/>
                </a:lnTo>
                <a:cubicBezTo>
                  <a:pt x="999" y="1258"/>
                  <a:pt x="867" y="1369"/>
                  <a:pt x="692" y="1369"/>
                </a:cubicBezTo>
                <a:cubicBezTo>
                  <a:pt x="424" y="1359"/>
                  <a:pt x="290" y="1145"/>
                  <a:pt x="290" y="725"/>
                </a:cubicBezTo>
                <a:cubicBezTo>
                  <a:pt x="290" y="316"/>
                  <a:pt x="408" y="108"/>
                  <a:pt x="643" y="104"/>
                </a:cubicBezTo>
                <a:cubicBezTo>
                  <a:pt x="827" y="94"/>
                  <a:pt x="961" y="250"/>
                  <a:pt x="1046" y="570"/>
                </a:cubicBezTo>
                <a:lnTo>
                  <a:pt x="1131" y="53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 name="Freeform 7"/>
          <p:cNvSpPr>
            <a:spLocks noEditPoints="1"/>
          </p:cNvSpPr>
          <p:nvPr/>
        </p:nvSpPr>
        <p:spPr bwMode="auto">
          <a:xfrm>
            <a:off x="566516" y="1497477"/>
            <a:ext cx="742660" cy="151151"/>
          </a:xfrm>
          <a:custGeom>
            <a:avLst/>
            <a:gdLst>
              <a:gd name="T0" fmla="*/ 22141 w 2195"/>
              <a:gd name="T1" fmla="*/ 126007 h 445"/>
              <a:gd name="T2" fmla="*/ 113870 w 2195"/>
              <a:gd name="T3" fmla="*/ 125101 h 445"/>
              <a:gd name="T4" fmla="*/ 68684 w 2195"/>
              <a:gd name="T5" fmla="*/ 200795 h 445"/>
              <a:gd name="T6" fmla="*/ 70491 w 2195"/>
              <a:gd name="T7" fmla="*/ 47593 h 445"/>
              <a:gd name="T8" fmla="*/ 68684 w 2195"/>
              <a:gd name="T9" fmla="*/ 200795 h 445"/>
              <a:gd name="T10" fmla="*/ 300490 w 2195"/>
              <a:gd name="T11" fmla="*/ 196716 h 445"/>
              <a:gd name="T12" fmla="*/ 279253 w 2195"/>
              <a:gd name="T13" fmla="*/ 106064 h 445"/>
              <a:gd name="T14" fmla="*/ 201532 w 2195"/>
              <a:gd name="T15" fmla="*/ 106970 h 445"/>
              <a:gd name="T16" fmla="*/ 180746 w 2195"/>
              <a:gd name="T17" fmla="*/ 197623 h 445"/>
              <a:gd name="T18" fmla="*/ 201532 w 2195"/>
              <a:gd name="T19" fmla="*/ 50312 h 445"/>
              <a:gd name="T20" fmla="*/ 249881 w 2195"/>
              <a:gd name="T21" fmla="*/ 46233 h 445"/>
              <a:gd name="T22" fmla="*/ 405323 w 2195"/>
              <a:gd name="T23" fmla="*/ 184478 h 445"/>
              <a:gd name="T24" fmla="*/ 387248 w 2195"/>
              <a:gd name="T25" fmla="*/ 199889 h 445"/>
              <a:gd name="T26" fmla="*/ 356973 w 2195"/>
              <a:gd name="T27" fmla="*/ 68443 h 445"/>
              <a:gd name="T28" fmla="*/ 336640 w 2195"/>
              <a:gd name="T29" fmla="*/ 50312 h 445"/>
              <a:gd name="T30" fmla="*/ 356973 w 2195"/>
              <a:gd name="T31" fmla="*/ 10878 h 445"/>
              <a:gd name="T32" fmla="*/ 378211 w 2195"/>
              <a:gd name="T33" fmla="*/ 50312 h 445"/>
              <a:gd name="T34" fmla="*/ 405323 w 2195"/>
              <a:gd name="T35" fmla="*/ 68443 h 445"/>
              <a:gd name="T36" fmla="*/ 378211 w 2195"/>
              <a:gd name="T37" fmla="*/ 167707 h 445"/>
              <a:gd name="T38" fmla="*/ 405323 w 2195"/>
              <a:gd name="T39" fmla="*/ 184478 h 445"/>
              <a:gd name="T40" fmla="*/ 548564 w 2195"/>
              <a:gd name="T41" fmla="*/ 112862 h 445"/>
              <a:gd name="T42" fmla="*/ 460902 w 2195"/>
              <a:gd name="T43" fmla="*/ 112862 h 445"/>
              <a:gd name="T44" fmla="*/ 570706 w 2195"/>
              <a:gd name="T45" fmla="*/ 157282 h 445"/>
              <a:gd name="T46" fmla="*/ 436502 w 2195"/>
              <a:gd name="T47" fmla="*/ 126007 h 445"/>
              <a:gd name="T48" fmla="*/ 571609 w 2195"/>
              <a:gd name="T49" fmla="*/ 126007 h 445"/>
              <a:gd name="T50" fmla="*/ 459999 w 2195"/>
              <a:gd name="T51" fmla="*/ 130993 h 445"/>
              <a:gd name="T52" fmla="*/ 548564 w 2195"/>
              <a:gd name="T53" fmla="*/ 151390 h 445"/>
              <a:gd name="T54" fmla="*/ 734733 w 2195"/>
              <a:gd name="T55" fmla="*/ 196716 h 445"/>
              <a:gd name="T56" fmla="*/ 713947 w 2195"/>
              <a:gd name="T57" fmla="*/ 106064 h 445"/>
              <a:gd name="T58" fmla="*/ 636226 w 2195"/>
              <a:gd name="T59" fmla="*/ 106970 h 445"/>
              <a:gd name="T60" fmla="*/ 614988 w 2195"/>
              <a:gd name="T61" fmla="*/ 197623 h 445"/>
              <a:gd name="T62" fmla="*/ 636226 w 2195"/>
              <a:gd name="T63" fmla="*/ 50312 h 445"/>
              <a:gd name="T64" fmla="*/ 684576 w 2195"/>
              <a:gd name="T65" fmla="*/ 46233 h 445"/>
              <a:gd name="T66" fmla="*/ 840017 w 2195"/>
              <a:gd name="T67" fmla="*/ 184478 h 445"/>
              <a:gd name="T68" fmla="*/ 821491 w 2195"/>
              <a:gd name="T69" fmla="*/ 199889 h 445"/>
              <a:gd name="T70" fmla="*/ 791668 w 2195"/>
              <a:gd name="T71" fmla="*/ 68443 h 445"/>
              <a:gd name="T72" fmla="*/ 771334 w 2195"/>
              <a:gd name="T73" fmla="*/ 50312 h 445"/>
              <a:gd name="T74" fmla="*/ 791668 w 2195"/>
              <a:gd name="T75" fmla="*/ 10878 h 445"/>
              <a:gd name="T76" fmla="*/ 812454 w 2195"/>
              <a:gd name="T77" fmla="*/ 50312 h 445"/>
              <a:gd name="T78" fmla="*/ 840017 w 2195"/>
              <a:gd name="T79" fmla="*/ 68443 h 445"/>
              <a:gd name="T80" fmla="*/ 812454 w 2195"/>
              <a:gd name="T81" fmla="*/ 167707 h 445"/>
              <a:gd name="T82" fmla="*/ 840017 w 2195"/>
              <a:gd name="T83" fmla="*/ 184478 h 445"/>
              <a:gd name="T84" fmla="*/ 985066 w 2195"/>
              <a:gd name="T85" fmla="*/ 85667 h 445"/>
              <a:gd name="T86" fmla="*/ 875263 w 2195"/>
              <a:gd name="T87" fmla="*/ 87933 h 445"/>
              <a:gd name="T88" fmla="*/ 968799 w 2195"/>
              <a:gd name="T89" fmla="*/ 159549 h 445"/>
              <a:gd name="T90" fmla="*/ 890174 w 2195"/>
              <a:gd name="T91" fmla="*/ 151390 h 445"/>
              <a:gd name="T92" fmla="*/ 931746 w 2195"/>
              <a:gd name="T93" fmla="*/ 200795 h 445"/>
              <a:gd name="T94" fmla="*/ 937620 w 2195"/>
              <a:gd name="T95" fmla="*/ 114222 h 445"/>
              <a:gd name="T96" fmla="*/ 929487 w 2195"/>
              <a:gd name="T97" fmla="*/ 65723 h 445"/>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2195" h="445">
                <a:moveTo>
                  <a:pt x="154" y="142"/>
                </a:moveTo>
                <a:cubicBezTo>
                  <a:pt x="86" y="144"/>
                  <a:pt x="51" y="189"/>
                  <a:pt x="49" y="278"/>
                </a:cubicBezTo>
                <a:cubicBezTo>
                  <a:pt x="51" y="361"/>
                  <a:pt x="86" y="405"/>
                  <a:pt x="154" y="407"/>
                </a:cubicBezTo>
                <a:cubicBezTo>
                  <a:pt x="218" y="405"/>
                  <a:pt x="251" y="361"/>
                  <a:pt x="252" y="276"/>
                </a:cubicBezTo>
                <a:cubicBezTo>
                  <a:pt x="248" y="193"/>
                  <a:pt x="215" y="148"/>
                  <a:pt x="154" y="142"/>
                </a:cubicBezTo>
                <a:close/>
                <a:moveTo>
                  <a:pt x="152" y="443"/>
                </a:moveTo>
                <a:cubicBezTo>
                  <a:pt x="55" y="437"/>
                  <a:pt x="5" y="383"/>
                  <a:pt x="0" y="280"/>
                </a:cubicBezTo>
                <a:cubicBezTo>
                  <a:pt x="3" y="166"/>
                  <a:pt x="55" y="107"/>
                  <a:pt x="156" y="105"/>
                </a:cubicBezTo>
                <a:cubicBezTo>
                  <a:pt x="250" y="109"/>
                  <a:pt x="299" y="165"/>
                  <a:pt x="303" y="274"/>
                </a:cubicBezTo>
                <a:cubicBezTo>
                  <a:pt x="302" y="385"/>
                  <a:pt x="251" y="442"/>
                  <a:pt x="152" y="443"/>
                </a:cubicBezTo>
                <a:close/>
                <a:moveTo>
                  <a:pt x="665" y="227"/>
                </a:moveTo>
                <a:lnTo>
                  <a:pt x="665" y="434"/>
                </a:lnTo>
                <a:lnTo>
                  <a:pt x="618" y="434"/>
                </a:lnTo>
                <a:lnTo>
                  <a:pt x="618" y="234"/>
                </a:lnTo>
                <a:cubicBezTo>
                  <a:pt x="616" y="174"/>
                  <a:pt x="591" y="144"/>
                  <a:pt x="542" y="142"/>
                </a:cubicBezTo>
                <a:cubicBezTo>
                  <a:pt x="484" y="150"/>
                  <a:pt x="452" y="181"/>
                  <a:pt x="446" y="236"/>
                </a:cubicBezTo>
                <a:lnTo>
                  <a:pt x="446" y="434"/>
                </a:lnTo>
                <a:lnTo>
                  <a:pt x="400" y="436"/>
                </a:lnTo>
                <a:lnTo>
                  <a:pt x="400" y="111"/>
                </a:lnTo>
                <a:lnTo>
                  <a:pt x="446" y="111"/>
                </a:lnTo>
                <a:lnTo>
                  <a:pt x="446" y="160"/>
                </a:lnTo>
                <a:cubicBezTo>
                  <a:pt x="472" y="123"/>
                  <a:pt x="507" y="104"/>
                  <a:pt x="553" y="102"/>
                </a:cubicBezTo>
                <a:cubicBezTo>
                  <a:pt x="628" y="102"/>
                  <a:pt x="665" y="144"/>
                  <a:pt x="665" y="227"/>
                </a:cubicBezTo>
                <a:close/>
                <a:moveTo>
                  <a:pt x="897" y="407"/>
                </a:moveTo>
                <a:lnTo>
                  <a:pt x="906" y="432"/>
                </a:lnTo>
                <a:cubicBezTo>
                  <a:pt x="891" y="438"/>
                  <a:pt x="875" y="441"/>
                  <a:pt x="857" y="441"/>
                </a:cubicBezTo>
                <a:cubicBezTo>
                  <a:pt x="811" y="442"/>
                  <a:pt x="788" y="419"/>
                  <a:pt x="790" y="370"/>
                </a:cubicBezTo>
                <a:lnTo>
                  <a:pt x="790" y="151"/>
                </a:lnTo>
                <a:lnTo>
                  <a:pt x="745" y="151"/>
                </a:lnTo>
                <a:lnTo>
                  <a:pt x="745" y="111"/>
                </a:lnTo>
                <a:lnTo>
                  <a:pt x="790" y="111"/>
                </a:lnTo>
                <a:lnTo>
                  <a:pt x="790" y="24"/>
                </a:lnTo>
                <a:lnTo>
                  <a:pt x="837" y="0"/>
                </a:lnTo>
                <a:lnTo>
                  <a:pt x="837" y="111"/>
                </a:lnTo>
                <a:lnTo>
                  <a:pt x="897" y="111"/>
                </a:lnTo>
                <a:lnTo>
                  <a:pt x="897" y="151"/>
                </a:lnTo>
                <a:lnTo>
                  <a:pt x="837" y="151"/>
                </a:lnTo>
                <a:lnTo>
                  <a:pt x="837" y="370"/>
                </a:lnTo>
                <a:cubicBezTo>
                  <a:pt x="835" y="398"/>
                  <a:pt x="847" y="411"/>
                  <a:pt x="872" y="410"/>
                </a:cubicBezTo>
                <a:cubicBezTo>
                  <a:pt x="881" y="410"/>
                  <a:pt x="890" y="409"/>
                  <a:pt x="897" y="407"/>
                </a:cubicBezTo>
                <a:close/>
                <a:moveTo>
                  <a:pt x="1020" y="249"/>
                </a:moveTo>
                <a:lnTo>
                  <a:pt x="1214" y="249"/>
                </a:lnTo>
                <a:cubicBezTo>
                  <a:pt x="1211" y="184"/>
                  <a:pt x="1179" y="150"/>
                  <a:pt x="1118" y="147"/>
                </a:cubicBezTo>
                <a:cubicBezTo>
                  <a:pt x="1057" y="153"/>
                  <a:pt x="1024" y="187"/>
                  <a:pt x="1020" y="249"/>
                </a:cubicBezTo>
                <a:close/>
                <a:moveTo>
                  <a:pt x="1214" y="334"/>
                </a:moveTo>
                <a:lnTo>
                  <a:pt x="1263" y="347"/>
                </a:lnTo>
                <a:cubicBezTo>
                  <a:pt x="1245" y="413"/>
                  <a:pt x="1198" y="445"/>
                  <a:pt x="1120" y="443"/>
                </a:cubicBezTo>
                <a:cubicBezTo>
                  <a:pt x="1021" y="439"/>
                  <a:pt x="969" y="384"/>
                  <a:pt x="966" y="278"/>
                </a:cubicBezTo>
                <a:cubicBezTo>
                  <a:pt x="971" y="167"/>
                  <a:pt x="1021" y="109"/>
                  <a:pt x="1118" y="105"/>
                </a:cubicBezTo>
                <a:cubicBezTo>
                  <a:pt x="1213" y="107"/>
                  <a:pt x="1262" y="165"/>
                  <a:pt x="1265" y="278"/>
                </a:cubicBezTo>
                <a:cubicBezTo>
                  <a:pt x="1265" y="284"/>
                  <a:pt x="1265" y="288"/>
                  <a:pt x="1265" y="289"/>
                </a:cubicBezTo>
                <a:lnTo>
                  <a:pt x="1018" y="289"/>
                </a:lnTo>
                <a:cubicBezTo>
                  <a:pt x="1021" y="362"/>
                  <a:pt x="1054" y="401"/>
                  <a:pt x="1118" y="405"/>
                </a:cubicBezTo>
                <a:cubicBezTo>
                  <a:pt x="1169" y="405"/>
                  <a:pt x="1200" y="382"/>
                  <a:pt x="1214" y="334"/>
                </a:cubicBezTo>
                <a:close/>
                <a:moveTo>
                  <a:pt x="1626" y="227"/>
                </a:moveTo>
                <a:lnTo>
                  <a:pt x="1626" y="434"/>
                </a:lnTo>
                <a:lnTo>
                  <a:pt x="1580" y="434"/>
                </a:lnTo>
                <a:lnTo>
                  <a:pt x="1580" y="234"/>
                </a:lnTo>
                <a:cubicBezTo>
                  <a:pt x="1578" y="174"/>
                  <a:pt x="1553" y="144"/>
                  <a:pt x="1504" y="142"/>
                </a:cubicBezTo>
                <a:cubicBezTo>
                  <a:pt x="1446" y="150"/>
                  <a:pt x="1414" y="181"/>
                  <a:pt x="1408" y="236"/>
                </a:cubicBezTo>
                <a:lnTo>
                  <a:pt x="1408" y="434"/>
                </a:lnTo>
                <a:lnTo>
                  <a:pt x="1361" y="436"/>
                </a:lnTo>
                <a:lnTo>
                  <a:pt x="1361" y="111"/>
                </a:lnTo>
                <a:lnTo>
                  <a:pt x="1408" y="111"/>
                </a:lnTo>
                <a:lnTo>
                  <a:pt x="1408" y="160"/>
                </a:lnTo>
                <a:cubicBezTo>
                  <a:pt x="1433" y="123"/>
                  <a:pt x="1469" y="104"/>
                  <a:pt x="1515" y="102"/>
                </a:cubicBezTo>
                <a:cubicBezTo>
                  <a:pt x="1589" y="102"/>
                  <a:pt x="1626" y="144"/>
                  <a:pt x="1626" y="227"/>
                </a:cubicBezTo>
                <a:close/>
                <a:moveTo>
                  <a:pt x="1859" y="407"/>
                </a:moveTo>
                <a:lnTo>
                  <a:pt x="1868" y="432"/>
                </a:lnTo>
                <a:cubicBezTo>
                  <a:pt x="1853" y="438"/>
                  <a:pt x="1836" y="441"/>
                  <a:pt x="1818" y="441"/>
                </a:cubicBezTo>
                <a:cubicBezTo>
                  <a:pt x="1772" y="442"/>
                  <a:pt x="1750" y="419"/>
                  <a:pt x="1752" y="370"/>
                </a:cubicBezTo>
                <a:lnTo>
                  <a:pt x="1752" y="151"/>
                </a:lnTo>
                <a:lnTo>
                  <a:pt x="1707" y="151"/>
                </a:lnTo>
                <a:lnTo>
                  <a:pt x="1707" y="111"/>
                </a:lnTo>
                <a:lnTo>
                  <a:pt x="1752" y="111"/>
                </a:lnTo>
                <a:lnTo>
                  <a:pt x="1752" y="24"/>
                </a:lnTo>
                <a:lnTo>
                  <a:pt x="1798" y="0"/>
                </a:lnTo>
                <a:lnTo>
                  <a:pt x="1798" y="111"/>
                </a:lnTo>
                <a:lnTo>
                  <a:pt x="1859" y="111"/>
                </a:lnTo>
                <a:lnTo>
                  <a:pt x="1859" y="151"/>
                </a:lnTo>
                <a:lnTo>
                  <a:pt x="1798" y="151"/>
                </a:lnTo>
                <a:lnTo>
                  <a:pt x="1798" y="370"/>
                </a:lnTo>
                <a:cubicBezTo>
                  <a:pt x="1797" y="398"/>
                  <a:pt x="1809" y="411"/>
                  <a:pt x="1834" y="410"/>
                </a:cubicBezTo>
                <a:cubicBezTo>
                  <a:pt x="1843" y="410"/>
                  <a:pt x="1851" y="409"/>
                  <a:pt x="1859" y="407"/>
                </a:cubicBezTo>
                <a:close/>
                <a:moveTo>
                  <a:pt x="2131" y="203"/>
                </a:moveTo>
                <a:lnTo>
                  <a:pt x="2180" y="189"/>
                </a:lnTo>
                <a:cubicBezTo>
                  <a:pt x="2167" y="133"/>
                  <a:pt x="2125" y="104"/>
                  <a:pt x="2055" y="102"/>
                </a:cubicBezTo>
                <a:cubicBezTo>
                  <a:pt x="1982" y="105"/>
                  <a:pt x="1943" y="136"/>
                  <a:pt x="1937" y="194"/>
                </a:cubicBezTo>
                <a:cubicBezTo>
                  <a:pt x="1934" y="249"/>
                  <a:pt x="1976" y="281"/>
                  <a:pt x="2062" y="292"/>
                </a:cubicBezTo>
                <a:cubicBezTo>
                  <a:pt x="2118" y="302"/>
                  <a:pt x="2146" y="322"/>
                  <a:pt x="2144" y="352"/>
                </a:cubicBezTo>
                <a:cubicBezTo>
                  <a:pt x="2143" y="387"/>
                  <a:pt x="2115" y="406"/>
                  <a:pt x="2062" y="407"/>
                </a:cubicBezTo>
                <a:cubicBezTo>
                  <a:pt x="2013" y="409"/>
                  <a:pt x="1982" y="384"/>
                  <a:pt x="1970" y="334"/>
                </a:cubicBezTo>
                <a:lnTo>
                  <a:pt x="1924" y="347"/>
                </a:lnTo>
                <a:cubicBezTo>
                  <a:pt x="1941" y="413"/>
                  <a:pt x="1988" y="445"/>
                  <a:pt x="2062" y="443"/>
                </a:cubicBezTo>
                <a:cubicBezTo>
                  <a:pt x="2148" y="442"/>
                  <a:pt x="2192" y="410"/>
                  <a:pt x="2193" y="350"/>
                </a:cubicBezTo>
                <a:cubicBezTo>
                  <a:pt x="2195" y="298"/>
                  <a:pt x="2155" y="265"/>
                  <a:pt x="2075" y="252"/>
                </a:cubicBezTo>
                <a:cubicBezTo>
                  <a:pt x="2014" y="241"/>
                  <a:pt x="1985" y="222"/>
                  <a:pt x="1986" y="194"/>
                </a:cubicBezTo>
                <a:cubicBezTo>
                  <a:pt x="1990" y="162"/>
                  <a:pt x="2014" y="146"/>
                  <a:pt x="2057" y="145"/>
                </a:cubicBezTo>
                <a:cubicBezTo>
                  <a:pt x="2097" y="145"/>
                  <a:pt x="2122" y="164"/>
                  <a:pt x="2131" y="203"/>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 name="文本框 1"/>
          <p:cNvSpPr txBox="1"/>
          <p:nvPr/>
        </p:nvSpPr>
        <p:spPr>
          <a:xfrm>
            <a:off x="521335" y="1124585"/>
            <a:ext cx="1515745" cy="368300"/>
          </a:xfrm>
          <a:prstGeom prst="rect">
            <a:avLst/>
          </a:prstGeom>
          <a:noFill/>
        </p:spPr>
        <p:txBody>
          <a:bodyPr wrap="square" rtlCol="0">
            <a:spAutoFit/>
          </a:bodyPr>
          <a:p>
            <a:r>
              <a:rPr lang="zh-CN" altLang="en-US">
                <a:latin typeface="黑体" panose="02010609060101010101" charset="-122"/>
                <a:ea typeface="黑体" panose="02010609060101010101" charset="-122"/>
              </a:rPr>
              <a:t>本章概要</a:t>
            </a:r>
            <a:endParaRPr lang="zh-CN" altLang="en-US">
              <a:latin typeface="黑体" panose="02010609060101010101" charset="-122"/>
              <a:ea typeface="黑体" panose="02010609060101010101" charset="-122"/>
            </a:endParaRPr>
          </a:p>
        </p:txBody>
      </p:sp>
      <p:pic>
        <p:nvPicPr>
          <p:cNvPr id="3" name="图片 2"/>
          <p:cNvPicPr>
            <a:picLocks noChangeAspect="1"/>
          </p:cNvPicPr>
          <p:nvPr/>
        </p:nvPicPr>
        <p:blipFill>
          <a:blip r:embed="rId1"/>
          <a:stretch>
            <a:fillRect/>
          </a:stretch>
        </p:blipFill>
        <p:spPr>
          <a:xfrm>
            <a:off x="1979295" y="1140460"/>
            <a:ext cx="6266180" cy="5105400"/>
          </a:xfrm>
          <a:prstGeom prst="rect">
            <a:avLst/>
          </a:prstGeo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18469" y="764823"/>
            <a:ext cx="269113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3.1.4 </a:t>
            </a:r>
            <a:r>
              <a:rPr lang="zh-CN" altLang="en-US" sz="2800" b="1" dirty="0">
                <a:solidFill>
                  <a:srgbClr val="0000FF"/>
                </a:solidFill>
                <a:latin typeface="楷体" panose="02010609060101010101" pitchFamily="49" charset="-122"/>
                <a:ea typeface="楷体" panose="02010609060101010101" pitchFamily="49" charset="-122"/>
              </a:rPr>
              <a:t>递归</a:t>
            </a:r>
            <a:r>
              <a:rPr lang="zh-CN" altLang="en-US" sz="2800" b="1" dirty="0">
                <a:solidFill>
                  <a:srgbClr val="0000FF"/>
                </a:solidFill>
                <a:latin typeface="楷体" panose="02010609060101010101" pitchFamily="49" charset="-122"/>
                <a:ea typeface="楷体" panose="02010609060101010101" pitchFamily="49" charset="-122"/>
              </a:rPr>
              <a:t>总结</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11" name="文本框 10"/>
          <p:cNvSpPr txBox="1"/>
          <p:nvPr/>
        </p:nvSpPr>
        <p:spPr>
          <a:xfrm>
            <a:off x="467360" y="1286510"/>
            <a:ext cx="5379085" cy="788035"/>
          </a:xfrm>
          <a:prstGeom prst="rect">
            <a:avLst/>
          </a:prstGeom>
          <a:noFill/>
        </p:spPr>
        <p:txBody>
          <a:bodyPr wrap="square" rtlCol="0" anchor="t">
            <a:noAutofit/>
          </a:bodyPr>
          <a:p>
            <a:r>
              <a:rPr lang="zh-CN" altLang="en-US" sz="2400" dirty="0">
                <a:solidFill>
                  <a:srgbClr val="080808"/>
                </a:solidFill>
                <a:latin typeface="宋体" panose="02010600030101010101" pitchFamily="2" charset="-122"/>
                <a:sym typeface="+mn-ea"/>
              </a:rPr>
              <a:t>递归函数的运用就可以有如下经验：</a:t>
            </a:r>
            <a:endParaRPr lang="en-US" altLang="zh-CN" sz="2400" dirty="0">
              <a:solidFill>
                <a:srgbClr val="080808"/>
              </a:solidFill>
              <a:latin typeface="宋体" panose="02010600030101010101" pitchFamily="2" charset="-122"/>
              <a:sym typeface="+mn-ea"/>
            </a:endParaRPr>
          </a:p>
        </p:txBody>
      </p:sp>
      <p:sp>
        <p:nvSpPr>
          <p:cNvPr id="3" name="文本框 2"/>
          <p:cNvSpPr txBox="1"/>
          <p:nvPr/>
        </p:nvSpPr>
        <p:spPr>
          <a:xfrm>
            <a:off x="467360" y="2493010"/>
            <a:ext cx="8385810" cy="2070100"/>
          </a:xfrm>
          <a:prstGeom prst="rect">
            <a:avLst/>
          </a:prstGeom>
          <a:noFill/>
        </p:spPr>
        <p:txBody>
          <a:bodyPr wrap="square" rtlCol="0" anchor="t">
            <a:noAutofit/>
          </a:bodyPr>
          <a:p>
            <a:r>
              <a:rPr lang="zh-CN" altLang="en-US" sz="2000" dirty="0">
                <a:solidFill>
                  <a:schemeClr val="tx1"/>
                </a:solidFill>
                <a:uFillTx/>
                <a:latin typeface="Times New Roman" panose="02020603050405020304" pitchFamily="18" charset="0"/>
                <a:sym typeface="+mn-ea"/>
              </a:rPr>
              <a:t>递归函数</a:t>
            </a:r>
            <a:r>
              <a:rPr lang="zh-CN" altLang="en-US" sz="2000" dirty="0">
                <a:solidFill>
                  <a:schemeClr val="tx1"/>
                </a:solidFill>
                <a:uFillTx/>
                <a:latin typeface="Times New Roman" panose="02020603050405020304" pitchFamily="18" charset="0"/>
                <a:sym typeface="+mn-ea"/>
              </a:rPr>
              <a:t>方法：</a:t>
            </a:r>
            <a:endParaRPr lang="zh-CN" altLang="en-US" sz="2000" dirty="0">
              <a:solidFill>
                <a:schemeClr val="tx1"/>
              </a:solidFill>
              <a:uFillTx/>
              <a:latin typeface="Times New Roman" panose="02020603050405020304" pitchFamily="18" charset="0"/>
              <a:sym typeface="+mn-ea"/>
            </a:endParaRPr>
          </a:p>
          <a:p>
            <a:r>
              <a:rPr lang="zh-CN" altLang="en-US" sz="2000" dirty="0">
                <a:solidFill>
                  <a:schemeClr val="tx1"/>
                </a:solidFill>
                <a:uFillTx/>
                <a:latin typeface="Times New Roman" panose="02020603050405020304" pitchFamily="18" charset="0"/>
                <a:sym typeface="+mn-ea"/>
              </a:rPr>
              <a:t>（</a:t>
            </a:r>
            <a:r>
              <a:rPr lang="en-US" altLang="zh-CN" sz="2000" dirty="0">
                <a:solidFill>
                  <a:schemeClr val="tx1"/>
                </a:solidFill>
                <a:uFillTx/>
                <a:latin typeface="Times New Roman" panose="02020603050405020304" pitchFamily="18" charset="0"/>
                <a:sym typeface="+mn-ea"/>
              </a:rPr>
              <a:t>1</a:t>
            </a:r>
            <a:r>
              <a:rPr lang="zh-CN" altLang="en-US" sz="2000" dirty="0">
                <a:solidFill>
                  <a:schemeClr val="tx1"/>
                </a:solidFill>
                <a:uFillTx/>
                <a:latin typeface="Times New Roman" panose="02020603050405020304" pitchFamily="18" charset="0"/>
                <a:sym typeface="+mn-ea"/>
              </a:rPr>
              <a:t>）</a:t>
            </a:r>
            <a:r>
              <a:rPr lang="zh-CN" altLang="en-US" sz="2000" dirty="0">
                <a:solidFill>
                  <a:schemeClr val="tx1"/>
                </a:solidFill>
                <a:uFillTx/>
                <a:latin typeface="Times New Roman" panose="02020603050405020304" pitchFamily="18" charset="0"/>
                <a:sym typeface="+mn-ea"/>
              </a:rPr>
              <a:t>找到基问题，也就是递归出口。</a:t>
            </a:r>
            <a:endParaRPr lang="en-US" altLang="zh-CN" sz="2000" dirty="0">
              <a:solidFill>
                <a:schemeClr val="tx1"/>
              </a:solidFill>
              <a:uFillTx/>
              <a:latin typeface="Times New Roman" panose="02020603050405020304" pitchFamily="18" charset="0"/>
              <a:sym typeface="+mn-ea"/>
            </a:endParaRPr>
          </a:p>
          <a:p>
            <a:r>
              <a:rPr lang="zh-CN" altLang="en-US" sz="2000" dirty="0">
                <a:solidFill>
                  <a:schemeClr val="tx1"/>
                </a:solidFill>
                <a:uFillTx/>
                <a:latin typeface="Times New Roman" panose="02020603050405020304" pitchFamily="18" charset="0"/>
                <a:sym typeface="+mn-ea"/>
              </a:rPr>
              <a:t>（</a:t>
            </a:r>
            <a:r>
              <a:rPr lang="en-US" altLang="zh-CN" sz="2000" dirty="0">
                <a:solidFill>
                  <a:schemeClr val="tx1"/>
                </a:solidFill>
                <a:uFillTx/>
                <a:latin typeface="Times New Roman" panose="02020603050405020304" pitchFamily="18" charset="0"/>
                <a:sym typeface="+mn-ea"/>
              </a:rPr>
              <a:t>2</a:t>
            </a:r>
            <a:r>
              <a:rPr lang="zh-CN" altLang="en-US" sz="2000" dirty="0">
                <a:solidFill>
                  <a:schemeClr val="tx1"/>
                </a:solidFill>
                <a:uFillTx/>
                <a:latin typeface="Times New Roman" panose="02020603050405020304" pitchFamily="18" charset="0"/>
                <a:sym typeface="+mn-ea"/>
              </a:rPr>
              <a:t>）找到递归体，递归体就是从当前步骤能递进到下一个步骤的公式或描述。</a:t>
            </a:r>
            <a:br>
              <a:rPr lang="zh-CN" altLang="en-US" sz="2000" dirty="0">
                <a:solidFill>
                  <a:schemeClr val="tx1"/>
                </a:solidFill>
                <a:uFillTx/>
                <a:latin typeface="Times New Roman" panose="02020603050405020304" pitchFamily="18" charset="0"/>
                <a:sym typeface="+mn-ea"/>
              </a:rPr>
            </a:br>
            <a:r>
              <a:rPr lang="zh-CN" altLang="en-US" sz="2000" dirty="0">
                <a:solidFill>
                  <a:schemeClr val="tx1"/>
                </a:solidFill>
                <a:uFillTx/>
                <a:latin typeface="Times New Roman" panose="02020603050405020304" pitchFamily="18" charset="0"/>
                <a:sym typeface="+mn-ea"/>
              </a:rPr>
              <a:t>（</a:t>
            </a:r>
            <a:r>
              <a:rPr lang="en-US" altLang="zh-CN" sz="2000" dirty="0">
                <a:solidFill>
                  <a:schemeClr val="tx1"/>
                </a:solidFill>
                <a:uFillTx/>
                <a:latin typeface="Times New Roman" panose="02020603050405020304" pitchFamily="18" charset="0"/>
                <a:sym typeface="+mn-ea"/>
              </a:rPr>
              <a:t>3</a:t>
            </a:r>
            <a:r>
              <a:rPr lang="zh-CN" altLang="en-US" sz="2000" dirty="0">
                <a:solidFill>
                  <a:schemeClr val="tx1"/>
                </a:solidFill>
                <a:uFillTx/>
                <a:latin typeface="Times New Roman" panose="02020603050405020304" pitchFamily="18" charset="0"/>
                <a:sym typeface="+mn-ea"/>
              </a:rPr>
              <a:t>）确定问题规模</a:t>
            </a:r>
            <a:endParaRPr lang="zh-CN" altLang="en-US" sz="2000" dirty="0">
              <a:solidFill>
                <a:schemeClr val="tx1"/>
              </a:solidFill>
              <a:uFillTx/>
              <a:latin typeface="Times New Roman" panose="02020603050405020304" pitchFamily="18" charset="0"/>
              <a:sym typeface="+mn-ea"/>
            </a:endParaRPr>
          </a:p>
          <a:p>
            <a:r>
              <a:rPr lang="zh-CN" altLang="en-US" sz="2000" dirty="0">
                <a:solidFill>
                  <a:schemeClr val="tx1"/>
                </a:solidFill>
                <a:uFillTx/>
                <a:latin typeface="Times New Roman" panose="02020603050405020304" pitchFamily="18" charset="0"/>
                <a:sym typeface="+mn-ea"/>
              </a:rPr>
              <a:t>（</a:t>
            </a:r>
            <a:r>
              <a:rPr lang="en-US" altLang="zh-CN" sz="2000" dirty="0">
                <a:solidFill>
                  <a:schemeClr val="tx1"/>
                </a:solidFill>
                <a:uFillTx/>
                <a:latin typeface="Times New Roman" panose="02020603050405020304" pitchFamily="18" charset="0"/>
                <a:sym typeface="+mn-ea"/>
              </a:rPr>
              <a:t>4</a:t>
            </a:r>
            <a:r>
              <a:rPr lang="zh-CN" altLang="en-US" sz="2000" dirty="0">
                <a:solidFill>
                  <a:schemeClr val="tx1"/>
                </a:solidFill>
                <a:uFillTx/>
                <a:latin typeface="Times New Roman" panose="02020603050405020304" pitchFamily="18" charset="0"/>
                <a:sym typeface="+mn-ea"/>
              </a:rPr>
              <a:t>）编写</a:t>
            </a:r>
            <a:r>
              <a:rPr lang="zh-CN" altLang="en-US" sz="2000" dirty="0">
                <a:solidFill>
                  <a:schemeClr val="tx1"/>
                </a:solidFill>
                <a:uFillTx/>
                <a:latin typeface="Times New Roman" panose="02020603050405020304" pitchFamily="18" charset="0"/>
                <a:sym typeface="+mn-ea"/>
              </a:rPr>
              <a:t>代码</a:t>
            </a:r>
            <a:endParaRPr lang="zh-CN" altLang="en-US" sz="2000" dirty="0">
              <a:solidFill>
                <a:schemeClr val="tx1"/>
              </a:solidFill>
              <a:uFillTx/>
              <a:latin typeface="Times New Roman" panose="02020603050405020304" pitchFamily="18" charset="0"/>
              <a:sym typeface="+mn-ea"/>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248779" y="1124744"/>
            <a:ext cx="8604250" cy="1198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en-US" altLang="zh-CN" sz="2400" dirty="0">
                <a:solidFill>
                  <a:srgbClr val="080808"/>
                </a:solidFill>
                <a:uFillTx/>
                <a:latin typeface="Times New Roman" panose="02020603050405020304" pitchFamily="18" charset="0"/>
              </a:rPr>
              <a:t>【</a:t>
            </a:r>
            <a:r>
              <a:rPr lang="zh-CN" altLang="en-US" sz="2400" dirty="0">
                <a:solidFill>
                  <a:srgbClr val="080808"/>
                </a:solidFill>
                <a:uFillTx/>
                <a:latin typeface="Times New Roman" panose="02020603050405020304" pitchFamily="18" charset="0"/>
              </a:rPr>
              <a:t>例</a:t>
            </a:r>
            <a:r>
              <a:rPr lang="en-US" altLang="zh-CN" sz="2400" dirty="0">
                <a:solidFill>
                  <a:srgbClr val="080808"/>
                </a:solidFill>
                <a:uFillTx/>
                <a:latin typeface="Times New Roman" panose="02020603050405020304" pitchFamily="18" charset="0"/>
              </a:rPr>
              <a:t>3.5】</a:t>
            </a:r>
            <a:r>
              <a:rPr lang="zh-CN" altLang="en-US" sz="2400" dirty="0">
                <a:solidFill>
                  <a:srgbClr val="080808"/>
                </a:solidFill>
                <a:uFillTx/>
                <a:latin typeface="Times New Roman" panose="02020603050405020304" pitchFamily="18" charset="0"/>
              </a:rPr>
              <a:t>委员会问题。问题描述：从由</a:t>
            </a:r>
            <a:r>
              <a:rPr lang="en-US" altLang="zh-CN" sz="2400" dirty="0">
                <a:solidFill>
                  <a:srgbClr val="080808"/>
                </a:solidFill>
                <a:uFillTx/>
                <a:latin typeface="Times New Roman" panose="02020603050405020304" pitchFamily="18" charset="0"/>
              </a:rPr>
              <a:t>n</a:t>
            </a:r>
            <a:r>
              <a:rPr lang="zh-CN" altLang="en-US" sz="2400" dirty="0">
                <a:solidFill>
                  <a:srgbClr val="080808"/>
                </a:solidFill>
                <a:uFillTx/>
                <a:latin typeface="Times New Roman" panose="02020603050405020304" pitchFamily="18" charset="0"/>
              </a:rPr>
              <a:t>个人组成的团体中选出</a:t>
            </a:r>
            <a:r>
              <a:rPr lang="en-US" altLang="zh-CN" sz="2400" dirty="0">
                <a:solidFill>
                  <a:srgbClr val="080808"/>
                </a:solidFill>
                <a:uFillTx/>
                <a:latin typeface="Times New Roman" panose="02020603050405020304" pitchFamily="18" charset="0"/>
              </a:rPr>
              <a:t>k (</a:t>
            </a:r>
            <a:r>
              <a:rPr lang="en-US" altLang="zh-CN" sz="2400" dirty="0" err="1">
                <a:solidFill>
                  <a:srgbClr val="080808"/>
                </a:solidFill>
                <a:uFillTx/>
                <a:latin typeface="Times New Roman" panose="02020603050405020304" pitchFamily="18" charset="0"/>
              </a:rPr>
              <a:t>k≤n</a:t>
            </a:r>
            <a:r>
              <a:rPr lang="en-US" altLang="zh-CN" sz="2400" dirty="0">
                <a:solidFill>
                  <a:srgbClr val="080808"/>
                </a:solidFill>
                <a:uFillTx/>
                <a:latin typeface="Times New Roman" panose="02020603050405020304" pitchFamily="18" charset="0"/>
              </a:rPr>
              <a:t>)</a:t>
            </a:r>
            <a:r>
              <a:rPr lang="zh-CN" altLang="en-US" sz="2400" dirty="0">
                <a:solidFill>
                  <a:srgbClr val="080808"/>
                </a:solidFill>
                <a:uFillTx/>
                <a:latin typeface="Times New Roman" panose="02020603050405020304" pitchFamily="18" charset="0"/>
              </a:rPr>
              <a:t>个人组成一个委员会，请设计算法求出共有多少种构成方法。</a:t>
            </a:r>
            <a:endParaRPr lang="zh-CN" altLang="en-US" sz="2400" dirty="0">
              <a:solidFill>
                <a:srgbClr val="080808"/>
              </a:solidFill>
              <a:uFillTx/>
              <a:latin typeface="Times New Roman" panose="02020603050405020304" pitchFamily="18" charset="0"/>
            </a:endParaRPr>
          </a:p>
        </p:txBody>
      </p:sp>
      <p:pic>
        <p:nvPicPr>
          <p:cNvPr id="2" name="图片 1"/>
          <p:cNvPicPr/>
          <p:nvPr/>
        </p:nvPicPr>
        <p:blipFill>
          <a:blip r:embed="rId6">
            <a:extLst>
              <a:ext uri="{28A0092B-C50C-407E-A947-70E740481C1C}">
                <a14:useLocalDpi xmlns:a14="http://schemas.microsoft.com/office/drawing/2010/main" val="0"/>
              </a:ext>
            </a:extLst>
          </a:blip>
          <a:stretch>
            <a:fillRect/>
          </a:stretch>
        </p:blipFill>
        <p:spPr>
          <a:xfrm>
            <a:off x="2124075" y="2421255"/>
            <a:ext cx="5168265" cy="3705860"/>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Text Box 2"/>
          <p:cNvSpPr txBox="1">
            <a:spLocks noChangeArrowheads="1"/>
          </p:cNvSpPr>
          <p:nvPr/>
        </p:nvSpPr>
        <p:spPr bwMode="auto">
          <a:xfrm>
            <a:off x="467544" y="1700808"/>
            <a:ext cx="8064896" cy="83099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dirty="0">
                <a:solidFill>
                  <a:srgbClr val="080808"/>
                </a:solidFill>
                <a:ea typeface="楷体_GB2312" panose="02010609030101010101" pitchFamily="49" charset="-122"/>
              </a:rPr>
              <a:t>    </a:t>
            </a:r>
            <a:r>
              <a:rPr lang="en-US" altLang="zh-CN" dirty="0" smtClean="0">
                <a:solidFill>
                  <a:srgbClr val="080808"/>
                </a:solidFill>
                <a:ea typeface="楷体_GB2312" panose="02010609030101010101" pitchFamily="49" charset="-122"/>
              </a:rPr>
              <a:t>    </a:t>
            </a:r>
            <a:r>
              <a:rPr lang="zh-CN" altLang="en-US" dirty="0" smtClean="0">
                <a:solidFill>
                  <a:srgbClr val="080808"/>
                </a:solidFill>
                <a:ea typeface="楷体_GB2312" panose="02010609030101010101" pitchFamily="49" charset="-122"/>
              </a:rPr>
              <a:t>当</a:t>
            </a:r>
            <a:r>
              <a:rPr lang="en-US" altLang="zh-CN" i="1" dirty="0">
                <a:solidFill>
                  <a:srgbClr val="080808"/>
                </a:solidFill>
                <a:ea typeface="楷体_GB2312" panose="02010609030101010101" pitchFamily="49" charset="-122"/>
              </a:rPr>
              <a:t>n</a:t>
            </a:r>
            <a:r>
              <a:rPr lang="en-US" altLang="zh-CN" dirty="0">
                <a:solidFill>
                  <a:srgbClr val="080808"/>
                </a:solidFill>
                <a:ea typeface="楷体_GB2312" panose="02010609030101010101" pitchFamily="49" charset="-122"/>
              </a:rPr>
              <a:t>=</a:t>
            </a:r>
            <a:r>
              <a:rPr lang="en-US" altLang="zh-CN" i="1" dirty="0">
                <a:solidFill>
                  <a:srgbClr val="080808"/>
                </a:solidFill>
                <a:ea typeface="楷体_GB2312" panose="02010609030101010101" pitchFamily="49" charset="-122"/>
              </a:rPr>
              <a:t>k</a:t>
            </a:r>
            <a:r>
              <a:rPr lang="zh-CN" altLang="en-US" dirty="0">
                <a:solidFill>
                  <a:srgbClr val="080808"/>
                </a:solidFill>
                <a:ea typeface="楷体_GB2312" panose="02010609030101010101" pitchFamily="49" charset="-122"/>
              </a:rPr>
              <a:t>或</a:t>
            </a:r>
            <a:r>
              <a:rPr lang="en-US" altLang="zh-CN" i="1" dirty="0">
                <a:solidFill>
                  <a:srgbClr val="080808"/>
                </a:solidFill>
                <a:ea typeface="楷体_GB2312" panose="02010609030101010101" pitchFamily="49" charset="-122"/>
              </a:rPr>
              <a:t>k</a:t>
            </a:r>
            <a:r>
              <a:rPr lang="en-US" altLang="zh-CN" dirty="0">
                <a:solidFill>
                  <a:srgbClr val="080808"/>
                </a:solidFill>
                <a:ea typeface="楷体_GB2312" panose="02010609030101010101" pitchFamily="49" charset="-122"/>
              </a:rPr>
              <a:t>=0</a:t>
            </a:r>
            <a:r>
              <a:rPr lang="zh-CN" altLang="en-US" dirty="0">
                <a:solidFill>
                  <a:srgbClr val="080808"/>
                </a:solidFill>
                <a:ea typeface="楷体_GB2312" panose="02010609030101010101" pitchFamily="49" charset="-122"/>
              </a:rPr>
              <a:t>时，该问题可直接求解，数值均为</a:t>
            </a:r>
            <a:r>
              <a:rPr lang="en-US" altLang="zh-CN" dirty="0">
                <a:solidFill>
                  <a:srgbClr val="080808"/>
                </a:solidFill>
                <a:ea typeface="楷体_GB2312" panose="02010609030101010101" pitchFamily="49" charset="-122"/>
              </a:rPr>
              <a:t>1</a:t>
            </a:r>
            <a:r>
              <a:rPr lang="zh-CN" altLang="en-US" dirty="0">
                <a:solidFill>
                  <a:srgbClr val="080808"/>
                </a:solidFill>
                <a:ea typeface="楷体_GB2312" panose="02010609030101010101" pitchFamily="49" charset="-122"/>
              </a:rPr>
              <a:t>，这是算法的递归出口。因此，委员会问题的</a:t>
            </a:r>
            <a:r>
              <a:rPr lang="zh-CN" altLang="en-US" dirty="0">
                <a:solidFill>
                  <a:srgbClr val="FF00FF"/>
                </a:solidFill>
                <a:ea typeface="楷体_GB2312" panose="02010609030101010101" pitchFamily="49" charset="-122"/>
              </a:rPr>
              <a:t>递推定义式</a:t>
            </a:r>
            <a:r>
              <a:rPr lang="zh-CN" altLang="en-US" dirty="0">
                <a:solidFill>
                  <a:srgbClr val="080808"/>
                </a:solidFill>
                <a:ea typeface="楷体_GB2312" panose="02010609030101010101" pitchFamily="49" charset="-122"/>
              </a:rPr>
              <a:t>为： </a:t>
            </a:r>
            <a:endParaRPr lang="zh-CN" altLang="en-US" dirty="0">
              <a:solidFill>
                <a:srgbClr val="080808"/>
              </a:solidFill>
              <a:ea typeface="楷体_GB2312" panose="02010609030101010101" pitchFamily="49" charset="-122"/>
            </a:endParaRPr>
          </a:p>
        </p:txBody>
      </p:sp>
      <p:pic>
        <p:nvPicPr>
          <p:cNvPr id="3" name="图片 2"/>
          <p:cNvPicPr>
            <a:picLocks noChangeAspect="1"/>
          </p:cNvPicPr>
          <p:nvPr/>
        </p:nvPicPr>
        <p:blipFill>
          <a:blip r:embed="rId1"/>
          <a:stretch>
            <a:fillRect/>
          </a:stretch>
        </p:blipFill>
        <p:spPr>
          <a:xfrm>
            <a:off x="395536" y="3573016"/>
            <a:ext cx="7907753" cy="1332668"/>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248779" y="1124744"/>
            <a:ext cx="8604250"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zh-CN" altLang="en-US" sz="2400" dirty="0">
                <a:solidFill>
                  <a:srgbClr val="080808"/>
                </a:solidFill>
                <a:uFillTx/>
                <a:latin typeface="Times New Roman" panose="02020603050405020304" pitchFamily="18" charset="0"/>
              </a:rPr>
              <a:t>到这里可能同学们仍然很难理解？为什么就可以一个递归就完成</a:t>
            </a:r>
            <a:r>
              <a:rPr lang="zh-CN" altLang="en-US" sz="2400" dirty="0">
                <a:solidFill>
                  <a:srgbClr val="080808"/>
                </a:solidFill>
                <a:uFillTx/>
                <a:latin typeface="Times New Roman" panose="02020603050405020304" pitchFamily="18" charset="0"/>
              </a:rPr>
              <a:t>求解？</a:t>
            </a:r>
            <a:endParaRPr lang="zh-CN" altLang="en-US" sz="2400" dirty="0">
              <a:solidFill>
                <a:srgbClr val="080808"/>
              </a:solidFill>
              <a:uFillTx/>
              <a:latin typeface="Times New Roman" panose="02020603050405020304" pitchFamily="18" charset="0"/>
            </a:endParaRPr>
          </a:p>
        </p:txBody>
      </p:sp>
      <mc:AlternateContent xmlns:mc="http://schemas.openxmlformats.org/markup-compatibility/2006">
        <mc:Choice xmlns:a14="http://schemas.microsoft.com/office/drawing/2010/main" Requires="a14">
          <p:sp>
            <p:nvSpPr>
              <p:cNvPr id="2" name="文本框 1"/>
              <p:cNvSpPr txBox="1"/>
              <p:nvPr/>
            </p:nvSpPr>
            <p:spPr>
              <a:xfrm>
                <a:off x="467360" y="2061210"/>
                <a:ext cx="6159500" cy="734695"/>
              </a:xfrm>
              <a:prstGeom prst="rect">
                <a:avLst/>
              </a:prstGeom>
              <a:noFill/>
            </p:spPr>
            <p:txBody>
              <a:bodyPr wrap="square" rtlCol="0">
                <a:noAutofit/>
              </a:bodyPr>
              <a:p>
                <a:r>
                  <a:rPr lang="zh-CN" altLang="en-US"/>
                  <a:t>从数学的角度上理解：</a:t>
                </a:r>
                <a14:m>
                  <m:oMath xmlns:m="http://schemas.openxmlformats.org/officeDocument/2006/math">
                    <m:sSubSup>
                      <m:sSubSupPr>
                        <m:ctrlPr>
                          <a:rPr lang="en-US" altLang="zh-CN" i="1">
                            <a:latin typeface="Cambria Math" panose="02040503050406030204" charset="0"/>
                            <a:cs typeface="Cambria Math" panose="02040503050406030204" charset="0"/>
                          </a:rPr>
                        </m:ctrlPr>
                      </m:sSubSupPr>
                      <m:e>
                        <m:r>
                          <a:rPr lang="en-US" altLang="zh-CN" i="1">
                            <a:latin typeface="Cambria Math" panose="02040503050406030204" charset="0"/>
                            <a:cs typeface="Cambria Math" panose="02040503050406030204" charset="0"/>
                          </a:rPr>
                          <m:t>𝐶</m:t>
                        </m:r>
                      </m:e>
                      <m:sub>
                        <m:r>
                          <a:rPr lang="en-US" altLang="zh-CN" i="1">
                            <a:latin typeface="Cambria Math" panose="02040503050406030204" charset="0"/>
                            <a:cs typeface="Cambria Math" panose="02040503050406030204" charset="0"/>
                          </a:rPr>
                          <m:t>𝑛</m:t>
                        </m:r>
                      </m:sub>
                      <m:sup>
                        <m:r>
                          <a:rPr lang="en-US" altLang="zh-CN" i="1">
                            <a:latin typeface="Cambria Math" panose="02040503050406030204" charset="0"/>
                            <a:cs typeface="Cambria Math" panose="02040503050406030204" charset="0"/>
                          </a:rPr>
                          <m:t>𝑚</m:t>
                        </m:r>
                      </m:sup>
                    </m:sSubSup>
                    <m:r>
                      <a:rPr lang="en-US" altLang="zh-CN" i="1">
                        <a:latin typeface="Cambria Math" panose="02040503050406030204" charset="0"/>
                        <a:cs typeface="Cambria Math" panose="02040503050406030204" charset="0"/>
                      </a:rPr>
                      <m:t>=</m:t>
                    </m:r>
                    <m:sSubSup>
                      <m:sSubSupPr>
                        <m:ctrlPr>
                          <a:rPr lang="en-US" altLang="zh-CN" i="1">
                            <a:latin typeface="Cambria Math" panose="02040503050406030204" charset="0"/>
                            <a:cs typeface="Cambria Math" panose="02040503050406030204" charset="0"/>
                          </a:rPr>
                        </m:ctrlPr>
                      </m:sSubSupPr>
                      <m:e>
                        <m:r>
                          <a:rPr lang="en-US" altLang="zh-CN" i="1">
                            <a:latin typeface="Cambria Math" panose="02040503050406030204" charset="0"/>
                            <a:cs typeface="Cambria Math" panose="02040503050406030204" charset="0"/>
                          </a:rPr>
                          <m:t>𝐶</m:t>
                        </m:r>
                      </m:e>
                      <m:sub>
                        <m:r>
                          <a:rPr lang="en-US" altLang="zh-CN" i="1">
                            <a:latin typeface="Cambria Math" panose="02040503050406030204" charset="0"/>
                            <a:cs typeface="Cambria Math" panose="02040503050406030204" charset="0"/>
                          </a:rPr>
                          <m:t>𝑛</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1</m:t>
                        </m:r>
                      </m:sub>
                      <m:sup>
                        <m:r>
                          <a:rPr lang="en-US" altLang="zh-CN" i="1">
                            <a:latin typeface="Cambria Math" panose="02040503050406030204" charset="0"/>
                            <a:cs typeface="Cambria Math" panose="02040503050406030204" charset="0"/>
                          </a:rPr>
                          <m:t>𝑚</m:t>
                        </m:r>
                      </m:sup>
                    </m:sSubSup>
                    <m:r>
                      <a:rPr lang="en-US" altLang="zh-CN" i="1">
                        <a:latin typeface="Cambria Math" panose="02040503050406030204" charset="0"/>
                        <a:cs typeface="Cambria Math" panose="02040503050406030204" charset="0"/>
                      </a:rPr>
                      <m:t>+</m:t>
                    </m:r>
                    <m:sSubSup>
                      <m:sSubSupPr>
                        <m:ctrlPr>
                          <a:rPr lang="en-US" altLang="zh-CN" i="1">
                            <a:latin typeface="Cambria Math" panose="02040503050406030204" charset="0"/>
                            <a:cs typeface="Cambria Math" panose="02040503050406030204" charset="0"/>
                          </a:rPr>
                        </m:ctrlPr>
                      </m:sSubSupPr>
                      <m:e>
                        <m:r>
                          <a:rPr lang="en-US" altLang="zh-CN" i="1">
                            <a:latin typeface="Cambria Math" panose="02040503050406030204" charset="0"/>
                            <a:cs typeface="Cambria Math" panose="02040503050406030204" charset="0"/>
                          </a:rPr>
                          <m:t>𝐶</m:t>
                        </m:r>
                      </m:e>
                      <m:sub>
                        <m:r>
                          <a:rPr lang="en-US" altLang="zh-CN" i="1">
                            <a:latin typeface="Cambria Math" panose="02040503050406030204" charset="0"/>
                            <a:cs typeface="Cambria Math" panose="02040503050406030204" charset="0"/>
                          </a:rPr>
                          <m:t>𝑛</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1</m:t>
                        </m:r>
                      </m:sub>
                      <m:sup>
                        <m:r>
                          <a:rPr lang="en-US" altLang="zh-CN" i="1">
                            <a:latin typeface="Cambria Math" panose="02040503050406030204" charset="0"/>
                            <a:cs typeface="Cambria Math" panose="02040503050406030204" charset="0"/>
                          </a:rPr>
                          <m:t>𝑚</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1</m:t>
                        </m:r>
                      </m:sup>
                    </m:sSubSup>
                  </m:oMath>
                </a14:m>
                <a:endParaRPr lang="en-US" altLang="zh-CN"/>
              </a:p>
              <a:p>
                <a:r>
                  <a:rPr lang="en-US" altLang="zh-CN"/>
                  <a:t>​</a:t>
                </a:r>
                <a:endParaRPr lang="en-US" altLang="zh-CN"/>
              </a:p>
              <a:p>
                <a:endParaRPr lang="en-US" altLang="zh-CN"/>
              </a:p>
            </p:txBody>
          </p:sp>
        </mc:Choice>
        <mc:Fallback>
          <p:sp>
            <p:nvSpPr>
              <p:cNvPr id="2" name="文本框 1"/>
              <p:cNvSpPr txBox="1">
                <a:spLocks noRot="1" noChangeAspect="1" noMove="1" noResize="1" noEditPoints="1" noAdjustHandles="1" noChangeArrowheads="1" noChangeShapeType="1" noTextEdit="1"/>
              </p:cNvSpPr>
              <p:nvPr/>
            </p:nvSpPr>
            <p:spPr>
              <a:xfrm>
                <a:off x="467360" y="2061210"/>
                <a:ext cx="6159500" cy="734695"/>
              </a:xfrm>
              <a:prstGeom prst="rect">
                <a:avLst/>
              </a:prstGeom>
              <a:blipFill rotWithShape="1">
                <a:blip r:embed="rId6"/>
                <a:stretch>
                  <a:fillRect b="-20657"/>
                </a:stretch>
              </a:blipFill>
            </p:spPr>
            <p:txBody>
              <a:bodyPr/>
              <a:lstStyle/>
              <a:p>
                <a:r>
                  <a:rPr lang="zh-CN" altLang="en-US">
                    <a:noFill/>
                  </a:rPr>
                  <a:t> </a:t>
                </a:r>
              </a:p>
            </p:txBody>
          </p:sp>
        </mc:Fallback>
      </mc:AlternateContent>
      <p:pic>
        <p:nvPicPr>
          <p:cNvPr id="4" name="图片 3" descr="1738131-20190816153759883-443543513"/>
          <p:cNvPicPr>
            <a:picLocks noChangeAspect="1"/>
          </p:cNvPicPr>
          <p:nvPr/>
        </p:nvPicPr>
        <p:blipFill>
          <a:blip r:embed="rId7"/>
          <a:srcRect l="14337" t="12762" r="4375" b="20309"/>
          <a:stretch>
            <a:fillRect/>
          </a:stretch>
        </p:blipFill>
        <p:spPr>
          <a:xfrm>
            <a:off x="2267585" y="2493010"/>
            <a:ext cx="4896485" cy="3023870"/>
          </a:xfrm>
          <a:prstGeom prst="rect">
            <a:avLst/>
          </a:prstGeo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285530" y="1268760"/>
            <a:ext cx="8572940" cy="3415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ts val="0"/>
              </a:spcBef>
              <a:buSzTx/>
              <a:buFontTx/>
              <a:buNone/>
            </a:pPr>
            <a:r>
              <a:rPr lang="en-US" altLang="zh-CN" sz="2400" dirty="0">
                <a:solidFill>
                  <a:srgbClr val="080808"/>
                </a:solidFill>
                <a:uFillTx/>
                <a:latin typeface="Times New Roman" panose="02020603050405020304" pitchFamily="18" charset="0"/>
              </a:rPr>
              <a:t>int committee (int n, int k)</a:t>
            </a:r>
            <a:endParaRPr lang="en-US" altLang="zh-CN" sz="2400" dirty="0">
              <a:solidFill>
                <a:srgbClr val="080808"/>
              </a:solidFill>
              <a:uFillTx/>
              <a:latin typeface="Times New Roman" panose="02020603050405020304" pitchFamily="18" charset="0"/>
            </a:endParaRPr>
          </a:p>
          <a:p>
            <a:pPr>
              <a:spcBef>
                <a:spcPts val="0"/>
              </a:spcBef>
              <a:buSzTx/>
              <a:buFontTx/>
              <a:buNone/>
            </a:pPr>
            <a:r>
              <a:rPr lang="en-US" altLang="zh-CN" sz="2400" dirty="0">
                <a:solidFill>
                  <a:srgbClr val="080808"/>
                </a:solidFill>
                <a:uFillTx/>
                <a:latin typeface="Times New Roman" panose="02020603050405020304" pitchFamily="18" charset="0"/>
              </a:rPr>
              <a:t>{</a:t>
            </a:r>
            <a:endParaRPr lang="en-US" altLang="zh-CN" sz="2400" dirty="0">
              <a:solidFill>
                <a:srgbClr val="080808"/>
              </a:solidFill>
              <a:uFillTx/>
              <a:latin typeface="Times New Roman" panose="02020603050405020304" pitchFamily="18" charset="0"/>
            </a:endParaRPr>
          </a:p>
          <a:p>
            <a:pPr>
              <a:spcBef>
                <a:spcPts val="0"/>
              </a:spcBef>
              <a:buSzTx/>
              <a:buFontTx/>
              <a:buNone/>
            </a:pPr>
            <a:r>
              <a:rPr lang="en-US" altLang="zh-CN" sz="2400" dirty="0">
                <a:solidFill>
                  <a:srgbClr val="080808"/>
                </a:solidFill>
                <a:uFillTx/>
                <a:latin typeface="Times New Roman" panose="02020603050405020304" pitchFamily="18" charset="0"/>
              </a:rPr>
              <a:t>   if(k == 0) </a:t>
            </a:r>
            <a:endParaRPr lang="en-US" altLang="zh-CN" sz="2400" dirty="0">
              <a:solidFill>
                <a:srgbClr val="080808"/>
              </a:solidFill>
              <a:uFillTx/>
              <a:latin typeface="Times New Roman" panose="02020603050405020304" pitchFamily="18" charset="0"/>
            </a:endParaRPr>
          </a:p>
          <a:p>
            <a:pPr>
              <a:spcBef>
                <a:spcPts val="0"/>
              </a:spcBef>
              <a:buSzTx/>
              <a:buFontTx/>
              <a:buNone/>
            </a:pPr>
            <a:r>
              <a:rPr lang="en-US" altLang="zh-CN" sz="2400" dirty="0">
                <a:solidFill>
                  <a:srgbClr val="080808"/>
                </a:solidFill>
                <a:uFillTx/>
                <a:latin typeface="Times New Roman" panose="02020603050405020304" pitchFamily="18" charset="0"/>
              </a:rPr>
              <a:t>     return 1;	      //</a:t>
            </a:r>
            <a:r>
              <a:rPr lang="zh-CN" altLang="en-US" sz="2400" dirty="0">
                <a:solidFill>
                  <a:srgbClr val="080808"/>
                </a:solidFill>
                <a:uFillTx/>
                <a:latin typeface="Times New Roman" panose="02020603050405020304" pitchFamily="18" charset="0"/>
              </a:rPr>
              <a:t>递归出口</a:t>
            </a:r>
            <a:endParaRPr lang="zh-CN" altLang="en-US" sz="2400" dirty="0">
              <a:solidFill>
                <a:srgbClr val="080808"/>
              </a:solidFill>
              <a:uFillTx/>
              <a:latin typeface="Times New Roman" panose="02020603050405020304" pitchFamily="18" charset="0"/>
            </a:endParaRPr>
          </a:p>
          <a:p>
            <a:pPr>
              <a:spcBef>
                <a:spcPts val="0"/>
              </a:spcBef>
              <a:buSzTx/>
              <a:buFontTx/>
              <a:buNone/>
            </a:pPr>
            <a:r>
              <a:rPr lang="zh-CN" altLang="en-US" sz="2400" dirty="0">
                <a:solidFill>
                  <a:srgbClr val="080808"/>
                </a:solidFill>
                <a:uFillTx/>
                <a:latin typeface="Times New Roman" panose="02020603050405020304" pitchFamily="18" charset="0"/>
              </a:rPr>
              <a:t>   </a:t>
            </a:r>
            <a:r>
              <a:rPr lang="en-US" altLang="zh-CN" sz="2400" dirty="0">
                <a:solidFill>
                  <a:srgbClr val="080808"/>
                </a:solidFill>
                <a:uFillTx/>
                <a:latin typeface="Times New Roman" panose="02020603050405020304" pitchFamily="18" charset="0"/>
              </a:rPr>
              <a:t>if(n == k) </a:t>
            </a:r>
            <a:endParaRPr lang="en-US" altLang="zh-CN" sz="2400" dirty="0">
              <a:solidFill>
                <a:srgbClr val="080808"/>
              </a:solidFill>
              <a:uFillTx/>
              <a:latin typeface="Times New Roman" panose="02020603050405020304" pitchFamily="18" charset="0"/>
            </a:endParaRPr>
          </a:p>
          <a:p>
            <a:pPr>
              <a:spcBef>
                <a:spcPts val="0"/>
              </a:spcBef>
              <a:buSzTx/>
              <a:buFontTx/>
              <a:buNone/>
            </a:pPr>
            <a:r>
              <a:rPr lang="en-US" altLang="zh-CN" sz="2400" dirty="0">
                <a:solidFill>
                  <a:srgbClr val="080808"/>
                </a:solidFill>
                <a:uFillTx/>
                <a:latin typeface="Times New Roman" panose="02020603050405020304" pitchFamily="18" charset="0"/>
              </a:rPr>
              <a:t>     return 1;	      //</a:t>
            </a:r>
            <a:r>
              <a:rPr lang="zh-CN" altLang="en-US" sz="2400" dirty="0">
                <a:solidFill>
                  <a:srgbClr val="080808"/>
                </a:solidFill>
                <a:uFillTx/>
                <a:latin typeface="Times New Roman" panose="02020603050405020304" pitchFamily="18" charset="0"/>
              </a:rPr>
              <a:t>递归出口</a:t>
            </a:r>
            <a:endParaRPr lang="zh-CN" altLang="en-US" sz="2400" dirty="0">
              <a:solidFill>
                <a:srgbClr val="080808"/>
              </a:solidFill>
              <a:uFillTx/>
              <a:latin typeface="Times New Roman" panose="02020603050405020304" pitchFamily="18" charset="0"/>
            </a:endParaRPr>
          </a:p>
          <a:p>
            <a:pPr>
              <a:spcBef>
                <a:spcPts val="0"/>
              </a:spcBef>
              <a:buSzTx/>
              <a:buFontTx/>
              <a:buNone/>
            </a:pPr>
            <a:r>
              <a:rPr lang="en-US" altLang="zh-CN" sz="2400" dirty="0">
                <a:solidFill>
                  <a:srgbClr val="080808"/>
                </a:solidFill>
                <a:uFillTx/>
                <a:latin typeface="Times New Roman" panose="02020603050405020304" pitchFamily="18" charset="0"/>
              </a:rPr>
              <a:t>   return committee (n-1, k-1) + committee (n-1, k); </a:t>
            </a:r>
            <a:endParaRPr lang="en-US" altLang="zh-CN" sz="2400" dirty="0">
              <a:solidFill>
                <a:srgbClr val="080808"/>
              </a:solidFill>
              <a:uFillTx/>
              <a:latin typeface="Times New Roman" panose="02020603050405020304" pitchFamily="18" charset="0"/>
            </a:endParaRPr>
          </a:p>
          <a:p>
            <a:pPr>
              <a:spcBef>
                <a:spcPts val="0"/>
              </a:spcBef>
              <a:buSzTx/>
              <a:buFontTx/>
              <a:buNone/>
            </a:pPr>
            <a:r>
              <a:rPr lang="en-US" altLang="zh-CN" sz="2400" dirty="0">
                <a:solidFill>
                  <a:srgbClr val="080808"/>
                </a:solidFill>
                <a:uFillTx/>
                <a:latin typeface="Times New Roman" panose="02020603050405020304" pitchFamily="18" charset="0"/>
              </a:rPr>
              <a:t>                       //</a:t>
            </a:r>
            <a:r>
              <a:rPr lang="zh-CN" altLang="en-US" sz="2400" dirty="0">
                <a:solidFill>
                  <a:srgbClr val="080808"/>
                </a:solidFill>
                <a:uFillTx/>
                <a:latin typeface="Times New Roman" panose="02020603050405020304" pitchFamily="18" charset="0"/>
              </a:rPr>
              <a:t>递归调用 </a:t>
            </a:r>
            <a:endParaRPr lang="zh-CN" altLang="en-US" sz="2400" dirty="0">
              <a:solidFill>
                <a:srgbClr val="080808"/>
              </a:solidFill>
              <a:uFillTx/>
              <a:latin typeface="Times New Roman" panose="02020603050405020304" pitchFamily="18" charset="0"/>
            </a:endParaRPr>
          </a:p>
          <a:p>
            <a:pPr>
              <a:spcBef>
                <a:spcPts val="0"/>
              </a:spcBef>
              <a:buSzTx/>
              <a:buFontTx/>
              <a:buNone/>
            </a:pPr>
            <a:r>
              <a:rPr lang="en-US" altLang="zh-CN" sz="2400" dirty="0">
                <a:solidFill>
                  <a:srgbClr val="080808"/>
                </a:solidFill>
                <a:uFillTx/>
                <a:latin typeface="Times New Roman" panose="02020603050405020304" pitchFamily="18" charset="0"/>
              </a:rPr>
              <a:t>}</a:t>
            </a:r>
            <a:endParaRPr lang="en-US" altLang="zh-CN" sz="2400" dirty="0">
              <a:solidFill>
                <a:srgbClr val="080808"/>
              </a:solidFill>
              <a:uFillTx/>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248779" y="1124744"/>
            <a:ext cx="8604250" cy="2306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en-US" altLang="zh-CN" sz="2400" dirty="0">
                <a:solidFill>
                  <a:srgbClr val="080808"/>
                </a:solidFill>
                <a:uFillTx/>
                <a:latin typeface="Times New Roman" panose="02020603050405020304" pitchFamily="18" charset="0"/>
              </a:rPr>
              <a:t>【</a:t>
            </a:r>
            <a:r>
              <a:rPr lang="zh-CN" altLang="en-US" sz="2400" dirty="0">
                <a:solidFill>
                  <a:srgbClr val="080808"/>
                </a:solidFill>
                <a:uFillTx/>
                <a:latin typeface="Times New Roman" panose="02020603050405020304" pitchFamily="18" charset="0"/>
              </a:rPr>
              <a:t>例</a:t>
            </a:r>
            <a:r>
              <a:rPr lang="en-US" altLang="zh-CN" sz="2400" dirty="0">
                <a:solidFill>
                  <a:srgbClr val="080808"/>
                </a:solidFill>
                <a:uFillTx/>
                <a:latin typeface="Times New Roman" panose="02020603050405020304" pitchFamily="18" charset="0"/>
              </a:rPr>
              <a:t>3.6】</a:t>
            </a:r>
            <a:r>
              <a:rPr lang="zh-CN" altLang="en-US" sz="2400" dirty="0">
                <a:solidFill>
                  <a:srgbClr val="080808"/>
                </a:solidFill>
                <a:uFillTx/>
                <a:latin typeface="Times New Roman" panose="02020603050405020304" pitchFamily="18" charset="0"/>
              </a:rPr>
              <a:t>排队买票问题。现在有一场电影在售票，一张影票的价格是</a:t>
            </a:r>
            <a:r>
              <a:rPr lang="en-US" altLang="zh-CN" sz="2400" dirty="0">
                <a:solidFill>
                  <a:srgbClr val="080808"/>
                </a:solidFill>
                <a:uFillTx/>
                <a:latin typeface="Times New Roman" panose="02020603050405020304" pitchFamily="18" charset="0"/>
              </a:rPr>
              <a:t>50</a:t>
            </a:r>
            <a:r>
              <a:rPr lang="zh-CN" altLang="en-US" sz="2400" dirty="0">
                <a:solidFill>
                  <a:srgbClr val="080808"/>
                </a:solidFill>
                <a:uFillTx/>
                <a:latin typeface="Times New Roman" panose="02020603050405020304" pitchFamily="18" charset="0"/>
              </a:rPr>
              <a:t>元，现在有</a:t>
            </a:r>
            <a:r>
              <a:rPr lang="en-US" altLang="zh-CN" sz="2400" dirty="0" err="1">
                <a:solidFill>
                  <a:srgbClr val="080808"/>
                </a:solidFill>
                <a:uFillTx/>
                <a:latin typeface="Times New Roman" panose="02020603050405020304" pitchFamily="18" charset="0"/>
              </a:rPr>
              <a:t>m+n</a:t>
            </a:r>
            <a:r>
              <a:rPr lang="zh-CN" altLang="en-US" sz="2400" dirty="0">
                <a:solidFill>
                  <a:srgbClr val="080808"/>
                </a:solidFill>
                <a:uFillTx/>
                <a:latin typeface="Times New Roman" panose="02020603050405020304" pitchFamily="18" charset="0"/>
              </a:rPr>
              <a:t>个人在排队等待购票，其中有</a:t>
            </a:r>
            <a:r>
              <a:rPr lang="en-US" altLang="zh-CN" sz="2400" dirty="0">
                <a:solidFill>
                  <a:srgbClr val="080808"/>
                </a:solidFill>
                <a:uFillTx/>
                <a:latin typeface="Times New Roman" panose="02020603050405020304" pitchFamily="18" charset="0"/>
              </a:rPr>
              <a:t>m</a:t>
            </a:r>
            <a:r>
              <a:rPr lang="zh-CN" altLang="en-US" sz="2400" dirty="0">
                <a:solidFill>
                  <a:srgbClr val="080808"/>
                </a:solidFill>
                <a:uFillTx/>
                <a:latin typeface="Times New Roman" panose="02020603050405020304" pitchFamily="18" charset="0"/>
              </a:rPr>
              <a:t>个人拿的是面额</a:t>
            </a:r>
            <a:r>
              <a:rPr lang="en-US" altLang="zh-CN" sz="2400" dirty="0">
                <a:solidFill>
                  <a:srgbClr val="080808"/>
                </a:solidFill>
                <a:uFillTx/>
                <a:latin typeface="Times New Roman" panose="02020603050405020304" pitchFamily="18" charset="0"/>
              </a:rPr>
              <a:t>50</a:t>
            </a:r>
            <a:r>
              <a:rPr lang="zh-CN" altLang="en-US" sz="2400" dirty="0">
                <a:solidFill>
                  <a:srgbClr val="080808"/>
                </a:solidFill>
                <a:uFillTx/>
                <a:latin typeface="Times New Roman" panose="02020603050405020304" pitchFamily="18" charset="0"/>
              </a:rPr>
              <a:t>元的钞票，另</a:t>
            </a:r>
            <a:r>
              <a:rPr lang="en-US" altLang="zh-CN" sz="2400" dirty="0">
                <a:solidFill>
                  <a:srgbClr val="080808"/>
                </a:solidFill>
                <a:uFillTx/>
                <a:latin typeface="Times New Roman" panose="02020603050405020304" pitchFamily="18" charset="0"/>
              </a:rPr>
              <a:t>n</a:t>
            </a:r>
            <a:r>
              <a:rPr lang="zh-CN" altLang="en-US" sz="2400" dirty="0">
                <a:solidFill>
                  <a:srgbClr val="080808"/>
                </a:solidFill>
                <a:uFillTx/>
                <a:latin typeface="Times New Roman" panose="02020603050405020304" pitchFamily="18" charset="0"/>
              </a:rPr>
              <a:t>个人拿的是面额</a:t>
            </a:r>
            <a:r>
              <a:rPr lang="en-US" altLang="zh-CN" sz="2400" dirty="0">
                <a:solidFill>
                  <a:srgbClr val="080808"/>
                </a:solidFill>
                <a:uFillTx/>
                <a:latin typeface="Times New Roman" panose="02020603050405020304" pitchFamily="18" charset="0"/>
              </a:rPr>
              <a:t>100</a:t>
            </a:r>
            <a:r>
              <a:rPr lang="zh-CN" altLang="en-US" sz="2400" dirty="0">
                <a:solidFill>
                  <a:srgbClr val="080808"/>
                </a:solidFill>
                <a:uFillTx/>
                <a:latin typeface="Times New Roman" panose="02020603050405020304" pitchFamily="18" charset="0"/>
              </a:rPr>
              <a:t>元的钞票。设计算法求出这</a:t>
            </a:r>
            <a:r>
              <a:rPr lang="en-US" altLang="zh-CN" sz="2400" dirty="0" err="1">
                <a:solidFill>
                  <a:srgbClr val="080808"/>
                </a:solidFill>
                <a:uFillTx/>
                <a:latin typeface="Times New Roman" panose="02020603050405020304" pitchFamily="18" charset="0"/>
              </a:rPr>
              <a:t>m+n</a:t>
            </a:r>
            <a:r>
              <a:rPr lang="zh-CN" altLang="en-US" sz="2400" dirty="0">
                <a:solidFill>
                  <a:srgbClr val="080808"/>
                </a:solidFill>
                <a:uFillTx/>
                <a:latin typeface="Times New Roman" panose="02020603050405020304" pitchFamily="18" charset="0"/>
              </a:rPr>
              <a:t>个人排队购票，售票处不会出现找不开钱的局面的不同排队种数 。（假设初始状态下售票时售票处没有零钱，拿同样面值钞票的人对换位置为同一种排队。）。</a:t>
            </a:r>
            <a:endParaRPr lang="zh-CN" altLang="en-US" sz="2400" dirty="0">
              <a:solidFill>
                <a:srgbClr val="080808"/>
              </a:solidFill>
              <a:uFillTx/>
              <a:latin typeface="Times New Roman" panose="02020603050405020304" pitchFamily="18" charset="0"/>
            </a:endParaRPr>
          </a:p>
        </p:txBody>
      </p:sp>
      <p:sp>
        <p:nvSpPr>
          <p:cNvPr id="2" name="Text Box 4"/>
          <p:cNvSpPr txBox="1">
            <a:spLocks noChangeArrowheads="1"/>
          </p:cNvSpPr>
          <p:nvPr/>
        </p:nvSpPr>
        <p:spPr bwMode="auto">
          <a:xfrm>
            <a:off x="395464" y="3645059"/>
            <a:ext cx="86042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 </a:t>
            </a:r>
            <a:endParaRPr lang="en-US" altLang="zh-CN" sz="2400" dirty="0">
              <a:solidFill>
                <a:srgbClr val="080808"/>
              </a:solidFill>
              <a:latin typeface="楷体" panose="02010609060101010101" pitchFamily="49" charset="-122"/>
              <a:ea typeface="楷体" panose="02010609060101010101" pitchFamily="49" charset="-122"/>
            </a:endParaRPr>
          </a:p>
        </p:txBody>
      </p:sp>
      <p:sp>
        <p:nvSpPr>
          <p:cNvPr id="4" name="Text Box 4"/>
          <p:cNvSpPr txBox="1">
            <a:spLocks noChangeArrowheads="1"/>
          </p:cNvSpPr>
          <p:nvPr/>
        </p:nvSpPr>
        <p:spPr bwMode="auto">
          <a:xfrm>
            <a:off x="107504" y="3861048"/>
            <a:ext cx="5649181"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zh-CN" altLang="en-US" sz="2400" dirty="0">
                <a:solidFill>
                  <a:srgbClr val="080808"/>
                </a:solidFill>
                <a:latin typeface="楷体" panose="02010609060101010101" pitchFamily="49" charset="-122"/>
                <a:ea typeface="楷体" panose="02010609060101010101" pitchFamily="49" charset="-122"/>
              </a:rPr>
              <a:t> </a:t>
            </a:r>
            <a:r>
              <a:rPr lang="zh-CN" altLang="en-US" sz="2400" dirty="0">
                <a:solidFill>
                  <a:srgbClr val="080808"/>
                </a:solidFill>
                <a:uFillTx/>
                <a:latin typeface="Times New Roman" panose="02020603050405020304" pitchFamily="18" charset="0"/>
              </a:rPr>
              <a:t>由此得出递推定义式如下所示</a:t>
            </a:r>
            <a:r>
              <a:rPr lang="zh-CN" altLang="en-US" sz="2400" dirty="0" smtClean="0">
                <a:solidFill>
                  <a:srgbClr val="080808"/>
                </a:solidFill>
                <a:uFillTx/>
                <a:latin typeface="Times New Roman" panose="02020603050405020304" pitchFamily="18" charset="0"/>
              </a:rPr>
              <a:t>：</a:t>
            </a:r>
            <a:endParaRPr lang="zh-CN" altLang="en-US" sz="2400" dirty="0" smtClean="0">
              <a:solidFill>
                <a:srgbClr val="080808"/>
              </a:solidFill>
              <a:uFillTx/>
              <a:latin typeface="Times New Roman" panose="02020603050405020304" pitchFamily="18" charset="0"/>
            </a:endParaRPr>
          </a:p>
        </p:txBody>
      </p:sp>
      <p:pic>
        <p:nvPicPr>
          <p:cNvPr id="5" name="图片 4"/>
          <p:cNvPicPr>
            <a:picLocks noChangeAspect="1"/>
          </p:cNvPicPr>
          <p:nvPr/>
        </p:nvPicPr>
        <p:blipFill>
          <a:blip r:embed="rId6"/>
          <a:stretch>
            <a:fillRect/>
          </a:stretch>
        </p:blipFill>
        <p:spPr>
          <a:xfrm>
            <a:off x="1115616" y="4869160"/>
            <a:ext cx="7185721" cy="1080120"/>
          </a:xfrm>
          <a:prstGeom prst="rect">
            <a:avLst/>
          </a:prstGeom>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571060" y="1074509"/>
            <a:ext cx="8001880" cy="4523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ts val="0"/>
              </a:spcBef>
              <a:buSzTx/>
              <a:buFontTx/>
              <a:buNone/>
            </a:pPr>
            <a:r>
              <a:rPr lang="en-US" altLang="zh-CN" sz="2400" dirty="0">
                <a:solidFill>
                  <a:srgbClr val="080808"/>
                </a:solidFill>
                <a:uFillTx/>
                <a:latin typeface="Times New Roman" panose="02020603050405020304" pitchFamily="18" charset="0"/>
              </a:rPr>
              <a:t>long tickets (int m, int n)</a:t>
            </a:r>
            <a:endParaRPr lang="en-US" altLang="zh-CN" sz="2400" dirty="0">
              <a:solidFill>
                <a:srgbClr val="080808"/>
              </a:solidFill>
              <a:uFillTx/>
              <a:latin typeface="Times New Roman" panose="02020603050405020304" pitchFamily="18" charset="0"/>
            </a:endParaRPr>
          </a:p>
          <a:p>
            <a:pPr>
              <a:spcBef>
                <a:spcPts val="0"/>
              </a:spcBef>
              <a:buSzTx/>
              <a:buFontTx/>
              <a:buNone/>
            </a:pPr>
            <a:r>
              <a:rPr lang="en-US" altLang="zh-CN" sz="2400" dirty="0">
                <a:solidFill>
                  <a:srgbClr val="080808"/>
                </a:solidFill>
                <a:uFillTx/>
                <a:latin typeface="Times New Roman" panose="02020603050405020304" pitchFamily="18" charset="0"/>
              </a:rPr>
              <a:t>{</a:t>
            </a:r>
            <a:endParaRPr lang="en-US" altLang="zh-CN" sz="2400" dirty="0">
              <a:solidFill>
                <a:srgbClr val="080808"/>
              </a:solidFill>
              <a:uFillTx/>
              <a:latin typeface="Times New Roman" panose="02020603050405020304" pitchFamily="18" charset="0"/>
            </a:endParaRPr>
          </a:p>
          <a:p>
            <a:pPr>
              <a:spcBef>
                <a:spcPts val="0"/>
              </a:spcBef>
              <a:buSzTx/>
              <a:buFontTx/>
              <a:buNone/>
            </a:pPr>
            <a:r>
              <a:rPr lang="en-US" altLang="zh-CN" sz="2400" dirty="0">
                <a:solidFill>
                  <a:srgbClr val="080808"/>
                </a:solidFill>
                <a:uFillTx/>
                <a:latin typeface="Times New Roman" panose="02020603050405020304" pitchFamily="18" charset="0"/>
              </a:rPr>
              <a:t>   long y;</a:t>
            </a:r>
            <a:endParaRPr lang="en-US" altLang="zh-CN" sz="2400" dirty="0">
              <a:solidFill>
                <a:srgbClr val="080808"/>
              </a:solidFill>
              <a:uFillTx/>
              <a:latin typeface="Times New Roman" panose="02020603050405020304" pitchFamily="18" charset="0"/>
            </a:endParaRPr>
          </a:p>
          <a:p>
            <a:pPr>
              <a:spcBef>
                <a:spcPts val="0"/>
              </a:spcBef>
              <a:buSzTx/>
              <a:buFontTx/>
              <a:buNone/>
            </a:pPr>
            <a:r>
              <a:rPr lang="en-US" altLang="zh-CN" sz="2400" dirty="0">
                <a:solidFill>
                  <a:srgbClr val="080808"/>
                </a:solidFill>
                <a:uFillTx/>
                <a:latin typeface="Times New Roman" panose="02020603050405020304" pitchFamily="18" charset="0"/>
              </a:rPr>
              <a:t>   if(n==0) </a:t>
            </a:r>
            <a:endParaRPr lang="en-US" altLang="zh-CN" sz="2400" dirty="0">
              <a:solidFill>
                <a:srgbClr val="080808"/>
              </a:solidFill>
              <a:uFillTx/>
              <a:latin typeface="Times New Roman" panose="02020603050405020304" pitchFamily="18" charset="0"/>
            </a:endParaRPr>
          </a:p>
          <a:p>
            <a:pPr>
              <a:spcBef>
                <a:spcPts val="0"/>
              </a:spcBef>
              <a:buSzTx/>
              <a:buFontTx/>
              <a:buNone/>
            </a:pPr>
            <a:r>
              <a:rPr lang="en-US" altLang="zh-CN" sz="2400" dirty="0">
                <a:solidFill>
                  <a:srgbClr val="080808"/>
                </a:solidFill>
                <a:uFillTx/>
                <a:latin typeface="Times New Roman" panose="02020603050405020304" pitchFamily="18" charset="0"/>
              </a:rPr>
              <a:t>     y=1;</a:t>
            </a:r>
            <a:endParaRPr lang="en-US" altLang="zh-CN" sz="2400" dirty="0">
              <a:solidFill>
                <a:srgbClr val="080808"/>
              </a:solidFill>
              <a:uFillTx/>
              <a:latin typeface="Times New Roman" panose="02020603050405020304" pitchFamily="18" charset="0"/>
            </a:endParaRPr>
          </a:p>
          <a:p>
            <a:pPr>
              <a:spcBef>
                <a:spcPts val="0"/>
              </a:spcBef>
              <a:buSzTx/>
              <a:buFontTx/>
              <a:buNone/>
            </a:pPr>
            <a:r>
              <a:rPr lang="en-US" altLang="zh-CN" sz="2400" dirty="0">
                <a:solidFill>
                  <a:srgbClr val="080808"/>
                </a:solidFill>
                <a:uFillTx/>
                <a:latin typeface="Times New Roman" panose="02020603050405020304" pitchFamily="18" charset="0"/>
              </a:rPr>
              <a:t>   else if(m&lt;n)</a:t>
            </a:r>
            <a:endParaRPr lang="en-US" altLang="zh-CN" sz="2400" dirty="0">
              <a:solidFill>
                <a:srgbClr val="080808"/>
              </a:solidFill>
              <a:uFillTx/>
              <a:latin typeface="Times New Roman" panose="02020603050405020304" pitchFamily="18" charset="0"/>
            </a:endParaRPr>
          </a:p>
          <a:p>
            <a:pPr>
              <a:spcBef>
                <a:spcPts val="0"/>
              </a:spcBef>
              <a:buSzTx/>
              <a:buFontTx/>
              <a:buNone/>
            </a:pPr>
            <a:r>
              <a:rPr lang="en-US" altLang="zh-CN" sz="2400" dirty="0">
                <a:solidFill>
                  <a:srgbClr val="080808"/>
                </a:solidFill>
                <a:uFillTx/>
                <a:latin typeface="Times New Roman" panose="02020603050405020304" pitchFamily="18" charset="0"/>
              </a:rPr>
              <a:t>     y=0;            </a:t>
            </a:r>
            <a:endParaRPr lang="en-US" altLang="zh-CN" sz="2400" dirty="0">
              <a:solidFill>
                <a:srgbClr val="080808"/>
              </a:solidFill>
              <a:uFillTx/>
              <a:latin typeface="Times New Roman" panose="02020603050405020304" pitchFamily="18" charset="0"/>
            </a:endParaRPr>
          </a:p>
          <a:p>
            <a:pPr>
              <a:spcBef>
                <a:spcPts val="0"/>
              </a:spcBef>
              <a:buSzTx/>
              <a:buFontTx/>
              <a:buNone/>
            </a:pPr>
            <a:r>
              <a:rPr lang="en-US" altLang="zh-CN" sz="2400" dirty="0">
                <a:solidFill>
                  <a:srgbClr val="080808"/>
                </a:solidFill>
                <a:uFillTx/>
                <a:latin typeface="Times New Roman" panose="02020603050405020304" pitchFamily="18" charset="0"/>
              </a:rPr>
              <a:t>   else </a:t>
            </a:r>
            <a:endParaRPr lang="en-US" altLang="zh-CN" sz="2400" dirty="0">
              <a:solidFill>
                <a:srgbClr val="080808"/>
              </a:solidFill>
              <a:uFillTx/>
              <a:latin typeface="Times New Roman" panose="02020603050405020304" pitchFamily="18" charset="0"/>
            </a:endParaRPr>
          </a:p>
          <a:p>
            <a:pPr>
              <a:spcBef>
                <a:spcPts val="0"/>
              </a:spcBef>
              <a:buSzTx/>
              <a:buFontTx/>
              <a:buNone/>
            </a:pPr>
            <a:r>
              <a:rPr lang="en-US" altLang="zh-CN" sz="2400" dirty="0">
                <a:solidFill>
                  <a:srgbClr val="080808"/>
                </a:solidFill>
                <a:uFillTx/>
                <a:latin typeface="Times New Roman" panose="02020603050405020304" pitchFamily="18" charset="0"/>
              </a:rPr>
              <a:t>     y= tickets (m,n-1)+ tickets (m-1,n);       </a:t>
            </a:r>
            <a:endParaRPr lang="en-US" altLang="zh-CN" sz="2400" dirty="0">
              <a:solidFill>
                <a:srgbClr val="080808"/>
              </a:solidFill>
              <a:uFillTx/>
              <a:latin typeface="Times New Roman" panose="02020603050405020304" pitchFamily="18" charset="0"/>
            </a:endParaRPr>
          </a:p>
          <a:p>
            <a:pPr>
              <a:spcBef>
                <a:spcPts val="0"/>
              </a:spcBef>
              <a:buSzTx/>
              <a:buFontTx/>
              <a:buNone/>
            </a:pPr>
            <a:r>
              <a:rPr lang="en-US" altLang="zh-CN" sz="2400" dirty="0">
                <a:solidFill>
                  <a:srgbClr val="080808"/>
                </a:solidFill>
                <a:uFillTx/>
                <a:latin typeface="Times New Roman" panose="02020603050405020304" pitchFamily="18" charset="0"/>
              </a:rPr>
              <a:t>                    //</a:t>
            </a:r>
            <a:r>
              <a:rPr lang="zh-CN" altLang="en-US" sz="2400" dirty="0">
                <a:solidFill>
                  <a:srgbClr val="080808"/>
                </a:solidFill>
                <a:uFillTx/>
                <a:latin typeface="Times New Roman" panose="02020603050405020304" pitchFamily="18" charset="0"/>
              </a:rPr>
              <a:t>递归调用  </a:t>
            </a:r>
            <a:endParaRPr lang="zh-CN" altLang="en-US" sz="2400" dirty="0">
              <a:solidFill>
                <a:srgbClr val="080808"/>
              </a:solidFill>
              <a:uFillTx/>
              <a:latin typeface="Times New Roman" panose="02020603050405020304" pitchFamily="18" charset="0"/>
            </a:endParaRPr>
          </a:p>
          <a:p>
            <a:pPr>
              <a:spcBef>
                <a:spcPts val="0"/>
              </a:spcBef>
              <a:buSzTx/>
              <a:buFontTx/>
              <a:buNone/>
            </a:pPr>
            <a:r>
              <a:rPr lang="en-US" altLang="zh-CN" sz="2400" dirty="0">
                <a:solidFill>
                  <a:srgbClr val="080808"/>
                </a:solidFill>
                <a:uFillTx/>
                <a:latin typeface="Times New Roman" panose="02020603050405020304" pitchFamily="18" charset="0"/>
              </a:rPr>
              <a:t>   return(y);</a:t>
            </a:r>
            <a:endParaRPr lang="en-US" altLang="zh-CN" sz="2400" dirty="0">
              <a:solidFill>
                <a:srgbClr val="080808"/>
              </a:solidFill>
              <a:uFillTx/>
              <a:latin typeface="Times New Roman" panose="02020603050405020304" pitchFamily="18" charset="0"/>
            </a:endParaRPr>
          </a:p>
          <a:p>
            <a:pPr>
              <a:spcBef>
                <a:spcPts val="0"/>
              </a:spcBef>
              <a:buSzTx/>
              <a:buFontTx/>
              <a:buNone/>
            </a:pPr>
            <a:r>
              <a:rPr lang="en-US" altLang="zh-CN" sz="2400" dirty="0">
                <a:solidFill>
                  <a:srgbClr val="080808"/>
                </a:solidFill>
                <a:uFillTx/>
                <a:latin typeface="Times New Roman" panose="02020603050405020304" pitchFamily="18" charset="0"/>
              </a:rPr>
              <a:t>}</a:t>
            </a:r>
            <a:endParaRPr lang="en-US" altLang="zh-CN" sz="2400" dirty="0">
              <a:solidFill>
                <a:srgbClr val="080808"/>
              </a:solidFill>
              <a:uFillTx/>
              <a:latin typeface="Times New Roman" panose="02020603050405020304" pitchFamily="18" charset="0"/>
            </a:endParaRPr>
          </a:p>
        </p:txBody>
      </p:sp>
      <p:sp>
        <p:nvSpPr>
          <p:cNvPr id="3" name="矩形 2"/>
          <p:cNvSpPr/>
          <p:nvPr/>
        </p:nvSpPr>
        <p:spPr>
          <a:xfrm>
            <a:off x="7884795" y="1917065"/>
            <a:ext cx="434975" cy="1250315"/>
          </a:xfrm>
          <a:prstGeom prst="rect">
            <a:avLst/>
          </a:prstGeom>
          <a:noFill/>
          <a:ln w="28575" cap="flat" cmpd="sng" algn="ctr">
            <a:solidFill>
              <a:schemeClr val="tx2"/>
            </a:solidFill>
            <a:prstDash val="solid"/>
            <a:round/>
            <a:headEnd type="none" w="med" len="med"/>
            <a:tailEnd type="none" w="med" len="med"/>
          </a:ln>
          <a:extLst>
            <a:ext uri="{909E8E84-426E-40DD-AFC4-6F175D3DCCD1}">
              <a14:hiddenFill xmlns:a14="http://schemas.microsoft.com/office/drawing/2010/main">
                <a:solidFill>
                  <a:schemeClr val="accent2"/>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4" name="文本框 3"/>
          <p:cNvSpPr txBox="1"/>
          <p:nvPr/>
        </p:nvSpPr>
        <p:spPr>
          <a:xfrm>
            <a:off x="7912100" y="2138045"/>
            <a:ext cx="153035" cy="645160"/>
          </a:xfrm>
          <a:prstGeom prst="rect">
            <a:avLst/>
          </a:prstGeom>
          <a:noFill/>
        </p:spPr>
        <p:txBody>
          <a:bodyPr wrap="square" rtlCol="0">
            <a:spAutoFit/>
          </a:bodyPr>
          <a:p>
            <a:r>
              <a:rPr lang="zh-CN" altLang="en-US"/>
              <a:t>前台</a:t>
            </a:r>
            <a:endParaRPr lang="zh-CN" altLang="en-US"/>
          </a:p>
        </p:txBody>
      </p:sp>
      <p:sp>
        <p:nvSpPr>
          <p:cNvPr id="5" name="文本框 4"/>
          <p:cNvSpPr txBox="1"/>
          <p:nvPr/>
        </p:nvSpPr>
        <p:spPr>
          <a:xfrm>
            <a:off x="5405755" y="1557020"/>
            <a:ext cx="2702560" cy="368300"/>
          </a:xfrm>
          <a:prstGeom prst="rect">
            <a:avLst/>
          </a:prstGeom>
          <a:noFill/>
        </p:spPr>
        <p:txBody>
          <a:bodyPr wrap="square" rtlCol="0">
            <a:spAutoFit/>
          </a:bodyPr>
          <a:p>
            <a:r>
              <a:rPr lang="en-US" altLang="zh-CN">
                <a:solidFill>
                  <a:schemeClr val="tx1"/>
                </a:solidFill>
                <a:uFillTx/>
                <a:latin typeface="Times New Roman" panose="02020603050405020304" pitchFamily="18" charset="0"/>
              </a:rPr>
              <a:t>m+n      ...      3      2     1</a:t>
            </a:r>
            <a:r>
              <a:rPr lang="en-US" altLang="zh-CN"/>
              <a:t> </a:t>
            </a:r>
            <a:endParaRPr lang="en-US" altLang="zh-CN"/>
          </a:p>
        </p:txBody>
      </p:sp>
      <p:sp>
        <p:nvSpPr>
          <p:cNvPr id="6" name="文本框 5"/>
          <p:cNvSpPr txBox="1"/>
          <p:nvPr/>
        </p:nvSpPr>
        <p:spPr>
          <a:xfrm>
            <a:off x="5507990" y="2138045"/>
            <a:ext cx="466725" cy="309245"/>
          </a:xfrm>
          <a:prstGeom prst="rect">
            <a:avLst/>
          </a:prstGeom>
          <a:noFill/>
        </p:spPr>
        <p:txBody>
          <a:bodyPr wrap="square" rtlCol="0">
            <a:noAutofit/>
          </a:bodyPr>
          <a:p>
            <a:r>
              <a:rPr lang="en-US" altLang="zh-CN">
                <a:solidFill>
                  <a:schemeClr val="tx1"/>
                </a:solidFill>
                <a:uFillTx/>
                <a:latin typeface="宋体" panose="02010600030101010101" pitchFamily="2" charset="-122"/>
              </a:rPr>
              <a:t>▲</a:t>
            </a:r>
            <a:endParaRPr lang="en-US" altLang="zh-CN">
              <a:solidFill>
                <a:schemeClr val="tx1"/>
              </a:solidFill>
              <a:uFillTx/>
              <a:latin typeface="宋体" panose="02010600030101010101" pitchFamily="2" charset="-122"/>
            </a:endParaRPr>
          </a:p>
        </p:txBody>
      </p:sp>
      <p:sp>
        <p:nvSpPr>
          <p:cNvPr id="7" name="文本框 6"/>
          <p:cNvSpPr txBox="1"/>
          <p:nvPr/>
        </p:nvSpPr>
        <p:spPr>
          <a:xfrm>
            <a:off x="5507990" y="2783205"/>
            <a:ext cx="411480" cy="368300"/>
          </a:xfrm>
          <a:prstGeom prst="rect">
            <a:avLst/>
          </a:prstGeom>
          <a:noFill/>
        </p:spPr>
        <p:txBody>
          <a:bodyPr wrap="none" rtlCol="0" anchor="t">
            <a:spAutoFit/>
          </a:bodyPr>
          <a:p>
            <a:r>
              <a:rPr lang="zh-CN" altLang="en-US">
                <a:latin typeface="宋体" panose="02010600030101010101" pitchFamily="2" charset="-122"/>
              </a:rPr>
              <a:t>●</a:t>
            </a:r>
            <a:endParaRPr lang="zh-CN" altLang="en-US">
              <a:latin typeface="宋体" panose="02010600030101010101" pitchFamily="2" charset="-122"/>
            </a:endParaRPr>
          </a:p>
        </p:txBody>
      </p:sp>
      <p:cxnSp>
        <p:nvCxnSpPr>
          <p:cNvPr id="8" name="直接连接符 7"/>
          <p:cNvCxnSpPr/>
          <p:nvPr/>
        </p:nvCxnSpPr>
        <p:spPr>
          <a:xfrm flipH="1">
            <a:off x="6123940" y="1196975"/>
            <a:ext cx="0" cy="2341880"/>
          </a:xfrm>
          <a:prstGeom prst="line">
            <a:avLst/>
          </a:prstGeom>
          <a:solidFill>
            <a:schemeClr val="accent1"/>
          </a:solidFill>
          <a:ln w="28575" cap="flat" cmpd="sng" algn="ctr">
            <a:solidFill>
              <a:srgbClr val="FF0000"/>
            </a:solidFill>
            <a:prstDash val="dashDot"/>
            <a:round/>
            <a:headEnd type="none" w="med" len="med"/>
            <a:tailEnd type="none" w="med" len="med"/>
          </a:ln>
        </p:spPr>
      </p:cxnSp>
      <p:sp>
        <p:nvSpPr>
          <p:cNvPr id="9" name="文本框 8"/>
          <p:cNvSpPr txBox="1"/>
          <p:nvPr/>
        </p:nvSpPr>
        <p:spPr>
          <a:xfrm>
            <a:off x="5406390" y="3573145"/>
            <a:ext cx="3514090" cy="396240"/>
          </a:xfrm>
          <a:prstGeom prst="rect">
            <a:avLst/>
          </a:prstGeom>
          <a:noFill/>
        </p:spPr>
        <p:txBody>
          <a:bodyPr wrap="square" rtlCol="0">
            <a:noAutofit/>
          </a:bodyPr>
          <a:p>
            <a:r>
              <a:rPr lang="en-US" altLang="zh-CN">
                <a:solidFill>
                  <a:schemeClr val="tx1"/>
                </a:solidFill>
                <a:uFillTx/>
                <a:latin typeface="Times New Roman" panose="02020603050405020304" pitchFamily="18" charset="0"/>
              </a:rPr>
              <a:t>▲</a:t>
            </a:r>
            <a:r>
              <a:rPr lang="zh-CN" altLang="en-US">
                <a:solidFill>
                  <a:schemeClr val="tx1"/>
                </a:solidFill>
                <a:uFillTx/>
                <a:latin typeface="Times New Roman" panose="02020603050405020304" pitchFamily="18" charset="0"/>
              </a:rPr>
              <a:t>表示</a:t>
            </a:r>
            <a:r>
              <a:rPr lang="en-US" altLang="zh-CN">
                <a:solidFill>
                  <a:schemeClr val="tx1"/>
                </a:solidFill>
                <a:uFillTx/>
                <a:latin typeface="Times New Roman" panose="02020603050405020304" pitchFamily="18" charset="0"/>
              </a:rPr>
              <a:t>100</a:t>
            </a:r>
            <a:r>
              <a:rPr lang="zh-CN" altLang="en-US">
                <a:solidFill>
                  <a:schemeClr val="tx1"/>
                </a:solidFill>
                <a:uFillTx/>
                <a:latin typeface="Times New Roman" panose="02020603050405020304" pitchFamily="18" charset="0"/>
              </a:rPr>
              <a:t>的人，</a:t>
            </a:r>
            <a:r>
              <a:rPr lang="zh-CN" altLang="en-US">
                <a:solidFill>
                  <a:schemeClr val="tx1"/>
                </a:solidFill>
                <a:uFillTx/>
                <a:latin typeface="Times New Roman" panose="02020603050405020304" pitchFamily="18" charset="0"/>
                <a:sym typeface="+mn-ea"/>
              </a:rPr>
              <a:t>●表示</a:t>
            </a:r>
            <a:r>
              <a:rPr lang="en-US" altLang="zh-CN">
                <a:solidFill>
                  <a:schemeClr val="tx1"/>
                </a:solidFill>
                <a:uFillTx/>
                <a:latin typeface="Times New Roman" panose="02020603050405020304" pitchFamily="18" charset="0"/>
                <a:sym typeface="+mn-ea"/>
              </a:rPr>
              <a:t>50</a:t>
            </a:r>
            <a:r>
              <a:rPr lang="zh-CN" altLang="en-US">
                <a:solidFill>
                  <a:schemeClr val="tx1"/>
                </a:solidFill>
                <a:uFillTx/>
                <a:latin typeface="Times New Roman" panose="02020603050405020304" pitchFamily="18" charset="0"/>
                <a:sym typeface="+mn-ea"/>
              </a:rPr>
              <a:t>的人。</a:t>
            </a:r>
            <a:endParaRPr lang="zh-CN" altLang="en-US">
              <a:solidFill>
                <a:schemeClr val="tx1"/>
              </a:solidFill>
              <a:uFillTx/>
              <a:latin typeface="Times New Roman" panose="02020603050405020304" pitchFamily="18" charset="0"/>
            </a:endParaRPr>
          </a:p>
          <a:p>
            <a:endParaRPr lang="zh-CN" altLang="en-US">
              <a:solidFill>
                <a:schemeClr val="tx1"/>
              </a:solidFill>
              <a:uFillTx/>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3"/>
          <p:cNvSpPr txBox="1">
            <a:spLocks noChangeArrowheads="1"/>
          </p:cNvSpPr>
          <p:nvPr/>
        </p:nvSpPr>
        <p:spPr bwMode="auto">
          <a:xfrm>
            <a:off x="2083739" y="1065375"/>
            <a:ext cx="4976520" cy="583565"/>
          </a:xfrm>
          <a:prstGeom prst="rect">
            <a:avLst/>
          </a:prstGeom>
          <a:noFill/>
          <a:ln w="9525">
            <a:noFill/>
            <a:miter lim="800000"/>
          </a:ln>
          <a:effectLst/>
        </p:spPr>
        <p:txBody>
          <a:bodyPr wrap="square">
            <a:spAutoFit/>
          </a:bodyPr>
          <a:lstStyle/>
          <a:p>
            <a:pPr algn="ctr">
              <a:spcBef>
                <a:spcPct val="50000"/>
              </a:spcBef>
              <a:defRPr/>
            </a:pPr>
            <a:r>
              <a:rPr lang="en-US" altLang="zh-CN" sz="3200" dirty="0" smtClean="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3.2  </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分治法概述</a:t>
            </a:r>
            <a:endPar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endParaRPr>
          </a:p>
        </p:txBody>
      </p:sp>
      <p:sp>
        <p:nvSpPr>
          <p:cNvPr id="13315" name="Text Box 4"/>
          <p:cNvSpPr txBox="1">
            <a:spLocks noChangeArrowheads="1"/>
          </p:cNvSpPr>
          <p:nvPr/>
        </p:nvSpPr>
        <p:spPr bwMode="auto">
          <a:xfrm>
            <a:off x="539550" y="1844505"/>
            <a:ext cx="8136905"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2400" dirty="0">
                <a:solidFill>
                  <a:srgbClr val="080808"/>
                </a:solidFill>
                <a:uFillTx/>
                <a:latin typeface="Times New Roman" panose="02020603050405020304" pitchFamily="18" charset="0"/>
              </a:rPr>
              <a:t>将待解决的问题分成若干个子问题，</a:t>
            </a:r>
            <a:r>
              <a:rPr lang="zh-CN" altLang="en-US" sz="2400" dirty="0">
                <a:solidFill>
                  <a:srgbClr val="FF0000"/>
                </a:solidFill>
                <a:uFillTx/>
                <a:latin typeface="Times New Roman" panose="02020603050405020304" pitchFamily="18" charset="0"/>
              </a:rPr>
              <a:t>子问题与原问题有相同的性质</a:t>
            </a:r>
            <a:r>
              <a:rPr lang="zh-CN" altLang="en-US" sz="2400" dirty="0">
                <a:solidFill>
                  <a:srgbClr val="080808"/>
                </a:solidFill>
                <a:uFillTx/>
                <a:latin typeface="Times New Roman" panose="02020603050405020304" pitchFamily="18" charset="0"/>
              </a:rPr>
              <a:t>，依次求解子问题，最终将子问题合并就可以解决原问题。因为子问题与原问题有类似的性质，因此解决此问题就可以</a:t>
            </a:r>
            <a:r>
              <a:rPr lang="zh-CN" altLang="en-US" sz="2400" dirty="0">
                <a:solidFill>
                  <a:srgbClr val="FF0000"/>
                </a:solidFill>
                <a:uFillTx/>
                <a:latin typeface="Times New Roman" panose="02020603050405020304" pitchFamily="18" charset="0"/>
              </a:rPr>
              <a:t>利用递归</a:t>
            </a:r>
            <a:r>
              <a:rPr lang="zh-CN" altLang="en-US" sz="2400" dirty="0">
                <a:solidFill>
                  <a:srgbClr val="080808"/>
                </a:solidFill>
                <a:uFillTx/>
                <a:latin typeface="Times New Roman" panose="02020603050405020304" pitchFamily="18" charset="0"/>
              </a:rPr>
              <a:t>。</a:t>
            </a:r>
            <a:endParaRPr lang="zh-CN" altLang="en-US" sz="2400" dirty="0">
              <a:solidFill>
                <a:srgbClr val="080808"/>
              </a:solidFill>
              <a:uFillTx/>
              <a:latin typeface="Times New Roman" panose="02020603050405020304" pitchFamily="18" charset="0"/>
            </a:endParaRPr>
          </a:p>
        </p:txBody>
      </p:sp>
      <p:sp>
        <p:nvSpPr>
          <p:cNvPr id="2" name="圆角矩形 1"/>
          <p:cNvSpPr/>
          <p:nvPr/>
        </p:nvSpPr>
        <p:spPr>
          <a:xfrm>
            <a:off x="1979295" y="3519805"/>
            <a:ext cx="1176020" cy="563880"/>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 name="文本框 2"/>
          <p:cNvSpPr txBox="1"/>
          <p:nvPr/>
        </p:nvSpPr>
        <p:spPr>
          <a:xfrm>
            <a:off x="2123440" y="3555365"/>
            <a:ext cx="1136650" cy="542925"/>
          </a:xfrm>
          <a:prstGeom prst="rect">
            <a:avLst/>
          </a:prstGeom>
          <a:noFill/>
        </p:spPr>
        <p:txBody>
          <a:bodyPr wrap="square" rtlCol="0">
            <a:noAutofit/>
          </a:bodyPr>
          <a:p>
            <a:r>
              <a:rPr lang="zh-CN" altLang="en-US"/>
              <a:t>大问题</a:t>
            </a:r>
            <a:endParaRPr lang="zh-CN" altLang="en-US"/>
          </a:p>
        </p:txBody>
      </p:sp>
      <p:sp>
        <p:nvSpPr>
          <p:cNvPr id="4" name="圆角矩形 3"/>
          <p:cNvSpPr/>
          <p:nvPr/>
        </p:nvSpPr>
        <p:spPr>
          <a:xfrm>
            <a:off x="1196975" y="4599940"/>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5" name="文本框 4"/>
          <p:cNvSpPr txBox="1"/>
          <p:nvPr/>
        </p:nvSpPr>
        <p:spPr>
          <a:xfrm>
            <a:off x="1341120" y="4599940"/>
            <a:ext cx="944880" cy="457200"/>
          </a:xfrm>
          <a:prstGeom prst="rect">
            <a:avLst/>
          </a:prstGeom>
          <a:noFill/>
        </p:spPr>
        <p:txBody>
          <a:bodyPr wrap="square" rtlCol="0">
            <a:noAutofit/>
          </a:bodyPr>
          <a:p>
            <a:r>
              <a:rPr lang="zh-CN" altLang="en-US" sz="1400"/>
              <a:t>小问题</a:t>
            </a:r>
            <a:endParaRPr lang="zh-CN" altLang="en-US" sz="1400"/>
          </a:p>
        </p:txBody>
      </p:sp>
      <p:sp>
        <p:nvSpPr>
          <p:cNvPr id="6" name="圆角矩形 5"/>
          <p:cNvSpPr/>
          <p:nvPr/>
        </p:nvSpPr>
        <p:spPr>
          <a:xfrm>
            <a:off x="2987675" y="4599940"/>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7" name="文本框 6"/>
          <p:cNvSpPr txBox="1"/>
          <p:nvPr/>
        </p:nvSpPr>
        <p:spPr>
          <a:xfrm>
            <a:off x="3131820" y="4599940"/>
            <a:ext cx="944880" cy="457200"/>
          </a:xfrm>
          <a:prstGeom prst="rect">
            <a:avLst/>
          </a:prstGeom>
          <a:noFill/>
        </p:spPr>
        <p:txBody>
          <a:bodyPr wrap="square" rtlCol="0">
            <a:noAutofit/>
          </a:bodyPr>
          <a:p>
            <a:r>
              <a:rPr lang="zh-CN" altLang="en-US" sz="1400"/>
              <a:t>小问题</a:t>
            </a:r>
            <a:endParaRPr lang="zh-CN" altLang="en-US" sz="1400"/>
          </a:p>
        </p:txBody>
      </p:sp>
      <p:sp>
        <p:nvSpPr>
          <p:cNvPr id="8" name="圆角矩形 7"/>
          <p:cNvSpPr/>
          <p:nvPr/>
        </p:nvSpPr>
        <p:spPr>
          <a:xfrm>
            <a:off x="458470" y="5608320"/>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9" name="文本框 8"/>
          <p:cNvSpPr txBox="1"/>
          <p:nvPr/>
        </p:nvSpPr>
        <p:spPr>
          <a:xfrm>
            <a:off x="469265" y="5608320"/>
            <a:ext cx="944880" cy="457200"/>
          </a:xfrm>
          <a:prstGeom prst="rect">
            <a:avLst/>
          </a:prstGeom>
          <a:noFill/>
        </p:spPr>
        <p:txBody>
          <a:bodyPr wrap="square" rtlCol="0">
            <a:noAutofit/>
          </a:bodyPr>
          <a:p>
            <a:r>
              <a:rPr lang="zh-CN" altLang="en-US" sz="1400"/>
              <a:t>更小问题</a:t>
            </a:r>
            <a:endParaRPr lang="zh-CN" altLang="en-US" sz="1400"/>
          </a:p>
        </p:txBody>
      </p:sp>
      <p:sp>
        <p:nvSpPr>
          <p:cNvPr id="10" name="圆角矩形 9"/>
          <p:cNvSpPr/>
          <p:nvPr/>
        </p:nvSpPr>
        <p:spPr>
          <a:xfrm>
            <a:off x="1599565" y="5608320"/>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1" name="文本框 10"/>
          <p:cNvSpPr txBox="1"/>
          <p:nvPr/>
        </p:nvSpPr>
        <p:spPr>
          <a:xfrm>
            <a:off x="1610360" y="5608320"/>
            <a:ext cx="944880" cy="457200"/>
          </a:xfrm>
          <a:prstGeom prst="rect">
            <a:avLst/>
          </a:prstGeom>
          <a:noFill/>
        </p:spPr>
        <p:txBody>
          <a:bodyPr wrap="square" rtlCol="0">
            <a:noAutofit/>
          </a:bodyPr>
          <a:p>
            <a:r>
              <a:rPr lang="zh-CN" altLang="en-US" sz="1400"/>
              <a:t>更小问题</a:t>
            </a:r>
            <a:endParaRPr lang="zh-CN" altLang="en-US" sz="1400"/>
          </a:p>
        </p:txBody>
      </p:sp>
      <p:sp>
        <p:nvSpPr>
          <p:cNvPr id="12" name="圆角矩形 11"/>
          <p:cNvSpPr/>
          <p:nvPr/>
        </p:nvSpPr>
        <p:spPr>
          <a:xfrm>
            <a:off x="2835275" y="5608320"/>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3" name="文本框 12"/>
          <p:cNvSpPr txBox="1"/>
          <p:nvPr/>
        </p:nvSpPr>
        <p:spPr>
          <a:xfrm>
            <a:off x="2846070" y="5608320"/>
            <a:ext cx="944880" cy="457200"/>
          </a:xfrm>
          <a:prstGeom prst="rect">
            <a:avLst/>
          </a:prstGeom>
          <a:noFill/>
        </p:spPr>
        <p:txBody>
          <a:bodyPr wrap="square" rtlCol="0">
            <a:noAutofit/>
          </a:bodyPr>
          <a:p>
            <a:r>
              <a:rPr lang="zh-CN" altLang="en-US" sz="1400"/>
              <a:t>更小问题</a:t>
            </a:r>
            <a:endParaRPr lang="zh-CN" altLang="en-US" sz="1400"/>
          </a:p>
        </p:txBody>
      </p:sp>
      <p:sp>
        <p:nvSpPr>
          <p:cNvPr id="14" name="圆角矩形 13"/>
          <p:cNvSpPr/>
          <p:nvPr/>
        </p:nvSpPr>
        <p:spPr>
          <a:xfrm>
            <a:off x="3976370" y="5608320"/>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5" name="文本框 14"/>
          <p:cNvSpPr txBox="1"/>
          <p:nvPr/>
        </p:nvSpPr>
        <p:spPr>
          <a:xfrm>
            <a:off x="3987165" y="5608320"/>
            <a:ext cx="944880" cy="457200"/>
          </a:xfrm>
          <a:prstGeom prst="rect">
            <a:avLst/>
          </a:prstGeom>
          <a:noFill/>
        </p:spPr>
        <p:txBody>
          <a:bodyPr wrap="square" rtlCol="0">
            <a:noAutofit/>
          </a:bodyPr>
          <a:p>
            <a:r>
              <a:rPr lang="zh-CN" altLang="en-US" sz="1400"/>
              <a:t>更小问题</a:t>
            </a:r>
            <a:endParaRPr lang="zh-CN" altLang="en-US" sz="1400"/>
          </a:p>
        </p:txBody>
      </p:sp>
      <p:cxnSp>
        <p:nvCxnSpPr>
          <p:cNvPr id="16" name="直接连接符 15"/>
          <p:cNvCxnSpPr>
            <a:stCxn id="3" idx="2"/>
            <a:endCxn id="5" idx="0"/>
          </p:cNvCxnSpPr>
          <p:nvPr/>
        </p:nvCxnSpPr>
        <p:spPr>
          <a:xfrm flipH="1">
            <a:off x="1813560" y="4098290"/>
            <a:ext cx="878205" cy="50165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17" name="直接连接符 16"/>
          <p:cNvCxnSpPr>
            <a:endCxn id="7" idx="0"/>
          </p:cNvCxnSpPr>
          <p:nvPr/>
        </p:nvCxnSpPr>
        <p:spPr>
          <a:xfrm>
            <a:off x="2699385" y="4096385"/>
            <a:ext cx="904875" cy="50355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18" name="直接连接符 17"/>
          <p:cNvCxnSpPr>
            <a:endCxn id="9" idx="0"/>
          </p:cNvCxnSpPr>
          <p:nvPr/>
        </p:nvCxnSpPr>
        <p:spPr>
          <a:xfrm flipH="1">
            <a:off x="941705" y="4972685"/>
            <a:ext cx="787400" cy="63563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19" name="直接连接符 18"/>
          <p:cNvCxnSpPr>
            <a:endCxn id="11" idx="0"/>
          </p:cNvCxnSpPr>
          <p:nvPr/>
        </p:nvCxnSpPr>
        <p:spPr>
          <a:xfrm>
            <a:off x="1729105" y="4981575"/>
            <a:ext cx="353695" cy="62674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0" name="直接连接符 19"/>
          <p:cNvCxnSpPr>
            <a:endCxn id="13" idx="0"/>
          </p:cNvCxnSpPr>
          <p:nvPr/>
        </p:nvCxnSpPr>
        <p:spPr>
          <a:xfrm flipH="1">
            <a:off x="3318510" y="4979035"/>
            <a:ext cx="173355" cy="62928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1" name="直接连接符 20"/>
          <p:cNvCxnSpPr>
            <a:endCxn id="15" idx="0"/>
          </p:cNvCxnSpPr>
          <p:nvPr/>
        </p:nvCxnSpPr>
        <p:spPr>
          <a:xfrm>
            <a:off x="3491865" y="4987925"/>
            <a:ext cx="967740" cy="620395"/>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22" name="文本框 21"/>
          <p:cNvSpPr txBox="1"/>
          <p:nvPr/>
        </p:nvSpPr>
        <p:spPr>
          <a:xfrm>
            <a:off x="1853565" y="6156325"/>
            <a:ext cx="1838325" cy="459105"/>
          </a:xfrm>
          <a:prstGeom prst="rect">
            <a:avLst/>
          </a:prstGeom>
          <a:noFill/>
        </p:spPr>
        <p:txBody>
          <a:bodyPr wrap="square" rtlCol="0" anchor="t">
            <a:noAutofit/>
          </a:bodyPr>
          <a:p>
            <a:pPr indent="457200">
              <a:spcBef>
                <a:spcPct val="50000"/>
              </a:spcBef>
              <a:buSzTx/>
              <a:buFontTx/>
              <a:buNone/>
            </a:pPr>
            <a:r>
              <a:rPr lang="en-US" altLang="zh-CN" sz="2400" dirty="0">
                <a:solidFill>
                  <a:schemeClr val="tx1"/>
                </a:solidFill>
                <a:uFillTx/>
                <a:latin typeface="Times New Roman" panose="02020603050405020304" pitchFamily="18" charset="0"/>
                <a:sym typeface="+mn-ea"/>
              </a:rPr>
              <a:t>......</a:t>
            </a:r>
            <a:endParaRPr lang="en-US" altLang="zh-CN" sz="2400" dirty="0">
              <a:solidFill>
                <a:schemeClr val="tx1"/>
              </a:solidFill>
              <a:uFillTx/>
              <a:latin typeface="Times New Roman" panose="02020603050405020304" pitchFamily="18" charset="0"/>
              <a:sym typeface="+mn-ea"/>
            </a:endParaRPr>
          </a:p>
        </p:txBody>
      </p:sp>
      <p:sp>
        <p:nvSpPr>
          <p:cNvPr id="23" name="圆角矩形 22"/>
          <p:cNvSpPr/>
          <p:nvPr/>
        </p:nvSpPr>
        <p:spPr>
          <a:xfrm>
            <a:off x="6273800" y="3249930"/>
            <a:ext cx="1007745" cy="50355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4" name="文本框 23"/>
          <p:cNvSpPr txBox="1"/>
          <p:nvPr/>
        </p:nvSpPr>
        <p:spPr>
          <a:xfrm>
            <a:off x="6300470" y="3284855"/>
            <a:ext cx="1136650" cy="542925"/>
          </a:xfrm>
          <a:prstGeom prst="rect">
            <a:avLst/>
          </a:prstGeom>
          <a:noFill/>
        </p:spPr>
        <p:txBody>
          <a:bodyPr wrap="square" rtlCol="0">
            <a:noAutofit/>
          </a:bodyPr>
          <a:p>
            <a:r>
              <a:rPr lang="zh-CN" altLang="en-US"/>
              <a:t>大问题</a:t>
            </a:r>
            <a:endParaRPr lang="zh-CN" altLang="en-US"/>
          </a:p>
        </p:txBody>
      </p:sp>
      <p:sp>
        <p:nvSpPr>
          <p:cNvPr id="26" name="圆角矩形 25"/>
          <p:cNvSpPr/>
          <p:nvPr/>
        </p:nvSpPr>
        <p:spPr>
          <a:xfrm>
            <a:off x="6273800" y="4186555"/>
            <a:ext cx="1007745" cy="50355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7" name="文本框 26"/>
          <p:cNvSpPr txBox="1"/>
          <p:nvPr/>
        </p:nvSpPr>
        <p:spPr>
          <a:xfrm>
            <a:off x="6300470" y="4221480"/>
            <a:ext cx="1136650" cy="542925"/>
          </a:xfrm>
          <a:prstGeom prst="rect">
            <a:avLst/>
          </a:prstGeom>
          <a:noFill/>
        </p:spPr>
        <p:txBody>
          <a:bodyPr wrap="square" rtlCol="0">
            <a:noAutofit/>
          </a:bodyPr>
          <a:p>
            <a:r>
              <a:rPr lang="zh-CN" altLang="en-US"/>
              <a:t>子问题</a:t>
            </a:r>
            <a:endParaRPr lang="zh-CN" altLang="en-US"/>
          </a:p>
        </p:txBody>
      </p:sp>
      <p:sp>
        <p:nvSpPr>
          <p:cNvPr id="30" name="圆角矩形 29"/>
          <p:cNvSpPr/>
          <p:nvPr/>
        </p:nvSpPr>
        <p:spPr>
          <a:xfrm>
            <a:off x="6345555" y="5791835"/>
            <a:ext cx="1007745" cy="50355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1" name="文本框 30"/>
          <p:cNvSpPr txBox="1"/>
          <p:nvPr/>
        </p:nvSpPr>
        <p:spPr>
          <a:xfrm>
            <a:off x="6372225" y="5826760"/>
            <a:ext cx="1136650" cy="542925"/>
          </a:xfrm>
          <a:prstGeom prst="rect">
            <a:avLst/>
          </a:prstGeom>
          <a:noFill/>
        </p:spPr>
        <p:txBody>
          <a:bodyPr wrap="square" rtlCol="0">
            <a:noAutofit/>
          </a:bodyPr>
          <a:p>
            <a:r>
              <a:rPr lang="zh-CN" altLang="en-US"/>
              <a:t>基问题</a:t>
            </a:r>
            <a:endParaRPr lang="zh-CN" altLang="en-US"/>
          </a:p>
        </p:txBody>
      </p:sp>
      <p:cxnSp>
        <p:nvCxnSpPr>
          <p:cNvPr id="32" name="直接箭头连接符 31"/>
          <p:cNvCxnSpPr/>
          <p:nvPr/>
        </p:nvCxnSpPr>
        <p:spPr>
          <a:xfrm>
            <a:off x="6777990" y="3754755"/>
            <a:ext cx="0" cy="39370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33" name="直接箭头连接符 32"/>
          <p:cNvCxnSpPr/>
          <p:nvPr/>
        </p:nvCxnSpPr>
        <p:spPr>
          <a:xfrm>
            <a:off x="6777990" y="4692650"/>
            <a:ext cx="0" cy="39370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34" name="直接箭头连接符 33"/>
          <p:cNvCxnSpPr/>
          <p:nvPr/>
        </p:nvCxnSpPr>
        <p:spPr>
          <a:xfrm>
            <a:off x="6777990" y="5411470"/>
            <a:ext cx="0" cy="39370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35" name="文本框 34"/>
          <p:cNvSpPr txBox="1"/>
          <p:nvPr/>
        </p:nvSpPr>
        <p:spPr>
          <a:xfrm rot="5400000">
            <a:off x="6495415" y="4923155"/>
            <a:ext cx="422910" cy="635635"/>
          </a:xfrm>
          <a:prstGeom prst="rect">
            <a:avLst/>
          </a:prstGeom>
          <a:noFill/>
        </p:spPr>
        <p:txBody>
          <a:bodyPr wrap="square" rtlCol="0">
            <a:noAutofit/>
          </a:bodyPr>
          <a:p>
            <a:r>
              <a:rPr lang="en-US" altLang="zh-CN"/>
              <a:t>...</a:t>
            </a:r>
            <a:endParaRPr lang="en-US" altLang="zh-CN"/>
          </a:p>
        </p:txBody>
      </p:sp>
      <p:sp>
        <p:nvSpPr>
          <p:cNvPr id="36" name="圆角右箭头 35"/>
          <p:cNvSpPr/>
          <p:nvPr/>
        </p:nvSpPr>
        <p:spPr>
          <a:xfrm rot="18900000">
            <a:off x="6094095" y="5438140"/>
            <a:ext cx="423545" cy="450215"/>
          </a:xfrm>
          <a:prstGeom prst="bentArrow">
            <a:avLst/>
          </a:prstGeom>
          <a:solidFill>
            <a:srgbClr val="FF0000"/>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7" name="圆角右箭头 36"/>
          <p:cNvSpPr/>
          <p:nvPr/>
        </p:nvSpPr>
        <p:spPr>
          <a:xfrm rot="18900000">
            <a:off x="5965190" y="3728720"/>
            <a:ext cx="423545" cy="450215"/>
          </a:xfrm>
          <a:prstGeom prst="bentArrow">
            <a:avLst/>
          </a:prstGeom>
          <a:solidFill>
            <a:srgbClr val="FF0000"/>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矩形 3"/>
          <p:cNvSpPr>
            <a:spLocks noChangeArrowheads="1"/>
          </p:cNvSpPr>
          <p:nvPr/>
        </p:nvSpPr>
        <p:spPr bwMode="auto">
          <a:xfrm>
            <a:off x="5940425" y="4652963"/>
            <a:ext cx="3203575" cy="3603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SzTx/>
              <a:buFontTx/>
              <a:buNone/>
            </a:pPr>
            <a:endParaRPr lang="zh-CN" altLang="en-US" sz="2400">
              <a:latin typeface="Times New Roman" panose="02020603050405020304" pitchFamily="18" charset="0"/>
              <a:ea typeface="楷体_GB2312" panose="02010609030101010101" pitchFamily="49" charset="-122"/>
            </a:endParaRPr>
          </a:p>
        </p:txBody>
      </p:sp>
      <p:sp>
        <p:nvSpPr>
          <p:cNvPr id="9" name="Text Box 4"/>
          <p:cNvSpPr txBox="1">
            <a:spLocks noChangeArrowheads="1"/>
          </p:cNvSpPr>
          <p:nvPr/>
        </p:nvSpPr>
        <p:spPr bwMode="auto">
          <a:xfrm>
            <a:off x="467544" y="1144122"/>
            <a:ext cx="8136905" cy="24917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2400" dirty="0">
                <a:solidFill>
                  <a:srgbClr val="080808"/>
                </a:solidFill>
                <a:latin typeface="宋体" panose="02010600030101010101" pitchFamily="2" charset="-122"/>
              </a:rPr>
              <a:t>引入：假设现在有一块布，要求将这块布均匀地分成方块，且分出的方块要尽可能大。</a:t>
            </a:r>
            <a:endParaRPr lang="zh-CN" altLang="en-US" sz="2400" dirty="0">
              <a:solidFill>
                <a:srgbClr val="080808"/>
              </a:solidFill>
              <a:latin typeface="宋体" panose="02010600030101010101" pitchFamily="2" charset="-122"/>
            </a:endParaRPr>
          </a:p>
          <a:p>
            <a:pPr indent="457200">
              <a:spcBef>
                <a:spcPct val="50000"/>
              </a:spcBef>
              <a:buSzTx/>
              <a:buFontTx/>
              <a:buNone/>
            </a:pPr>
            <a:r>
              <a:rPr lang="zh-CN" altLang="en-US" sz="2400" dirty="0">
                <a:solidFill>
                  <a:srgbClr val="080808"/>
                </a:solidFill>
                <a:latin typeface="宋体" panose="02010600030101010101" pitchFamily="2" charset="-122"/>
              </a:rPr>
              <a:t>思路：使用分治策略，分治策略使用递归技术，因此解决问题时主要要考虑两个方面：一是找出递归出口，这种出口必须尽可能简单。二是不断将问题分解，缩小规模，直到符合递归出口条件。</a:t>
            </a:r>
            <a:endParaRPr lang="zh-CN" altLang="en-US" sz="2400" dirty="0">
              <a:solidFill>
                <a:srgbClr val="080808"/>
              </a:solidFill>
              <a:latin typeface="宋体" panose="02010600030101010101" pitchFamily="2" charset="-122"/>
            </a:endParaRPr>
          </a:p>
        </p:txBody>
      </p:sp>
      <p:grpSp>
        <p:nvGrpSpPr>
          <p:cNvPr id="10" name="组合 9"/>
          <p:cNvGrpSpPr/>
          <p:nvPr/>
        </p:nvGrpSpPr>
        <p:grpSpPr>
          <a:xfrm>
            <a:off x="2285628" y="3846897"/>
            <a:ext cx="5256584" cy="2332856"/>
            <a:chOff x="0" y="-58922"/>
            <a:chExt cx="4510480" cy="2070653"/>
          </a:xfrm>
        </p:grpSpPr>
        <p:sp>
          <p:nvSpPr>
            <p:cNvPr id="11" name="矩形 10"/>
            <p:cNvSpPr/>
            <p:nvPr/>
          </p:nvSpPr>
          <p:spPr>
            <a:xfrm>
              <a:off x="0" y="482804"/>
              <a:ext cx="3869741" cy="1528927"/>
            </a:xfrm>
            <a:prstGeom prst="rect">
              <a:avLst/>
            </a:prstGeom>
            <a:blipFill>
              <a:blip r:embed="rId6"/>
              <a:tile tx="0" ty="0" sx="100000" sy="100000" flip="none" algn="tl"/>
            </a:blip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12" name="文本框 2"/>
            <p:cNvSpPr txBox="1">
              <a:spLocks noChangeArrowheads="1"/>
            </p:cNvSpPr>
            <p:nvPr/>
          </p:nvSpPr>
          <p:spPr bwMode="auto">
            <a:xfrm>
              <a:off x="1594714" y="-58922"/>
              <a:ext cx="680146" cy="329572"/>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168m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13" name="文本框 2"/>
            <p:cNvSpPr txBox="1">
              <a:spLocks noChangeArrowheads="1"/>
            </p:cNvSpPr>
            <p:nvPr/>
          </p:nvSpPr>
          <p:spPr bwMode="auto">
            <a:xfrm>
              <a:off x="4001413" y="1025509"/>
              <a:ext cx="509067" cy="329572"/>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64m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14" name="右大括号 13"/>
            <p:cNvSpPr/>
            <p:nvPr/>
          </p:nvSpPr>
          <p:spPr>
            <a:xfrm rot="16200000">
              <a:off x="1843430" y="-1565452"/>
              <a:ext cx="174625" cy="3846830"/>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15" name="右大括号 14"/>
            <p:cNvSpPr/>
            <p:nvPr/>
          </p:nvSpPr>
          <p:spPr>
            <a:xfrm>
              <a:off x="3913632" y="482804"/>
              <a:ext cx="153619" cy="1528445"/>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gr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a:spLocks noChangeArrowheads="1"/>
          </p:cNvSpPr>
          <p:nvPr/>
        </p:nvSpPr>
        <p:spPr bwMode="auto">
          <a:xfrm>
            <a:off x="190596" y="1133521"/>
            <a:ext cx="8640960"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2000" dirty="0">
                <a:solidFill>
                  <a:srgbClr val="080808"/>
                </a:solidFill>
                <a:uFillTx/>
                <a:latin typeface="Times New Roman" panose="02020603050405020304" pitchFamily="18" charset="0"/>
              </a:rPr>
              <a:t>第一步，先找出递归出口，对于这个问题最容易处理的情况是，一条边的长度是另外一条边的整数倍。</a:t>
            </a:r>
            <a:endParaRPr lang="zh-CN" altLang="en-US" sz="2000" dirty="0">
              <a:solidFill>
                <a:srgbClr val="080808"/>
              </a:solidFill>
              <a:uFillTx/>
              <a:latin typeface="Times New Roman" panose="02020603050405020304" pitchFamily="18" charset="0"/>
            </a:endParaRPr>
          </a:p>
          <a:p>
            <a:pPr indent="457200">
              <a:spcBef>
                <a:spcPct val="50000"/>
              </a:spcBef>
              <a:buSzTx/>
              <a:buFontTx/>
              <a:buNone/>
            </a:pPr>
            <a:r>
              <a:rPr lang="zh-CN" altLang="en-US" sz="2000" dirty="0">
                <a:solidFill>
                  <a:srgbClr val="080808"/>
                </a:solidFill>
                <a:uFillTx/>
                <a:latin typeface="Times New Roman" panose="02020603050405020304" pitchFamily="18" charset="0"/>
              </a:rPr>
              <a:t>第二步，分解问题，找出递归条件。根据分治策略，缩小问题规模。如何缩小问题的规模呢？首先找出这块布可以分出的最大方块，如下</a:t>
            </a:r>
            <a:r>
              <a:rPr lang="zh-CN" altLang="en-US" sz="2000" dirty="0" smtClean="0">
                <a:solidFill>
                  <a:srgbClr val="080808"/>
                </a:solidFill>
                <a:uFillTx/>
                <a:latin typeface="Times New Roman" panose="02020603050405020304" pitchFamily="18" charset="0"/>
              </a:rPr>
              <a:t>图所示：</a:t>
            </a:r>
            <a:endParaRPr lang="zh-CN" altLang="en-US" sz="2000" dirty="0" smtClean="0">
              <a:solidFill>
                <a:srgbClr val="080808"/>
              </a:solidFill>
              <a:uFillTx/>
              <a:latin typeface="Times New Roman" panose="02020603050405020304" pitchFamily="18" charset="0"/>
            </a:endParaRPr>
          </a:p>
        </p:txBody>
      </p:sp>
      <p:grpSp>
        <p:nvGrpSpPr>
          <p:cNvPr id="6" name="组合 5"/>
          <p:cNvGrpSpPr/>
          <p:nvPr/>
        </p:nvGrpSpPr>
        <p:grpSpPr>
          <a:xfrm>
            <a:off x="2123728" y="3284984"/>
            <a:ext cx="4204334" cy="1817370"/>
            <a:chOff x="0" y="0"/>
            <a:chExt cx="4205960" cy="1818183"/>
          </a:xfrm>
        </p:grpSpPr>
        <p:grpSp>
          <p:nvGrpSpPr>
            <p:cNvPr id="7" name="组合 6"/>
            <p:cNvGrpSpPr/>
            <p:nvPr/>
          </p:nvGrpSpPr>
          <p:grpSpPr>
            <a:xfrm>
              <a:off x="0" y="0"/>
              <a:ext cx="4193514" cy="1817548"/>
              <a:chOff x="0" y="0"/>
              <a:chExt cx="4193514" cy="1817548"/>
            </a:xfrm>
          </p:grpSpPr>
          <p:sp>
            <p:nvSpPr>
              <p:cNvPr id="15" name="文本框 2"/>
              <p:cNvSpPr txBox="1">
                <a:spLocks noChangeArrowheads="1"/>
              </p:cNvSpPr>
              <p:nvPr/>
            </p:nvSpPr>
            <p:spPr bwMode="auto">
              <a:xfrm>
                <a:off x="980236" y="0"/>
                <a:ext cx="620395" cy="290830"/>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64m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16" name="文本框 2"/>
              <p:cNvSpPr txBox="1">
                <a:spLocks noChangeArrowheads="1"/>
              </p:cNvSpPr>
              <p:nvPr/>
            </p:nvSpPr>
            <p:spPr bwMode="auto">
              <a:xfrm>
                <a:off x="0" y="950976"/>
                <a:ext cx="464185" cy="290830"/>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64m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17" name="右大括号 16"/>
              <p:cNvSpPr/>
              <p:nvPr/>
            </p:nvSpPr>
            <p:spPr>
              <a:xfrm rot="16200000">
                <a:off x="1155801" y="-336499"/>
                <a:ext cx="183515" cy="1349375"/>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18" name="右大括号 17"/>
              <p:cNvSpPr/>
              <p:nvPr/>
            </p:nvSpPr>
            <p:spPr>
              <a:xfrm flipH="1">
                <a:off x="365760" y="468173"/>
                <a:ext cx="183515" cy="1349375"/>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19" name="文本框 2"/>
              <p:cNvSpPr txBox="1">
                <a:spLocks noChangeArrowheads="1"/>
              </p:cNvSpPr>
              <p:nvPr/>
            </p:nvSpPr>
            <p:spPr bwMode="auto">
              <a:xfrm>
                <a:off x="2326233" y="0"/>
                <a:ext cx="620395" cy="290830"/>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64m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20" name="右大括号 19"/>
              <p:cNvSpPr/>
              <p:nvPr/>
            </p:nvSpPr>
            <p:spPr>
              <a:xfrm rot="16200000">
                <a:off x="2509113" y="-336499"/>
                <a:ext cx="183515" cy="1349375"/>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21" name="文本框 2"/>
              <p:cNvSpPr txBox="1">
                <a:spLocks noChangeArrowheads="1"/>
              </p:cNvSpPr>
              <p:nvPr/>
            </p:nvSpPr>
            <p:spPr bwMode="auto">
              <a:xfrm>
                <a:off x="3401568" y="0"/>
                <a:ext cx="620395" cy="290830"/>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40m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22" name="右大括号 21"/>
              <p:cNvSpPr/>
              <p:nvPr/>
            </p:nvSpPr>
            <p:spPr>
              <a:xfrm rot="16200000">
                <a:off x="3642969" y="-117043"/>
                <a:ext cx="183515" cy="917575"/>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grpSp>
        <p:grpSp>
          <p:nvGrpSpPr>
            <p:cNvPr id="8" name="组合 7"/>
            <p:cNvGrpSpPr/>
            <p:nvPr/>
          </p:nvGrpSpPr>
          <p:grpSpPr>
            <a:xfrm>
              <a:off x="570585" y="468173"/>
              <a:ext cx="3635375" cy="1350010"/>
              <a:chOff x="570585" y="468173"/>
              <a:chExt cx="3635375" cy="1350010"/>
            </a:xfrm>
          </p:grpSpPr>
          <p:sp>
            <p:nvSpPr>
              <p:cNvPr id="9" name="矩形 8"/>
              <p:cNvSpPr/>
              <p:nvPr/>
            </p:nvSpPr>
            <p:spPr>
              <a:xfrm>
                <a:off x="570585" y="468173"/>
                <a:ext cx="3635375" cy="1350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zh-CN" altLang="en-US"/>
              </a:p>
            </p:txBody>
          </p:sp>
          <p:cxnSp>
            <p:nvCxnSpPr>
              <p:cNvPr id="10" name="直接连接符 9"/>
              <p:cNvCxnSpPr/>
              <p:nvPr/>
            </p:nvCxnSpPr>
            <p:spPr>
              <a:xfrm>
                <a:off x="1923897" y="468173"/>
                <a:ext cx="0" cy="1350010"/>
              </a:xfrm>
              <a:prstGeom prst="line">
                <a:avLst/>
              </a:prstGeom>
            </p:spPr>
            <p:style>
              <a:lnRef idx="1">
                <a:schemeClr val="dk1"/>
              </a:lnRef>
              <a:fillRef idx="0">
                <a:schemeClr val="dk1"/>
              </a:fillRef>
              <a:effectRef idx="0">
                <a:schemeClr val="dk1"/>
              </a:effectRef>
              <a:fontRef idx="minor">
                <a:schemeClr val="tx1"/>
              </a:fontRef>
            </p:style>
          </p:cxnSp>
          <p:cxnSp>
            <p:nvCxnSpPr>
              <p:cNvPr id="11" name="直接连接符 10"/>
              <p:cNvCxnSpPr/>
              <p:nvPr/>
            </p:nvCxnSpPr>
            <p:spPr>
              <a:xfrm>
                <a:off x="3277209" y="468173"/>
                <a:ext cx="0" cy="1350010"/>
              </a:xfrm>
              <a:prstGeom prst="line">
                <a:avLst/>
              </a:prstGeom>
            </p:spPr>
            <p:style>
              <a:lnRef idx="1">
                <a:schemeClr val="dk1"/>
              </a:lnRef>
              <a:fillRef idx="0">
                <a:schemeClr val="dk1"/>
              </a:fillRef>
              <a:effectRef idx="0">
                <a:schemeClr val="dk1"/>
              </a:effectRef>
              <a:fontRef idx="minor">
                <a:schemeClr val="tx1"/>
              </a:fontRef>
            </p:style>
          </p:cxnSp>
          <p:sp>
            <p:nvSpPr>
              <p:cNvPr id="12" name="文本框 2"/>
              <p:cNvSpPr txBox="1">
                <a:spLocks noChangeArrowheads="1"/>
              </p:cNvSpPr>
              <p:nvPr/>
            </p:nvSpPr>
            <p:spPr bwMode="auto">
              <a:xfrm>
                <a:off x="921715" y="921716"/>
                <a:ext cx="620395" cy="290830"/>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zh-CN" sz="1050" kern="100">
                    <a:effectLst/>
                    <a:latin typeface="Times New Roman" panose="02020603050405020304" pitchFamily="18" charset="0"/>
                    <a:ea typeface="宋体" panose="02010600030101010101" pitchFamily="2" charset="-122"/>
                    <a:cs typeface="Times New Roman" panose="02020603050405020304" pitchFamily="18" charset="0"/>
                  </a:rPr>
                  <a:t>方块</a:t>
                </a: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1</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13" name="文本框 2"/>
              <p:cNvSpPr txBox="1">
                <a:spLocks noChangeArrowheads="1"/>
              </p:cNvSpPr>
              <p:nvPr/>
            </p:nvSpPr>
            <p:spPr bwMode="auto">
              <a:xfrm>
                <a:off x="2326233" y="914400"/>
                <a:ext cx="620395" cy="290830"/>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zh-CN" sz="1050" kern="100">
                    <a:effectLst/>
                    <a:latin typeface="Times New Roman" panose="02020603050405020304" pitchFamily="18" charset="0"/>
                    <a:ea typeface="宋体" panose="02010600030101010101" pitchFamily="2" charset="-122"/>
                    <a:cs typeface="Times New Roman" panose="02020603050405020304" pitchFamily="18" charset="0"/>
                  </a:rPr>
                  <a:t>方块</a:t>
                </a: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2</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14" name="文本框 2"/>
              <p:cNvSpPr txBox="1">
                <a:spLocks noChangeArrowheads="1"/>
              </p:cNvSpPr>
              <p:nvPr/>
            </p:nvSpPr>
            <p:spPr bwMode="auto">
              <a:xfrm>
                <a:off x="3460089" y="914400"/>
                <a:ext cx="620395" cy="290830"/>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zh-CN" sz="1050" kern="100">
                    <a:effectLst/>
                    <a:latin typeface="Times New Roman" panose="02020603050405020304" pitchFamily="18" charset="0"/>
                    <a:ea typeface="宋体" panose="02010600030101010101" pitchFamily="2" charset="-122"/>
                    <a:cs typeface="Times New Roman" panose="02020603050405020304" pitchFamily="18" charset="0"/>
                  </a:rPr>
                  <a:t>剩余</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grpSp>
      </p:grpSp>
      <p:sp>
        <p:nvSpPr>
          <p:cNvPr id="23" name="Text Box 4"/>
          <p:cNvSpPr txBox="1">
            <a:spLocks noChangeArrowheads="1"/>
          </p:cNvSpPr>
          <p:nvPr/>
        </p:nvSpPr>
        <p:spPr bwMode="auto">
          <a:xfrm>
            <a:off x="190596" y="5589259"/>
            <a:ext cx="8741396" cy="1014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2000" dirty="0">
                <a:solidFill>
                  <a:srgbClr val="080808"/>
                </a:solidFill>
                <a:uFillTx/>
                <a:latin typeface="Times New Roman" panose="02020603050405020304" pitchFamily="18" charset="0"/>
              </a:rPr>
              <a:t>如上图所示，从这块布中分出两个</a:t>
            </a:r>
            <a:r>
              <a:rPr lang="en-US" altLang="zh-CN" sz="2000" dirty="0">
                <a:solidFill>
                  <a:srgbClr val="080808"/>
                </a:solidFill>
                <a:uFillTx/>
                <a:latin typeface="Times New Roman" panose="02020603050405020304" pitchFamily="18" charset="0"/>
              </a:rPr>
              <a:t>64m×64m</a:t>
            </a:r>
            <a:r>
              <a:rPr lang="zh-CN" altLang="en-US" sz="2000" dirty="0">
                <a:solidFill>
                  <a:srgbClr val="080808"/>
                </a:solidFill>
                <a:uFillTx/>
                <a:latin typeface="Times New Roman" panose="02020603050405020304" pitchFamily="18" charset="0"/>
              </a:rPr>
              <a:t>的方块，还剩余一块</a:t>
            </a:r>
            <a:r>
              <a:rPr lang="en-US" altLang="zh-CN" sz="2000" dirty="0">
                <a:solidFill>
                  <a:srgbClr val="080808"/>
                </a:solidFill>
                <a:uFillTx/>
                <a:latin typeface="Times New Roman" panose="02020603050405020304" pitchFamily="18" charset="0"/>
              </a:rPr>
              <a:t>64m×40m</a:t>
            </a:r>
            <a:r>
              <a:rPr lang="zh-CN" altLang="en-US" sz="2000" dirty="0">
                <a:solidFill>
                  <a:srgbClr val="080808"/>
                </a:solidFill>
                <a:uFillTx/>
                <a:latin typeface="Times New Roman" panose="02020603050405020304" pitchFamily="18" charset="0"/>
              </a:rPr>
              <a:t>的布。能不能何对剩余的这块布使用相同的算法呢？现在要解决的问题从划分</a:t>
            </a:r>
            <a:r>
              <a:rPr lang="en-US" altLang="zh-CN" sz="2000" dirty="0">
                <a:solidFill>
                  <a:srgbClr val="080808"/>
                </a:solidFill>
                <a:uFillTx/>
                <a:latin typeface="Times New Roman" panose="02020603050405020304" pitchFamily="18" charset="0"/>
              </a:rPr>
              <a:t>168m×64m</a:t>
            </a:r>
            <a:r>
              <a:rPr lang="zh-CN" altLang="en-US" sz="2000" dirty="0">
                <a:solidFill>
                  <a:srgbClr val="080808"/>
                </a:solidFill>
                <a:uFillTx/>
                <a:latin typeface="Times New Roman" panose="02020603050405020304" pitchFamily="18" charset="0"/>
              </a:rPr>
              <a:t>的布转化为了划分</a:t>
            </a:r>
            <a:r>
              <a:rPr lang="en-US" altLang="zh-CN" sz="2000" dirty="0">
                <a:solidFill>
                  <a:srgbClr val="080808"/>
                </a:solidFill>
                <a:uFillTx/>
                <a:latin typeface="Times New Roman" panose="02020603050405020304" pitchFamily="18" charset="0"/>
              </a:rPr>
              <a:t>64m×40m</a:t>
            </a:r>
            <a:r>
              <a:rPr lang="zh-CN" altLang="en-US" sz="2000" dirty="0">
                <a:solidFill>
                  <a:srgbClr val="080808"/>
                </a:solidFill>
                <a:uFillTx/>
                <a:latin typeface="Times New Roman" panose="02020603050405020304" pitchFamily="18" charset="0"/>
              </a:rPr>
              <a:t>的布了。</a:t>
            </a:r>
            <a:endParaRPr lang="zh-CN" altLang="en-US" sz="2000" dirty="0">
              <a:solidFill>
                <a:srgbClr val="080808"/>
              </a:solidFill>
              <a:uFillTx/>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5"/>
          <p:cNvSpPr>
            <a:spLocks noChangeArrowheads="1"/>
          </p:cNvSpPr>
          <p:nvPr/>
        </p:nvSpPr>
        <p:spPr bwMode="auto">
          <a:xfrm>
            <a:off x="1" y="1051168"/>
            <a:ext cx="521290" cy="62483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buFont typeface="Arial" panose="020B0604020202020204" pitchFamily="34" charset="0"/>
              <a:buNone/>
            </a:pPr>
            <a:endParaRPr lang="zh-CN" altLang="en-US"/>
          </a:p>
        </p:txBody>
      </p:sp>
      <p:sp>
        <p:nvSpPr>
          <p:cNvPr id="9" name="Freeform 6"/>
          <p:cNvSpPr/>
          <p:nvPr/>
        </p:nvSpPr>
        <p:spPr bwMode="auto">
          <a:xfrm>
            <a:off x="105925" y="1140429"/>
            <a:ext cx="397513" cy="501058"/>
          </a:xfrm>
          <a:custGeom>
            <a:avLst/>
            <a:gdLst>
              <a:gd name="T0" fmla="*/ 510720 w 1173"/>
              <a:gd name="T1" fmla="*/ 242556 h 1472"/>
              <a:gd name="T2" fmla="*/ 494464 w 1173"/>
              <a:gd name="T3" fmla="*/ 21309 h 1472"/>
              <a:gd name="T4" fmla="*/ 481820 w 1173"/>
              <a:gd name="T5" fmla="*/ 24482 h 1472"/>
              <a:gd name="T6" fmla="*/ 452920 w 1173"/>
              <a:gd name="T7" fmla="*/ 30830 h 1472"/>
              <a:gd name="T8" fmla="*/ 414988 w 1173"/>
              <a:gd name="T9" fmla="*/ 24482 h 1472"/>
              <a:gd name="T10" fmla="*/ 284035 w 1173"/>
              <a:gd name="T11" fmla="*/ 2267 h 1472"/>
              <a:gd name="T12" fmla="*/ 0 w 1173"/>
              <a:gd name="T13" fmla="*/ 348193 h 1472"/>
              <a:gd name="T14" fmla="*/ 290356 w 1173"/>
              <a:gd name="T15" fmla="*/ 665102 h 1472"/>
              <a:gd name="T16" fmla="*/ 529686 w 1173"/>
              <a:gd name="T17" fmla="*/ 492366 h 1472"/>
              <a:gd name="T18" fmla="*/ 491303 w 1173"/>
              <a:gd name="T19" fmla="*/ 469697 h 1472"/>
              <a:gd name="T20" fmla="*/ 312483 w 1173"/>
              <a:gd name="T21" fmla="*/ 620671 h 1472"/>
              <a:gd name="T22" fmla="*/ 130954 w 1173"/>
              <a:gd name="T23" fmla="*/ 328697 h 1472"/>
              <a:gd name="T24" fmla="*/ 290356 w 1173"/>
              <a:gd name="T25" fmla="*/ 47151 h 1472"/>
              <a:gd name="T26" fmla="*/ 472337 w 1173"/>
              <a:gd name="T27" fmla="*/ 258424 h 1472"/>
              <a:gd name="T28" fmla="*/ 510720 w 1173"/>
              <a:gd name="T29" fmla="*/ 242556 h 147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173" h="1472">
                <a:moveTo>
                  <a:pt x="1131" y="535"/>
                </a:moveTo>
                <a:lnTo>
                  <a:pt x="1095" y="47"/>
                </a:lnTo>
                <a:cubicBezTo>
                  <a:pt x="1090" y="47"/>
                  <a:pt x="1081" y="49"/>
                  <a:pt x="1067" y="54"/>
                </a:cubicBezTo>
                <a:cubicBezTo>
                  <a:pt x="1043" y="64"/>
                  <a:pt x="1022" y="68"/>
                  <a:pt x="1003" y="68"/>
                </a:cubicBezTo>
                <a:cubicBezTo>
                  <a:pt x="975" y="68"/>
                  <a:pt x="947" y="64"/>
                  <a:pt x="919" y="54"/>
                </a:cubicBezTo>
                <a:cubicBezTo>
                  <a:pt x="810" y="17"/>
                  <a:pt x="714" y="0"/>
                  <a:pt x="629" y="5"/>
                </a:cubicBezTo>
                <a:cubicBezTo>
                  <a:pt x="214" y="24"/>
                  <a:pt x="5" y="278"/>
                  <a:pt x="0" y="768"/>
                </a:cubicBezTo>
                <a:cubicBezTo>
                  <a:pt x="5" y="1225"/>
                  <a:pt x="219" y="1458"/>
                  <a:pt x="643" y="1467"/>
                </a:cubicBezTo>
                <a:cubicBezTo>
                  <a:pt x="912" y="1472"/>
                  <a:pt x="1088" y="1345"/>
                  <a:pt x="1173" y="1086"/>
                </a:cubicBezTo>
                <a:lnTo>
                  <a:pt x="1088" y="1036"/>
                </a:lnTo>
                <a:cubicBezTo>
                  <a:pt x="999" y="1258"/>
                  <a:pt x="867" y="1369"/>
                  <a:pt x="692" y="1369"/>
                </a:cubicBezTo>
                <a:cubicBezTo>
                  <a:pt x="424" y="1359"/>
                  <a:pt x="290" y="1145"/>
                  <a:pt x="290" y="725"/>
                </a:cubicBezTo>
                <a:cubicBezTo>
                  <a:pt x="290" y="316"/>
                  <a:pt x="408" y="108"/>
                  <a:pt x="643" y="104"/>
                </a:cubicBezTo>
                <a:cubicBezTo>
                  <a:pt x="827" y="94"/>
                  <a:pt x="961" y="250"/>
                  <a:pt x="1046" y="570"/>
                </a:cubicBezTo>
                <a:lnTo>
                  <a:pt x="1131" y="53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 name="Freeform 7"/>
          <p:cNvSpPr>
            <a:spLocks noEditPoints="1"/>
          </p:cNvSpPr>
          <p:nvPr/>
        </p:nvSpPr>
        <p:spPr bwMode="auto">
          <a:xfrm>
            <a:off x="566516" y="1497477"/>
            <a:ext cx="742660" cy="151151"/>
          </a:xfrm>
          <a:custGeom>
            <a:avLst/>
            <a:gdLst>
              <a:gd name="T0" fmla="*/ 22141 w 2195"/>
              <a:gd name="T1" fmla="*/ 126007 h 445"/>
              <a:gd name="T2" fmla="*/ 113870 w 2195"/>
              <a:gd name="T3" fmla="*/ 125101 h 445"/>
              <a:gd name="T4" fmla="*/ 68684 w 2195"/>
              <a:gd name="T5" fmla="*/ 200795 h 445"/>
              <a:gd name="T6" fmla="*/ 70491 w 2195"/>
              <a:gd name="T7" fmla="*/ 47593 h 445"/>
              <a:gd name="T8" fmla="*/ 68684 w 2195"/>
              <a:gd name="T9" fmla="*/ 200795 h 445"/>
              <a:gd name="T10" fmla="*/ 300490 w 2195"/>
              <a:gd name="T11" fmla="*/ 196716 h 445"/>
              <a:gd name="T12" fmla="*/ 279253 w 2195"/>
              <a:gd name="T13" fmla="*/ 106064 h 445"/>
              <a:gd name="T14" fmla="*/ 201532 w 2195"/>
              <a:gd name="T15" fmla="*/ 106970 h 445"/>
              <a:gd name="T16" fmla="*/ 180746 w 2195"/>
              <a:gd name="T17" fmla="*/ 197623 h 445"/>
              <a:gd name="T18" fmla="*/ 201532 w 2195"/>
              <a:gd name="T19" fmla="*/ 50312 h 445"/>
              <a:gd name="T20" fmla="*/ 249881 w 2195"/>
              <a:gd name="T21" fmla="*/ 46233 h 445"/>
              <a:gd name="T22" fmla="*/ 405323 w 2195"/>
              <a:gd name="T23" fmla="*/ 184478 h 445"/>
              <a:gd name="T24" fmla="*/ 387248 w 2195"/>
              <a:gd name="T25" fmla="*/ 199889 h 445"/>
              <a:gd name="T26" fmla="*/ 356973 w 2195"/>
              <a:gd name="T27" fmla="*/ 68443 h 445"/>
              <a:gd name="T28" fmla="*/ 336640 w 2195"/>
              <a:gd name="T29" fmla="*/ 50312 h 445"/>
              <a:gd name="T30" fmla="*/ 356973 w 2195"/>
              <a:gd name="T31" fmla="*/ 10878 h 445"/>
              <a:gd name="T32" fmla="*/ 378211 w 2195"/>
              <a:gd name="T33" fmla="*/ 50312 h 445"/>
              <a:gd name="T34" fmla="*/ 405323 w 2195"/>
              <a:gd name="T35" fmla="*/ 68443 h 445"/>
              <a:gd name="T36" fmla="*/ 378211 w 2195"/>
              <a:gd name="T37" fmla="*/ 167707 h 445"/>
              <a:gd name="T38" fmla="*/ 405323 w 2195"/>
              <a:gd name="T39" fmla="*/ 184478 h 445"/>
              <a:gd name="T40" fmla="*/ 548564 w 2195"/>
              <a:gd name="T41" fmla="*/ 112862 h 445"/>
              <a:gd name="T42" fmla="*/ 460902 w 2195"/>
              <a:gd name="T43" fmla="*/ 112862 h 445"/>
              <a:gd name="T44" fmla="*/ 570706 w 2195"/>
              <a:gd name="T45" fmla="*/ 157282 h 445"/>
              <a:gd name="T46" fmla="*/ 436502 w 2195"/>
              <a:gd name="T47" fmla="*/ 126007 h 445"/>
              <a:gd name="T48" fmla="*/ 571609 w 2195"/>
              <a:gd name="T49" fmla="*/ 126007 h 445"/>
              <a:gd name="T50" fmla="*/ 459999 w 2195"/>
              <a:gd name="T51" fmla="*/ 130993 h 445"/>
              <a:gd name="T52" fmla="*/ 548564 w 2195"/>
              <a:gd name="T53" fmla="*/ 151390 h 445"/>
              <a:gd name="T54" fmla="*/ 734733 w 2195"/>
              <a:gd name="T55" fmla="*/ 196716 h 445"/>
              <a:gd name="T56" fmla="*/ 713947 w 2195"/>
              <a:gd name="T57" fmla="*/ 106064 h 445"/>
              <a:gd name="T58" fmla="*/ 636226 w 2195"/>
              <a:gd name="T59" fmla="*/ 106970 h 445"/>
              <a:gd name="T60" fmla="*/ 614988 w 2195"/>
              <a:gd name="T61" fmla="*/ 197623 h 445"/>
              <a:gd name="T62" fmla="*/ 636226 w 2195"/>
              <a:gd name="T63" fmla="*/ 50312 h 445"/>
              <a:gd name="T64" fmla="*/ 684576 w 2195"/>
              <a:gd name="T65" fmla="*/ 46233 h 445"/>
              <a:gd name="T66" fmla="*/ 840017 w 2195"/>
              <a:gd name="T67" fmla="*/ 184478 h 445"/>
              <a:gd name="T68" fmla="*/ 821491 w 2195"/>
              <a:gd name="T69" fmla="*/ 199889 h 445"/>
              <a:gd name="T70" fmla="*/ 791668 w 2195"/>
              <a:gd name="T71" fmla="*/ 68443 h 445"/>
              <a:gd name="T72" fmla="*/ 771334 w 2195"/>
              <a:gd name="T73" fmla="*/ 50312 h 445"/>
              <a:gd name="T74" fmla="*/ 791668 w 2195"/>
              <a:gd name="T75" fmla="*/ 10878 h 445"/>
              <a:gd name="T76" fmla="*/ 812454 w 2195"/>
              <a:gd name="T77" fmla="*/ 50312 h 445"/>
              <a:gd name="T78" fmla="*/ 840017 w 2195"/>
              <a:gd name="T79" fmla="*/ 68443 h 445"/>
              <a:gd name="T80" fmla="*/ 812454 w 2195"/>
              <a:gd name="T81" fmla="*/ 167707 h 445"/>
              <a:gd name="T82" fmla="*/ 840017 w 2195"/>
              <a:gd name="T83" fmla="*/ 184478 h 445"/>
              <a:gd name="T84" fmla="*/ 985066 w 2195"/>
              <a:gd name="T85" fmla="*/ 85667 h 445"/>
              <a:gd name="T86" fmla="*/ 875263 w 2195"/>
              <a:gd name="T87" fmla="*/ 87933 h 445"/>
              <a:gd name="T88" fmla="*/ 968799 w 2195"/>
              <a:gd name="T89" fmla="*/ 159549 h 445"/>
              <a:gd name="T90" fmla="*/ 890174 w 2195"/>
              <a:gd name="T91" fmla="*/ 151390 h 445"/>
              <a:gd name="T92" fmla="*/ 931746 w 2195"/>
              <a:gd name="T93" fmla="*/ 200795 h 445"/>
              <a:gd name="T94" fmla="*/ 937620 w 2195"/>
              <a:gd name="T95" fmla="*/ 114222 h 445"/>
              <a:gd name="T96" fmla="*/ 929487 w 2195"/>
              <a:gd name="T97" fmla="*/ 65723 h 445"/>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2195" h="445">
                <a:moveTo>
                  <a:pt x="154" y="142"/>
                </a:moveTo>
                <a:cubicBezTo>
                  <a:pt x="86" y="144"/>
                  <a:pt x="51" y="189"/>
                  <a:pt x="49" y="278"/>
                </a:cubicBezTo>
                <a:cubicBezTo>
                  <a:pt x="51" y="361"/>
                  <a:pt x="86" y="405"/>
                  <a:pt x="154" y="407"/>
                </a:cubicBezTo>
                <a:cubicBezTo>
                  <a:pt x="218" y="405"/>
                  <a:pt x="251" y="361"/>
                  <a:pt x="252" y="276"/>
                </a:cubicBezTo>
                <a:cubicBezTo>
                  <a:pt x="248" y="193"/>
                  <a:pt x="215" y="148"/>
                  <a:pt x="154" y="142"/>
                </a:cubicBezTo>
                <a:close/>
                <a:moveTo>
                  <a:pt x="152" y="443"/>
                </a:moveTo>
                <a:cubicBezTo>
                  <a:pt x="55" y="437"/>
                  <a:pt x="5" y="383"/>
                  <a:pt x="0" y="280"/>
                </a:cubicBezTo>
                <a:cubicBezTo>
                  <a:pt x="3" y="166"/>
                  <a:pt x="55" y="107"/>
                  <a:pt x="156" y="105"/>
                </a:cubicBezTo>
                <a:cubicBezTo>
                  <a:pt x="250" y="109"/>
                  <a:pt x="299" y="165"/>
                  <a:pt x="303" y="274"/>
                </a:cubicBezTo>
                <a:cubicBezTo>
                  <a:pt x="302" y="385"/>
                  <a:pt x="251" y="442"/>
                  <a:pt x="152" y="443"/>
                </a:cubicBezTo>
                <a:close/>
                <a:moveTo>
                  <a:pt x="665" y="227"/>
                </a:moveTo>
                <a:lnTo>
                  <a:pt x="665" y="434"/>
                </a:lnTo>
                <a:lnTo>
                  <a:pt x="618" y="434"/>
                </a:lnTo>
                <a:lnTo>
                  <a:pt x="618" y="234"/>
                </a:lnTo>
                <a:cubicBezTo>
                  <a:pt x="616" y="174"/>
                  <a:pt x="591" y="144"/>
                  <a:pt x="542" y="142"/>
                </a:cubicBezTo>
                <a:cubicBezTo>
                  <a:pt x="484" y="150"/>
                  <a:pt x="452" y="181"/>
                  <a:pt x="446" y="236"/>
                </a:cubicBezTo>
                <a:lnTo>
                  <a:pt x="446" y="434"/>
                </a:lnTo>
                <a:lnTo>
                  <a:pt x="400" y="436"/>
                </a:lnTo>
                <a:lnTo>
                  <a:pt x="400" y="111"/>
                </a:lnTo>
                <a:lnTo>
                  <a:pt x="446" y="111"/>
                </a:lnTo>
                <a:lnTo>
                  <a:pt x="446" y="160"/>
                </a:lnTo>
                <a:cubicBezTo>
                  <a:pt x="472" y="123"/>
                  <a:pt x="507" y="104"/>
                  <a:pt x="553" y="102"/>
                </a:cubicBezTo>
                <a:cubicBezTo>
                  <a:pt x="628" y="102"/>
                  <a:pt x="665" y="144"/>
                  <a:pt x="665" y="227"/>
                </a:cubicBezTo>
                <a:close/>
                <a:moveTo>
                  <a:pt x="897" y="407"/>
                </a:moveTo>
                <a:lnTo>
                  <a:pt x="906" y="432"/>
                </a:lnTo>
                <a:cubicBezTo>
                  <a:pt x="891" y="438"/>
                  <a:pt x="875" y="441"/>
                  <a:pt x="857" y="441"/>
                </a:cubicBezTo>
                <a:cubicBezTo>
                  <a:pt x="811" y="442"/>
                  <a:pt x="788" y="419"/>
                  <a:pt x="790" y="370"/>
                </a:cubicBezTo>
                <a:lnTo>
                  <a:pt x="790" y="151"/>
                </a:lnTo>
                <a:lnTo>
                  <a:pt x="745" y="151"/>
                </a:lnTo>
                <a:lnTo>
                  <a:pt x="745" y="111"/>
                </a:lnTo>
                <a:lnTo>
                  <a:pt x="790" y="111"/>
                </a:lnTo>
                <a:lnTo>
                  <a:pt x="790" y="24"/>
                </a:lnTo>
                <a:lnTo>
                  <a:pt x="837" y="0"/>
                </a:lnTo>
                <a:lnTo>
                  <a:pt x="837" y="111"/>
                </a:lnTo>
                <a:lnTo>
                  <a:pt x="897" y="111"/>
                </a:lnTo>
                <a:lnTo>
                  <a:pt x="897" y="151"/>
                </a:lnTo>
                <a:lnTo>
                  <a:pt x="837" y="151"/>
                </a:lnTo>
                <a:lnTo>
                  <a:pt x="837" y="370"/>
                </a:lnTo>
                <a:cubicBezTo>
                  <a:pt x="835" y="398"/>
                  <a:pt x="847" y="411"/>
                  <a:pt x="872" y="410"/>
                </a:cubicBezTo>
                <a:cubicBezTo>
                  <a:pt x="881" y="410"/>
                  <a:pt x="890" y="409"/>
                  <a:pt x="897" y="407"/>
                </a:cubicBezTo>
                <a:close/>
                <a:moveTo>
                  <a:pt x="1020" y="249"/>
                </a:moveTo>
                <a:lnTo>
                  <a:pt x="1214" y="249"/>
                </a:lnTo>
                <a:cubicBezTo>
                  <a:pt x="1211" y="184"/>
                  <a:pt x="1179" y="150"/>
                  <a:pt x="1118" y="147"/>
                </a:cubicBezTo>
                <a:cubicBezTo>
                  <a:pt x="1057" y="153"/>
                  <a:pt x="1024" y="187"/>
                  <a:pt x="1020" y="249"/>
                </a:cubicBezTo>
                <a:close/>
                <a:moveTo>
                  <a:pt x="1214" y="334"/>
                </a:moveTo>
                <a:lnTo>
                  <a:pt x="1263" y="347"/>
                </a:lnTo>
                <a:cubicBezTo>
                  <a:pt x="1245" y="413"/>
                  <a:pt x="1198" y="445"/>
                  <a:pt x="1120" y="443"/>
                </a:cubicBezTo>
                <a:cubicBezTo>
                  <a:pt x="1021" y="439"/>
                  <a:pt x="969" y="384"/>
                  <a:pt x="966" y="278"/>
                </a:cubicBezTo>
                <a:cubicBezTo>
                  <a:pt x="971" y="167"/>
                  <a:pt x="1021" y="109"/>
                  <a:pt x="1118" y="105"/>
                </a:cubicBezTo>
                <a:cubicBezTo>
                  <a:pt x="1213" y="107"/>
                  <a:pt x="1262" y="165"/>
                  <a:pt x="1265" y="278"/>
                </a:cubicBezTo>
                <a:cubicBezTo>
                  <a:pt x="1265" y="284"/>
                  <a:pt x="1265" y="288"/>
                  <a:pt x="1265" y="289"/>
                </a:cubicBezTo>
                <a:lnTo>
                  <a:pt x="1018" y="289"/>
                </a:lnTo>
                <a:cubicBezTo>
                  <a:pt x="1021" y="362"/>
                  <a:pt x="1054" y="401"/>
                  <a:pt x="1118" y="405"/>
                </a:cubicBezTo>
                <a:cubicBezTo>
                  <a:pt x="1169" y="405"/>
                  <a:pt x="1200" y="382"/>
                  <a:pt x="1214" y="334"/>
                </a:cubicBezTo>
                <a:close/>
                <a:moveTo>
                  <a:pt x="1626" y="227"/>
                </a:moveTo>
                <a:lnTo>
                  <a:pt x="1626" y="434"/>
                </a:lnTo>
                <a:lnTo>
                  <a:pt x="1580" y="434"/>
                </a:lnTo>
                <a:lnTo>
                  <a:pt x="1580" y="234"/>
                </a:lnTo>
                <a:cubicBezTo>
                  <a:pt x="1578" y="174"/>
                  <a:pt x="1553" y="144"/>
                  <a:pt x="1504" y="142"/>
                </a:cubicBezTo>
                <a:cubicBezTo>
                  <a:pt x="1446" y="150"/>
                  <a:pt x="1414" y="181"/>
                  <a:pt x="1408" y="236"/>
                </a:cubicBezTo>
                <a:lnTo>
                  <a:pt x="1408" y="434"/>
                </a:lnTo>
                <a:lnTo>
                  <a:pt x="1361" y="436"/>
                </a:lnTo>
                <a:lnTo>
                  <a:pt x="1361" y="111"/>
                </a:lnTo>
                <a:lnTo>
                  <a:pt x="1408" y="111"/>
                </a:lnTo>
                <a:lnTo>
                  <a:pt x="1408" y="160"/>
                </a:lnTo>
                <a:cubicBezTo>
                  <a:pt x="1433" y="123"/>
                  <a:pt x="1469" y="104"/>
                  <a:pt x="1515" y="102"/>
                </a:cubicBezTo>
                <a:cubicBezTo>
                  <a:pt x="1589" y="102"/>
                  <a:pt x="1626" y="144"/>
                  <a:pt x="1626" y="227"/>
                </a:cubicBezTo>
                <a:close/>
                <a:moveTo>
                  <a:pt x="1859" y="407"/>
                </a:moveTo>
                <a:lnTo>
                  <a:pt x="1868" y="432"/>
                </a:lnTo>
                <a:cubicBezTo>
                  <a:pt x="1853" y="438"/>
                  <a:pt x="1836" y="441"/>
                  <a:pt x="1818" y="441"/>
                </a:cubicBezTo>
                <a:cubicBezTo>
                  <a:pt x="1772" y="442"/>
                  <a:pt x="1750" y="419"/>
                  <a:pt x="1752" y="370"/>
                </a:cubicBezTo>
                <a:lnTo>
                  <a:pt x="1752" y="151"/>
                </a:lnTo>
                <a:lnTo>
                  <a:pt x="1707" y="151"/>
                </a:lnTo>
                <a:lnTo>
                  <a:pt x="1707" y="111"/>
                </a:lnTo>
                <a:lnTo>
                  <a:pt x="1752" y="111"/>
                </a:lnTo>
                <a:lnTo>
                  <a:pt x="1752" y="24"/>
                </a:lnTo>
                <a:lnTo>
                  <a:pt x="1798" y="0"/>
                </a:lnTo>
                <a:lnTo>
                  <a:pt x="1798" y="111"/>
                </a:lnTo>
                <a:lnTo>
                  <a:pt x="1859" y="111"/>
                </a:lnTo>
                <a:lnTo>
                  <a:pt x="1859" y="151"/>
                </a:lnTo>
                <a:lnTo>
                  <a:pt x="1798" y="151"/>
                </a:lnTo>
                <a:lnTo>
                  <a:pt x="1798" y="370"/>
                </a:lnTo>
                <a:cubicBezTo>
                  <a:pt x="1797" y="398"/>
                  <a:pt x="1809" y="411"/>
                  <a:pt x="1834" y="410"/>
                </a:cubicBezTo>
                <a:cubicBezTo>
                  <a:pt x="1843" y="410"/>
                  <a:pt x="1851" y="409"/>
                  <a:pt x="1859" y="407"/>
                </a:cubicBezTo>
                <a:close/>
                <a:moveTo>
                  <a:pt x="2131" y="203"/>
                </a:moveTo>
                <a:lnTo>
                  <a:pt x="2180" y="189"/>
                </a:lnTo>
                <a:cubicBezTo>
                  <a:pt x="2167" y="133"/>
                  <a:pt x="2125" y="104"/>
                  <a:pt x="2055" y="102"/>
                </a:cubicBezTo>
                <a:cubicBezTo>
                  <a:pt x="1982" y="105"/>
                  <a:pt x="1943" y="136"/>
                  <a:pt x="1937" y="194"/>
                </a:cubicBezTo>
                <a:cubicBezTo>
                  <a:pt x="1934" y="249"/>
                  <a:pt x="1976" y="281"/>
                  <a:pt x="2062" y="292"/>
                </a:cubicBezTo>
                <a:cubicBezTo>
                  <a:pt x="2118" y="302"/>
                  <a:pt x="2146" y="322"/>
                  <a:pt x="2144" y="352"/>
                </a:cubicBezTo>
                <a:cubicBezTo>
                  <a:pt x="2143" y="387"/>
                  <a:pt x="2115" y="406"/>
                  <a:pt x="2062" y="407"/>
                </a:cubicBezTo>
                <a:cubicBezTo>
                  <a:pt x="2013" y="409"/>
                  <a:pt x="1982" y="384"/>
                  <a:pt x="1970" y="334"/>
                </a:cubicBezTo>
                <a:lnTo>
                  <a:pt x="1924" y="347"/>
                </a:lnTo>
                <a:cubicBezTo>
                  <a:pt x="1941" y="413"/>
                  <a:pt x="1988" y="445"/>
                  <a:pt x="2062" y="443"/>
                </a:cubicBezTo>
                <a:cubicBezTo>
                  <a:pt x="2148" y="442"/>
                  <a:pt x="2192" y="410"/>
                  <a:pt x="2193" y="350"/>
                </a:cubicBezTo>
                <a:cubicBezTo>
                  <a:pt x="2195" y="298"/>
                  <a:pt x="2155" y="265"/>
                  <a:pt x="2075" y="252"/>
                </a:cubicBezTo>
                <a:cubicBezTo>
                  <a:pt x="2014" y="241"/>
                  <a:pt x="1985" y="222"/>
                  <a:pt x="1986" y="194"/>
                </a:cubicBezTo>
                <a:cubicBezTo>
                  <a:pt x="1990" y="162"/>
                  <a:pt x="2014" y="146"/>
                  <a:pt x="2057" y="145"/>
                </a:cubicBezTo>
                <a:cubicBezTo>
                  <a:pt x="2097" y="145"/>
                  <a:pt x="2122" y="164"/>
                  <a:pt x="2131" y="203"/>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1" name="Freeform 8"/>
          <p:cNvSpPr>
            <a:spLocks noEditPoints="1"/>
          </p:cNvSpPr>
          <p:nvPr/>
        </p:nvSpPr>
        <p:spPr bwMode="auto">
          <a:xfrm>
            <a:off x="595080" y="1061879"/>
            <a:ext cx="714096" cy="335625"/>
          </a:xfrm>
          <a:custGeom>
            <a:avLst/>
            <a:gdLst>
              <a:gd name="T0" fmla="*/ 345008 w 2109"/>
              <a:gd name="T1" fmla="*/ 0 h 986"/>
              <a:gd name="T2" fmla="*/ 305269 w 2109"/>
              <a:gd name="T3" fmla="*/ 447253 h 986"/>
              <a:gd name="T4" fmla="*/ 37933 w 2109"/>
              <a:gd name="T5" fmla="*/ 409150 h 986"/>
              <a:gd name="T6" fmla="*/ 0 w 2109"/>
              <a:gd name="T7" fmla="*/ 447253 h 986"/>
              <a:gd name="T8" fmla="*/ 37933 w 2109"/>
              <a:gd name="T9" fmla="*/ 36288 h 986"/>
              <a:gd name="T10" fmla="*/ 305269 w 2109"/>
              <a:gd name="T11" fmla="*/ 126555 h 986"/>
              <a:gd name="T12" fmla="*/ 37933 w 2109"/>
              <a:gd name="T13" fmla="*/ 36288 h 986"/>
              <a:gd name="T14" fmla="*/ 37933 w 2109"/>
              <a:gd name="T15" fmla="*/ 376944 h 986"/>
              <a:gd name="T16" fmla="*/ 305269 w 2109"/>
              <a:gd name="T17" fmla="*/ 284863 h 986"/>
              <a:gd name="T18" fmla="*/ 37933 w 2109"/>
              <a:gd name="T19" fmla="*/ 160576 h 986"/>
              <a:gd name="T20" fmla="*/ 305269 w 2109"/>
              <a:gd name="T21" fmla="*/ 252657 h 986"/>
              <a:gd name="T22" fmla="*/ 37933 w 2109"/>
              <a:gd name="T23" fmla="*/ 160576 h 986"/>
              <a:gd name="T24" fmla="*/ 912645 w 2109"/>
              <a:gd name="T25" fmla="*/ 250843 h 986"/>
              <a:gd name="T26" fmla="*/ 808781 w 2109"/>
              <a:gd name="T27" fmla="*/ 314801 h 986"/>
              <a:gd name="T28" fmla="*/ 926644 w 2109"/>
              <a:gd name="T29" fmla="*/ 415047 h 986"/>
              <a:gd name="T30" fmla="*/ 731109 w 2109"/>
              <a:gd name="T31" fmla="*/ 371048 h 986"/>
              <a:gd name="T32" fmla="*/ 605118 w 2109"/>
              <a:gd name="T33" fmla="*/ 441356 h 986"/>
              <a:gd name="T34" fmla="*/ 658856 w 2109"/>
              <a:gd name="T35" fmla="*/ 403253 h 986"/>
              <a:gd name="T36" fmla="*/ 694983 w 2109"/>
              <a:gd name="T37" fmla="*/ 202761 h 986"/>
              <a:gd name="T38" fmla="*/ 477321 w 2109"/>
              <a:gd name="T39" fmla="*/ 170555 h 986"/>
              <a:gd name="T40" fmla="*/ 834973 w 2109"/>
              <a:gd name="T41" fmla="*/ 118391 h 986"/>
              <a:gd name="T42" fmla="*/ 537381 w 2109"/>
              <a:gd name="T43" fmla="*/ 86185 h 986"/>
              <a:gd name="T44" fmla="*/ 834973 w 2109"/>
              <a:gd name="T45" fmla="*/ 34020 h 986"/>
              <a:gd name="T46" fmla="*/ 529253 w 2109"/>
              <a:gd name="T47" fmla="*/ 2268 h 986"/>
              <a:gd name="T48" fmla="*/ 872454 w 2109"/>
              <a:gd name="T49" fmla="*/ 170555 h 986"/>
              <a:gd name="T50" fmla="*/ 948771 w 2109"/>
              <a:gd name="T51" fmla="*/ 202761 h 986"/>
              <a:gd name="T52" fmla="*/ 731109 w 2109"/>
              <a:gd name="T53" fmla="*/ 218637 h 986"/>
              <a:gd name="T54" fmla="*/ 886453 w 2109"/>
              <a:gd name="T55" fmla="*/ 218637 h 986"/>
              <a:gd name="T56" fmla="*/ 675113 w 2109"/>
              <a:gd name="T57" fmla="*/ 293028 h 986"/>
              <a:gd name="T58" fmla="*/ 485449 w 2109"/>
              <a:gd name="T59" fmla="*/ 403253 h 986"/>
              <a:gd name="T60" fmla="*/ 537381 w 2109"/>
              <a:gd name="T61" fmla="*/ 214554 h 986"/>
              <a:gd name="T62" fmla="*/ 631310 w 2109"/>
              <a:gd name="T63" fmla="*/ 276698 h 986"/>
              <a:gd name="T64" fmla="*/ 549122 w 2109"/>
              <a:gd name="T65" fmla="*/ 266719 h 986"/>
              <a:gd name="T66" fmla="*/ 537381 w 2109"/>
              <a:gd name="T67" fmla="*/ 214554 h 98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109" h="986">
                <a:moveTo>
                  <a:pt x="0" y="0"/>
                </a:moveTo>
                <a:lnTo>
                  <a:pt x="764" y="0"/>
                </a:lnTo>
                <a:lnTo>
                  <a:pt x="764" y="986"/>
                </a:lnTo>
                <a:lnTo>
                  <a:pt x="676" y="986"/>
                </a:lnTo>
                <a:lnTo>
                  <a:pt x="676" y="902"/>
                </a:lnTo>
                <a:lnTo>
                  <a:pt x="84" y="902"/>
                </a:lnTo>
                <a:lnTo>
                  <a:pt x="84" y="986"/>
                </a:lnTo>
                <a:lnTo>
                  <a:pt x="0" y="986"/>
                </a:lnTo>
                <a:lnTo>
                  <a:pt x="0" y="0"/>
                </a:lnTo>
                <a:close/>
                <a:moveTo>
                  <a:pt x="84" y="80"/>
                </a:moveTo>
                <a:lnTo>
                  <a:pt x="84" y="279"/>
                </a:lnTo>
                <a:lnTo>
                  <a:pt x="676" y="279"/>
                </a:lnTo>
                <a:lnTo>
                  <a:pt x="676" y="80"/>
                </a:lnTo>
                <a:lnTo>
                  <a:pt x="84" y="80"/>
                </a:lnTo>
                <a:close/>
                <a:moveTo>
                  <a:pt x="84" y="628"/>
                </a:moveTo>
                <a:lnTo>
                  <a:pt x="84" y="831"/>
                </a:lnTo>
                <a:lnTo>
                  <a:pt x="676" y="831"/>
                </a:lnTo>
                <a:lnTo>
                  <a:pt x="676" y="628"/>
                </a:lnTo>
                <a:lnTo>
                  <a:pt x="84" y="628"/>
                </a:lnTo>
                <a:close/>
                <a:moveTo>
                  <a:pt x="84" y="354"/>
                </a:moveTo>
                <a:lnTo>
                  <a:pt x="84" y="557"/>
                </a:lnTo>
                <a:lnTo>
                  <a:pt x="676" y="557"/>
                </a:lnTo>
                <a:lnTo>
                  <a:pt x="676" y="354"/>
                </a:lnTo>
                <a:lnTo>
                  <a:pt x="84" y="354"/>
                </a:lnTo>
                <a:close/>
                <a:moveTo>
                  <a:pt x="1963" y="482"/>
                </a:moveTo>
                <a:lnTo>
                  <a:pt x="2021" y="553"/>
                </a:lnTo>
                <a:cubicBezTo>
                  <a:pt x="2000" y="568"/>
                  <a:pt x="1958" y="594"/>
                  <a:pt x="1893" y="632"/>
                </a:cubicBezTo>
                <a:cubicBezTo>
                  <a:pt x="1849" y="659"/>
                  <a:pt x="1815" y="679"/>
                  <a:pt x="1791" y="694"/>
                </a:cubicBezTo>
                <a:cubicBezTo>
                  <a:pt x="1859" y="753"/>
                  <a:pt x="1965" y="800"/>
                  <a:pt x="2109" y="836"/>
                </a:cubicBezTo>
                <a:cubicBezTo>
                  <a:pt x="2089" y="856"/>
                  <a:pt x="2070" y="883"/>
                  <a:pt x="2052" y="915"/>
                </a:cubicBezTo>
                <a:cubicBezTo>
                  <a:pt x="1849" y="856"/>
                  <a:pt x="1704" y="756"/>
                  <a:pt x="1619" y="615"/>
                </a:cubicBezTo>
                <a:lnTo>
                  <a:pt x="1619" y="818"/>
                </a:lnTo>
                <a:cubicBezTo>
                  <a:pt x="1624" y="924"/>
                  <a:pt x="1573" y="976"/>
                  <a:pt x="1464" y="973"/>
                </a:cubicBezTo>
                <a:cubicBezTo>
                  <a:pt x="1423" y="973"/>
                  <a:pt x="1381" y="973"/>
                  <a:pt x="1340" y="973"/>
                </a:cubicBezTo>
                <a:cubicBezTo>
                  <a:pt x="1337" y="937"/>
                  <a:pt x="1331" y="908"/>
                  <a:pt x="1322" y="884"/>
                </a:cubicBezTo>
                <a:cubicBezTo>
                  <a:pt x="1358" y="887"/>
                  <a:pt x="1403" y="889"/>
                  <a:pt x="1459" y="889"/>
                </a:cubicBezTo>
                <a:cubicBezTo>
                  <a:pt x="1515" y="892"/>
                  <a:pt x="1542" y="867"/>
                  <a:pt x="1539" y="814"/>
                </a:cubicBezTo>
                <a:lnTo>
                  <a:pt x="1539" y="447"/>
                </a:lnTo>
                <a:lnTo>
                  <a:pt x="1057" y="447"/>
                </a:lnTo>
                <a:lnTo>
                  <a:pt x="1057" y="376"/>
                </a:lnTo>
                <a:lnTo>
                  <a:pt x="1849" y="376"/>
                </a:lnTo>
                <a:lnTo>
                  <a:pt x="1849" y="261"/>
                </a:lnTo>
                <a:lnTo>
                  <a:pt x="1190" y="261"/>
                </a:lnTo>
                <a:lnTo>
                  <a:pt x="1190" y="190"/>
                </a:lnTo>
                <a:lnTo>
                  <a:pt x="1849" y="190"/>
                </a:lnTo>
                <a:lnTo>
                  <a:pt x="1849" y="75"/>
                </a:lnTo>
                <a:lnTo>
                  <a:pt x="1172" y="75"/>
                </a:lnTo>
                <a:lnTo>
                  <a:pt x="1172" y="5"/>
                </a:lnTo>
                <a:lnTo>
                  <a:pt x="1932" y="5"/>
                </a:lnTo>
                <a:lnTo>
                  <a:pt x="1932" y="376"/>
                </a:lnTo>
                <a:lnTo>
                  <a:pt x="2101" y="376"/>
                </a:lnTo>
                <a:lnTo>
                  <a:pt x="2101" y="447"/>
                </a:lnTo>
                <a:lnTo>
                  <a:pt x="1619" y="447"/>
                </a:lnTo>
                <a:lnTo>
                  <a:pt x="1619" y="482"/>
                </a:lnTo>
                <a:cubicBezTo>
                  <a:pt x="1654" y="544"/>
                  <a:pt x="1692" y="597"/>
                  <a:pt x="1733" y="641"/>
                </a:cubicBezTo>
                <a:cubicBezTo>
                  <a:pt x="1822" y="582"/>
                  <a:pt x="1899" y="529"/>
                  <a:pt x="1963" y="482"/>
                </a:cubicBezTo>
                <a:close/>
                <a:moveTo>
                  <a:pt x="1044" y="814"/>
                </a:moveTo>
                <a:cubicBezTo>
                  <a:pt x="1168" y="772"/>
                  <a:pt x="1318" y="716"/>
                  <a:pt x="1495" y="646"/>
                </a:cubicBezTo>
                <a:cubicBezTo>
                  <a:pt x="1501" y="672"/>
                  <a:pt x="1507" y="699"/>
                  <a:pt x="1513" y="725"/>
                </a:cubicBezTo>
                <a:cubicBezTo>
                  <a:pt x="1351" y="784"/>
                  <a:pt x="1205" y="839"/>
                  <a:pt x="1075" y="889"/>
                </a:cubicBezTo>
                <a:lnTo>
                  <a:pt x="1044" y="814"/>
                </a:lnTo>
                <a:close/>
                <a:moveTo>
                  <a:pt x="1190" y="473"/>
                </a:moveTo>
                <a:cubicBezTo>
                  <a:pt x="1202" y="482"/>
                  <a:pt x="1218" y="492"/>
                  <a:pt x="1238" y="504"/>
                </a:cubicBezTo>
                <a:cubicBezTo>
                  <a:pt x="1303" y="545"/>
                  <a:pt x="1356" y="581"/>
                  <a:pt x="1398" y="610"/>
                </a:cubicBezTo>
                <a:lnTo>
                  <a:pt x="1349" y="681"/>
                </a:lnTo>
                <a:cubicBezTo>
                  <a:pt x="1317" y="658"/>
                  <a:pt x="1272" y="627"/>
                  <a:pt x="1216" y="588"/>
                </a:cubicBezTo>
                <a:cubicBezTo>
                  <a:pt x="1184" y="565"/>
                  <a:pt x="1159" y="547"/>
                  <a:pt x="1141" y="535"/>
                </a:cubicBezTo>
                <a:lnTo>
                  <a:pt x="1190" y="473"/>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2" name="Freeform 24"/>
          <p:cNvSpPr/>
          <p:nvPr>
            <p:custDataLst>
              <p:tags r:id="rId1"/>
            </p:custDataLst>
          </p:nvPr>
        </p:nvSpPr>
        <p:spPr bwMode="auto">
          <a:xfrm>
            <a:off x="4660082" y="2372308"/>
            <a:ext cx="3361660" cy="535572"/>
          </a:xfrm>
          <a:custGeom>
            <a:avLst/>
            <a:gdLst>
              <a:gd name="T0" fmla="*/ 91 w 8683"/>
              <a:gd name="T1" fmla="*/ 0 h 865"/>
              <a:gd name="T2" fmla="*/ 8591 w 8683"/>
              <a:gd name="T3" fmla="*/ 0 h 865"/>
              <a:gd name="T4" fmla="*/ 8683 w 8683"/>
              <a:gd name="T5" fmla="*/ 91 h 865"/>
              <a:gd name="T6" fmla="*/ 8683 w 8683"/>
              <a:gd name="T7" fmla="*/ 774 h 865"/>
              <a:gd name="T8" fmla="*/ 8591 w 8683"/>
              <a:gd name="T9" fmla="*/ 865 h 865"/>
              <a:gd name="T10" fmla="*/ 91 w 8683"/>
              <a:gd name="T11" fmla="*/ 865 h 865"/>
              <a:gd name="T12" fmla="*/ 0 w 8683"/>
              <a:gd name="T13" fmla="*/ 774 h 865"/>
              <a:gd name="T14" fmla="*/ 0 w 8683"/>
              <a:gd name="T15" fmla="*/ 91 h 865"/>
              <a:gd name="T16" fmla="*/ 91 w 8683"/>
              <a:gd name="T17" fmla="*/ 0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83" h="865">
                <a:moveTo>
                  <a:pt x="91" y="0"/>
                </a:moveTo>
                <a:lnTo>
                  <a:pt x="8591" y="0"/>
                </a:lnTo>
                <a:cubicBezTo>
                  <a:pt x="8642" y="0"/>
                  <a:pt x="8683" y="41"/>
                  <a:pt x="8683" y="91"/>
                </a:cubicBezTo>
                <a:lnTo>
                  <a:pt x="8683" y="774"/>
                </a:lnTo>
                <a:cubicBezTo>
                  <a:pt x="8683" y="824"/>
                  <a:pt x="8642" y="865"/>
                  <a:pt x="8591" y="865"/>
                </a:cubicBezTo>
                <a:lnTo>
                  <a:pt x="91" y="865"/>
                </a:lnTo>
                <a:cubicBezTo>
                  <a:pt x="41" y="865"/>
                  <a:pt x="0" y="824"/>
                  <a:pt x="0" y="774"/>
                </a:cubicBezTo>
                <a:lnTo>
                  <a:pt x="0" y="91"/>
                </a:lnTo>
                <a:cubicBezTo>
                  <a:pt x="0" y="41"/>
                  <a:pt x="41" y="0"/>
                  <a:pt x="91" y="0"/>
                </a:cubicBezTo>
                <a:close/>
              </a:path>
            </a:pathLst>
          </a:custGeom>
          <a:solidFill>
            <a:srgbClr val="FFFFFF"/>
          </a:solidFill>
          <a:ln w="9525" cap="flat">
            <a:solidFill>
              <a:schemeClr val="tx1">
                <a:lumMod val="50000"/>
                <a:lumOff val="50000"/>
              </a:schemeClr>
            </a:solidFill>
            <a:prstDash val="solid"/>
            <a:miter lim="800000"/>
          </a:ln>
        </p:spPr>
        <p:txBody>
          <a:bodyPr vert="horz" wrap="square" lIns="68553" tIns="34277" rIns="68553" bIns="34277" numCol="1" anchor="t" anchorCtr="0" compatLnSpc="1"/>
          <a:lstStyle/>
          <a:p>
            <a:endParaRPr lang="zh-CN" altLang="en-US"/>
          </a:p>
        </p:txBody>
      </p:sp>
      <p:sp>
        <p:nvSpPr>
          <p:cNvPr id="13" name="Freeform 26"/>
          <p:cNvSpPr/>
          <p:nvPr>
            <p:custDataLst>
              <p:tags r:id="rId2"/>
            </p:custDataLst>
          </p:nvPr>
        </p:nvSpPr>
        <p:spPr bwMode="auto">
          <a:xfrm>
            <a:off x="4660082" y="3459902"/>
            <a:ext cx="3361660" cy="535572"/>
          </a:xfrm>
          <a:custGeom>
            <a:avLst/>
            <a:gdLst>
              <a:gd name="T0" fmla="*/ 91 w 8683"/>
              <a:gd name="T1" fmla="*/ 0 h 865"/>
              <a:gd name="T2" fmla="*/ 8591 w 8683"/>
              <a:gd name="T3" fmla="*/ 0 h 865"/>
              <a:gd name="T4" fmla="*/ 8683 w 8683"/>
              <a:gd name="T5" fmla="*/ 91 h 865"/>
              <a:gd name="T6" fmla="*/ 8683 w 8683"/>
              <a:gd name="T7" fmla="*/ 774 h 865"/>
              <a:gd name="T8" fmla="*/ 8591 w 8683"/>
              <a:gd name="T9" fmla="*/ 865 h 865"/>
              <a:gd name="T10" fmla="*/ 91 w 8683"/>
              <a:gd name="T11" fmla="*/ 865 h 865"/>
              <a:gd name="T12" fmla="*/ 0 w 8683"/>
              <a:gd name="T13" fmla="*/ 774 h 865"/>
              <a:gd name="T14" fmla="*/ 0 w 8683"/>
              <a:gd name="T15" fmla="*/ 91 h 865"/>
              <a:gd name="T16" fmla="*/ 91 w 8683"/>
              <a:gd name="T17" fmla="*/ 0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83" h="865">
                <a:moveTo>
                  <a:pt x="91" y="0"/>
                </a:moveTo>
                <a:lnTo>
                  <a:pt x="8591" y="0"/>
                </a:lnTo>
                <a:cubicBezTo>
                  <a:pt x="8642" y="0"/>
                  <a:pt x="8683" y="41"/>
                  <a:pt x="8683" y="91"/>
                </a:cubicBezTo>
                <a:lnTo>
                  <a:pt x="8683" y="774"/>
                </a:lnTo>
                <a:cubicBezTo>
                  <a:pt x="8683" y="824"/>
                  <a:pt x="8642" y="865"/>
                  <a:pt x="8591" y="865"/>
                </a:cubicBezTo>
                <a:lnTo>
                  <a:pt x="91" y="865"/>
                </a:lnTo>
                <a:cubicBezTo>
                  <a:pt x="41" y="865"/>
                  <a:pt x="0" y="824"/>
                  <a:pt x="0" y="774"/>
                </a:cubicBezTo>
                <a:lnTo>
                  <a:pt x="0" y="91"/>
                </a:lnTo>
                <a:cubicBezTo>
                  <a:pt x="0" y="41"/>
                  <a:pt x="41" y="0"/>
                  <a:pt x="91" y="0"/>
                </a:cubicBezTo>
                <a:close/>
              </a:path>
            </a:pathLst>
          </a:custGeom>
          <a:solidFill>
            <a:srgbClr val="FFFFFF"/>
          </a:solidFill>
          <a:ln w="9525" cap="flat">
            <a:solidFill>
              <a:schemeClr val="tx1">
                <a:lumMod val="50000"/>
                <a:lumOff val="50000"/>
              </a:schemeClr>
            </a:solidFill>
            <a:prstDash val="solid"/>
            <a:miter lim="800000"/>
          </a:ln>
        </p:spPr>
        <p:txBody>
          <a:bodyPr vert="horz" wrap="square" lIns="68553" tIns="34277" rIns="68553" bIns="34277" numCol="1" anchor="t" anchorCtr="0" compatLnSpc="1"/>
          <a:lstStyle/>
          <a:p>
            <a:endParaRPr lang="zh-CN" altLang="en-US"/>
          </a:p>
        </p:txBody>
      </p:sp>
      <p:sp>
        <p:nvSpPr>
          <p:cNvPr id="14" name="Freeform 27">
            <a:hlinkClick r:id="rId3" action="ppaction://hlinksldjump"/>
          </p:cNvPr>
          <p:cNvSpPr/>
          <p:nvPr>
            <p:custDataLst>
              <p:tags r:id="rId4"/>
            </p:custDataLst>
          </p:nvPr>
        </p:nvSpPr>
        <p:spPr bwMode="auto">
          <a:xfrm>
            <a:off x="4075714" y="4028359"/>
            <a:ext cx="532002" cy="535572"/>
          </a:xfrm>
          <a:custGeom>
            <a:avLst/>
            <a:gdLst>
              <a:gd name="T0" fmla="*/ 91 w 865"/>
              <a:gd name="T1" fmla="*/ 0 h 866"/>
              <a:gd name="T2" fmla="*/ 774 w 865"/>
              <a:gd name="T3" fmla="*/ 0 h 866"/>
              <a:gd name="T4" fmla="*/ 865 w 865"/>
              <a:gd name="T5" fmla="*/ 91 h 866"/>
              <a:gd name="T6" fmla="*/ 865 w 865"/>
              <a:gd name="T7" fmla="*/ 775 h 866"/>
              <a:gd name="T8" fmla="*/ 774 w 865"/>
              <a:gd name="T9" fmla="*/ 866 h 866"/>
              <a:gd name="T10" fmla="*/ 91 w 865"/>
              <a:gd name="T11" fmla="*/ 866 h 866"/>
              <a:gd name="T12" fmla="*/ 0 w 865"/>
              <a:gd name="T13" fmla="*/ 775 h 866"/>
              <a:gd name="T14" fmla="*/ 0 w 865"/>
              <a:gd name="T15" fmla="*/ 91 h 866"/>
              <a:gd name="T16" fmla="*/ 91 w 865"/>
              <a:gd name="T17" fmla="*/ 0 h 8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5" h="866">
                <a:moveTo>
                  <a:pt x="91" y="0"/>
                </a:moveTo>
                <a:lnTo>
                  <a:pt x="774" y="0"/>
                </a:lnTo>
                <a:cubicBezTo>
                  <a:pt x="824" y="0"/>
                  <a:pt x="865" y="41"/>
                  <a:pt x="865" y="91"/>
                </a:cubicBezTo>
                <a:lnTo>
                  <a:pt x="865" y="775"/>
                </a:lnTo>
                <a:cubicBezTo>
                  <a:pt x="865" y="825"/>
                  <a:pt x="824" y="866"/>
                  <a:pt x="774" y="866"/>
                </a:cubicBezTo>
                <a:lnTo>
                  <a:pt x="91" y="866"/>
                </a:lnTo>
                <a:cubicBezTo>
                  <a:pt x="41" y="866"/>
                  <a:pt x="0" y="825"/>
                  <a:pt x="0" y="775"/>
                </a:cubicBezTo>
                <a:lnTo>
                  <a:pt x="0" y="91"/>
                </a:lnTo>
                <a:cubicBezTo>
                  <a:pt x="0" y="41"/>
                  <a:pt x="41" y="0"/>
                  <a:pt x="91" y="0"/>
                </a:cubicBezTo>
                <a:close/>
              </a:path>
            </a:pathLst>
          </a:custGeom>
          <a:solidFill>
            <a:schemeClr val="bg1"/>
          </a:solidFill>
          <a:ln>
            <a:noFill/>
          </a:ln>
        </p:spPr>
        <p:txBody>
          <a:bodyPr vert="horz" wrap="square" lIns="68553" tIns="34277" rIns="68553" bIns="34277" numCol="1" anchor="t" anchorCtr="0" compatLnSpc="1"/>
          <a:lstStyle/>
          <a:p>
            <a:endParaRPr lang="zh-CN" altLang="en-US"/>
          </a:p>
        </p:txBody>
      </p:sp>
      <p:sp>
        <p:nvSpPr>
          <p:cNvPr id="15" name="Freeform 28"/>
          <p:cNvSpPr/>
          <p:nvPr>
            <p:custDataLst>
              <p:tags r:id="rId5"/>
            </p:custDataLst>
          </p:nvPr>
        </p:nvSpPr>
        <p:spPr bwMode="auto">
          <a:xfrm>
            <a:off x="4660082" y="4606209"/>
            <a:ext cx="3361660" cy="535572"/>
          </a:xfrm>
          <a:custGeom>
            <a:avLst/>
            <a:gdLst>
              <a:gd name="T0" fmla="*/ 91 w 8683"/>
              <a:gd name="T1" fmla="*/ 0 h 866"/>
              <a:gd name="T2" fmla="*/ 8591 w 8683"/>
              <a:gd name="T3" fmla="*/ 0 h 866"/>
              <a:gd name="T4" fmla="*/ 8683 w 8683"/>
              <a:gd name="T5" fmla="*/ 91 h 866"/>
              <a:gd name="T6" fmla="*/ 8683 w 8683"/>
              <a:gd name="T7" fmla="*/ 775 h 866"/>
              <a:gd name="T8" fmla="*/ 8591 w 8683"/>
              <a:gd name="T9" fmla="*/ 866 h 866"/>
              <a:gd name="T10" fmla="*/ 91 w 8683"/>
              <a:gd name="T11" fmla="*/ 866 h 866"/>
              <a:gd name="T12" fmla="*/ 0 w 8683"/>
              <a:gd name="T13" fmla="*/ 775 h 866"/>
              <a:gd name="T14" fmla="*/ 0 w 8683"/>
              <a:gd name="T15" fmla="*/ 91 h 866"/>
              <a:gd name="T16" fmla="*/ 91 w 8683"/>
              <a:gd name="T17" fmla="*/ 0 h 8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83" h="866">
                <a:moveTo>
                  <a:pt x="91" y="0"/>
                </a:moveTo>
                <a:lnTo>
                  <a:pt x="8591" y="0"/>
                </a:lnTo>
                <a:cubicBezTo>
                  <a:pt x="8642" y="0"/>
                  <a:pt x="8683" y="41"/>
                  <a:pt x="8683" y="91"/>
                </a:cubicBezTo>
                <a:lnTo>
                  <a:pt x="8683" y="775"/>
                </a:lnTo>
                <a:cubicBezTo>
                  <a:pt x="8683" y="825"/>
                  <a:pt x="8642" y="866"/>
                  <a:pt x="8591" y="866"/>
                </a:cubicBezTo>
                <a:lnTo>
                  <a:pt x="91" y="866"/>
                </a:lnTo>
                <a:cubicBezTo>
                  <a:pt x="41" y="866"/>
                  <a:pt x="0" y="825"/>
                  <a:pt x="0" y="775"/>
                </a:cubicBezTo>
                <a:lnTo>
                  <a:pt x="0" y="91"/>
                </a:lnTo>
                <a:cubicBezTo>
                  <a:pt x="0" y="41"/>
                  <a:pt x="41" y="0"/>
                  <a:pt x="91" y="0"/>
                </a:cubicBezTo>
                <a:close/>
              </a:path>
            </a:pathLst>
          </a:custGeom>
          <a:solidFill>
            <a:srgbClr val="FFFFFF"/>
          </a:solidFill>
          <a:ln w="9525" cap="flat">
            <a:solidFill>
              <a:schemeClr val="tx1">
                <a:lumMod val="50000"/>
                <a:lumOff val="50000"/>
              </a:schemeClr>
            </a:solidFill>
            <a:prstDash val="solid"/>
            <a:miter lim="800000"/>
          </a:ln>
        </p:spPr>
        <p:txBody>
          <a:bodyPr vert="horz" wrap="square" lIns="68553" tIns="34277" rIns="68553" bIns="34277" numCol="1" anchor="t" anchorCtr="0" compatLnSpc="1"/>
          <a:lstStyle/>
          <a:p>
            <a:endParaRPr lang="zh-CN" altLang="en-US"/>
          </a:p>
        </p:txBody>
      </p:sp>
      <p:sp>
        <p:nvSpPr>
          <p:cNvPr id="17" name="TextBox 47"/>
          <p:cNvSpPr txBox="1"/>
          <p:nvPr>
            <p:custDataLst>
              <p:tags r:id="rId6"/>
            </p:custDataLst>
          </p:nvPr>
        </p:nvSpPr>
        <p:spPr>
          <a:xfrm>
            <a:off x="4784389" y="2420888"/>
            <a:ext cx="2955963" cy="430887"/>
          </a:xfrm>
          <a:prstGeom prst="rect">
            <a:avLst/>
          </a:prstGeom>
          <a:noFill/>
        </p:spPr>
        <p:txBody>
          <a:bodyPr wrap="square" rtlCol="0">
            <a:spAutoFit/>
          </a:bodyPr>
          <a:lstStyle/>
          <a:p>
            <a:r>
              <a:rPr lang="en-US" altLang="zh-CN" sz="2200" b="1" dirty="0">
                <a:solidFill>
                  <a:schemeClr val="tx2">
                    <a:lumMod val="75000"/>
                    <a:lumOff val="25000"/>
                  </a:schemeClr>
                </a:solidFill>
                <a:latin typeface="微软雅黑" panose="020B0503020204020204" pitchFamily="34" charset="-122"/>
                <a:ea typeface="微软雅黑" panose="020B0503020204020204" pitchFamily="34" charset="-122"/>
              </a:rPr>
              <a:t>3.1 </a:t>
            </a:r>
            <a:r>
              <a:rPr lang="zh-CN" altLang="en-US" sz="2200" b="1" dirty="0">
                <a:solidFill>
                  <a:schemeClr val="tx2">
                    <a:lumMod val="75000"/>
                    <a:lumOff val="25000"/>
                  </a:schemeClr>
                </a:solidFill>
                <a:latin typeface="微软雅黑" panose="020B0503020204020204" pitchFamily="34" charset="-122"/>
                <a:ea typeface="微软雅黑" panose="020B0503020204020204" pitchFamily="34" charset="-122"/>
              </a:rPr>
              <a:t>递归技术</a:t>
            </a:r>
            <a:endParaRPr lang="zh-CN" altLang="en-US" sz="2200" b="1" dirty="0">
              <a:solidFill>
                <a:schemeClr val="tx2">
                  <a:lumMod val="75000"/>
                  <a:lumOff val="25000"/>
                </a:schemeClr>
              </a:solidFill>
              <a:latin typeface="微软雅黑" panose="020B0503020204020204" pitchFamily="34" charset="-122"/>
              <a:ea typeface="微软雅黑" panose="020B0503020204020204" pitchFamily="34" charset="-122"/>
            </a:endParaRPr>
          </a:p>
        </p:txBody>
      </p:sp>
      <p:sp>
        <p:nvSpPr>
          <p:cNvPr id="18" name="TextBox 48"/>
          <p:cNvSpPr txBox="1"/>
          <p:nvPr>
            <p:custDataLst>
              <p:tags r:id="rId7"/>
            </p:custDataLst>
          </p:nvPr>
        </p:nvSpPr>
        <p:spPr>
          <a:xfrm>
            <a:off x="4784389" y="3553125"/>
            <a:ext cx="2955963" cy="429895"/>
          </a:xfrm>
          <a:prstGeom prst="rect">
            <a:avLst/>
          </a:prstGeom>
          <a:noFill/>
        </p:spPr>
        <p:txBody>
          <a:bodyPr wrap="square" rtlCol="0">
            <a:spAutoFit/>
          </a:bodyPr>
          <a:lstStyle>
            <a:defPPr>
              <a:defRPr lang="zh-CN"/>
            </a:defPPr>
            <a:lvl1pPr>
              <a:defRPr sz="3200" b="1">
                <a:solidFill>
                  <a:schemeClr val="accent1"/>
                </a:solidFill>
                <a:latin typeface="微软雅黑" panose="020B0503020204020204" pitchFamily="34" charset="-122"/>
                <a:ea typeface="微软雅黑" panose="020B0503020204020204" pitchFamily="34" charset="-122"/>
              </a:defRPr>
            </a:lvl1pPr>
          </a:lstStyle>
          <a:p>
            <a:r>
              <a:rPr lang="en-US" altLang="zh-CN" sz="2200" dirty="0">
                <a:solidFill>
                  <a:schemeClr val="tx2">
                    <a:lumMod val="75000"/>
                    <a:lumOff val="25000"/>
                  </a:schemeClr>
                </a:solidFill>
              </a:rPr>
              <a:t>3.2 </a:t>
            </a:r>
            <a:r>
              <a:rPr lang="zh-CN" altLang="en-US" sz="2200" dirty="0">
                <a:solidFill>
                  <a:schemeClr val="tx2">
                    <a:lumMod val="75000"/>
                    <a:lumOff val="25000"/>
                  </a:schemeClr>
                </a:solidFill>
                <a:sym typeface="+mn-ea"/>
              </a:rPr>
              <a:t>分治法概述及</a:t>
            </a:r>
            <a:r>
              <a:rPr lang="zh-CN" altLang="en-US" sz="2200" dirty="0">
                <a:solidFill>
                  <a:schemeClr val="tx2">
                    <a:lumMod val="75000"/>
                    <a:lumOff val="25000"/>
                  </a:schemeClr>
                </a:solidFill>
                <a:sym typeface="+mn-ea"/>
              </a:rPr>
              <a:t>示例</a:t>
            </a:r>
            <a:endParaRPr lang="zh-CN" altLang="en-US" sz="2200" dirty="0">
              <a:solidFill>
                <a:schemeClr val="tx2">
                  <a:lumMod val="75000"/>
                  <a:lumOff val="25000"/>
                </a:schemeClr>
              </a:solidFill>
              <a:sym typeface="+mn-ea"/>
            </a:endParaRPr>
          </a:p>
        </p:txBody>
      </p:sp>
      <p:sp>
        <p:nvSpPr>
          <p:cNvPr id="19" name="TextBox 49"/>
          <p:cNvSpPr txBox="1"/>
          <p:nvPr>
            <p:custDataLst>
              <p:tags r:id="rId8"/>
            </p:custDataLst>
          </p:nvPr>
        </p:nvSpPr>
        <p:spPr>
          <a:xfrm>
            <a:off x="4784389" y="4650474"/>
            <a:ext cx="2955963" cy="429895"/>
          </a:xfrm>
          <a:prstGeom prst="rect">
            <a:avLst/>
          </a:prstGeom>
          <a:noFill/>
        </p:spPr>
        <p:txBody>
          <a:bodyPr wrap="square" rtlCol="0">
            <a:spAutoFit/>
          </a:bodyPr>
          <a:lstStyle>
            <a:defPPr>
              <a:defRPr lang="zh-CN"/>
            </a:defPPr>
            <a:lvl1pPr>
              <a:defRPr sz="3200" b="1">
                <a:solidFill>
                  <a:schemeClr val="accent1"/>
                </a:solidFill>
                <a:latin typeface="微软雅黑" panose="020B0503020204020204" pitchFamily="34" charset="-122"/>
                <a:ea typeface="微软雅黑" panose="020B0503020204020204" pitchFamily="34" charset="-122"/>
              </a:defRPr>
            </a:lvl1pPr>
          </a:lstStyle>
          <a:p>
            <a:r>
              <a:rPr lang="en-US" altLang="zh-CN" sz="2200" dirty="0">
                <a:solidFill>
                  <a:schemeClr val="tx2">
                    <a:lumMod val="75000"/>
                    <a:lumOff val="25000"/>
                  </a:schemeClr>
                </a:solidFill>
              </a:rPr>
              <a:t>3.3 </a:t>
            </a:r>
            <a:r>
              <a:rPr lang="zh-CN" altLang="en-US" sz="2200" dirty="0">
                <a:solidFill>
                  <a:schemeClr val="tx2">
                    <a:lumMod val="75000"/>
                    <a:lumOff val="25000"/>
                  </a:schemeClr>
                </a:solidFill>
                <a:sym typeface="+mn-ea"/>
              </a:rPr>
              <a:t>分治算法设计实例</a:t>
            </a:r>
            <a:endParaRPr lang="zh-CN" altLang="en-US" sz="2200" dirty="0">
              <a:solidFill>
                <a:schemeClr val="tx2">
                  <a:lumMod val="75000"/>
                  <a:lumOff val="25000"/>
                </a:schemeClr>
              </a:solidFill>
            </a:endParaRPr>
          </a:p>
        </p:txBody>
      </p:sp>
      <p:pic>
        <p:nvPicPr>
          <p:cNvPr id="21" name="Picture 2" descr="E:\我的文档\Nipic_6852949_20110401101000478152.png"/>
          <p:cNvPicPr>
            <a:picLocks noChangeAspect="1" noChangeArrowheads="1"/>
          </p:cNvPicPr>
          <p:nvPr/>
        </p:nvPicPr>
        <p:blipFill rotWithShape="1">
          <a:blip r:embed="rId9" cstate="print">
            <a:extLst>
              <a:ext uri="{28A0092B-C50C-407E-A947-70E740481C1C}">
                <a14:useLocalDpi xmlns:a14="http://schemas.microsoft.com/office/drawing/2010/main" val="0"/>
              </a:ext>
            </a:extLst>
          </a:blip>
          <a:srcRect/>
          <a:stretch>
            <a:fillRect/>
          </a:stretch>
        </p:blipFill>
        <p:spPr bwMode="auto">
          <a:xfrm>
            <a:off x="582590" y="2420888"/>
            <a:ext cx="2680498" cy="2947378"/>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22" name="Freeform 41"/>
          <p:cNvSpPr>
            <a:spLocks noEditPoints="1"/>
          </p:cNvSpPr>
          <p:nvPr>
            <p:custDataLst>
              <p:tags r:id="rId10"/>
            </p:custDataLst>
          </p:nvPr>
        </p:nvSpPr>
        <p:spPr bwMode="auto">
          <a:xfrm>
            <a:off x="4161357" y="2477381"/>
            <a:ext cx="360714" cy="356368"/>
          </a:xfrm>
          <a:custGeom>
            <a:avLst/>
            <a:gdLst>
              <a:gd name="T0" fmla="*/ 471 w 549"/>
              <a:gd name="T1" fmla="*/ 540 h 540"/>
              <a:gd name="T2" fmla="*/ 335 w 549"/>
              <a:gd name="T3" fmla="*/ 436 h 540"/>
              <a:gd name="T4" fmla="*/ 0 w 549"/>
              <a:gd name="T5" fmla="*/ 231 h 540"/>
              <a:gd name="T6" fmla="*/ 461 w 549"/>
              <a:gd name="T7" fmla="*/ 231 h 540"/>
              <a:gd name="T8" fmla="*/ 521 w 549"/>
              <a:gd name="T9" fmla="*/ 419 h 540"/>
              <a:gd name="T10" fmla="*/ 297 w 549"/>
              <a:gd name="T11" fmla="*/ 262 h 540"/>
              <a:gd name="T12" fmla="*/ 284 w 549"/>
              <a:gd name="T13" fmla="*/ 259 h 540"/>
              <a:gd name="T14" fmla="*/ 273 w 549"/>
              <a:gd name="T15" fmla="*/ 311 h 540"/>
              <a:gd name="T16" fmla="*/ 297 w 549"/>
              <a:gd name="T17" fmla="*/ 318 h 540"/>
              <a:gd name="T18" fmla="*/ 291 w 549"/>
              <a:gd name="T19" fmla="*/ 336 h 540"/>
              <a:gd name="T20" fmla="*/ 234 w 549"/>
              <a:gd name="T21" fmla="*/ 351 h 540"/>
              <a:gd name="T22" fmla="*/ 230 w 549"/>
              <a:gd name="T23" fmla="*/ 350 h 540"/>
              <a:gd name="T24" fmla="*/ 168 w 549"/>
              <a:gd name="T25" fmla="*/ 327 h 540"/>
              <a:gd name="T26" fmla="*/ 191 w 549"/>
              <a:gd name="T27" fmla="*/ 312 h 540"/>
              <a:gd name="T28" fmla="*/ 208 w 549"/>
              <a:gd name="T29" fmla="*/ 281 h 540"/>
              <a:gd name="T30" fmla="*/ 180 w 549"/>
              <a:gd name="T31" fmla="*/ 260 h 540"/>
              <a:gd name="T32" fmla="*/ 168 w 549"/>
              <a:gd name="T33" fmla="*/ 236 h 540"/>
              <a:gd name="T34" fmla="*/ 178 w 549"/>
              <a:gd name="T35" fmla="*/ 228 h 540"/>
              <a:gd name="T36" fmla="*/ 288 w 549"/>
              <a:gd name="T37" fmla="*/ 229 h 540"/>
              <a:gd name="T38" fmla="*/ 297 w 549"/>
              <a:gd name="T39" fmla="*/ 237 h 540"/>
              <a:gd name="T40" fmla="*/ 386 w 549"/>
              <a:gd name="T41" fmla="*/ 289 h 540"/>
              <a:gd name="T42" fmla="*/ 317 w 549"/>
              <a:gd name="T43" fmla="*/ 215 h 540"/>
              <a:gd name="T44" fmla="*/ 306 w 549"/>
              <a:gd name="T45" fmla="*/ 209 h 540"/>
              <a:gd name="T46" fmla="*/ 164 w 549"/>
              <a:gd name="T47" fmla="*/ 208 h 540"/>
              <a:gd name="T48" fmla="*/ 150 w 549"/>
              <a:gd name="T49" fmla="*/ 214 h 540"/>
              <a:gd name="T50" fmla="*/ 81 w 549"/>
              <a:gd name="T51" fmla="*/ 288 h 540"/>
              <a:gd name="T52" fmla="*/ 78 w 549"/>
              <a:gd name="T53" fmla="*/ 318 h 540"/>
              <a:gd name="T54" fmla="*/ 102 w 549"/>
              <a:gd name="T55" fmla="*/ 333 h 540"/>
              <a:gd name="T56" fmla="*/ 156 w 549"/>
              <a:gd name="T57" fmla="*/ 320 h 540"/>
              <a:gd name="T58" fmla="*/ 164 w 549"/>
              <a:gd name="T59" fmla="*/ 369 h 540"/>
              <a:gd name="T60" fmla="*/ 310 w 549"/>
              <a:gd name="T61" fmla="*/ 361 h 540"/>
              <a:gd name="T62" fmla="*/ 362 w 549"/>
              <a:gd name="T63" fmla="*/ 333 h 540"/>
              <a:gd name="T64" fmla="*/ 366 w 549"/>
              <a:gd name="T65" fmla="*/ 334 h 540"/>
              <a:gd name="T66" fmla="*/ 386 w 549"/>
              <a:gd name="T67" fmla="*/ 289 h 540"/>
              <a:gd name="T68" fmla="*/ 295 w 549"/>
              <a:gd name="T69" fmla="*/ 138 h 540"/>
              <a:gd name="T70" fmla="*/ 171 w 549"/>
              <a:gd name="T71" fmla="*/ 138 h 540"/>
              <a:gd name="T72" fmla="*/ 231 w 549"/>
              <a:gd name="T73" fmla="*/ 432 h 540"/>
              <a:gd name="T74" fmla="*/ 432 w 549"/>
              <a:gd name="T75" fmla="*/ 231 h 540"/>
              <a:gd name="T76" fmla="*/ 29 w 549"/>
              <a:gd name="T77" fmla="*/ 231 h 5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49" h="540">
                <a:moveTo>
                  <a:pt x="521" y="520"/>
                </a:moveTo>
                <a:cubicBezTo>
                  <a:pt x="507" y="534"/>
                  <a:pt x="489" y="540"/>
                  <a:pt x="471" y="540"/>
                </a:cubicBezTo>
                <a:cubicBezTo>
                  <a:pt x="452" y="540"/>
                  <a:pt x="434" y="534"/>
                  <a:pt x="420" y="520"/>
                </a:cubicBezTo>
                <a:lnTo>
                  <a:pt x="335" y="436"/>
                </a:lnTo>
                <a:cubicBezTo>
                  <a:pt x="304" y="452"/>
                  <a:pt x="268" y="462"/>
                  <a:pt x="231" y="462"/>
                </a:cubicBezTo>
                <a:cubicBezTo>
                  <a:pt x="103" y="462"/>
                  <a:pt x="0" y="358"/>
                  <a:pt x="0" y="231"/>
                </a:cubicBezTo>
                <a:cubicBezTo>
                  <a:pt x="0" y="103"/>
                  <a:pt x="103" y="0"/>
                  <a:pt x="231" y="0"/>
                </a:cubicBezTo>
                <a:cubicBezTo>
                  <a:pt x="358" y="0"/>
                  <a:pt x="461" y="103"/>
                  <a:pt x="461" y="231"/>
                </a:cubicBezTo>
                <a:cubicBezTo>
                  <a:pt x="461" y="269"/>
                  <a:pt x="452" y="304"/>
                  <a:pt x="436" y="336"/>
                </a:cubicBezTo>
                <a:lnTo>
                  <a:pt x="521" y="419"/>
                </a:lnTo>
                <a:cubicBezTo>
                  <a:pt x="549" y="447"/>
                  <a:pt x="549" y="492"/>
                  <a:pt x="521" y="520"/>
                </a:cubicBezTo>
                <a:close/>
                <a:moveTo>
                  <a:pt x="297" y="262"/>
                </a:moveTo>
                <a:lnTo>
                  <a:pt x="286" y="260"/>
                </a:lnTo>
                <a:cubicBezTo>
                  <a:pt x="285" y="259"/>
                  <a:pt x="285" y="259"/>
                  <a:pt x="284" y="259"/>
                </a:cubicBezTo>
                <a:cubicBezTo>
                  <a:pt x="272" y="258"/>
                  <a:pt x="260" y="267"/>
                  <a:pt x="257" y="281"/>
                </a:cubicBezTo>
                <a:cubicBezTo>
                  <a:pt x="255" y="294"/>
                  <a:pt x="261" y="307"/>
                  <a:pt x="273" y="311"/>
                </a:cubicBezTo>
                <a:cubicBezTo>
                  <a:pt x="273" y="312"/>
                  <a:pt x="274" y="312"/>
                  <a:pt x="274" y="312"/>
                </a:cubicBezTo>
                <a:lnTo>
                  <a:pt x="297" y="318"/>
                </a:lnTo>
                <a:lnTo>
                  <a:pt x="297" y="328"/>
                </a:lnTo>
                <a:cubicBezTo>
                  <a:pt x="297" y="331"/>
                  <a:pt x="295" y="335"/>
                  <a:pt x="291" y="336"/>
                </a:cubicBezTo>
                <a:lnTo>
                  <a:pt x="236" y="351"/>
                </a:lnTo>
                <a:cubicBezTo>
                  <a:pt x="235" y="351"/>
                  <a:pt x="234" y="351"/>
                  <a:pt x="234" y="351"/>
                </a:cubicBezTo>
                <a:cubicBezTo>
                  <a:pt x="233" y="351"/>
                  <a:pt x="232" y="351"/>
                  <a:pt x="231" y="351"/>
                </a:cubicBezTo>
                <a:cubicBezTo>
                  <a:pt x="231" y="351"/>
                  <a:pt x="230" y="351"/>
                  <a:pt x="230" y="350"/>
                </a:cubicBezTo>
                <a:lnTo>
                  <a:pt x="174" y="335"/>
                </a:lnTo>
                <a:cubicBezTo>
                  <a:pt x="171" y="334"/>
                  <a:pt x="168" y="331"/>
                  <a:pt x="168" y="327"/>
                </a:cubicBezTo>
                <a:lnTo>
                  <a:pt x="168" y="318"/>
                </a:lnTo>
                <a:lnTo>
                  <a:pt x="191" y="312"/>
                </a:lnTo>
                <a:cubicBezTo>
                  <a:pt x="192" y="312"/>
                  <a:pt x="192" y="312"/>
                  <a:pt x="193" y="311"/>
                </a:cubicBezTo>
                <a:cubicBezTo>
                  <a:pt x="204" y="307"/>
                  <a:pt x="211" y="294"/>
                  <a:pt x="208" y="281"/>
                </a:cubicBezTo>
                <a:cubicBezTo>
                  <a:pt x="205" y="267"/>
                  <a:pt x="193" y="258"/>
                  <a:pt x="181" y="259"/>
                </a:cubicBezTo>
                <a:cubicBezTo>
                  <a:pt x="181" y="259"/>
                  <a:pt x="180" y="259"/>
                  <a:pt x="180" y="260"/>
                </a:cubicBezTo>
                <a:lnTo>
                  <a:pt x="168" y="262"/>
                </a:lnTo>
                <a:lnTo>
                  <a:pt x="168" y="236"/>
                </a:lnTo>
                <a:cubicBezTo>
                  <a:pt x="168" y="233"/>
                  <a:pt x="169" y="231"/>
                  <a:pt x="171" y="229"/>
                </a:cubicBezTo>
                <a:cubicBezTo>
                  <a:pt x="173" y="228"/>
                  <a:pt x="176" y="227"/>
                  <a:pt x="178" y="228"/>
                </a:cubicBezTo>
                <a:lnTo>
                  <a:pt x="234" y="243"/>
                </a:lnTo>
                <a:lnTo>
                  <a:pt x="288" y="229"/>
                </a:lnTo>
                <a:cubicBezTo>
                  <a:pt x="290" y="228"/>
                  <a:pt x="292" y="228"/>
                  <a:pt x="294" y="230"/>
                </a:cubicBezTo>
                <a:cubicBezTo>
                  <a:pt x="296" y="232"/>
                  <a:pt x="297" y="234"/>
                  <a:pt x="297" y="237"/>
                </a:cubicBezTo>
                <a:lnTo>
                  <a:pt x="297" y="262"/>
                </a:lnTo>
                <a:close/>
                <a:moveTo>
                  <a:pt x="386" y="289"/>
                </a:moveTo>
                <a:cubicBezTo>
                  <a:pt x="385" y="289"/>
                  <a:pt x="385" y="288"/>
                  <a:pt x="385" y="288"/>
                </a:cubicBezTo>
                <a:lnTo>
                  <a:pt x="317" y="215"/>
                </a:lnTo>
                <a:cubicBezTo>
                  <a:pt x="316" y="215"/>
                  <a:pt x="316" y="214"/>
                  <a:pt x="316" y="214"/>
                </a:cubicBezTo>
                <a:cubicBezTo>
                  <a:pt x="313" y="211"/>
                  <a:pt x="309" y="210"/>
                  <a:pt x="306" y="209"/>
                </a:cubicBezTo>
                <a:cubicBezTo>
                  <a:pt x="305" y="208"/>
                  <a:pt x="304" y="208"/>
                  <a:pt x="302" y="208"/>
                </a:cubicBezTo>
                <a:lnTo>
                  <a:pt x="164" y="208"/>
                </a:lnTo>
                <a:cubicBezTo>
                  <a:pt x="163" y="208"/>
                  <a:pt x="163" y="208"/>
                  <a:pt x="163" y="208"/>
                </a:cubicBezTo>
                <a:cubicBezTo>
                  <a:pt x="158" y="209"/>
                  <a:pt x="153" y="211"/>
                  <a:pt x="150" y="214"/>
                </a:cubicBezTo>
                <a:cubicBezTo>
                  <a:pt x="149" y="214"/>
                  <a:pt x="149" y="215"/>
                  <a:pt x="149" y="215"/>
                </a:cubicBezTo>
                <a:lnTo>
                  <a:pt x="81" y="288"/>
                </a:lnTo>
                <a:cubicBezTo>
                  <a:pt x="81" y="288"/>
                  <a:pt x="80" y="289"/>
                  <a:pt x="80" y="289"/>
                </a:cubicBezTo>
                <a:cubicBezTo>
                  <a:pt x="74" y="297"/>
                  <a:pt x="73" y="309"/>
                  <a:pt x="78" y="318"/>
                </a:cubicBezTo>
                <a:cubicBezTo>
                  <a:pt x="82" y="327"/>
                  <a:pt x="90" y="334"/>
                  <a:pt x="99" y="334"/>
                </a:cubicBezTo>
                <a:cubicBezTo>
                  <a:pt x="100" y="334"/>
                  <a:pt x="101" y="334"/>
                  <a:pt x="102" y="333"/>
                </a:cubicBezTo>
                <a:cubicBezTo>
                  <a:pt x="103" y="333"/>
                  <a:pt x="103" y="333"/>
                  <a:pt x="104" y="333"/>
                </a:cubicBezTo>
                <a:lnTo>
                  <a:pt x="156" y="320"/>
                </a:lnTo>
                <a:lnTo>
                  <a:pt x="156" y="361"/>
                </a:lnTo>
                <a:cubicBezTo>
                  <a:pt x="156" y="365"/>
                  <a:pt x="160" y="369"/>
                  <a:pt x="164" y="369"/>
                </a:cubicBezTo>
                <a:lnTo>
                  <a:pt x="302" y="369"/>
                </a:lnTo>
                <a:cubicBezTo>
                  <a:pt x="307" y="369"/>
                  <a:pt x="310" y="365"/>
                  <a:pt x="310" y="361"/>
                </a:cubicBezTo>
                <a:lnTo>
                  <a:pt x="310" y="321"/>
                </a:lnTo>
                <a:lnTo>
                  <a:pt x="362" y="333"/>
                </a:lnTo>
                <a:cubicBezTo>
                  <a:pt x="362" y="333"/>
                  <a:pt x="363" y="333"/>
                  <a:pt x="363" y="333"/>
                </a:cubicBezTo>
                <a:cubicBezTo>
                  <a:pt x="364" y="334"/>
                  <a:pt x="365" y="334"/>
                  <a:pt x="366" y="334"/>
                </a:cubicBezTo>
                <a:cubicBezTo>
                  <a:pt x="374" y="334"/>
                  <a:pt x="381" y="329"/>
                  <a:pt x="386" y="322"/>
                </a:cubicBezTo>
                <a:cubicBezTo>
                  <a:pt x="393" y="312"/>
                  <a:pt x="393" y="299"/>
                  <a:pt x="386" y="289"/>
                </a:cubicBezTo>
                <a:close/>
                <a:moveTo>
                  <a:pt x="233" y="204"/>
                </a:moveTo>
                <a:cubicBezTo>
                  <a:pt x="267" y="204"/>
                  <a:pt x="295" y="174"/>
                  <a:pt x="295" y="138"/>
                </a:cubicBezTo>
                <a:cubicBezTo>
                  <a:pt x="295" y="101"/>
                  <a:pt x="267" y="71"/>
                  <a:pt x="233" y="71"/>
                </a:cubicBezTo>
                <a:cubicBezTo>
                  <a:pt x="198" y="71"/>
                  <a:pt x="171" y="101"/>
                  <a:pt x="171" y="138"/>
                </a:cubicBezTo>
                <a:cubicBezTo>
                  <a:pt x="171" y="174"/>
                  <a:pt x="198" y="204"/>
                  <a:pt x="233" y="204"/>
                </a:cubicBezTo>
                <a:close/>
                <a:moveTo>
                  <a:pt x="231" y="432"/>
                </a:moveTo>
                <a:lnTo>
                  <a:pt x="231" y="432"/>
                </a:lnTo>
                <a:cubicBezTo>
                  <a:pt x="342" y="432"/>
                  <a:pt x="432" y="342"/>
                  <a:pt x="432" y="231"/>
                </a:cubicBezTo>
                <a:cubicBezTo>
                  <a:pt x="432" y="120"/>
                  <a:pt x="342" y="30"/>
                  <a:pt x="231" y="30"/>
                </a:cubicBezTo>
                <a:cubicBezTo>
                  <a:pt x="119" y="30"/>
                  <a:pt x="29" y="120"/>
                  <a:pt x="29" y="231"/>
                </a:cubicBezTo>
                <a:cubicBezTo>
                  <a:pt x="29" y="342"/>
                  <a:pt x="119" y="432"/>
                  <a:pt x="231" y="43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53" tIns="34277" rIns="68553" bIns="34277" numCol="1" anchor="t" anchorCtr="0" compatLnSpc="1"/>
          <a:lstStyle/>
          <a:p>
            <a:endParaRPr lang="zh-CN" altLang="en-US"/>
          </a:p>
        </p:txBody>
      </p:sp>
      <p:sp>
        <p:nvSpPr>
          <p:cNvPr id="23" name="Freeform 47"/>
          <p:cNvSpPr>
            <a:spLocks noEditPoints="1"/>
          </p:cNvSpPr>
          <p:nvPr>
            <p:custDataLst>
              <p:tags r:id="rId11"/>
            </p:custDataLst>
          </p:nvPr>
        </p:nvSpPr>
        <p:spPr bwMode="auto">
          <a:xfrm>
            <a:off x="4213509" y="3286424"/>
            <a:ext cx="308562" cy="349125"/>
          </a:xfrm>
          <a:custGeom>
            <a:avLst/>
            <a:gdLst>
              <a:gd name="T0" fmla="*/ 298 w 467"/>
              <a:gd name="T1" fmla="*/ 66 h 528"/>
              <a:gd name="T2" fmla="*/ 232 w 467"/>
              <a:gd name="T3" fmla="*/ 132 h 528"/>
              <a:gd name="T4" fmla="*/ 166 w 467"/>
              <a:gd name="T5" fmla="*/ 132 h 528"/>
              <a:gd name="T6" fmla="*/ 100 w 467"/>
              <a:gd name="T7" fmla="*/ 66 h 528"/>
              <a:gd name="T8" fmla="*/ 166 w 467"/>
              <a:gd name="T9" fmla="*/ 0 h 528"/>
              <a:gd name="T10" fmla="*/ 232 w 467"/>
              <a:gd name="T11" fmla="*/ 0 h 528"/>
              <a:gd name="T12" fmla="*/ 298 w 467"/>
              <a:gd name="T13" fmla="*/ 66 h 528"/>
              <a:gd name="T14" fmla="*/ 330 w 467"/>
              <a:gd name="T15" fmla="*/ 66 h 528"/>
              <a:gd name="T16" fmla="*/ 331 w 467"/>
              <a:gd name="T17" fmla="*/ 81 h 528"/>
              <a:gd name="T18" fmla="*/ 248 w 467"/>
              <a:gd name="T19" fmla="*/ 164 h 528"/>
              <a:gd name="T20" fmla="*/ 149 w 467"/>
              <a:gd name="T21" fmla="*/ 164 h 528"/>
              <a:gd name="T22" fmla="*/ 66 w 467"/>
              <a:gd name="T23" fmla="*/ 81 h 528"/>
              <a:gd name="T24" fmla="*/ 68 w 467"/>
              <a:gd name="T25" fmla="*/ 66 h 528"/>
              <a:gd name="T26" fmla="*/ 0 w 467"/>
              <a:gd name="T27" fmla="*/ 147 h 528"/>
              <a:gd name="T28" fmla="*/ 0 w 467"/>
              <a:gd name="T29" fmla="*/ 445 h 528"/>
              <a:gd name="T30" fmla="*/ 83 w 467"/>
              <a:gd name="T31" fmla="*/ 528 h 528"/>
              <a:gd name="T32" fmla="*/ 303 w 467"/>
              <a:gd name="T33" fmla="*/ 528 h 528"/>
              <a:gd name="T34" fmla="*/ 213 w 467"/>
              <a:gd name="T35" fmla="*/ 392 h 528"/>
              <a:gd name="T36" fmla="*/ 361 w 467"/>
              <a:gd name="T37" fmla="*/ 244 h 528"/>
              <a:gd name="T38" fmla="*/ 397 w 467"/>
              <a:gd name="T39" fmla="*/ 248 h 528"/>
              <a:gd name="T40" fmla="*/ 397 w 467"/>
              <a:gd name="T41" fmla="*/ 147 h 528"/>
              <a:gd name="T42" fmla="*/ 330 w 467"/>
              <a:gd name="T43" fmla="*/ 66 h 528"/>
              <a:gd name="T44" fmla="*/ 186 w 467"/>
              <a:gd name="T45" fmla="*/ 331 h 528"/>
              <a:gd name="T46" fmla="*/ 186 w 467"/>
              <a:gd name="T47" fmla="*/ 331 h 528"/>
              <a:gd name="T48" fmla="*/ 83 w 467"/>
              <a:gd name="T49" fmla="*/ 331 h 528"/>
              <a:gd name="T50" fmla="*/ 66 w 467"/>
              <a:gd name="T51" fmla="*/ 314 h 528"/>
              <a:gd name="T52" fmla="*/ 83 w 467"/>
              <a:gd name="T53" fmla="*/ 298 h 528"/>
              <a:gd name="T54" fmla="*/ 186 w 467"/>
              <a:gd name="T55" fmla="*/ 298 h 528"/>
              <a:gd name="T56" fmla="*/ 203 w 467"/>
              <a:gd name="T57" fmla="*/ 314 h 528"/>
              <a:gd name="T58" fmla="*/ 186 w 467"/>
              <a:gd name="T59" fmla="*/ 331 h 528"/>
              <a:gd name="T60" fmla="*/ 219 w 467"/>
              <a:gd name="T61" fmla="*/ 264 h 528"/>
              <a:gd name="T62" fmla="*/ 219 w 467"/>
              <a:gd name="T63" fmla="*/ 264 h 528"/>
              <a:gd name="T64" fmla="*/ 83 w 467"/>
              <a:gd name="T65" fmla="*/ 264 h 528"/>
              <a:gd name="T66" fmla="*/ 66 w 467"/>
              <a:gd name="T67" fmla="*/ 248 h 528"/>
              <a:gd name="T68" fmla="*/ 83 w 467"/>
              <a:gd name="T69" fmla="*/ 231 h 528"/>
              <a:gd name="T70" fmla="*/ 219 w 467"/>
              <a:gd name="T71" fmla="*/ 231 h 528"/>
              <a:gd name="T72" fmla="*/ 236 w 467"/>
              <a:gd name="T73" fmla="*/ 248 h 528"/>
              <a:gd name="T74" fmla="*/ 219 w 467"/>
              <a:gd name="T75" fmla="*/ 264 h 528"/>
              <a:gd name="T76" fmla="*/ 388 w 467"/>
              <a:gd name="T77" fmla="*/ 289 h 528"/>
              <a:gd name="T78" fmla="*/ 362 w 467"/>
              <a:gd name="T79" fmla="*/ 286 h 528"/>
              <a:gd name="T80" fmla="*/ 257 w 467"/>
              <a:gd name="T81" fmla="*/ 391 h 528"/>
              <a:gd name="T82" fmla="*/ 340 w 467"/>
              <a:gd name="T83" fmla="*/ 494 h 528"/>
              <a:gd name="T84" fmla="*/ 362 w 467"/>
              <a:gd name="T85" fmla="*/ 497 h 528"/>
              <a:gd name="T86" fmla="*/ 467 w 467"/>
              <a:gd name="T87" fmla="*/ 391 h 528"/>
              <a:gd name="T88" fmla="*/ 388 w 467"/>
              <a:gd name="T89" fmla="*/ 289 h 528"/>
              <a:gd name="T90" fmla="*/ 422 w 467"/>
              <a:gd name="T91" fmla="*/ 376 h 528"/>
              <a:gd name="T92" fmla="*/ 422 w 467"/>
              <a:gd name="T93" fmla="*/ 376 h 528"/>
              <a:gd name="T94" fmla="*/ 388 w 467"/>
              <a:gd name="T95" fmla="*/ 410 h 528"/>
              <a:gd name="T96" fmla="*/ 362 w 467"/>
              <a:gd name="T97" fmla="*/ 436 h 528"/>
              <a:gd name="T98" fmla="*/ 332 w 467"/>
              <a:gd name="T99" fmla="*/ 436 h 528"/>
              <a:gd name="T100" fmla="*/ 302 w 467"/>
              <a:gd name="T101" fmla="*/ 406 h 528"/>
              <a:gd name="T102" fmla="*/ 302 w 467"/>
              <a:gd name="T103" fmla="*/ 376 h 528"/>
              <a:gd name="T104" fmla="*/ 332 w 467"/>
              <a:gd name="T105" fmla="*/ 376 h 528"/>
              <a:gd name="T106" fmla="*/ 347 w 467"/>
              <a:gd name="T107" fmla="*/ 391 h 528"/>
              <a:gd name="T108" fmla="*/ 388 w 467"/>
              <a:gd name="T109" fmla="*/ 350 h 528"/>
              <a:gd name="T110" fmla="*/ 392 w 467"/>
              <a:gd name="T111" fmla="*/ 346 h 528"/>
              <a:gd name="T112" fmla="*/ 422 w 467"/>
              <a:gd name="T113" fmla="*/ 346 h 528"/>
              <a:gd name="T114" fmla="*/ 422 w 467"/>
              <a:gd name="T115" fmla="*/ 376 h 5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7" h="528">
                <a:moveTo>
                  <a:pt x="298" y="66"/>
                </a:moveTo>
                <a:cubicBezTo>
                  <a:pt x="298" y="103"/>
                  <a:pt x="268" y="132"/>
                  <a:pt x="232" y="132"/>
                </a:cubicBezTo>
                <a:lnTo>
                  <a:pt x="166" y="132"/>
                </a:lnTo>
                <a:cubicBezTo>
                  <a:pt x="129" y="132"/>
                  <a:pt x="100" y="103"/>
                  <a:pt x="100" y="66"/>
                </a:cubicBezTo>
                <a:cubicBezTo>
                  <a:pt x="100" y="29"/>
                  <a:pt x="129" y="0"/>
                  <a:pt x="166" y="0"/>
                </a:cubicBezTo>
                <a:lnTo>
                  <a:pt x="232" y="0"/>
                </a:lnTo>
                <a:cubicBezTo>
                  <a:pt x="268" y="0"/>
                  <a:pt x="298" y="29"/>
                  <a:pt x="298" y="66"/>
                </a:cubicBezTo>
                <a:close/>
                <a:moveTo>
                  <a:pt x="330" y="66"/>
                </a:moveTo>
                <a:cubicBezTo>
                  <a:pt x="331" y="71"/>
                  <a:pt x="331" y="76"/>
                  <a:pt x="331" y="81"/>
                </a:cubicBezTo>
                <a:cubicBezTo>
                  <a:pt x="331" y="127"/>
                  <a:pt x="294" y="164"/>
                  <a:pt x="248" y="164"/>
                </a:cubicBezTo>
                <a:lnTo>
                  <a:pt x="149" y="164"/>
                </a:lnTo>
                <a:cubicBezTo>
                  <a:pt x="103" y="164"/>
                  <a:pt x="66" y="127"/>
                  <a:pt x="66" y="81"/>
                </a:cubicBezTo>
                <a:cubicBezTo>
                  <a:pt x="66" y="76"/>
                  <a:pt x="67" y="71"/>
                  <a:pt x="68" y="66"/>
                </a:cubicBezTo>
                <a:cubicBezTo>
                  <a:pt x="29" y="73"/>
                  <a:pt x="0" y="107"/>
                  <a:pt x="0" y="147"/>
                </a:cubicBezTo>
                <a:lnTo>
                  <a:pt x="0" y="445"/>
                </a:lnTo>
                <a:cubicBezTo>
                  <a:pt x="0" y="491"/>
                  <a:pt x="37" y="528"/>
                  <a:pt x="83" y="528"/>
                </a:cubicBezTo>
                <a:lnTo>
                  <a:pt x="303" y="528"/>
                </a:lnTo>
                <a:cubicBezTo>
                  <a:pt x="250" y="505"/>
                  <a:pt x="213" y="453"/>
                  <a:pt x="213" y="392"/>
                </a:cubicBezTo>
                <a:cubicBezTo>
                  <a:pt x="213" y="310"/>
                  <a:pt x="279" y="244"/>
                  <a:pt x="361" y="244"/>
                </a:cubicBezTo>
                <a:cubicBezTo>
                  <a:pt x="374" y="244"/>
                  <a:pt x="386" y="245"/>
                  <a:pt x="397" y="248"/>
                </a:cubicBezTo>
                <a:lnTo>
                  <a:pt x="397" y="147"/>
                </a:lnTo>
                <a:cubicBezTo>
                  <a:pt x="397" y="107"/>
                  <a:pt x="368" y="73"/>
                  <a:pt x="330" y="66"/>
                </a:cubicBezTo>
                <a:close/>
                <a:moveTo>
                  <a:pt x="186" y="331"/>
                </a:moveTo>
                <a:lnTo>
                  <a:pt x="186" y="331"/>
                </a:lnTo>
                <a:lnTo>
                  <a:pt x="83" y="331"/>
                </a:lnTo>
                <a:cubicBezTo>
                  <a:pt x="74" y="331"/>
                  <a:pt x="66" y="323"/>
                  <a:pt x="66" y="314"/>
                </a:cubicBezTo>
                <a:cubicBezTo>
                  <a:pt x="66" y="305"/>
                  <a:pt x="74" y="298"/>
                  <a:pt x="83" y="298"/>
                </a:cubicBezTo>
                <a:lnTo>
                  <a:pt x="186" y="298"/>
                </a:lnTo>
                <a:cubicBezTo>
                  <a:pt x="195" y="298"/>
                  <a:pt x="203" y="305"/>
                  <a:pt x="203" y="314"/>
                </a:cubicBezTo>
                <a:cubicBezTo>
                  <a:pt x="203" y="323"/>
                  <a:pt x="195" y="331"/>
                  <a:pt x="186" y="331"/>
                </a:cubicBezTo>
                <a:close/>
                <a:moveTo>
                  <a:pt x="219" y="264"/>
                </a:moveTo>
                <a:lnTo>
                  <a:pt x="219" y="264"/>
                </a:lnTo>
                <a:lnTo>
                  <a:pt x="83" y="264"/>
                </a:lnTo>
                <a:cubicBezTo>
                  <a:pt x="74" y="264"/>
                  <a:pt x="66" y="257"/>
                  <a:pt x="66" y="248"/>
                </a:cubicBezTo>
                <a:cubicBezTo>
                  <a:pt x="66" y="239"/>
                  <a:pt x="74" y="231"/>
                  <a:pt x="83" y="231"/>
                </a:cubicBezTo>
                <a:lnTo>
                  <a:pt x="219" y="231"/>
                </a:lnTo>
                <a:cubicBezTo>
                  <a:pt x="229" y="231"/>
                  <a:pt x="236" y="239"/>
                  <a:pt x="236" y="248"/>
                </a:cubicBezTo>
                <a:cubicBezTo>
                  <a:pt x="236" y="257"/>
                  <a:pt x="229" y="264"/>
                  <a:pt x="219" y="264"/>
                </a:cubicBezTo>
                <a:close/>
                <a:moveTo>
                  <a:pt x="388" y="289"/>
                </a:moveTo>
                <a:cubicBezTo>
                  <a:pt x="380" y="287"/>
                  <a:pt x="371" y="286"/>
                  <a:pt x="362" y="286"/>
                </a:cubicBezTo>
                <a:cubicBezTo>
                  <a:pt x="304" y="286"/>
                  <a:pt x="257" y="333"/>
                  <a:pt x="257" y="391"/>
                </a:cubicBezTo>
                <a:cubicBezTo>
                  <a:pt x="257" y="442"/>
                  <a:pt x="292" y="484"/>
                  <a:pt x="340" y="494"/>
                </a:cubicBezTo>
                <a:cubicBezTo>
                  <a:pt x="347" y="496"/>
                  <a:pt x="354" y="497"/>
                  <a:pt x="362" y="497"/>
                </a:cubicBezTo>
                <a:cubicBezTo>
                  <a:pt x="420" y="497"/>
                  <a:pt x="467" y="449"/>
                  <a:pt x="467" y="391"/>
                </a:cubicBezTo>
                <a:cubicBezTo>
                  <a:pt x="467" y="342"/>
                  <a:pt x="434" y="301"/>
                  <a:pt x="388" y="289"/>
                </a:cubicBezTo>
                <a:close/>
                <a:moveTo>
                  <a:pt x="422" y="376"/>
                </a:moveTo>
                <a:lnTo>
                  <a:pt x="422" y="376"/>
                </a:lnTo>
                <a:lnTo>
                  <a:pt x="388" y="410"/>
                </a:lnTo>
                <a:lnTo>
                  <a:pt x="362" y="436"/>
                </a:lnTo>
                <a:cubicBezTo>
                  <a:pt x="354" y="444"/>
                  <a:pt x="340" y="444"/>
                  <a:pt x="332" y="436"/>
                </a:cubicBezTo>
                <a:lnTo>
                  <a:pt x="302" y="406"/>
                </a:lnTo>
                <a:cubicBezTo>
                  <a:pt x="294" y="398"/>
                  <a:pt x="294" y="384"/>
                  <a:pt x="302" y="376"/>
                </a:cubicBezTo>
                <a:cubicBezTo>
                  <a:pt x="311" y="368"/>
                  <a:pt x="324" y="368"/>
                  <a:pt x="332" y="376"/>
                </a:cubicBezTo>
                <a:lnTo>
                  <a:pt x="347" y="391"/>
                </a:lnTo>
                <a:lnTo>
                  <a:pt x="388" y="350"/>
                </a:lnTo>
                <a:lnTo>
                  <a:pt x="392" y="346"/>
                </a:lnTo>
                <a:cubicBezTo>
                  <a:pt x="400" y="338"/>
                  <a:pt x="413" y="338"/>
                  <a:pt x="422" y="346"/>
                </a:cubicBezTo>
                <a:cubicBezTo>
                  <a:pt x="430" y="355"/>
                  <a:pt x="430" y="368"/>
                  <a:pt x="422" y="376"/>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53" tIns="34277" rIns="68553" bIns="34277" numCol="1" anchor="t" anchorCtr="0" compatLnSpc="1"/>
          <a:lstStyle/>
          <a:p>
            <a:endParaRPr lang="zh-CN" altLang="en-US"/>
          </a:p>
        </p:txBody>
      </p:sp>
      <p:sp>
        <p:nvSpPr>
          <p:cNvPr id="24" name="Freeform 49"/>
          <p:cNvSpPr>
            <a:spLocks noEditPoints="1"/>
          </p:cNvSpPr>
          <p:nvPr>
            <p:custDataLst>
              <p:tags r:id="rId12"/>
            </p:custDataLst>
          </p:nvPr>
        </p:nvSpPr>
        <p:spPr bwMode="auto">
          <a:xfrm>
            <a:off x="4177292" y="4123956"/>
            <a:ext cx="328843" cy="352023"/>
          </a:xfrm>
          <a:custGeom>
            <a:avLst/>
            <a:gdLst>
              <a:gd name="T0" fmla="*/ 150 w 500"/>
              <a:gd name="T1" fmla="*/ 82 h 533"/>
              <a:gd name="T2" fmla="*/ 327 w 500"/>
              <a:gd name="T3" fmla="*/ 59 h 533"/>
              <a:gd name="T4" fmla="*/ 264 w 500"/>
              <a:gd name="T5" fmla="*/ 37 h 533"/>
              <a:gd name="T6" fmla="*/ 191 w 500"/>
              <a:gd name="T7" fmla="*/ 37 h 533"/>
              <a:gd name="T8" fmla="*/ 128 w 500"/>
              <a:gd name="T9" fmla="*/ 59 h 533"/>
              <a:gd name="T10" fmla="*/ 411 w 500"/>
              <a:gd name="T11" fmla="*/ 462 h 533"/>
              <a:gd name="T12" fmla="*/ 418 w 500"/>
              <a:gd name="T13" fmla="*/ 446 h 533"/>
              <a:gd name="T14" fmla="*/ 389 w 500"/>
              <a:gd name="T15" fmla="*/ 346 h 533"/>
              <a:gd name="T16" fmla="*/ 371 w 500"/>
              <a:gd name="T17" fmla="*/ 346 h 533"/>
              <a:gd name="T18" fmla="*/ 371 w 500"/>
              <a:gd name="T19" fmla="*/ 423 h 533"/>
              <a:gd name="T20" fmla="*/ 371 w 500"/>
              <a:gd name="T21" fmla="*/ 425 h 533"/>
              <a:gd name="T22" fmla="*/ 372 w 500"/>
              <a:gd name="T23" fmla="*/ 426 h 533"/>
              <a:gd name="T24" fmla="*/ 373 w 500"/>
              <a:gd name="T25" fmla="*/ 428 h 533"/>
              <a:gd name="T26" fmla="*/ 476 w 500"/>
              <a:gd name="T27" fmla="*/ 352 h 533"/>
              <a:gd name="T28" fmla="*/ 380 w 500"/>
              <a:gd name="T29" fmla="*/ 301 h 533"/>
              <a:gd name="T30" fmla="*/ 358 w 500"/>
              <a:gd name="T31" fmla="*/ 531 h 533"/>
              <a:gd name="T32" fmla="*/ 494 w 500"/>
              <a:gd name="T33" fmla="*/ 439 h 533"/>
              <a:gd name="T34" fmla="*/ 476 w 500"/>
              <a:gd name="T35" fmla="*/ 436 h 533"/>
              <a:gd name="T36" fmla="*/ 380 w 500"/>
              <a:gd name="T37" fmla="*/ 515 h 533"/>
              <a:gd name="T38" fmla="*/ 284 w 500"/>
              <a:gd name="T39" fmla="*/ 399 h 533"/>
              <a:gd name="T40" fmla="*/ 398 w 500"/>
              <a:gd name="T41" fmla="*/ 321 h 533"/>
              <a:gd name="T42" fmla="*/ 476 w 500"/>
              <a:gd name="T43" fmla="*/ 436 h 533"/>
              <a:gd name="T44" fmla="*/ 167 w 500"/>
              <a:gd name="T45" fmla="*/ 435 h 533"/>
              <a:gd name="T46" fmla="*/ 286 w 500"/>
              <a:gd name="T47" fmla="*/ 317 h 533"/>
              <a:gd name="T48" fmla="*/ 310 w 500"/>
              <a:gd name="T49" fmla="*/ 298 h 533"/>
              <a:gd name="T50" fmla="*/ 431 w 500"/>
              <a:gd name="T51" fmla="*/ 181 h 533"/>
              <a:gd name="T52" fmla="*/ 436 w 500"/>
              <a:gd name="T53" fmla="*/ 292 h 533"/>
              <a:gd name="T54" fmla="*/ 455 w 500"/>
              <a:gd name="T55" fmla="*/ 298 h 533"/>
              <a:gd name="T56" fmla="*/ 455 w 500"/>
              <a:gd name="T57" fmla="*/ 123 h 533"/>
              <a:gd name="T58" fmla="*/ 23 w 500"/>
              <a:gd name="T59" fmla="*/ 99 h 533"/>
              <a:gd name="T60" fmla="*/ 0 w 500"/>
              <a:gd name="T61" fmla="*/ 186 h 533"/>
              <a:gd name="T62" fmla="*/ 0 w 500"/>
              <a:gd name="T63" fmla="*/ 317 h 533"/>
              <a:gd name="T64" fmla="*/ 0 w 500"/>
              <a:gd name="T65" fmla="*/ 444 h 533"/>
              <a:gd name="T66" fmla="*/ 252 w 500"/>
              <a:gd name="T67" fmla="*/ 467 h 533"/>
              <a:gd name="T68" fmla="*/ 18 w 500"/>
              <a:gd name="T69" fmla="*/ 186 h 533"/>
              <a:gd name="T70" fmla="*/ 23 w 500"/>
              <a:gd name="T71" fmla="*/ 181 h 533"/>
              <a:gd name="T72" fmla="*/ 149 w 500"/>
              <a:gd name="T73" fmla="*/ 298 h 533"/>
              <a:gd name="T74" fmla="*/ 18 w 500"/>
              <a:gd name="T75" fmla="*/ 186 h 533"/>
              <a:gd name="T76" fmla="*/ 149 w 500"/>
              <a:gd name="T77" fmla="*/ 317 h 533"/>
              <a:gd name="T78" fmla="*/ 23 w 500"/>
              <a:gd name="T79" fmla="*/ 435 h 533"/>
              <a:gd name="T80" fmla="*/ 18 w 500"/>
              <a:gd name="T81" fmla="*/ 317 h 533"/>
              <a:gd name="T82" fmla="*/ 167 w 500"/>
              <a:gd name="T83" fmla="*/ 298 h 533"/>
              <a:gd name="T84" fmla="*/ 167 w 500"/>
              <a:gd name="T85" fmla="*/ 181 h 533"/>
              <a:gd name="T86" fmla="*/ 292 w 500"/>
              <a:gd name="T87" fmla="*/ 298 h 533"/>
              <a:gd name="T88" fmla="*/ 301 w 500"/>
              <a:gd name="T89" fmla="*/ 123 h 533"/>
              <a:gd name="T90" fmla="*/ 317 w 500"/>
              <a:gd name="T91" fmla="*/ 139 h 533"/>
              <a:gd name="T92" fmla="*/ 285 w 500"/>
              <a:gd name="T93" fmla="*/ 139 h 533"/>
              <a:gd name="T94" fmla="*/ 158 w 500"/>
              <a:gd name="T95" fmla="*/ 123 h 533"/>
              <a:gd name="T96" fmla="*/ 174 w 500"/>
              <a:gd name="T97" fmla="*/ 139 h 533"/>
              <a:gd name="T98" fmla="*/ 142 w 500"/>
              <a:gd name="T99" fmla="*/ 139 h 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00" h="533">
                <a:moveTo>
                  <a:pt x="128" y="59"/>
                </a:moveTo>
                <a:cubicBezTo>
                  <a:pt x="128" y="72"/>
                  <a:pt x="138" y="82"/>
                  <a:pt x="150" y="82"/>
                </a:cubicBezTo>
                <a:lnTo>
                  <a:pt x="305" y="82"/>
                </a:lnTo>
                <a:cubicBezTo>
                  <a:pt x="317" y="82"/>
                  <a:pt x="327" y="72"/>
                  <a:pt x="327" y="59"/>
                </a:cubicBezTo>
                <a:cubicBezTo>
                  <a:pt x="327" y="47"/>
                  <a:pt x="317" y="37"/>
                  <a:pt x="305" y="37"/>
                </a:cubicBezTo>
                <a:lnTo>
                  <a:pt x="264" y="37"/>
                </a:lnTo>
                <a:cubicBezTo>
                  <a:pt x="264" y="17"/>
                  <a:pt x="247" y="0"/>
                  <a:pt x="227" y="0"/>
                </a:cubicBezTo>
                <a:cubicBezTo>
                  <a:pt x="207" y="0"/>
                  <a:pt x="191" y="17"/>
                  <a:pt x="191" y="37"/>
                </a:cubicBezTo>
                <a:lnTo>
                  <a:pt x="150" y="37"/>
                </a:lnTo>
                <a:cubicBezTo>
                  <a:pt x="138" y="37"/>
                  <a:pt x="128" y="47"/>
                  <a:pt x="128" y="59"/>
                </a:cubicBezTo>
                <a:close/>
                <a:moveTo>
                  <a:pt x="405" y="459"/>
                </a:moveTo>
                <a:cubicBezTo>
                  <a:pt x="406" y="461"/>
                  <a:pt x="409" y="462"/>
                  <a:pt x="411" y="462"/>
                </a:cubicBezTo>
                <a:cubicBezTo>
                  <a:pt x="414" y="462"/>
                  <a:pt x="416" y="461"/>
                  <a:pt x="418" y="459"/>
                </a:cubicBezTo>
                <a:cubicBezTo>
                  <a:pt x="421" y="456"/>
                  <a:pt x="421" y="450"/>
                  <a:pt x="418" y="446"/>
                </a:cubicBezTo>
                <a:lnTo>
                  <a:pt x="389" y="417"/>
                </a:lnTo>
                <a:lnTo>
                  <a:pt x="389" y="346"/>
                </a:lnTo>
                <a:cubicBezTo>
                  <a:pt x="389" y="341"/>
                  <a:pt x="385" y="337"/>
                  <a:pt x="380" y="337"/>
                </a:cubicBezTo>
                <a:cubicBezTo>
                  <a:pt x="375" y="337"/>
                  <a:pt x="371" y="341"/>
                  <a:pt x="371" y="346"/>
                </a:cubicBezTo>
                <a:lnTo>
                  <a:pt x="371" y="421"/>
                </a:lnTo>
                <a:cubicBezTo>
                  <a:pt x="371" y="422"/>
                  <a:pt x="371" y="423"/>
                  <a:pt x="371" y="423"/>
                </a:cubicBezTo>
                <a:cubicBezTo>
                  <a:pt x="371" y="423"/>
                  <a:pt x="371" y="424"/>
                  <a:pt x="371" y="424"/>
                </a:cubicBezTo>
                <a:cubicBezTo>
                  <a:pt x="371" y="424"/>
                  <a:pt x="371" y="425"/>
                  <a:pt x="371" y="425"/>
                </a:cubicBezTo>
                <a:cubicBezTo>
                  <a:pt x="371" y="425"/>
                  <a:pt x="372" y="425"/>
                  <a:pt x="372" y="426"/>
                </a:cubicBezTo>
                <a:cubicBezTo>
                  <a:pt x="372" y="426"/>
                  <a:pt x="372" y="426"/>
                  <a:pt x="372" y="426"/>
                </a:cubicBezTo>
                <a:cubicBezTo>
                  <a:pt x="372" y="427"/>
                  <a:pt x="373" y="427"/>
                  <a:pt x="373" y="428"/>
                </a:cubicBezTo>
                <a:cubicBezTo>
                  <a:pt x="373" y="428"/>
                  <a:pt x="373" y="428"/>
                  <a:pt x="373" y="428"/>
                </a:cubicBezTo>
                <a:lnTo>
                  <a:pt x="405" y="459"/>
                </a:lnTo>
                <a:close/>
                <a:moveTo>
                  <a:pt x="476" y="352"/>
                </a:moveTo>
                <a:cubicBezTo>
                  <a:pt x="458" y="327"/>
                  <a:pt x="432" y="309"/>
                  <a:pt x="402" y="303"/>
                </a:cubicBezTo>
                <a:cubicBezTo>
                  <a:pt x="394" y="302"/>
                  <a:pt x="387" y="301"/>
                  <a:pt x="380" y="301"/>
                </a:cubicBezTo>
                <a:cubicBezTo>
                  <a:pt x="324" y="301"/>
                  <a:pt x="276" y="341"/>
                  <a:pt x="266" y="396"/>
                </a:cubicBezTo>
                <a:cubicBezTo>
                  <a:pt x="254" y="458"/>
                  <a:pt x="295" y="519"/>
                  <a:pt x="358" y="531"/>
                </a:cubicBezTo>
                <a:cubicBezTo>
                  <a:pt x="365" y="533"/>
                  <a:pt x="373" y="533"/>
                  <a:pt x="380" y="533"/>
                </a:cubicBezTo>
                <a:cubicBezTo>
                  <a:pt x="435" y="533"/>
                  <a:pt x="483" y="494"/>
                  <a:pt x="494" y="439"/>
                </a:cubicBezTo>
                <a:cubicBezTo>
                  <a:pt x="500" y="409"/>
                  <a:pt x="493" y="378"/>
                  <a:pt x="476" y="352"/>
                </a:cubicBezTo>
                <a:close/>
                <a:moveTo>
                  <a:pt x="476" y="436"/>
                </a:moveTo>
                <a:lnTo>
                  <a:pt x="476" y="436"/>
                </a:lnTo>
                <a:cubicBezTo>
                  <a:pt x="467" y="482"/>
                  <a:pt x="427" y="515"/>
                  <a:pt x="380" y="515"/>
                </a:cubicBezTo>
                <a:cubicBezTo>
                  <a:pt x="374" y="515"/>
                  <a:pt x="368" y="515"/>
                  <a:pt x="361" y="514"/>
                </a:cubicBezTo>
                <a:cubicBezTo>
                  <a:pt x="308" y="503"/>
                  <a:pt x="273" y="452"/>
                  <a:pt x="284" y="399"/>
                </a:cubicBezTo>
                <a:cubicBezTo>
                  <a:pt x="292" y="353"/>
                  <a:pt x="333" y="319"/>
                  <a:pt x="380" y="319"/>
                </a:cubicBezTo>
                <a:cubicBezTo>
                  <a:pt x="386" y="319"/>
                  <a:pt x="392" y="320"/>
                  <a:pt x="398" y="321"/>
                </a:cubicBezTo>
                <a:cubicBezTo>
                  <a:pt x="424" y="326"/>
                  <a:pt x="446" y="341"/>
                  <a:pt x="461" y="362"/>
                </a:cubicBezTo>
                <a:cubicBezTo>
                  <a:pt x="476" y="384"/>
                  <a:pt x="481" y="410"/>
                  <a:pt x="476" y="436"/>
                </a:cubicBezTo>
                <a:close/>
                <a:moveTo>
                  <a:pt x="243" y="435"/>
                </a:moveTo>
                <a:lnTo>
                  <a:pt x="167" y="435"/>
                </a:lnTo>
                <a:lnTo>
                  <a:pt x="167" y="317"/>
                </a:lnTo>
                <a:lnTo>
                  <a:pt x="286" y="317"/>
                </a:lnTo>
                <a:cubicBezTo>
                  <a:pt x="293" y="310"/>
                  <a:pt x="302" y="304"/>
                  <a:pt x="311" y="298"/>
                </a:cubicBezTo>
                <a:lnTo>
                  <a:pt x="310" y="298"/>
                </a:lnTo>
                <a:lnTo>
                  <a:pt x="310" y="181"/>
                </a:lnTo>
                <a:lnTo>
                  <a:pt x="431" y="181"/>
                </a:lnTo>
                <a:cubicBezTo>
                  <a:pt x="434" y="181"/>
                  <a:pt x="436" y="183"/>
                  <a:pt x="436" y="186"/>
                </a:cubicBezTo>
                <a:lnTo>
                  <a:pt x="436" y="292"/>
                </a:lnTo>
                <a:cubicBezTo>
                  <a:pt x="443" y="295"/>
                  <a:pt x="449" y="298"/>
                  <a:pt x="455" y="302"/>
                </a:cubicBezTo>
                <a:lnTo>
                  <a:pt x="455" y="298"/>
                </a:lnTo>
                <a:lnTo>
                  <a:pt x="455" y="186"/>
                </a:lnTo>
                <a:lnTo>
                  <a:pt x="455" y="123"/>
                </a:lnTo>
                <a:cubicBezTo>
                  <a:pt x="455" y="110"/>
                  <a:pt x="444" y="99"/>
                  <a:pt x="431" y="99"/>
                </a:cubicBezTo>
                <a:lnTo>
                  <a:pt x="23" y="99"/>
                </a:lnTo>
                <a:cubicBezTo>
                  <a:pt x="10" y="99"/>
                  <a:pt x="0" y="110"/>
                  <a:pt x="0" y="123"/>
                </a:cubicBezTo>
                <a:lnTo>
                  <a:pt x="0" y="186"/>
                </a:lnTo>
                <a:lnTo>
                  <a:pt x="0" y="298"/>
                </a:lnTo>
                <a:lnTo>
                  <a:pt x="0" y="317"/>
                </a:lnTo>
                <a:lnTo>
                  <a:pt x="0" y="430"/>
                </a:lnTo>
                <a:lnTo>
                  <a:pt x="0" y="444"/>
                </a:lnTo>
                <a:cubicBezTo>
                  <a:pt x="0" y="457"/>
                  <a:pt x="10" y="467"/>
                  <a:pt x="23" y="467"/>
                </a:cubicBezTo>
                <a:lnTo>
                  <a:pt x="252" y="467"/>
                </a:lnTo>
                <a:cubicBezTo>
                  <a:pt x="247" y="457"/>
                  <a:pt x="245" y="446"/>
                  <a:pt x="243" y="435"/>
                </a:cubicBezTo>
                <a:close/>
                <a:moveTo>
                  <a:pt x="18" y="186"/>
                </a:moveTo>
                <a:lnTo>
                  <a:pt x="18" y="186"/>
                </a:lnTo>
                <a:cubicBezTo>
                  <a:pt x="18" y="183"/>
                  <a:pt x="21" y="181"/>
                  <a:pt x="23" y="181"/>
                </a:cubicBezTo>
                <a:lnTo>
                  <a:pt x="149" y="181"/>
                </a:lnTo>
                <a:lnTo>
                  <a:pt x="149" y="298"/>
                </a:lnTo>
                <a:lnTo>
                  <a:pt x="18" y="298"/>
                </a:lnTo>
                <a:lnTo>
                  <a:pt x="18" y="186"/>
                </a:lnTo>
                <a:close/>
                <a:moveTo>
                  <a:pt x="149" y="317"/>
                </a:moveTo>
                <a:lnTo>
                  <a:pt x="149" y="317"/>
                </a:lnTo>
                <a:lnTo>
                  <a:pt x="149" y="435"/>
                </a:lnTo>
                <a:lnTo>
                  <a:pt x="23" y="435"/>
                </a:lnTo>
                <a:cubicBezTo>
                  <a:pt x="21" y="435"/>
                  <a:pt x="18" y="432"/>
                  <a:pt x="18" y="430"/>
                </a:cubicBezTo>
                <a:lnTo>
                  <a:pt x="18" y="317"/>
                </a:lnTo>
                <a:lnTo>
                  <a:pt x="149" y="317"/>
                </a:lnTo>
                <a:close/>
                <a:moveTo>
                  <a:pt x="167" y="298"/>
                </a:moveTo>
                <a:lnTo>
                  <a:pt x="167" y="298"/>
                </a:lnTo>
                <a:lnTo>
                  <a:pt x="167" y="181"/>
                </a:lnTo>
                <a:lnTo>
                  <a:pt x="292" y="181"/>
                </a:lnTo>
                <a:lnTo>
                  <a:pt x="292" y="298"/>
                </a:lnTo>
                <a:lnTo>
                  <a:pt x="167" y="298"/>
                </a:lnTo>
                <a:close/>
                <a:moveTo>
                  <a:pt x="301" y="123"/>
                </a:moveTo>
                <a:lnTo>
                  <a:pt x="301" y="123"/>
                </a:lnTo>
                <a:cubicBezTo>
                  <a:pt x="310" y="123"/>
                  <a:pt x="317" y="130"/>
                  <a:pt x="317" y="139"/>
                </a:cubicBezTo>
                <a:cubicBezTo>
                  <a:pt x="317" y="148"/>
                  <a:pt x="310" y="155"/>
                  <a:pt x="301" y="155"/>
                </a:cubicBezTo>
                <a:cubicBezTo>
                  <a:pt x="292" y="155"/>
                  <a:pt x="285" y="148"/>
                  <a:pt x="285" y="139"/>
                </a:cubicBezTo>
                <a:cubicBezTo>
                  <a:pt x="285" y="130"/>
                  <a:pt x="292" y="123"/>
                  <a:pt x="301" y="123"/>
                </a:cubicBezTo>
                <a:close/>
                <a:moveTo>
                  <a:pt x="158" y="123"/>
                </a:moveTo>
                <a:lnTo>
                  <a:pt x="158" y="123"/>
                </a:lnTo>
                <a:cubicBezTo>
                  <a:pt x="167" y="123"/>
                  <a:pt x="174" y="130"/>
                  <a:pt x="174" y="139"/>
                </a:cubicBezTo>
                <a:cubicBezTo>
                  <a:pt x="174" y="148"/>
                  <a:pt x="167" y="155"/>
                  <a:pt x="158" y="155"/>
                </a:cubicBezTo>
                <a:cubicBezTo>
                  <a:pt x="149" y="155"/>
                  <a:pt x="142" y="148"/>
                  <a:pt x="142" y="139"/>
                </a:cubicBezTo>
                <a:cubicBezTo>
                  <a:pt x="142" y="130"/>
                  <a:pt x="149" y="123"/>
                  <a:pt x="158" y="12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53" tIns="34277" rIns="68553" bIns="34277" numCol="1" anchor="t" anchorCtr="0" compatLnSpc="1"/>
          <a:lstStyle/>
          <a:p>
            <a:endParaRPr lang="zh-CN" altLang="en-US"/>
          </a:p>
        </p:txBody>
      </p:sp>
      <p:pic>
        <p:nvPicPr>
          <p:cNvPr id="25" name="图片 24"/>
          <p:cNvPicPr>
            <a:picLocks noChangeAspect="1"/>
          </p:cNvPicPr>
          <p:nvPr>
            <p:custDataLst>
              <p:tags r:id="rId13"/>
            </p:custDataLst>
          </p:nvPr>
        </p:nvPicPr>
        <p:blipFill>
          <a:blip r:embed="rId14"/>
          <a:stretch>
            <a:fillRect/>
          </a:stretch>
        </p:blipFill>
        <p:spPr>
          <a:xfrm>
            <a:off x="3896499" y="4591792"/>
            <a:ext cx="558000" cy="562768"/>
          </a:xfrm>
          <a:prstGeom prst="rect">
            <a:avLst/>
          </a:prstGeom>
        </p:spPr>
      </p:pic>
      <p:pic>
        <p:nvPicPr>
          <p:cNvPr id="26" name="图片 25"/>
          <p:cNvPicPr>
            <a:picLocks noChangeAspect="1"/>
          </p:cNvPicPr>
          <p:nvPr>
            <p:custDataLst>
              <p:tags r:id="rId15"/>
            </p:custDataLst>
          </p:nvPr>
        </p:nvPicPr>
        <p:blipFill>
          <a:blip r:embed="rId16"/>
          <a:stretch>
            <a:fillRect/>
          </a:stretch>
        </p:blipFill>
        <p:spPr>
          <a:xfrm>
            <a:off x="3872356" y="3448686"/>
            <a:ext cx="558000" cy="558000"/>
          </a:xfrm>
          <a:prstGeom prst="rect">
            <a:avLst/>
          </a:prstGeom>
        </p:spPr>
      </p:pic>
      <p:pic>
        <p:nvPicPr>
          <p:cNvPr id="27" name="图片 26"/>
          <p:cNvPicPr>
            <a:picLocks noChangeAspect="1"/>
          </p:cNvPicPr>
          <p:nvPr>
            <p:custDataLst>
              <p:tags r:id="rId17"/>
            </p:custDataLst>
          </p:nvPr>
        </p:nvPicPr>
        <p:blipFill>
          <a:blip r:embed="rId18"/>
          <a:stretch>
            <a:fillRect/>
          </a:stretch>
        </p:blipFill>
        <p:spPr>
          <a:xfrm>
            <a:off x="3885236" y="2372308"/>
            <a:ext cx="558000" cy="558000"/>
          </a:xfrm>
          <a:prstGeom prst="rect">
            <a:avLst/>
          </a:prstGeom>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a:spLocks noChangeArrowheads="1"/>
          </p:cNvSpPr>
          <p:nvPr/>
        </p:nvSpPr>
        <p:spPr bwMode="auto">
          <a:xfrm>
            <a:off x="467544" y="1144122"/>
            <a:ext cx="8136905" cy="116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2000" dirty="0">
                <a:solidFill>
                  <a:srgbClr val="080808"/>
                </a:solidFill>
                <a:uFillTx/>
                <a:latin typeface="Times New Roman" panose="02020603050405020304" pitchFamily="18" charset="0"/>
              </a:rPr>
              <a:t>第三步，继续使用上述策略来分解问题，找出当前这块布可以分出的最大方块</a:t>
            </a:r>
            <a:r>
              <a:rPr lang="zh-CN" altLang="en-US" sz="2000" dirty="0" smtClean="0">
                <a:solidFill>
                  <a:srgbClr val="080808"/>
                </a:solidFill>
                <a:uFillTx/>
                <a:latin typeface="Times New Roman" panose="02020603050405020304" pitchFamily="18" charset="0"/>
              </a:rPr>
              <a:t>，如下图所示：</a:t>
            </a:r>
            <a:endParaRPr lang="en-US" altLang="zh-CN" sz="2000" dirty="0" smtClean="0">
              <a:solidFill>
                <a:srgbClr val="080808"/>
              </a:solidFill>
              <a:uFillTx/>
              <a:latin typeface="Times New Roman" panose="02020603050405020304" pitchFamily="18" charset="0"/>
            </a:endParaRPr>
          </a:p>
          <a:p>
            <a:pPr indent="457200">
              <a:spcBef>
                <a:spcPct val="50000"/>
              </a:spcBef>
              <a:buSzTx/>
              <a:buFontTx/>
              <a:buNone/>
            </a:pPr>
            <a:endParaRPr lang="en-US" altLang="zh-CN" sz="2000" dirty="0" smtClean="0">
              <a:solidFill>
                <a:srgbClr val="080808"/>
              </a:solidFill>
              <a:uFillTx/>
              <a:latin typeface="Times New Roman" panose="02020603050405020304" pitchFamily="18" charset="0"/>
            </a:endParaRPr>
          </a:p>
        </p:txBody>
      </p:sp>
      <p:grpSp>
        <p:nvGrpSpPr>
          <p:cNvPr id="23" name="组合 22"/>
          <p:cNvGrpSpPr/>
          <p:nvPr/>
        </p:nvGrpSpPr>
        <p:grpSpPr>
          <a:xfrm>
            <a:off x="2267744" y="1988840"/>
            <a:ext cx="3658963" cy="2033763"/>
            <a:chOff x="0" y="-47326"/>
            <a:chExt cx="2494026" cy="1495329"/>
          </a:xfrm>
        </p:grpSpPr>
        <p:sp>
          <p:nvSpPr>
            <p:cNvPr id="24" name="文本框 2"/>
            <p:cNvSpPr txBox="1">
              <a:spLocks noChangeArrowheads="1"/>
            </p:cNvSpPr>
            <p:nvPr/>
          </p:nvSpPr>
          <p:spPr bwMode="auto">
            <a:xfrm>
              <a:off x="848563" y="-29071"/>
              <a:ext cx="620395" cy="290830"/>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40m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25" name="文本框 2"/>
            <p:cNvSpPr txBox="1">
              <a:spLocks noChangeArrowheads="1"/>
            </p:cNvSpPr>
            <p:nvPr/>
          </p:nvSpPr>
          <p:spPr bwMode="auto">
            <a:xfrm>
              <a:off x="0" y="775411"/>
              <a:ext cx="464185" cy="290830"/>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40m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26" name="右大括号 25"/>
            <p:cNvSpPr/>
            <p:nvPr/>
          </p:nvSpPr>
          <p:spPr>
            <a:xfrm rot="16200000">
              <a:off x="1042416" y="-193853"/>
              <a:ext cx="183515" cy="1094740"/>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27" name="右大括号 26"/>
            <p:cNvSpPr/>
            <p:nvPr/>
          </p:nvSpPr>
          <p:spPr>
            <a:xfrm flipH="1">
              <a:off x="380390" y="482803"/>
              <a:ext cx="183515" cy="965200"/>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28" name="文本框 2"/>
            <p:cNvSpPr txBox="1">
              <a:spLocks noChangeArrowheads="1"/>
            </p:cNvSpPr>
            <p:nvPr/>
          </p:nvSpPr>
          <p:spPr bwMode="auto">
            <a:xfrm>
              <a:off x="1799539" y="-47326"/>
              <a:ext cx="620395" cy="290830"/>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24m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29" name="右大括号 28"/>
            <p:cNvSpPr/>
            <p:nvPr/>
          </p:nvSpPr>
          <p:spPr>
            <a:xfrm rot="16200000">
              <a:off x="1975104" y="-43891"/>
              <a:ext cx="221742" cy="809244"/>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30" name="矩形 29"/>
            <p:cNvSpPr/>
            <p:nvPr/>
          </p:nvSpPr>
          <p:spPr>
            <a:xfrm>
              <a:off x="585216" y="482803"/>
              <a:ext cx="1908810" cy="9652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zh-CN" altLang="en-US"/>
            </a:p>
          </p:txBody>
        </p:sp>
        <p:cxnSp>
          <p:nvCxnSpPr>
            <p:cNvPr id="31" name="直接连接符 30"/>
            <p:cNvCxnSpPr/>
            <p:nvPr/>
          </p:nvCxnSpPr>
          <p:spPr>
            <a:xfrm>
              <a:off x="1682496" y="482803"/>
              <a:ext cx="0" cy="965200"/>
            </a:xfrm>
            <a:prstGeom prst="line">
              <a:avLst/>
            </a:prstGeom>
          </p:spPr>
          <p:style>
            <a:lnRef idx="1">
              <a:schemeClr val="dk1"/>
            </a:lnRef>
            <a:fillRef idx="0">
              <a:schemeClr val="dk1"/>
            </a:fillRef>
            <a:effectRef idx="0">
              <a:schemeClr val="dk1"/>
            </a:effectRef>
            <a:fontRef idx="minor">
              <a:schemeClr val="tx1"/>
            </a:fontRef>
          </p:style>
        </p:cxnSp>
        <p:sp>
          <p:nvSpPr>
            <p:cNvPr id="32" name="文本框 2"/>
            <p:cNvSpPr txBox="1">
              <a:spLocks noChangeArrowheads="1"/>
            </p:cNvSpPr>
            <p:nvPr/>
          </p:nvSpPr>
          <p:spPr bwMode="auto">
            <a:xfrm>
              <a:off x="848563" y="760781"/>
              <a:ext cx="620395" cy="290830"/>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zh-CN" sz="1050" kern="100">
                  <a:effectLst/>
                  <a:latin typeface="Times New Roman" panose="02020603050405020304" pitchFamily="18" charset="0"/>
                  <a:ea typeface="宋体" panose="02010600030101010101" pitchFamily="2" charset="-122"/>
                  <a:cs typeface="Times New Roman" panose="02020603050405020304" pitchFamily="18" charset="0"/>
                </a:rPr>
                <a:t>方块</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33" name="文本框 2"/>
            <p:cNvSpPr txBox="1">
              <a:spLocks noChangeArrowheads="1"/>
            </p:cNvSpPr>
            <p:nvPr/>
          </p:nvSpPr>
          <p:spPr bwMode="auto">
            <a:xfrm>
              <a:off x="1799539" y="768096"/>
              <a:ext cx="620395" cy="290830"/>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zh-CN" sz="1050" kern="100">
                  <a:effectLst/>
                  <a:latin typeface="Times New Roman" panose="02020603050405020304" pitchFamily="18" charset="0"/>
                  <a:ea typeface="宋体" panose="02010600030101010101" pitchFamily="2" charset="-122"/>
                  <a:cs typeface="Times New Roman" panose="02020603050405020304" pitchFamily="18" charset="0"/>
                </a:rPr>
                <a:t>剩余</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grpSp>
      <p:sp>
        <p:nvSpPr>
          <p:cNvPr id="34" name="Text Box 4"/>
          <p:cNvSpPr txBox="1">
            <a:spLocks noChangeArrowheads="1"/>
          </p:cNvSpPr>
          <p:nvPr/>
        </p:nvSpPr>
        <p:spPr bwMode="auto">
          <a:xfrm>
            <a:off x="354386" y="4581128"/>
            <a:ext cx="8136905" cy="1014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2000" dirty="0">
                <a:solidFill>
                  <a:srgbClr val="080808"/>
                </a:solidFill>
                <a:uFillTx/>
                <a:latin typeface="Times New Roman" panose="02020603050405020304" pitchFamily="18" charset="0"/>
              </a:rPr>
              <a:t>如上图所示，从这块布中分出一个</a:t>
            </a:r>
            <a:r>
              <a:rPr lang="en-US" altLang="zh-CN" sz="2000" dirty="0">
                <a:solidFill>
                  <a:srgbClr val="080808"/>
                </a:solidFill>
                <a:uFillTx/>
                <a:latin typeface="Times New Roman" panose="02020603050405020304" pitchFamily="18" charset="0"/>
              </a:rPr>
              <a:t>40m×40m</a:t>
            </a:r>
            <a:r>
              <a:rPr lang="zh-CN" altLang="en-US" sz="2000" dirty="0">
                <a:solidFill>
                  <a:srgbClr val="080808"/>
                </a:solidFill>
                <a:uFillTx/>
                <a:latin typeface="Times New Roman" panose="02020603050405020304" pitchFamily="18" charset="0"/>
              </a:rPr>
              <a:t>的方块，还剩余一块</a:t>
            </a:r>
            <a:r>
              <a:rPr lang="en-US" altLang="zh-CN" sz="2000" dirty="0">
                <a:solidFill>
                  <a:srgbClr val="080808"/>
                </a:solidFill>
                <a:uFillTx/>
                <a:latin typeface="Times New Roman" panose="02020603050405020304" pitchFamily="18" charset="0"/>
              </a:rPr>
              <a:t>40m×24m</a:t>
            </a:r>
            <a:r>
              <a:rPr lang="zh-CN" altLang="en-US" sz="2000" dirty="0">
                <a:solidFill>
                  <a:srgbClr val="080808"/>
                </a:solidFill>
                <a:uFillTx/>
                <a:latin typeface="Times New Roman" panose="02020603050405020304" pitchFamily="18" charset="0"/>
              </a:rPr>
              <a:t>的布。当前要解决的问题有从划分</a:t>
            </a:r>
            <a:r>
              <a:rPr lang="en-US" altLang="zh-CN" sz="2000" dirty="0">
                <a:solidFill>
                  <a:srgbClr val="080808"/>
                </a:solidFill>
                <a:uFillTx/>
                <a:latin typeface="Times New Roman" panose="02020603050405020304" pitchFamily="18" charset="0"/>
              </a:rPr>
              <a:t>64m×40m</a:t>
            </a:r>
            <a:r>
              <a:rPr lang="zh-CN" altLang="en-US" sz="2000" dirty="0">
                <a:solidFill>
                  <a:srgbClr val="080808"/>
                </a:solidFill>
                <a:uFillTx/>
                <a:latin typeface="Times New Roman" panose="02020603050405020304" pitchFamily="18" charset="0"/>
              </a:rPr>
              <a:t>的布转化为了划分</a:t>
            </a:r>
            <a:r>
              <a:rPr lang="en-US" altLang="zh-CN" sz="2000" dirty="0">
                <a:solidFill>
                  <a:srgbClr val="080808"/>
                </a:solidFill>
                <a:uFillTx/>
                <a:latin typeface="Times New Roman" panose="02020603050405020304" pitchFamily="18" charset="0"/>
              </a:rPr>
              <a:t>40m×24m</a:t>
            </a:r>
            <a:r>
              <a:rPr lang="zh-CN" altLang="en-US" sz="2000" dirty="0">
                <a:solidFill>
                  <a:srgbClr val="080808"/>
                </a:solidFill>
                <a:uFillTx/>
                <a:latin typeface="Times New Roman" panose="02020603050405020304" pitchFamily="18" charset="0"/>
              </a:rPr>
              <a:t>的布了。</a:t>
            </a:r>
            <a:endParaRPr lang="zh-CN" altLang="en-US" sz="2000" dirty="0">
              <a:solidFill>
                <a:srgbClr val="080808"/>
              </a:solidFill>
              <a:uFillTx/>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a:spLocks noChangeArrowheads="1"/>
          </p:cNvSpPr>
          <p:nvPr/>
        </p:nvSpPr>
        <p:spPr bwMode="auto">
          <a:xfrm>
            <a:off x="467544" y="1144122"/>
            <a:ext cx="8136905" cy="116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2000" dirty="0">
                <a:solidFill>
                  <a:srgbClr val="080808"/>
                </a:solidFill>
                <a:uFillTx/>
                <a:latin typeface="Times New Roman" panose="02020603050405020304" pitchFamily="18" charset="0"/>
              </a:rPr>
              <a:t>第四步，继续使用上述策略来分解问题，找出当前这块布可以分出的最大</a:t>
            </a:r>
            <a:r>
              <a:rPr lang="zh-CN" altLang="en-US" sz="2000" dirty="0" smtClean="0">
                <a:solidFill>
                  <a:srgbClr val="080808"/>
                </a:solidFill>
                <a:uFillTx/>
                <a:latin typeface="Times New Roman" panose="02020603050405020304" pitchFamily="18" charset="0"/>
              </a:rPr>
              <a:t>方块，如下图所示：</a:t>
            </a:r>
            <a:endParaRPr lang="en-US" altLang="zh-CN" sz="2000" dirty="0" smtClean="0">
              <a:solidFill>
                <a:srgbClr val="080808"/>
              </a:solidFill>
              <a:latin typeface="楷体" panose="02010609060101010101" pitchFamily="49" charset="-122"/>
              <a:ea typeface="楷体" panose="02010609060101010101" pitchFamily="49" charset="-122"/>
            </a:endParaRPr>
          </a:p>
          <a:p>
            <a:pPr indent="457200">
              <a:spcBef>
                <a:spcPct val="50000"/>
              </a:spcBef>
              <a:buSzTx/>
              <a:buFontTx/>
              <a:buNone/>
            </a:pPr>
            <a:endParaRPr lang="zh-CN" altLang="en-US" sz="2000" dirty="0">
              <a:solidFill>
                <a:srgbClr val="080808"/>
              </a:solidFill>
              <a:latin typeface="楷体" panose="02010609060101010101" pitchFamily="49" charset="-122"/>
              <a:ea typeface="楷体" panose="02010609060101010101" pitchFamily="49" charset="-122"/>
            </a:endParaRPr>
          </a:p>
        </p:txBody>
      </p:sp>
      <p:sp>
        <p:nvSpPr>
          <p:cNvPr id="34" name="Text Box 4"/>
          <p:cNvSpPr txBox="1">
            <a:spLocks noChangeArrowheads="1"/>
          </p:cNvSpPr>
          <p:nvPr/>
        </p:nvSpPr>
        <p:spPr bwMode="auto">
          <a:xfrm>
            <a:off x="399878" y="4778708"/>
            <a:ext cx="813690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2000" dirty="0">
                <a:solidFill>
                  <a:srgbClr val="080808"/>
                </a:solidFill>
                <a:latin typeface="楷体" panose="02010609060101010101" pitchFamily="49" charset="-122"/>
                <a:ea typeface="楷体" panose="02010609060101010101" pitchFamily="49" charset="-122"/>
              </a:rPr>
              <a:t>如上图所示，从这块布中分出一个</a:t>
            </a:r>
            <a:r>
              <a:rPr lang="en-US" altLang="zh-CN" sz="2000" dirty="0">
                <a:solidFill>
                  <a:srgbClr val="080808"/>
                </a:solidFill>
                <a:latin typeface="楷体" panose="02010609060101010101" pitchFamily="49" charset="-122"/>
                <a:ea typeface="楷体" panose="02010609060101010101" pitchFamily="49" charset="-122"/>
              </a:rPr>
              <a:t>24m×24m</a:t>
            </a:r>
            <a:r>
              <a:rPr lang="zh-CN" altLang="en-US" sz="2000" dirty="0">
                <a:solidFill>
                  <a:srgbClr val="080808"/>
                </a:solidFill>
                <a:latin typeface="楷体" panose="02010609060101010101" pitchFamily="49" charset="-122"/>
                <a:ea typeface="楷体" panose="02010609060101010101" pitchFamily="49" charset="-122"/>
              </a:rPr>
              <a:t>的方块，还剩余一块</a:t>
            </a:r>
            <a:r>
              <a:rPr lang="en-US" altLang="zh-CN" sz="2000" dirty="0">
                <a:solidFill>
                  <a:srgbClr val="080808"/>
                </a:solidFill>
                <a:latin typeface="楷体" panose="02010609060101010101" pitchFamily="49" charset="-122"/>
                <a:ea typeface="楷体" panose="02010609060101010101" pitchFamily="49" charset="-122"/>
              </a:rPr>
              <a:t>24m×16m</a:t>
            </a:r>
            <a:r>
              <a:rPr lang="zh-CN" altLang="en-US" sz="2000" dirty="0">
                <a:solidFill>
                  <a:srgbClr val="080808"/>
                </a:solidFill>
                <a:latin typeface="楷体" panose="02010609060101010101" pitchFamily="49" charset="-122"/>
                <a:ea typeface="楷体" panose="02010609060101010101" pitchFamily="49" charset="-122"/>
              </a:rPr>
              <a:t>的布。当前要解决的问题有从划分</a:t>
            </a:r>
            <a:r>
              <a:rPr lang="en-US" altLang="zh-CN" sz="2000" dirty="0">
                <a:solidFill>
                  <a:srgbClr val="080808"/>
                </a:solidFill>
                <a:latin typeface="楷体" panose="02010609060101010101" pitchFamily="49" charset="-122"/>
                <a:ea typeface="楷体" panose="02010609060101010101" pitchFamily="49" charset="-122"/>
              </a:rPr>
              <a:t>40m×24m</a:t>
            </a:r>
            <a:r>
              <a:rPr lang="zh-CN" altLang="en-US" sz="2000" dirty="0">
                <a:solidFill>
                  <a:srgbClr val="080808"/>
                </a:solidFill>
                <a:latin typeface="楷体" panose="02010609060101010101" pitchFamily="49" charset="-122"/>
                <a:ea typeface="楷体" panose="02010609060101010101" pitchFamily="49" charset="-122"/>
              </a:rPr>
              <a:t>的布转化为了划分</a:t>
            </a:r>
            <a:r>
              <a:rPr lang="en-US" altLang="zh-CN" sz="2000" dirty="0">
                <a:solidFill>
                  <a:srgbClr val="080808"/>
                </a:solidFill>
                <a:latin typeface="楷体" panose="02010609060101010101" pitchFamily="49" charset="-122"/>
                <a:ea typeface="楷体" panose="02010609060101010101" pitchFamily="49" charset="-122"/>
              </a:rPr>
              <a:t>24m×16m</a:t>
            </a:r>
            <a:r>
              <a:rPr lang="zh-CN" altLang="en-US" sz="2000" dirty="0">
                <a:solidFill>
                  <a:srgbClr val="080808"/>
                </a:solidFill>
                <a:latin typeface="楷体" panose="02010609060101010101" pitchFamily="49" charset="-122"/>
                <a:ea typeface="楷体" panose="02010609060101010101" pitchFamily="49" charset="-122"/>
              </a:rPr>
              <a:t>的布了。</a:t>
            </a:r>
            <a:endParaRPr lang="zh-CN" altLang="en-US" sz="2000" dirty="0">
              <a:solidFill>
                <a:srgbClr val="080808"/>
              </a:solidFill>
              <a:latin typeface="楷体" panose="02010609060101010101" pitchFamily="49" charset="-122"/>
              <a:ea typeface="楷体" panose="02010609060101010101" pitchFamily="49" charset="-122"/>
            </a:endParaRPr>
          </a:p>
        </p:txBody>
      </p:sp>
      <p:grpSp>
        <p:nvGrpSpPr>
          <p:cNvPr id="15" name="组合 14"/>
          <p:cNvGrpSpPr/>
          <p:nvPr/>
        </p:nvGrpSpPr>
        <p:grpSpPr>
          <a:xfrm>
            <a:off x="2483768" y="2441168"/>
            <a:ext cx="3214787" cy="1976228"/>
            <a:chOff x="0" y="0"/>
            <a:chExt cx="2494026" cy="1472337"/>
          </a:xfrm>
        </p:grpSpPr>
        <p:sp>
          <p:nvSpPr>
            <p:cNvPr id="16" name="文本框 2"/>
            <p:cNvSpPr txBox="1">
              <a:spLocks noChangeArrowheads="1"/>
            </p:cNvSpPr>
            <p:nvPr/>
          </p:nvSpPr>
          <p:spPr bwMode="auto">
            <a:xfrm>
              <a:off x="848346" y="0"/>
              <a:ext cx="620395" cy="371892"/>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24m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17" name="文本框 2"/>
            <p:cNvSpPr txBox="1">
              <a:spLocks noChangeArrowheads="1"/>
            </p:cNvSpPr>
            <p:nvPr/>
          </p:nvSpPr>
          <p:spPr bwMode="auto">
            <a:xfrm>
              <a:off x="0" y="775949"/>
              <a:ext cx="464185" cy="348149"/>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24m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18" name="右大括号 17"/>
            <p:cNvSpPr/>
            <p:nvPr/>
          </p:nvSpPr>
          <p:spPr>
            <a:xfrm rot="16200000">
              <a:off x="1042416" y="-169519"/>
              <a:ext cx="183515" cy="1094740"/>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19" name="右大括号 18"/>
            <p:cNvSpPr/>
            <p:nvPr/>
          </p:nvSpPr>
          <p:spPr>
            <a:xfrm flipH="1">
              <a:off x="380390" y="507137"/>
              <a:ext cx="183515" cy="965200"/>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20" name="文本框 2"/>
            <p:cNvSpPr txBox="1">
              <a:spLocks noChangeArrowheads="1"/>
            </p:cNvSpPr>
            <p:nvPr/>
          </p:nvSpPr>
          <p:spPr bwMode="auto">
            <a:xfrm>
              <a:off x="1799077" y="8509"/>
              <a:ext cx="620395" cy="355458"/>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16m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21" name="右大括号 20"/>
            <p:cNvSpPr/>
            <p:nvPr/>
          </p:nvSpPr>
          <p:spPr>
            <a:xfrm rot="16200000">
              <a:off x="1975104" y="-19557"/>
              <a:ext cx="221742" cy="809244"/>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22" name="矩形 21"/>
            <p:cNvSpPr/>
            <p:nvPr/>
          </p:nvSpPr>
          <p:spPr>
            <a:xfrm>
              <a:off x="585216" y="507137"/>
              <a:ext cx="1908810" cy="9652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zh-CN" altLang="en-US"/>
            </a:p>
          </p:txBody>
        </p:sp>
        <p:cxnSp>
          <p:nvCxnSpPr>
            <p:cNvPr id="35" name="直接连接符 34"/>
            <p:cNvCxnSpPr/>
            <p:nvPr/>
          </p:nvCxnSpPr>
          <p:spPr>
            <a:xfrm>
              <a:off x="1682496" y="507137"/>
              <a:ext cx="0" cy="965200"/>
            </a:xfrm>
            <a:prstGeom prst="line">
              <a:avLst/>
            </a:prstGeom>
          </p:spPr>
          <p:style>
            <a:lnRef idx="1">
              <a:schemeClr val="dk1"/>
            </a:lnRef>
            <a:fillRef idx="0">
              <a:schemeClr val="dk1"/>
            </a:fillRef>
            <a:effectRef idx="0">
              <a:schemeClr val="dk1"/>
            </a:effectRef>
            <a:fontRef idx="minor">
              <a:schemeClr val="tx1"/>
            </a:fontRef>
          </p:style>
        </p:cxnSp>
        <p:sp>
          <p:nvSpPr>
            <p:cNvPr id="36" name="文本框 2"/>
            <p:cNvSpPr txBox="1">
              <a:spLocks noChangeArrowheads="1"/>
            </p:cNvSpPr>
            <p:nvPr/>
          </p:nvSpPr>
          <p:spPr bwMode="auto">
            <a:xfrm>
              <a:off x="848346" y="785057"/>
              <a:ext cx="620395" cy="362778"/>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zh-CN" sz="1050" kern="100">
                  <a:effectLst/>
                  <a:latin typeface="Times New Roman" panose="02020603050405020304" pitchFamily="18" charset="0"/>
                  <a:ea typeface="宋体" panose="02010600030101010101" pitchFamily="2" charset="-122"/>
                  <a:cs typeface="Times New Roman" panose="02020603050405020304" pitchFamily="18" charset="0"/>
                </a:rPr>
                <a:t>方块</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37" name="文本框 2"/>
            <p:cNvSpPr txBox="1">
              <a:spLocks noChangeArrowheads="1"/>
            </p:cNvSpPr>
            <p:nvPr/>
          </p:nvSpPr>
          <p:spPr bwMode="auto">
            <a:xfrm>
              <a:off x="1799077" y="792372"/>
              <a:ext cx="620395" cy="355549"/>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zh-CN" sz="1050" kern="100">
                  <a:effectLst/>
                  <a:latin typeface="Times New Roman" panose="02020603050405020304" pitchFamily="18" charset="0"/>
                  <a:ea typeface="宋体" panose="02010600030101010101" pitchFamily="2" charset="-122"/>
                  <a:cs typeface="Times New Roman" panose="02020603050405020304" pitchFamily="18" charset="0"/>
                </a:rPr>
                <a:t>剩余</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gr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a:spLocks noChangeArrowheads="1"/>
          </p:cNvSpPr>
          <p:nvPr/>
        </p:nvSpPr>
        <p:spPr bwMode="auto">
          <a:xfrm>
            <a:off x="467544" y="1144122"/>
            <a:ext cx="8136905" cy="116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2000" dirty="0">
                <a:solidFill>
                  <a:srgbClr val="080808"/>
                </a:solidFill>
                <a:latin typeface="楷体" panose="02010609060101010101" pitchFamily="49" charset="-122"/>
                <a:ea typeface="楷体" panose="02010609060101010101" pitchFamily="49" charset="-122"/>
              </a:rPr>
              <a:t>第五步，继续使用上述策略来分解问题，找出当前这块布可以分出的最大方块：</a:t>
            </a:r>
            <a:endParaRPr lang="en-US" altLang="zh-CN" sz="2000" dirty="0" smtClean="0">
              <a:solidFill>
                <a:srgbClr val="080808"/>
              </a:solidFill>
              <a:latin typeface="楷体" panose="02010609060101010101" pitchFamily="49" charset="-122"/>
              <a:ea typeface="楷体" panose="02010609060101010101" pitchFamily="49" charset="-122"/>
            </a:endParaRPr>
          </a:p>
          <a:p>
            <a:pPr indent="457200">
              <a:spcBef>
                <a:spcPct val="50000"/>
              </a:spcBef>
              <a:buSzTx/>
              <a:buFontTx/>
              <a:buNone/>
            </a:pPr>
            <a:endParaRPr lang="zh-CN" altLang="en-US" sz="2000" dirty="0">
              <a:solidFill>
                <a:srgbClr val="080808"/>
              </a:solidFill>
              <a:latin typeface="楷体" panose="02010609060101010101" pitchFamily="49" charset="-122"/>
              <a:ea typeface="楷体" panose="02010609060101010101" pitchFamily="49" charset="-122"/>
            </a:endParaRPr>
          </a:p>
        </p:txBody>
      </p:sp>
      <p:sp>
        <p:nvSpPr>
          <p:cNvPr id="34" name="Text Box 4"/>
          <p:cNvSpPr txBox="1">
            <a:spLocks noChangeArrowheads="1"/>
          </p:cNvSpPr>
          <p:nvPr/>
        </p:nvSpPr>
        <p:spPr bwMode="auto">
          <a:xfrm>
            <a:off x="399878" y="4778708"/>
            <a:ext cx="8136905" cy="1014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2000" dirty="0">
                <a:solidFill>
                  <a:srgbClr val="080808"/>
                </a:solidFill>
                <a:uFillTx/>
                <a:latin typeface="Times New Roman" panose="02020603050405020304" pitchFamily="18" charset="0"/>
              </a:rPr>
              <a:t>如上图所示，从这块布中分出一个</a:t>
            </a:r>
            <a:r>
              <a:rPr lang="en-US" altLang="zh-CN" sz="2000" dirty="0">
                <a:solidFill>
                  <a:srgbClr val="080808"/>
                </a:solidFill>
                <a:uFillTx/>
                <a:latin typeface="Times New Roman" panose="02020603050405020304" pitchFamily="18" charset="0"/>
              </a:rPr>
              <a:t>16m×16m</a:t>
            </a:r>
            <a:r>
              <a:rPr lang="zh-CN" altLang="en-US" sz="2000" dirty="0">
                <a:solidFill>
                  <a:srgbClr val="080808"/>
                </a:solidFill>
                <a:uFillTx/>
                <a:latin typeface="Times New Roman" panose="02020603050405020304" pitchFamily="18" charset="0"/>
              </a:rPr>
              <a:t>的方块，还剩余一块</a:t>
            </a:r>
            <a:r>
              <a:rPr lang="en-US" altLang="zh-CN" sz="2000" dirty="0">
                <a:solidFill>
                  <a:srgbClr val="080808"/>
                </a:solidFill>
                <a:uFillTx/>
                <a:latin typeface="Times New Roman" panose="02020603050405020304" pitchFamily="18" charset="0"/>
              </a:rPr>
              <a:t>16m×8m</a:t>
            </a:r>
            <a:r>
              <a:rPr lang="zh-CN" altLang="en-US" sz="2000" dirty="0">
                <a:solidFill>
                  <a:srgbClr val="080808"/>
                </a:solidFill>
                <a:uFillTx/>
                <a:latin typeface="Times New Roman" panose="02020603050405020304" pitchFamily="18" charset="0"/>
              </a:rPr>
              <a:t>的布。当前要解决的问题有从划分</a:t>
            </a:r>
            <a:r>
              <a:rPr lang="en-US" altLang="zh-CN" sz="2000" dirty="0">
                <a:solidFill>
                  <a:srgbClr val="080808"/>
                </a:solidFill>
                <a:uFillTx/>
                <a:latin typeface="Times New Roman" panose="02020603050405020304" pitchFamily="18" charset="0"/>
              </a:rPr>
              <a:t>16m×16m</a:t>
            </a:r>
            <a:r>
              <a:rPr lang="zh-CN" altLang="en-US" sz="2000" dirty="0">
                <a:solidFill>
                  <a:srgbClr val="080808"/>
                </a:solidFill>
                <a:uFillTx/>
                <a:latin typeface="Times New Roman" panose="02020603050405020304" pitchFamily="18" charset="0"/>
              </a:rPr>
              <a:t>的布转化为了划分</a:t>
            </a:r>
            <a:r>
              <a:rPr lang="en-US" altLang="zh-CN" sz="2000" dirty="0">
                <a:solidFill>
                  <a:srgbClr val="080808"/>
                </a:solidFill>
                <a:uFillTx/>
                <a:latin typeface="Times New Roman" panose="02020603050405020304" pitchFamily="18" charset="0"/>
              </a:rPr>
              <a:t>16m×8m</a:t>
            </a:r>
            <a:r>
              <a:rPr lang="zh-CN" altLang="en-US" sz="2000" dirty="0">
                <a:solidFill>
                  <a:srgbClr val="080808"/>
                </a:solidFill>
                <a:uFillTx/>
                <a:latin typeface="Times New Roman" panose="02020603050405020304" pitchFamily="18" charset="0"/>
              </a:rPr>
              <a:t>的布了。</a:t>
            </a:r>
            <a:endParaRPr lang="zh-CN" altLang="en-US" sz="2000" dirty="0">
              <a:solidFill>
                <a:srgbClr val="080808"/>
              </a:solidFill>
              <a:uFillTx/>
              <a:latin typeface="Times New Roman" panose="02020603050405020304" pitchFamily="18" charset="0"/>
            </a:endParaRPr>
          </a:p>
        </p:txBody>
      </p:sp>
      <p:grpSp>
        <p:nvGrpSpPr>
          <p:cNvPr id="23" name="组合 22"/>
          <p:cNvGrpSpPr/>
          <p:nvPr/>
        </p:nvGrpSpPr>
        <p:grpSpPr>
          <a:xfrm>
            <a:off x="3442806" y="2338963"/>
            <a:ext cx="2051048" cy="1497331"/>
            <a:chOff x="-39740" y="88830"/>
            <a:chExt cx="2625876" cy="1420445"/>
          </a:xfrm>
        </p:grpSpPr>
        <p:sp>
          <p:nvSpPr>
            <p:cNvPr id="24" name="文本框 2"/>
            <p:cNvSpPr txBox="1">
              <a:spLocks noChangeArrowheads="1"/>
            </p:cNvSpPr>
            <p:nvPr/>
          </p:nvSpPr>
          <p:spPr bwMode="auto">
            <a:xfrm>
              <a:off x="940456" y="100392"/>
              <a:ext cx="620395" cy="371893"/>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16m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25" name="文本框 2"/>
            <p:cNvSpPr txBox="1">
              <a:spLocks noChangeArrowheads="1"/>
            </p:cNvSpPr>
            <p:nvPr/>
          </p:nvSpPr>
          <p:spPr bwMode="auto">
            <a:xfrm>
              <a:off x="-39740" y="833826"/>
              <a:ext cx="655896" cy="407558"/>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16m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26" name="右大括号 25"/>
            <p:cNvSpPr/>
            <p:nvPr/>
          </p:nvSpPr>
          <p:spPr>
            <a:xfrm rot="16200000">
              <a:off x="1162504" y="-105557"/>
              <a:ext cx="128514" cy="1095694"/>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27" name="右大括号 26"/>
            <p:cNvSpPr/>
            <p:nvPr/>
          </p:nvSpPr>
          <p:spPr>
            <a:xfrm flipH="1">
              <a:off x="472500" y="544075"/>
              <a:ext cx="183515" cy="965200"/>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28" name="文本框 2"/>
            <p:cNvSpPr txBox="1">
              <a:spLocks noChangeArrowheads="1"/>
            </p:cNvSpPr>
            <p:nvPr/>
          </p:nvSpPr>
          <p:spPr bwMode="auto">
            <a:xfrm>
              <a:off x="1891187" y="88830"/>
              <a:ext cx="620394" cy="355458"/>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8m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29" name="右大括号 28"/>
            <p:cNvSpPr/>
            <p:nvPr/>
          </p:nvSpPr>
          <p:spPr>
            <a:xfrm rot="16200000">
              <a:off x="2085514" y="35682"/>
              <a:ext cx="185140" cy="809244"/>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30" name="矩形 29"/>
            <p:cNvSpPr/>
            <p:nvPr/>
          </p:nvSpPr>
          <p:spPr>
            <a:xfrm>
              <a:off x="677326" y="544075"/>
              <a:ext cx="1908810" cy="9652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zh-CN" altLang="en-US"/>
            </a:p>
          </p:txBody>
        </p:sp>
        <p:cxnSp>
          <p:nvCxnSpPr>
            <p:cNvPr id="31" name="直接连接符 30"/>
            <p:cNvCxnSpPr/>
            <p:nvPr/>
          </p:nvCxnSpPr>
          <p:spPr>
            <a:xfrm>
              <a:off x="1774606" y="544075"/>
              <a:ext cx="0" cy="965200"/>
            </a:xfrm>
            <a:prstGeom prst="line">
              <a:avLst/>
            </a:prstGeom>
          </p:spPr>
          <p:style>
            <a:lnRef idx="1">
              <a:schemeClr val="dk1"/>
            </a:lnRef>
            <a:fillRef idx="0">
              <a:schemeClr val="dk1"/>
            </a:fillRef>
            <a:effectRef idx="0">
              <a:schemeClr val="dk1"/>
            </a:effectRef>
            <a:fontRef idx="minor">
              <a:schemeClr val="tx1"/>
            </a:fontRef>
          </p:style>
        </p:cxnSp>
        <p:sp>
          <p:nvSpPr>
            <p:cNvPr id="32" name="文本框 2"/>
            <p:cNvSpPr txBox="1">
              <a:spLocks noChangeArrowheads="1"/>
            </p:cNvSpPr>
            <p:nvPr/>
          </p:nvSpPr>
          <p:spPr bwMode="auto">
            <a:xfrm>
              <a:off x="940456" y="833936"/>
              <a:ext cx="620394" cy="441467"/>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zh-CN" sz="1050" kern="100">
                  <a:effectLst/>
                  <a:latin typeface="Times New Roman" panose="02020603050405020304" pitchFamily="18" charset="0"/>
                  <a:ea typeface="宋体" panose="02010600030101010101" pitchFamily="2" charset="-122"/>
                  <a:cs typeface="Times New Roman" panose="02020603050405020304" pitchFamily="18" charset="0"/>
                </a:rPr>
                <a:t>方块</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33" name="文本框 2"/>
            <p:cNvSpPr txBox="1">
              <a:spLocks noChangeArrowheads="1"/>
            </p:cNvSpPr>
            <p:nvPr/>
          </p:nvSpPr>
          <p:spPr bwMode="auto">
            <a:xfrm>
              <a:off x="1890851" y="825782"/>
              <a:ext cx="620394" cy="443597"/>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zh-CN" sz="1050" kern="100">
                  <a:effectLst/>
                  <a:latin typeface="Times New Roman" panose="02020603050405020304" pitchFamily="18" charset="0"/>
                  <a:ea typeface="宋体" panose="02010600030101010101" pitchFamily="2" charset="-122"/>
                  <a:cs typeface="Times New Roman" panose="02020603050405020304" pitchFamily="18" charset="0"/>
                </a:rPr>
                <a:t>剩余</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gr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a:spLocks noChangeArrowheads="1"/>
          </p:cNvSpPr>
          <p:nvPr/>
        </p:nvSpPr>
        <p:spPr bwMode="auto">
          <a:xfrm>
            <a:off x="467544" y="1144122"/>
            <a:ext cx="8136905" cy="70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2000" dirty="0">
                <a:solidFill>
                  <a:srgbClr val="080808"/>
                </a:solidFill>
                <a:uFillTx/>
                <a:latin typeface="Times New Roman" panose="02020603050405020304" pitchFamily="18" charset="0"/>
              </a:rPr>
              <a:t>而</a:t>
            </a:r>
            <a:r>
              <a:rPr lang="en-US" altLang="zh-CN" sz="2000" dirty="0">
                <a:solidFill>
                  <a:srgbClr val="080808"/>
                </a:solidFill>
                <a:uFillTx/>
                <a:latin typeface="Times New Roman" panose="02020603050405020304" pitchFamily="18" charset="0"/>
              </a:rPr>
              <a:t>16m×8m</a:t>
            </a:r>
            <a:r>
              <a:rPr lang="zh-CN" altLang="en-US" sz="2000" dirty="0">
                <a:solidFill>
                  <a:srgbClr val="080808"/>
                </a:solidFill>
                <a:uFillTx/>
                <a:latin typeface="Times New Roman" panose="02020603050405020304" pitchFamily="18" charset="0"/>
              </a:rPr>
              <a:t>满足递归出口的条件，因为</a:t>
            </a:r>
            <a:r>
              <a:rPr lang="en-US" altLang="zh-CN" sz="2000" dirty="0">
                <a:solidFill>
                  <a:srgbClr val="080808"/>
                </a:solidFill>
                <a:uFillTx/>
                <a:latin typeface="Times New Roman" panose="02020603050405020304" pitchFamily="18" charset="0"/>
              </a:rPr>
              <a:t>16</a:t>
            </a:r>
            <a:r>
              <a:rPr lang="zh-CN" altLang="en-US" sz="2000" dirty="0">
                <a:solidFill>
                  <a:srgbClr val="080808"/>
                </a:solidFill>
                <a:uFillTx/>
                <a:latin typeface="Times New Roman" panose="02020603050405020304" pitchFamily="18" charset="0"/>
              </a:rPr>
              <a:t>是</a:t>
            </a:r>
            <a:r>
              <a:rPr lang="en-US" altLang="zh-CN" sz="2000" dirty="0">
                <a:solidFill>
                  <a:srgbClr val="080808"/>
                </a:solidFill>
                <a:uFillTx/>
                <a:latin typeface="Times New Roman" panose="02020603050405020304" pitchFamily="18" charset="0"/>
              </a:rPr>
              <a:t>8</a:t>
            </a:r>
            <a:r>
              <a:rPr lang="zh-CN" altLang="en-US" sz="2000" dirty="0">
                <a:solidFill>
                  <a:srgbClr val="080808"/>
                </a:solidFill>
                <a:uFillTx/>
                <a:latin typeface="Times New Roman" panose="02020603050405020304" pitchFamily="18" charset="0"/>
              </a:rPr>
              <a:t>的整数倍。因此接下来只需将将这块布分成两个</a:t>
            </a:r>
            <a:r>
              <a:rPr lang="en-US" altLang="zh-CN" sz="2000" dirty="0">
                <a:solidFill>
                  <a:srgbClr val="080808"/>
                </a:solidFill>
                <a:uFillTx/>
                <a:latin typeface="Times New Roman" panose="02020603050405020304" pitchFamily="18" charset="0"/>
              </a:rPr>
              <a:t>8m×8m</a:t>
            </a:r>
            <a:r>
              <a:rPr lang="zh-CN" altLang="en-US" sz="2000" dirty="0">
                <a:solidFill>
                  <a:srgbClr val="080808"/>
                </a:solidFill>
                <a:uFillTx/>
                <a:latin typeface="Times New Roman" panose="02020603050405020304" pitchFamily="18" charset="0"/>
              </a:rPr>
              <a:t>方块即可，如下</a:t>
            </a:r>
            <a:r>
              <a:rPr lang="zh-CN" altLang="en-US" sz="2000" dirty="0" smtClean="0">
                <a:solidFill>
                  <a:srgbClr val="080808"/>
                </a:solidFill>
                <a:uFillTx/>
                <a:latin typeface="Times New Roman" panose="02020603050405020304" pitchFamily="18" charset="0"/>
              </a:rPr>
              <a:t>图所</a:t>
            </a:r>
            <a:r>
              <a:rPr lang="zh-CN" altLang="en-US" sz="2000" dirty="0">
                <a:solidFill>
                  <a:srgbClr val="080808"/>
                </a:solidFill>
                <a:uFillTx/>
                <a:latin typeface="Times New Roman" panose="02020603050405020304" pitchFamily="18" charset="0"/>
              </a:rPr>
              <a:t>示：</a:t>
            </a:r>
            <a:endParaRPr lang="zh-CN" altLang="en-US" sz="2000" dirty="0">
              <a:solidFill>
                <a:srgbClr val="080808"/>
              </a:solidFill>
              <a:uFillTx/>
              <a:latin typeface="Times New Roman" panose="02020603050405020304" pitchFamily="18" charset="0"/>
            </a:endParaRPr>
          </a:p>
        </p:txBody>
      </p:sp>
      <p:sp>
        <p:nvSpPr>
          <p:cNvPr id="34" name="Text Box 4"/>
          <p:cNvSpPr txBox="1">
            <a:spLocks noChangeArrowheads="1"/>
          </p:cNvSpPr>
          <p:nvPr/>
        </p:nvSpPr>
        <p:spPr bwMode="auto">
          <a:xfrm>
            <a:off x="399878" y="4778708"/>
            <a:ext cx="8136905" cy="70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2000" dirty="0">
                <a:solidFill>
                  <a:srgbClr val="080808"/>
                </a:solidFill>
                <a:uFillTx/>
                <a:latin typeface="Times New Roman" panose="02020603050405020304" pitchFamily="18" charset="0"/>
              </a:rPr>
              <a:t>由此划分完成，将不剩下任何布了，该问题的解是对于</a:t>
            </a:r>
            <a:r>
              <a:rPr lang="en-US" altLang="zh-CN" sz="2000" dirty="0">
                <a:solidFill>
                  <a:srgbClr val="080808"/>
                </a:solidFill>
                <a:uFillTx/>
                <a:latin typeface="Times New Roman" panose="02020603050405020304" pitchFamily="18" charset="0"/>
              </a:rPr>
              <a:t>168m×64m</a:t>
            </a:r>
            <a:r>
              <a:rPr lang="zh-CN" altLang="en-US" sz="2000" dirty="0">
                <a:solidFill>
                  <a:srgbClr val="080808"/>
                </a:solidFill>
                <a:uFillTx/>
                <a:latin typeface="Times New Roman" panose="02020603050405020304" pitchFamily="18" charset="0"/>
              </a:rPr>
              <a:t>的布，均匀划分方块的所得最大方块尺寸是</a:t>
            </a:r>
            <a:r>
              <a:rPr lang="en-US" altLang="zh-CN" sz="2000" dirty="0">
                <a:solidFill>
                  <a:srgbClr val="080808"/>
                </a:solidFill>
                <a:uFillTx/>
                <a:latin typeface="Times New Roman" panose="02020603050405020304" pitchFamily="18" charset="0"/>
              </a:rPr>
              <a:t>8 m× 8m</a:t>
            </a:r>
            <a:r>
              <a:rPr lang="zh-CN" altLang="en-US" sz="2000" dirty="0">
                <a:solidFill>
                  <a:srgbClr val="080808"/>
                </a:solidFill>
                <a:uFillTx/>
                <a:latin typeface="Times New Roman" panose="02020603050405020304" pitchFamily="18" charset="0"/>
              </a:rPr>
              <a:t>。</a:t>
            </a:r>
            <a:endParaRPr lang="zh-CN" altLang="en-US" sz="2000" dirty="0">
              <a:solidFill>
                <a:srgbClr val="080808"/>
              </a:solidFill>
              <a:uFillTx/>
              <a:latin typeface="Times New Roman" panose="02020603050405020304" pitchFamily="18" charset="0"/>
            </a:endParaRPr>
          </a:p>
        </p:txBody>
      </p:sp>
      <p:grpSp>
        <p:nvGrpSpPr>
          <p:cNvPr id="16" name="组合 15"/>
          <p:cNvGrpSpPr/>
          <p:nvPr/>
        </p:nvGrpSpPr>
        <p:grpSpPr>
          <a:xfrm>
            <a:off x="3275856" y="2492896"/>
            <a:ext cx="2519978" cy="1456234"/>
            <a:chOff x="0" y="0"/>
            <a:chExt cx="2161737" cy="1185290"/>
          </a:xfrm>
        </p:grpSpPr>
        <p:grpSp>
          <p:nvGrpSpPr>
            <p:cNvPr id="17" name="组合 16"/>
            <p:cNvGrpSpPr/>
            <p:nvPr/>
          </p:nvGrpSpPr>
          <p:grpSpPr>
            <a:xfrm>
              <a:off x="0" y="0"/>
              <a:ext cx="2150110" cy="1184910"/>
              <a:chOff x="0" y="0"/>
              <a:chExt cx="2150110" cy="1184910"/>
            </a:xfrm>
          </p:grpSpPr>
          <p:sp>
            <p:nvSpPr>
              <p:cNvPr id="35" name="文本框 2"/>
              <p:cNvSpPr txBox="1">
                <a:spLocks noChangeArrowheads="1"/>
              </p:cNvSpPr>
              <p:nvPr/>
            </p:nvSpPr>
            <p:spPr bwMode="auto">
              <a:xfrm>
                <a:off x="730250" y="0"/>
                <a:ext cx="544195" cy="293370"/>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8m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36" name="文本框 2"/>
              <p:cNvSpPr txBox="1">
                <a:spLocks noChangeArrowheads="1"/>
              </p:cNvSpPr>
              <p:nvPr/>
            </p:nvSpPr>
            <p:spPr bwMode="auto">
              <a:xfrm>
                <a:off x="0" y="590550"/>
                <a:ext cx="575310" cy="321310"/>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16m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37" name="右大括号 36"/>
              <p:cNvSpPr/>
              <p:nvPr/>
            </p:nvSpPr>
            <p:spPr>
              <a:xfrm rot="16200000">
                <a:off x="914400" y="-69850"/>
                <a:ext cx="115570" cy="781050"/>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38" name="右大括号 37"/>
              <p:cNvSpPr/>
              <p:nvPr/>
            </p:nvSpPr>
            <p:spPr>
              <a:xfrm flipH="1">
                <a:off x="431800" y="393700"/>
                <a:ext cx="124460" cy="791210"/>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39" name="文本框 2"/>
              <p:cNvSpPr txBox="1">
                <a:spLocks noChangeArrowheads="1"/>
              </p:cNvSpPr>
              <p:nvPr/>
            </p:nvSpPr>
            <p:spPr bwMode="auto">
              <a:xfrm>
                <a:off x="1504950" y="0"/>
                <a:ext cx="544195" cy="311785"/>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8m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40" name="右大括号 39"/>
              <p:cNvSpPr/>
              <p:nvPr/>
            </p:nvSpPr>
            <p:spPr>
              <a:xfrm rot="16200000">
                <a:off x="1701800" y="-69850"/>
                <a:ext cx="115570" cy="781050"/>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grpSp>
        <p:grpSp>
          <p:nvGrpSpPr>
            <p:cNvPr id="18" name="组合 17"/>
            <p:cNvGrpSpPr/>
            <p:nvPr/>
          </p:nvGrpSpPr>
          <p:grpSpPr>
            <a:xfrm>
              <a:off x="577850" y="393700"/>
              <a:ext cx="1583887" cy="791590"/>
              <a:chOff x="577850" y="393700"/>
              <a:chExt cx="1583887" cy="791590"/>
            </a:xfrm>
          </p:grpSpPr>
          <p:sp>
            <p:nvSpPr>
              <p:cNvPr id="19" name="矩形 18"/>
              <p:cNvSpPr/>
              <p:nvPr/>
            </p:nvSpPr>
            <p:spPr>
              <a:xfrm>
                <a:off x="577850" y="393700"/>
                <a:ext cx="1583887" cy="79159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zh-CN" altLang="en-US"/>
              </a:p>
            </p:txBody>
          </p:sp>
          <p:cxnSp>
            <p:nvCxnSpPr>
              <p:cNvPr id="20" name="直接连接符 19"/>
              <p:cNvCxnSpPr/>
              <p:nvPr/>
            </p:nvCxnSpPr>
            <p:spPr>
              <a:xfrm>
                <a:off x="1384300" y="393700"/>
                <a:ext cx="0" cy="791210"/>
              </a:xfrm>
              <a:prstGeom prst="line">
                <a:avLst/>
              </a:prstGeom>
            </p:spPr>
            <p:style>
              <a:lnRef idx="1">
                <a:schemeClr val="dk1"/>
              </a:lnRef>
              <a:fillRef idx="0">
                <a:schemeClr val="dk1"/>
              </a:fillRef>
              <a:effectRef idx="0">
                <a:schemeClr val="dk1"/>
              </a:effectRef>
              <a:fontRef idx="minor">
                <a:schemeClr val="tx1"/>
              </a:fontRef>
            </p:style>
          </p:cxnSp>
          <p:sp>
            <p:nvSpPr>
              <p:cNvPr id="21" name="文本框 2"/>
              <p:cNvSpPr txBox="1">
                <a:spLocks noChangeArrowheads="1"/>
              </p:cNvSpPr>
              <p:nvPr/>
            </p:nvSpPr>
            <p:spPr bwMode="auto">
              <a:xfrm>
                <a:off x="666750" y="584200"/>
                <a:ext cx="665480" cy="347980"/>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zh-CN" sz="1050" kern="100">
                    <a:effectLst/>
                    <a:latin typeface="Times New Roman" panose="02020603050405020304" pitchFamily="18" charset="0"/>
                    <a:ea typeface="宋体" panose="02010600030101010101" pitchFamily="2" charset="-122"/>
                    <a:cs typeface="Times New Roman" panose="02020603050405020304" pitchFamily="18" charset="0"/>
                  </a:rPr>
                  <a:t>方块</a:t>
                </a: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1</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22" name="文本框 2"/>
              <p:cNvSpPr txBox="1">
                <a:spLocks noChangeArrowheads="1"/>
              </p:cNvSpPr>
              <p:nvPr/>
            </p:nvSpPr>
            <p:spPr bwMode="auto">
              <a:xfrm>
                <a:off x="1422400" y="577850"/>
                <a:ext cx="665480" cy="347980"/>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zh-CN" sz="1050" kern="100">
                    <a:effectLst/>
                    <a:latin typeface="Times New Roman" panose="02020603050405020304" pitchFamily="18" charset="0"/>
                    <a:ea typeface="宋体" panose="02010600030101010101" pitchFamily="2" charset="-122"/>
                    <a:cs typeface="Times New Roman" panose="02020603050405020304" pitchFamily="18" charset="0"/>
                  </a:rPr>
                  <a:t>方块</a:t>
                </a: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2</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grpSp>
      </p:gr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 Box 4"/>
          <p:cNvSpPr txBox="1">
            <a:spLocks noChangeArrowheads="1"/>
          </p:cNvSpPr>
          <p:nvPr/>
        </p:nvSpPr>
        <p:spPr bwMode="auto">
          <a:xfrm>
            <a:off x="107504" y="1340768"/>
            <a:ext cx="8948925" cy="30460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400" dirty="0">
                <a:solidFill>
                  <a:srgbClr val="080808"/>
                </a:solidFill>
                <a:uFillTx/>
                <a:latin typeface="Times New Roman" panose="02020603050405020304" pitchFamily="18" charset="0"/>
              </a:rPr>
              <a:t>分治法的思想主要包括以下三个部分：</a:t>
            </a:r>
            <a:endParaRPr lang="zh-CN" altLang="en-US" sz="2400" dirty="0">
              <a:solidFill>
                <a:srgbClr val="080808"/>
              </a:solidFill>
              <a:uFillTx/>
              <a:latin typeface="Times New Roman" panose="02020603050405020304" pitchFamily="18" charset="0"/>
            </a:endParaRPr>
          </a:p>
          <a:p>
            <a:pPr indent="457200">
              <a:spcBef>
                <a:spcPts val="0"/>
              </a:spcBef>
              <a:buSzTx/>
              <a:buFontTx/>
              <a:buNone/>
            </a:pPr>
            <a:r>
              <a:rPr lang="zh-CN" altLang="en-US" sz="2400" dirty="0">
                <a:solidFill>
                  <a:srgbClr val="080808"/>
                </a:solidFill>
                <a:uFillTx/>
                <a:latin typeface="Times New Roman" panose="02020603050405020304" pitchFamily="18" charset="0"/>
              </a:rPr>
              <a:t>（</a:t>
            </a:r>
            <a:r>
              <a:rPr lang="en-US" altLang="zh-CN" sz="2400" dirty="0">
                <a:solidFill>
                  <a:srgbClr val="080808"/>
                </a:solidFill>
                <a:uFillTx/>
                <a:latin typeface="Times New Roman" panose="02020603050405020304" pitchFamily="18" charset="0"/>
              </a:rPr>
              <a:t>1</a:t>
            </a:r>
            <a:r>
              <a:rPr lang="zh-CN" altLang="en-US" sz="2400" dirty="0">
                <a:solidFill>
                  <a:srgbClr val="080808"/>
                </a:solidFill>
                <a:uFillTx/>
                <a:latin typeface="Times New Roman" panose="02020603050405020304" pitchFamily="18" charset="0"/>
              </a:rPr>
              <a:t>）分：将原问题逐步分解成规模更小的子问题，子问题要与原问题的解发一致；</a:t>
            </a:r>
            <a:endParaRPr lang="zh-CN" altLang="en-US" sz="2400" dirty="0">
              <a:solidFill>
                <a:srgbClr val="080808"/>
              </a:solidFill>
              <a:uFillTx/>
              <a:latin typeface="Times New Roman" panose="02020603050405020304" pitchFamily="18" charset="0"/>
            </a:endParaRPr>
          </a:p>
          <a:p>
            <a:pPr indent="457200">
              <a:spcBef>
                <a:spcPts val="0"/>
              </a:spcBef>
              <a:buSzTx/>
              <a:buFontTx/>
              <a:buNone/>
            </a:pPr>
            <a:r>
              <a:rPr lang="zh-CN" altLang="en-US" sz="2400" dirty="0">
                <a:solidFill>
                  <a:srgbClr val="080808"/>
                </a:solidFill>
                <a:uFillTx/>
                <a:latin typeface="Times New Roman" panose="02020603050405020304" pitchFamily="18" charset="0"/>
              </a:rPr>
              <a:t>（</a:t>
            </a:r>
            <a:r>
              <a:rPr lang="en-US" altLang="zh-CN" sz="2400" dirty="0">
                <a:solidFill>
                  <a:srgbClr val="080808"/>
                </a:solidFill>
                <a:uFillTx/>
                <a:latin typeface="Times New Roman" panose="02020603050405020304" pitchFamily="18" charset="0"/>
              </a:rPr>
              <a:t>2</a:t>
            </a:r>
            <a:r>
              <a:rPr lang="zh-CN" altLang="en-US" sz="2400" dirty="0">
                <a:solidFill>
                  <a:srgbClr val="080808"/>
                </a:solidFill>
                <a:uFillTx/>
                <a:latin typeface="Times New Roman" panose="02020603050405020304" pitchFamily="18" charset="0"/>
              </a:rPr>
              <a:t>）治：将分解出的这些子问题逐个解决，若子问题规模较小且容易解决则直接解，否则递归解决各个子问题；</a:t>
            </a:r>
            <a:endParaRPr lang="zh-CN" altLang="en-US" sz="2400" dirty="0">
              <a:solidFill>
                <a:srgbClr val="080808"/>
              </a:solidFill>
              <a:uFillTx/>
              <a:latin typeface="Times New Roman" panose="02020603050405020304" pitchFamily="18" charset="0"/>
            </a:endParaRPr>
          </a:p>
          <a:p>
            <a:pPr indent="457200">
              <a:spcBef>
                <a:spcPts val="0"/>
              </a:spcBef>
              <a:buSzTx/>
              <a:buFontTx/>
              <a:buNone/>
            </a:pPr>
            <a:r>
              <a:rPr lang="zh-CN" altLang="en-US" sz="2400" dirty="0">
                <a:solidFill>
                  <a:srgbClr val="080808"/>
                </a:solidFill>
                <a:uFillTx/>
                <a:latin typeface="Times New Roman" panose="02020603050405020304" pitchFamily="18" charset="0"/>
              </a:rPr>
              <a:t>（</a:t>
            </a:r>
            <a:r>
              <a:rPr lang="en-US" altLang="zh-CN" sz="2400" dirty="0">
                <a:solidFill>
                  <a:srgbClr val="080808"/>
                </a:solidFill>
                <a:uFillTx/>
                <a:latin typeface="Times New Roman" panose="02020603050405020304" pitchFamily="18" charset="0"/>
              </a:rPr>
              <a:t>3</a:t>
            </a:r>
            <a:r>
              <a:rPr lang="zh-CN" altLang="en-US" sz="2400" dirty="0">
                <a:solidFill>
                  <a:srgbClr val="080808"/>
                </a:solidFill>
                <a:uFillTx/>
                <a:latin typeface="Times New Roman" panose="02020603050405020304" pitchFamily="18" charset="0"/>
              </a:rPr>
              <a:t>）合：将已经得出解的子问题进行合并，最终得出原问题的解。</a:t>
            </a:r>
            <a:endParaRPr lang="zh-CN" altLang="en-US" sz="2400" dirty="0">
              <a:solidFill>
                <a:srgbClr val="080808"/>
              </a:solidFill>
              <a:uFillTx/>
              <a:latin typeface="Times New Roman" panose="02020603050405020304" pitchFamily="18" charset="0"/>
            </a:endParaRPr>
          </a:p>
          <a:p>
            <a:pPr indent="457200">
              <a:spcBef>
                <a:spcPts val="0"/>
              </a:spcBef>
              <a:buSzTx/>
              <a:buFontTx/>
              <a:buNone/>
            </a:pPr>
            <a:endParaRPr lang="zh-CN" altLang="en-US" sz="2400" dirty="0">
              <a:solidFill>
                <a:srgbClr val="080808"/>
              </a:solidFill>
              <a:uFillTx/>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
          <p:cNvSpPr txBox="1">
            <a:spLocks noChangeArrowheads="1"/>
          </p:cNvSpPr>
          <p:nvPr/>
        </p:nvSpPr>
        <p:spPr bwMode="auto">
          <a:xfrm>
            <a:off x="107433" y="1700813"/>
            <a:ext cx="8643189" cy="30460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400" dirty="0">
                <a:solidFill>
                  <a:srgbClr val="080808"/>
                </a:solidFill>
                <a:uFillTx/>
                <a:latin typeface="Times New Roman" panose="02020603050405020304" pitchFamily="18" charset="0"/>
              </a:rPr>
              <a:t>分治法适用的问题具有以下特征：</a:t>
            </a:r>
            <a:endParaRPr lang="zh-CN" altLang="en-US" sz="2400" dirty="0">
              <a:solidFill>
                <a:srgbClr val="080808"/>
              </a:solidFill>
              <a:uFillTx/>
              <a:latin typeface="Times New Roman" panose="02020603050405020304" pitchFamily="18" charset="0"/>
            </a:endParaRPr>
          </a:p>
          <a:p>
            <a:pPr indent="457200">
              <a:spcBef>
                <a:spcPts val="0"/>
              </a:spcBef>
              <a:buSzTx/>
              <a:buFontTx/>
              <a:buNone/>
            </a:pPr>
            <a:r>
              <a:rPr lang="zh-CN" altLang="en-US" sz="2400" dirty="0">
                <a:solidFill>
                  <a:srgbClr val="080808"/>
                </a:solidFill>
                <a:uFillTx/>
                <a:latin typeface="Times New Roman" panose="02020603050405020304" pitchFamily="18" charset="0"/>
              </a:rPr>
              <a:t>（</a:t>
            </a:r>
            <a:r>
              <a:rPr lang="en-US" altLang="zh-CN" sz="2400" dirty="0">
                <a:solidFill>
                  <a:srgbClr val="080808"/>
                </a:solidFill>
                <a:uFillTx/>
                <a:latin typeface="Times New Roman" panose="02020603050405020304" pitchFamily="18" charset="0"/>
              </a:rPr>
              <a:t>1</a:t>
            </a:r>
            <a:r>
              <a:rPr lang="zh-CN" altLang="en-US" sz="2400" dirty="0">
                <a:solidFill>
                  <a:srgbClr val="080808"/>
                </a:solidFill>
                <a:uFillTx/>
                <a:latin typeface="Times New Roman" panose="02020603050405020304" pitchFamily="18" charset="0"/>
              </a:rPr>
              <a:t>）问题的规模缩小到一定的程度是能够容易求出解的；</a:t>
            </a:r>
            <a:endParaRPr lang="zh-CN" altLang="en-US" sz="2400" dirty="0">
              <a:solidFill>
                <a:srgbClr val="080808"/>
              </a:solidFill>
              <a:uFillTx/>
              <a:latin typeface="Times New Roman" panose="02020603050405020304" pitchFamily="18" charset="0"/>
            </a:endParaRPr>
          </a:p>
          <a:p>
            <a:pPr indent="457200">
              <a:spcBef>
                <a:spcPts val="0"/>
              </a:spcBef>
              <a:buSzTx/>
              <a:buFontTx/>
              <a:buNone/>
            </a:pPr>
            <a:r>
              <a:rPr lang="zh-CN" altLang="en-US" sz="2400" dirty="0">
                <a:solidFill>
                  <a:srgbClr val="080808"/>
                </a:solidFill>
                <a:uFillTx/>
                <a:latin typeface="Times New Roman" panose="02020603050405020304" pitchFamily="18" charset="0"/>
              </a:rPr>
              <a:t>（</a:t>
            </a:r>
            <a:r>
              <a:rPr lang="en-US" altLang="zh-CN" sz="2400" dirty="0">
                <a:solidFill>
                  <a:srgbClr val="080808"/>
                </a:solidFill>
                <a:uFillTx/>
                <a:latin typeface="Times New Roman" panose="02020603050405020304" pitchFamily="18" charset="0"/>
              </a:rPr>
              <a:t>2</a:t>
            </a:r>
            <a:r>
              <a:rPr lang="zh-CN" altLang="en-US" sz="2400" dirty="0">
                <a:solidFill>
                  <a:srgbClr val="080808"/>
                </a:solidFill>
                <a:uFillTx/>
                <a:latin typeface="Times New Roman" panose="02020603050405020304" pitchFamily="18" charset="0"/>
              </a:rPr>
              <a:t>）问题能够分解为若干个规模较小的与原问题一致的子问题；</a:t>
            </a:r>
            <a:endParaRPr lang="zh-CN" altLang="en-US" sz="2400" dirty="0">
              <a:solidFill>
                <a:srgbClr val="080808"/>
              </a:solidFill>
              <a:uFillTx/>
              <a:latin typeface="Times New Roman" panose="02020603050405020304" pitchFamily="18" charset="0"/>
            </a:endParaRPr>
          </a:p>
          <a:p>
            <a:pPr indent="457200">
              <a:spcBef>
                <a:spcPts val="0"/>
              </a:spcBef>
              <a:buSzTx/>
              <a:buFontTx/>
              <a:buNone/>
            </a:pPr>
            <a:r>
              <a:rPr lang="zh-CN" altLang="en-US" sz="2400" dirty="0">
                <a:solidFill>
                  <a:srgbClr val="080808"/>
                </a:solidFill>
                <a:uFillTx/>
                <a:latin typeface="Times New Roman" panose="02020603050405020304" pitchFamily="18" charset="0"/>
              </a:rPr>
              <a:t>（</a:t>
            </a:r>
            <a:r>
              <a:rPr lang="en-US" altLang="zh-CN" sz="2400" dirty="0">
                <a:solidFill>
                  <a:srgbClr val="080808"/>
                </a:solidFill>
                <a:uFillTx/>
                <a:latin typeface="Times New Roman" panose="02020603050405020304" pitchFamily="18" charset="0"/>
              </a:rPr>
              <a:t>3</a:t>
            </a:r>
            <a:r>
              <a:rPr lang="zh-CN" altLang="en-US" sz="2400" dirty="0">
                <a:solidFill>
                  <a:srgbClr val="080808"/>
                </a:solidFill>
                <a:uFillTx/>
                <a:latin typeface="Times New Roman" panose="02020603050405020304" pitchFamily="18" charset="0"/>
              </a:rPr>
              <a:t>）所分解出的子问题的解能够合并得出原问题的解；</a:t>
            </a:r>
            <a:endParaRPr lang="zh-CN" altLang="en-US" sz="2400" dirty="0">
              <a:solidFill>
                <a:srgbClr val="080808"/>
              </a:solidFill>
              <a:uFillTx/>
              <a:latin typeface="Times New Roman" panose="02020603050405020304" pitchFamily="18" charset="0"/>
            </a:endParaRPr>
          </a:p>
          <a:p>
            <a:pPr indent="457200">
              <a:spcBef>
                <a:spcPts val="0"/>
              </a:spcBef>
              <a:buSzTx/>
              <a:buFontTx/>
              <a:buNone/>
            </a:pPr>
            <a:r>
              <a:rPr lang="zh-CN" altLang="en-US" sz="2400" dirty="0">
                <a:solidFill>
                  <a:srgbClr val="080808"/>
                </a:solidFill>
                <a:uFillTx/>
                <a:latin typeface="Times New Roman" panose="02020603050405020304" pitchFamily="18" charset="0"/>
              </a:rPr>
              <a:t>（</a:t>
            </a:r>
            <a:r>
              <a:rPr lang="en-US" altLang="zh-CN" sz="2400" dirty="0">
                <a:solidFill>
                  <a:srgbClr val="080808"/>
                </a:solidFill>
                <a:uFillTx/>
                <a:latin typeface="Times New Roman" panose="02020603050405020304" pitchFamily="18" charset="0"/>
              </a:rPr>
              <a:t>4</a:t>
            </a:r>
            <a:r>
              <a:rPr lang="zh-CN" altLang="en-US" sz="2400" dirty="0">
                <a:solidFill>
                  <a:srgbClr val="080808"/>
                </a:solidFill>
                <a:uFillTx/>
                <a:latin typeface="Times New Roman" panose="02020603050405020304" pitchFamily="18" charset="0"/>
              </a:rPr>
              <a:t>）原问题所分解出的各个子问题之间是相互独立的，也就是说子问题之间不包含公共的子问题。</a:t>
            </a:r>
            <a:endParaRPr lang="zh-CN" altLang="en-US" sz="2400" dirty="0">
              <a:solidFill>
                <a:srgbClr val="080808"/>
              </a:solidFill>
              <a:uFillTx/>
              <a:latin typeface="Times New Roman" panose="02020603050405020304" pitchFamily="18" charset="0"/>
            </a:endParaRPr>
          </a:p>
          <a:p>
            <a:pPr indent="457200">
              <a:spcBef>
                <a:spcPts val="0"/>
              </a:spcBef>
              <a:buSzTx/>
              <a:buFontTx/>
              <a:buNone/>
            </a:pPr>
            <a:endParaRPr lang="zh-CN" altLang="en-US" sz="2400" dirty="0">
              <a:solidFill>
                <a:srgbClr val="080808"/>
              </a:solidFill>
              <a:uFillTx/>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 Box 4"/>
          <p:cNvSpPr txBox="1">
            <a:spLocks noChangeArrowheads="1"/>
          </p:cNvSpPr>
          <p:nvPr/>
        </p:nvSpPr>
        <p:spPr bwMode="auto">
          <a:xfrm>
            <a:off x="97537" y="1772816"/>
            <a:ext cx="8948925" cy="4154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400" dirty="0">
                <a:solidFill>
                  <a:srgbClr val="080808"/>
                </a:solidFill>
                <a:uFillTx/>
                <a:latin typeface="Times New Roman" panose="02020603050405020304" pitchFamily="18" charset="0"/>
              </a:rPr>
              <a:t>快排的基本思想</a:t>
            </a:r>
            <a:endParaRPr lang="zh-CN" altLang="en-US" sz="2400" dirty="0">
              <a:solidFill>
                <a:srgbClr val="080808"/>
              </a:solidFill>
              <a:uFillTx/>
              <a:latin typeface="Times New Roman" panose="02020603050405020304" pitchFamily="18" charset="0"/>
            </a:endParaRPr>
          </a:p>
          <a:p>
            <a:pPr indent="457200">
              <a:spcBef>
                <a:spcPts val="0"/>
              </a:spcBef>
              <a:buSzTx/>
              <a:buFontTx/>
              <a:buNone/>
            </a:pPr>
            <a:r>
              <a:rPr lang="zh-CN" altLang="en-US" sz="2400" dirty="0">
                <a:solidFill>
                  <a:srgbClr val="080808"/>
                </a:solidFill>
                <a:uFillTx/>
                <a:latin typeface="Times New Roman" panose="02020603050405020304" pitchFamily="18" charset="0"/>
              </a:rPr>
              <a:t>快速排序采用的是分治策略：</a:t>
            </a:r>
            <a:endParaRPr lang="zh-CN" altLang="en-US" sz="2400" dirty="0">
              <a:solidFill>
                <a:srgbClr val="080808"/>
              </a:solidFill>
              <a:uFillTx/>
              <a:latin typeface="Times New Roman" panose="02020603050405020304" pitchFamily="18" charset="0"/>
            </a:endParaRPr>
          </a:p>
          <a:p>
            <a:pPr indent="457200">
              <a:spcBef>
                <a:spcPts val="0"/>
              </a:spcBef>
              <a:buSzTx/>
              <a:buFontTx/>
              <a:buNone/>
            </a:pPr>
            <a:r>
              <a:rPr lang="zh-CN" altLang="en-US" sz="2400" dirty="0">
                <a:solidFill>
                  <a:srgbClr val="080808"/>
                </a:solidFill>
                <a:uFillTx/>
                <a:latin typeface="Times New Roman" panose="02020603050405020304" pitchFamily="18" charset="0"/>
              </a:rPr>
              <a:t>（</a:t>
            </a:r>
            <a:r>
              <a:rPr lang="en-US" altLang="zh-CN" sz="2400" dirty="0">
                <a:solidFill>
                  <a:srgbClr val="080808"/>
                </a:solidFill>
                <a:uFillTx/>
                <a:latin typeface="Times New Roman" panose="02020603050405020304" pitchFamily="18" charset="0"/>
              </a:rPr>
              <a:t>1</a:t>
            </a:r>
            <a:r>
              <a:rPr lang="zh-CN" altLang="en-US" sz="2400" dirty="0">
                <a:solidFill>
                  <a:srgbClr val="080808"/>
                </a:solidFill>
                <a:uFillTx/>
                <a:latin typeface="Times New Roman" panose="02020603050405020304" pitchFamily="18" charset="0"/>
              </a:rPr>
              <a:t>）划分：选定</a:t>
            </a:r>
            <a:r>
              <a:rPr lang="zh-CN" altLang="en-US" sz="2400" dirty="0">
                <a:solidFill>
                  <a:srgbClr val="FF0000"/>
                </a:solidFill>
                <a:uFillTx/>
                <a:latin typeface="Times New Roman" panose="02020603050405020304" pitchFamily="18" charset="0"/>
              </a:rPr>
              <a:t>基准值</a:t>
            </a:r>
            <a:r>
              <a:rPr lang="zh-CN" altLang="en-US" sz="2400" dirty="0">
                <a:solidFill>
                  <a:srgbClr val="080808"/>
                </a:solidFill>
                <a:uFillTx/>
                <a:latin typeface="Times New Roman" panose="02020603050405020304" pitchFamily="18" charset="0"/>
              </a:rPr>
              <a:t>，将整个序列成为两个子序列：前面的子序列中数据元素的值均小于或等于基准值，后面的子序列中数据元素的值均大于或等于基准值，</a:t>
            </a:r>
            <a:r>
              <a:rPr lang="zh-CN" altLang="en-US" sz="2400" dirty="0">
                <a:solidFill>
                  <a:srgbClr val="FF0000"/>
                </a:solidFill>
                <a:uFillTx/>
                <a:latin typeface="Times New Roman" panose="02020603050405020304" pitchFamily="18" charset="0"/>
              </a:rPr>
              <a:t>并把基准值放在这两个子序列的中间的位置上；</a:t>
            </a:r>
            <a:endParaRPr lang="zh-CN" altLang="en-US" sz="2400" dirty="0">
              <a:solidFill>
                <a:srgbClr val="FF0000"/>
              </a:solidFill>
              <a:uFillTx/>
              <a:latin typeface="Times New Roman" panose="02020603050405020304" pitchFamily="18" charset="0"/>
            </a:endParaRPr>
          </a:p>
          <a:p>
            <a:pPr indent="457200">
              <a:spcBef>
                <a:spcPts val="0"/>
              </a:spcBef>
              <a:buSzTx/>
              <a:buFontTx/>
              <a:buNone/>
            </a:pPr>
            <a:r>
              <a:rPr lang="zh-CN" altLang="en-US" sz="2400" dirty="0">
                <a:solidFill>
                  <a:srgbClr val="080808"/>
                </a:solidFill>
                <a:uFillTx/>
                <a:latin typeface="Times New Roman" panose="02020603050405020304" pitchFamily="18" charset="0"/>
              </a:rPr>
              <a:t>（</a:t>
            </a:r>
            <a:r>
              <a:rPr lang="en-US" altLang="zh-CN" sz="2400" dirty="0">
                <a:solidFill>
                  <a:srgbClr val="080808"/>
                </a:solidFill>
                <a:uFillTx/>
                <a:latin typeface="Times New Roman" panose="02020603050405020304" pitchFamily="18" charset="0"/>
              </a:rPr>
              <a:t>2</a:t>
            </a:r>
            <a:r>
              <a:rPr lang="zh-CN" altLang="en-US" sz="2400" dirty="0">
                <a:solidFill>
                  <a:srgbClr val="080808"/>
                </a:solidFill>
                <a:uFillTx/>
                <a:latin typeface="Times New Roman" panose="02020603050405020304" pitchFamily="18" charset="0"/>
              </a:rPr>
              <a:t>）求解子问题：若每个子序列内只有一个记录或空，则它是有序的，直接返回；否则递归地求解各个子问题。</a:t>
            </a:r>
            <a:endParaRPr lang="zh-CN" altLang="en-US" sz="2400" dirty="0">
              <a:solidFill>
                <a:srgbClr val="080808"/>
              </a:solidFill>
              <a:uFillTx/>
              <a:latin typeface="Times New Roman" panose="02020603050405020304" pitchFamily="18" charset="0"/>
            </a:endParaRPr>
          </a:p>
          <a:p>
            <a:pPr indent="457200">
              <a:spcBef>
                <a:spcPts val="0"/>
              </a:spcBef>
              <a:buSzTx/>
              <a:buFontTx/>
              <a:buNone/>
            </a:pPr>
            <a:r>
              <a:rPr lang="zh-CN" altLang="en-US" sz="2400" dirty="0">
                <a:solidFill>
                  <a:srgbClr val="080808"/>
                </a:solidFill>
                <a:uFillTx/>
                <a:latin typeface="Times New Roman" panose="02020603050405020304" pitchFamily="18" charset="0"/>
              </a:rPr>
              <a:t>（</a:t>
            </a:r>
            <a:r>
              <a:rPr lang="en-US" altLang="zh-CN" sz="2400" dirty="0">
                <a:solidFill>
                  <a:srgbClr val="080808"/>
                </a:solidFill>
                <a:uFillTx/>
                <a:latin typeface="Times New Roman" panose="02020603050405020304" pitchFamily="18" charset="0"/>
              </a:rPr>
              <a:t>3</a:t>
            </a:r>
            <a:r>
              <a:rPr lang="zh-CN" altLang="en-US" sz="2400" dirty="0">
                <a:solidFill>
                  <a:srgbClr val="080808"/>
                </a:solidFill>
                <a:uFillTx/>
                <a:latin typeface="Times New Roman" panose="02020603050405020304" pitchFamily="18" charset="0"/>
              </a:rPr>
              <a:t>）合并：由于对子序列</a:t>
            </a:r>
            <a:r>
              <a:rPr lang="en-US" altLang="zh-CN" sz="2400" dirty="0">
                <a:solidFill>
                  <a:srgbClr val="080808"/>
                </a:solidFill>
                <a:uFillTx/>
                <a:latin typeface="Times New Roman" panose="02020603050405020304" pitchFamily="18" charset="0"/>
              </a:rPr>
              <a:t>a1,a2, … ,ai-1</a:t>
            </a:r>
            <a:r>
              <a:rPr lang="zh-CN" altLang="en-US" sz="2400" dirty="0">
                <a:solidFill>
                  <a:srgbClr val="080808"/>
                </a:solidFill>
                <a:uFillTx/>
                <a:latin typeface="Times New Roman" panose="02020603050405020304" pitchFamily="18" charset="0"/>
              </a:rPr>
              <a:t>和</a:t>
            </a:r>
            <a:r>
              <a:rPr lang="en-US" altLang="zh-CN" sz="2400" dirty="0">
                <a:solidFill>
                  <a:srgbClr val="080808"/>
                </a:solidFill>
                <a:uFillTx/>
                <a:latin typeface="Times New Roman" panose="02020603050405020304" pitchFamily="18" charset="0"/>
              </a:rPr>
              <a:t>ai+1, …, an</a:t>
            </a:r>
            <a:r>
              <a:rPr lang="zh-CN" altLang="en-US" sz="2400" dirty="0">
                <a:solidFill>
                  <a:srgbClr val="080808"/>
                </a:solidFill>
                <a:uFillTx/>
                <a:latin typeface="Times New Roman" panose="02020603050405020304" pitchFamily="18" charset="0"/>
              </a:rPr>
              <a:t>的排序是就地进行的，因此合并不需要执行任何操作。</a:t>
            </a:r>
            <a:endParaRPr lang="zh-CN" altLang="en-US" sz="2400" dirty="0">
              <a:solidFill>
                <a:srgbClr val="080808"/>
              </a:solidFill>
              <a:uFillTx/>
              <a:latin typeface="Times New Roman" panose="02020603050405020304" pitchFamily="18" charset="0"/>
            </a:endParaRPr>
          </a:p>
          <a:p>
            <a:pPr indent="457200">
              <a:spcBef>
                <a:spcPts val="0"/>
              </a:spcBef>
              <a:buSzTx/>
              <a:buFontTx/>
              <a:buNone/>
            </a:pPr>
            <a:endParaRPr lang="zh-CN" altLang="en-US" sz="2400" dirty="0">
              <a:solidFill>
                <a:srgbClr val="080808"/>
              </a:solidFill>
              <a:uFillTx/>
              <a:latin typeface="Times New Roman" panose="02020603050405020304" pitchFamily="18" charset="0"/>
            </a:endParaRPr>
          </a:p>
        </p:txBody>
      </p:sp>
      <p:sp>
        <p:nvSpPr>
          <p:cNvPr id="3" name="矩形 2"/>
          <p:cNvSpPr/>
          <p:nvPr/>
        </p:nvSpPr>
        <p:spPr>
          <a:xfrm>
            <a:off x="407074" y="1052736"/>
            <a:ext cx="2691130"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3.2.2 </a:t>
            </a:r>
            <a:r>
              <a:rPr lang="zh-CN" altLang="en-US" sz="2800" b="1" dirty="0">
                <a:solidFill>
                  <a:srgbClr val="0000FF"/>
                </a:solidFill>
                <a:latin typeface="楷体" panose="02010609060101010101" pitchFamily="49" charset="-122"/>
                <a:ea typeface="楷体" panose="02010609060101010101" pitchFamily="49" charset="-122"/>
              </a:rPr>
              <a:t>快速排序</a:t>
            </a:r>
            <a:endParaRPr lang="zh-CN" altLang="en-US" sz="2800" b="1" dirty="0">
              <a:solidFill>
                <a:srgbClr val="0000FF"/>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07074" y="1052736"/>
            <a:ext cx="2691130"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3.2.2 </a:t>
            </a:r>
            <a:r>
              <a:rPr lang="zh-CN" altLang="en-US" sz="2800" b="1" dirty="0">
                <a:solidFill>
                  <a:srgbClr val="0000FF"/>
                </a:solidFill>
                <a:latin typeface="楷体" panose="02010609060101010101" pitchFamily="49" charset="-122"/>
                <a:ea typeface="楷体" panose="02010609060101010101" pitchFamily="49" charset="-122"/>
              </a:rPr>
              <a:t>快速排序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5" name="文本框 4"/>
          <p:cNvSpPr txBox="1"/>
          <p:nvPr/>
        </p:nvSpPr>
        <p:spPr>
          <a:xfrm>
            <a:off x="611505" y="1701165"/>
            <a:ext cx="7505700" cy="711835"/>
          </a:xfrm>
          <a:prstGeom prst="rect">
            <a:avLst/>
          </a:prstGeom>
          <a:noFill/>
        </p:spPr>
        <p:txBody>
          <a:bodyPr wrap="square" rtlCol="0">
            <a:noAutofit/>
          </a:bodyPr>
          <a:p>
            <a:r>
              <a:rPr lang="zh-CN" altLang="en-US">
                <a:latin typeface="Times New Roman" panose="02020603050405020304" pitchFamily="18" charset="0"/>
              </a:rPr>
              <a:t>例如：</a:t>
            </a:r>
            <a:r>
              <a:rPr lang="zh-CN" altLang="en-US" dirty="0">
                <a:solidFill>
                  <a:srgbClr val="080808"/>
                </a:solidFill>
                <a:latin typeface="Times New Roman" panose="02020603050405020304" pitchFamily="18" charset="0"/>
                <a:sym typeface="+mn-ea"/>
              </a:rPr>
              <a:t>数据序列</a:t>
            </a:r>
            <a:r>
              <a:rPr lang="en-US" altLang="zh-CN" dirty="0">
                <a:solidFill>
                  <a:srgbClr val="080808"/>
                </a:solidFill>
                <a:latin typeface="Times New Roman" panose="02020603050405020304" pitchFamily="18" charset="0"/>
                <a:sym typeface="+mn-ea"/>
              </a:rPr>
              <a:t>{32,15,11,26,53,87,3,61}</a:t>
            </a:r>
            <a:r>
              <a:rPr lang="zh-CN" altLang="en-US" dirty="0">
                <a:solidFill>
                  <a:srgbClr val="080808"/>
                </a:solidFill>
                <a:latin typeface="Times New Roman" panose="02020603050405020304" pitchFamily="18" charset="0"/>
                <a:sym typeface="+mn-ea"/>
              </a:rPr>
              <a:t>进行快速排序，其中有序区用</a:t>
            </a:r>
            <a:r>
              <a:rPr lang="en-US" altLang="zh-CN" dirty="0">
                <a:solidFill>
                  <a:srgbClr val="080808"/>
                </a:solidFill>
                <a:latin typeface="Times New Roman" panose="02020603050405020304" pitchFamily="18" charset="0"/>
                <a:sym typeface="+mn-ea"/>
              </a:rPr>
              <a:t>[ ]</a:t>
            </a:r>
            <a:r>
              <a:rPr lang="zh-CN" altLang="en-US" dirty="0">
                <a:solidFill>
                  <a:srgbClr val="080808"/>
                </a:solidFill>
                <a:latin typeface="Times New Roman" panose="02020603050405020304" pitchFamily="18" charset="0"/>
                <a:sym typeface="+mn-ea"/>
              </a:rPr>
              <a:t>括起来。</a:t>
            </a:r>
            <a:endParaRPr lang="zh-CN" altLang="en-US">
              <a:latin typeface="Times New Roman" panose="02020603050405020304" pitchFamily="18" charset="0"/>
            </a:endParaRPr>
          </a:p>
        </p:txBody>
      </p:sp>
      <p:sp>
        <p:nvSpPr>
          <p:cNvPr id="7" name="文本框 6"/>
          <p:cNvSpPr txBox="1"/>
          <p:nvPr/>
        </p:nvSpPr>
        <p:spPr>
          <a:xfrm>
            <a:off x="683260" y="2413000"/>
            <a:ext cx="8182610" cy="3750310"/>
          </a:xfrm>
          <a:prstGeom prst="rect">
            <a:avLst/>
          </a:prstGeom>
          <a:noFill/>
        </p:spPr>
        <p:txBody>
          <a:bodyPr wrap="square" rtlCol="0">
            <a:noAutofit/>
          </a:bodyPr>
          <a:p>
            <a:r>
              <a:rPr lang="zh-CN" altLang="en-US"/>
              <a:t>初始数据序列：</a:t>
            </a:r>
            <a:r>
              <a:rPr lang="en-US" altLang="zh-CN" dirty="0">
                <a:solidFill>
                  <a:srgbClr val="080808"/>
                </a:solidFill>
                <a:latin typeface="Times New Roman" panose="02020603050405020304" pitchFamily="18" charset="0"/>
                <a:sym typeface="+mn-ea"/>
              </a:rPr>
              <a:t>32,15,11,26,53,87,3,61</a:t>
            </a:r>
            <a:endParaRPr lang="en-US" altLang="zh-CN" dirty="0">
              <a:solidFill>
                <a:srgbClr val="080808"/>
              </a:solidFill>
              <a:latin typeface="Times New Roman" panose="02020603050405020304" pitchFamily="18" charset="0"/>
              <a:sym typeface="+mn-ea"/>
            </a:endParaRPr>
          </a:p>
          <a:p>
            <a:endParaRPr lang="en-US" altLang="zh-CN" dirty="0">
              <a:solidFill>
                <a:srgbClr val="080808"/>
              </a:solidFill>
              <a:latin typeface="Times New Roman" panose="02020603050405020304" pitchFamily="18" charset="0"/>
              <a:sym typeface="+mn-ea"/>
            </a:endParaRPr>
          </a:p>
          <a:p>
            <a:endParaRPr lang="en-US" altLang="zh-CN" dirty="0">
              <a:solidFill>
                <a:srgbClr val="080808"/>
              </a:solidFill>
              <a:latin typeface="Times New Roman" panose="02020603050405020304" pitchFamily="18" charset="0"/>
              <a:sym typeface="+mn-ea"/>
            </a:endParaRPr>
          </a:p>
          <a:p>
            <a:r>
              <a:rPr lang="zh-CN" altLang="en-US"/>
              <a:t>第一趟排序：</a:t>
            </a:r>
            <a:r>
              <a:rPr lang="en-US" altLang="zh-CN" dirty="0">
                <a:solidFill>
                  <a:srgbClr val="080808"/>
                </a:solidFill>
                <a:latin typeface="Times New Roman" panose="02020603050405020304" pitchFamily="18" charset="0"/>
                <a:sym typeface="+mn-ea"/>
              </a:rPr>
              <a:t>3,15,11,26,</a:t>
            </a:r>
            <a:r>
              <a:rPr lang="en-US" altLang="zh-CN" dirty="0">
                <a:solidFill>
                  <a:srgbClr val="FF0000"/>
                </a:solidFill>
                <a:latin typeface="Times New Roman" panose="02020603050405020304" pitchFamily="18" charset="0"/>
                <a:sym typeface="+mn-ea"/>
              </a:rPr>
              <a:t>[32]</a:t>
            </a:r>
            <a:r>
              <a:rPr lang="en-US" altLang="zh-CN" dirty="0">
                <a:solidFill>
                  <a:srgbClr val="080808"/>
                </a:solidFill>
                <a:latin typeface="Times New Roman" panose="02020603050405020304" pitchFamily="18" charset="0"/>
                <a:sym typeface="+mn-ea"/>
              </a:rPr>
              <a:t>,87,53,61</a:t>
            </a:r>
            <a:endParaRPr lang="en-US" altLang="zh-CN" dirty="0">
              <a:solidFill>
                <a:srgbClr val="080808"/>
              </a:solidFill>
              <a:latin typeface="Times New Roman" panose="02020603050405020304" pitchFamily="18" charset="0"/>
              <a:sym typeface="+mn-ea"/>
            </a:endParaRPr>
          </a:p>
          <a:p>
            <a:endParaRPr lang="en-US" altLang="zh-CN" dirty="0">
              <a:solidFill>
                <a:srgbClr val="080808"/>
              </a:solidFill>
              <a:latin typeface="Times New Roman" panose="02020603050405020304" pitchFamily="18" charset="0"/>
              <a:sym typeface="+mn-ea"/>
            </a:endParaRPr>
          </a:p>
          <a:p>
            <a:endParaRPr lang="en-US" altLang="zh-CN" dirty="0">
              <a:solidFill>
                <a:srgbClr val="080808"/>
              </a:solidFill>
              <a:latin typeface="Times New Roman" panose="02020603050405020304" pitchFamily="18" charset="0"/>
              <a:sym typeface="+mn-ea"/>
            </a:endParaRPr>
          </a:p>
          <a:p>
            <a:r>
              <a:rPr lang="zh-CN" altLang="en-US">
                <a:sym typeface="+mn-ea"/>
              </a:rPr>
              <a:t>第二趟排序：</a:t>
            </a:r>
            <a:r>
              <a:rPr lang="en-US" altLang="zh-CN">
                <a:solidFill>
                  <a:srgbClr val="FF0000"/>
                </a:solidFill>
                <a:sym typeface="+mn-ea"/>
              </a:rPr>
              <a:t>[</a:t>
            </a:r>
            <a:r>
              <a:rPr lang="en-US" altLang="zh-CN" dirty="0">
                <a:solidFill>
                  <a:srgbClr val="FF0000"/>
                </a:solidFill>
                <a:latin typeface="Times New Roman" panose="02020603050405020304" pitchFamily="18" charset="0"/>
                <a:sym typeface="+mn-ea"/>
              </a:rPr>
              <a:t>3]</a:t>
            </a:r>
            <a:r>
              <a:rPr lang="en-US" altLang="zh-CN" dirty="0">
                <a:solidFill>
                  <a:srgbClr val="080808"/>
                </a:solidFill>
                <a:latin typeface="Times New Roman" panose="02020603050405020304" pitchFamily="18" charset="0"/>
                <a:sym typeface="+mn-ea"/>
              </a:rPr>
              <a:t>,15,11,26,</a:t>
            </a:r>
            <a:r>
              <a:rPr lang="en-US" altLang="zh-CN" dirty="0">
                <a:solidFill>
                  <a:srgbClr val="FF0000"/>
                </a:solidFill>
                <a:latin typeface="Times New Roman" panose="02020603050405020304" pitchFamily="18" charset="0"/>
                <a:sym typeface="+mn-ea"/>
              </a:rPr>
              <a:t>[32]</a:t>
            </a:r>
            <a:r>
              <a:rPr lang="en-US" altLang="zh-CN" dirty="0">
                <a:solidFill>
                  <a:srgbClr val="080808"/>
                </a:solidFill>
                <a:latin typeface="Times New Roman" panose="02020603050405020304" pitchFamily="18" charset="0"/>
                <a:sym typeface="+mn-ea"/>
              </a:rPr>
              <a:t>,61,53,</a:t>
            </a:r>
            <a:r>
              <a:rPr lang="en-US" altLang="zh-CN" dirty="0">
                <a:solidFill>
                  <a:srgbClr val="FF0000"/>
                </a:solidFill>
                <a:latin typeface="Times New Roman" panose="02020603050405020304" pitchFamily="18" charset="0"/>
                <a:sym typeface="+mn-ea"/>
              </a:rPr>
              <a:t>[87]</a:t>
            </a:r>
            <a:endParaRPr lang="en-US" altLang="zh-CN" dirty="0">
              <a:solidFill>
                <a:srgbClr val="080808"/>
              </a:solidFill>
              <a:latin typeface="Times New Roman" panose="02020603050405020304" pitchFamily="18" charset="0"/>
              <a:sym typeface="+mn-ea"/>
            </a:endParaRPr>
          </a:p>
          <a:p>
            <a:endParaRPr lang="zh-CN" altLang="en-US"/>
          </a:p>
          <a:p>
            <a:endParaRPr lang="zh-CN" altLang="en-US"/>
          </a:p>
          <a:p>
            <a:r>
              <a:rPr lang="zh-CN" altLang="en-US">
                <a:sym typeface="+mn-ea"/>
              </a:rPr>
              <a:t>第三趟排序：</a:t>
            </a:r>
            <a:r>
              <a:rPr lang="en-US" altLang="zh-CN">
                <a:solidFill>
                  <a:srgbClr val="FF0000"/>
                </a:solidFill>
                <a:sym typeface="+mn-ea"/>
              </a:rPr>
              <a:t>[</a:t>
            </a:r>
            <a:r>
              <a:rPr lang="en-US" altLang="zh-CN" dirty="0">
                <a:solidFill>
                  <a:srgbClr val="FF0000"/>
                </a:solidFill>
                <a:latin typeface="Times New Roman" panose="02020603050405020304" pitchFamily="18" charset="0"/>
                <a:sym typeface="+mn-ea"/>
              </a:rPr>
              <a:t>3]</a:t>
            </a:r>
            <a:r>
              <a:rPr lang="en-US" altLang="zh-CN" dirty="0">
                <a:solidFill>
                  <a:srgbClr val="080808"/>
                </a:solidFill>
                <a:latin typeface="Times New Roman" panose="02020603050405020304" pitchFamily="18" charset="0"/>
                <a:sym typeface="+mn-ea"/>
              </a:rPr>
              <a:t>,11,</a:t>
            </a:r>
            <a:r>
              <a:rPr lang="en-US" altLang="zh-CN" dirty="0">
                <a:solidFill>
                  <a:srgbClr val="FF0000"/>
                </a:solidFill>
                <a:latin typeface="Times New Roman" panose="02020603050405020304" pitchFamily="18" charset="0"/>
                <a:sym typeface="+mn-ea"/>
              </a:rPr>
              <a:t>[15]</a:t>
            </a:r>
            <a:r>
              <a:rPr lang="en-US" altLang="zh-CN" dirty="0">
                <a:solidFill>
                  <a:srgbClr val="080808"/>
                </a:solidFill>
                <a:latin typeface="Times New Roman" panose="02020603050405020304" pitchFamily="18" charset="0"/>
                <a:sym typeface="+mn-ea"/>
              </a:rPr>
              <a:t>,26,</a:t>
            </a:r>
            <a:r>
              <a:rPr lang="en-US" altLang="zh-CN" dirty="0">
                <a:solidFill>
                  <a:srgbClr val="FF0000"/>
                </a:solidFill>
                <a:latin typeface="Times New Roman" panose="02020603050405020304" pitchFamily="18" charset="0"/>
                <a:sym typeface="+mn-ea"/>
              </a:rPr>
              <a:t>[32]</a:t>
            </a:r>
            <a:r>
              <a:rPr lang="en-US" altLang="zh-CN" dirty="0">
                <a:solidFill>
                  <a:srgbClr val="080808"/>
                </a:solidFill>
                <a:latin typeface="Times New Roman" panose="02020603050405020304" pitchFamily="18" charset="0"/>
                <a:sym typeface="+mn-ea"/>
              </a:rPr>
              <a:t>,53,</a:t>
            </a:r>
            <a:r>
              <a:rPr lang="en-US" altLang="zh-CN" dirty="0">
                <a:solidFill>
                  <a:srgbClr val="FF0000"/>
                </a:solidFill>
                <a:latin typeface="Times New Roman" panose="02020603050405020304" pitchFamily="18" charset="0"/>
                <a:sym typeface="+mn-ea"/>
              </a:rPr>
              <a:t>[61]</a:t>
            </a:r>
            <a:r>
              <a:rPr lang="en-US" altLang="zh-CN" dirty="0">
                <a:solidFill>
                  <a:srgbClr val="080808"/>
                </a:solidFill>
                <a:latin typeface="Times New Roman" panose="02020603050405020304" pitchFamily="18" charset="0"/>
                <a:sym typeface="+mn-ea"/>
              </a:rPr>
              <a:t>,</a:t>
            </a:r>
            <a:r>
              <a:rPr lang="en-US" altLang="zh-CN" dirty="0">
                <a:solidFill>
                  <a:srgbClr val="FF0000"/>
                </a:solidFill>
                <a:latin typeface="Times New Roman" panose="02020603050405020304" pitchFamily="18" charset="0"/>
                <a:sym typeface="+mn-ea"/>
              </a:rPr>
              <a:t>[87]</a:t>
            </a:r>
            <a:endParaRPr lang="en-US" altLang="zh-CN" dirty="0">
              <a:solidFill>
                <a:srgbClr val="080808"/>
              </a:solidFill>
              <a:latin typeface="Times New Roman" panose="02020603050405020304" pitchFamily="18" charset="0"/>
              <a:sym typeface="+mn-ea"/>
            </a:endParaRPr>
          </a:p>
          <a:p>
            <a:endParaRPr lang="zh-CN" altLang="en-US"/>
          </a:p>
          <a:p>
            <a:endParaRPr lang="zh-CN" altLang="en-US"/>
          </a:p>
          <a:p>
            <a:r>
              <a:rPr lang="zh-CN" altLang="en-US">
                <a:sym typeface="+mn-ea"/>
              </a:rPr>
              <a:t>第四次排序完成：</a:t>
            </a:r>
            <a:r>
              <a:rPr lang="en-US" altLang="zh-CN">
                <a:solidFill>
                  <a:srgbClr val="FF0000"/>
                </a:solidFill>
                <a:sym typeface="+mn-ea"/>
              </a:rPr>
              <a:t>[</a:t>
            </a:r>
            <a:r>
              <a:rPr lang="en-US" altLang="zh-CN" dirty="0">
                <a:solidFill>
                  <a:srgbClr val="FF0000"/>
                </a:solidFill>
                <a:latin typeface="Times New Roman" panose="02020603050405020304" pitchFamily="18" charset="0"/>
                <a:sym typeface="+mn-ea"/>
              </a:rPr>
              <a:t>3],[11],[15],[26],[32],[53],[61],[87]</a:t>
            </a:r>
            <a:endParaRPr lang="zh-CN" altLang="en-US">
              <a:solidFill>
                <a:srgbClr val="FF0000"/>
              </a:solidFill>
            </a:endParaRPr>
          </a:p>
          <a:p>
            <a:endParaRPr lang="zh-CN" altLang="en-US">
              <a:solidFill>
                <a:srgbClr val="FF0000"/>
              </a:solidFill>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99770" y="1628775"/>
            <a:ext cx="7811770" cy="974725"/>
          </a:xfrm>
          <a:prstGeom prst="rect">
            <a:avLst/>
          </a:prstGeom>
          <a:noFill/>
        </p:spPr>
        <p:txBody>
          <a:bodyPr wrap="square" rtlCol="0">
            <a:noAutofit/>
          </a:bodyPr>
          <a:p>
            <a:r>
              <a:rPr lang="zh-CN" altLang="en-US">
                <a:latin typeface="Times New Roman" panose="02020603050405020304" pitchFamily="18" charset="0"/>
              </a:rPr>
              <a:t>那么此时快速排序的重点有两部分：</a:t>
            </a:r>
            <a:endParaRPr lang="zh-CN" altLang="en-US">
              <a:latin typeface="Times New Roman" panose="02020603050405020304" pitchFamily="18" charset="0"/>
            </a:endParaRPr>
          </a:p>
          <a:p>
            <a:r>
              <a:rPr lang="zh-CN" altLang="en-US">
                <a:latin typeface="Times New Roman" panose="02020603050405020304" pitchFamily="18" charset="0"/>
              </a:rPr>
              <a:t>①如何将数组分成二部分，一部分大于基准值，一部分小于</a:t>
            </a:r>
            <a:r>
              <a:rPr lang="zh-CN" altLang="en-US">
                <a:latin typeface="Times New Roman" panose="02020603050405020304" pitchFamily="18" charset="0"/>
              </a:rPr>
              <a:t>基准值。</a:t>
            </a:r>
            <a:endParaRPr lang="zh-CN" altLang="en-US">
              <a:latin typeface="Times New Roman" panose="02020603050405020304" pitchFamily="18" charset="0"/>
            </a:endParaRPr>
          </a:p>
          <a:p>
            <a:r>
              <a:rPr lang="zh-CN" altLang="en-US">
                <a:latin typeface="Times New Roman" panose="02020603050405020304" pitchFamily="18" charset="0"/>
              </a:rPr>
              <a:t>②如何将数组分成的两部分，递归成</a:t>
            </a:r>
            <a:r>
              <a:rPr lang="zh-CN" altLang="en-US">
                <a:latin typeface="Times New Roman" panose="02020603050405020304" pitchFamily="18" charset="0"/>
              </a:rPr>
              <a:t>子问题。</a:t>
            </a:r>
            <a:endParaRPr lang="zh-CN" altLang="en-US">
              <a:latin typeface="Times New Roman" panose="02020603050405020304" pitchFamily="18" charset="0"/>
            </a:endParaRPr>
          </a:p>
        </p:txBody>
      </p:sp>
      <p:sp>
        <p:nvSpPr>
          <p:cNvPr id="6" name="矩形 5"/>
          <p:cNvSpPr/>
          <p:nvPr/>
        </p:nvSpPr>
        <p:spPr>
          <a:xfrm>
            <a:off x="407074" y="764446"/>
            <a:ext cx="269113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3.2.2 </a:t>
            </a:r>
            <a:r>
              <a:rPr lang="zh-CN" altLang="en-US" sz="2800" b="1" dirty="0">
                <a:solidFill>
                  <a:srgbClr val="0000FF"/>
                </a:solidFill>
                <a:latin typeface="楷体" panose="02010609060101010101" pitchFamily="49" charset="-122"/>
                <a:ea typeface="楷体" panose="02010609060101010101" pitchFamily="49" charset="-122"/>
              </a:rPr>
              <a:t>快速排序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7" name="文本框 6"/>
          <p:cNvSpPr txBox="1"/>
          <p:nvPr/>
        </p:nvSpPr>
        <p:spPr>
          <a:xfrm>
            <a:off x="699770" y="3149600"/>
            <a:ext cx="5056505" cy="374650"/>
          </a:xfrm>
          <a:prstGeom prst="rect">
            <a:avLst/>
          </a:prstGeom>
          <a:noFill/>
        </p:spPr>
        <p:txBody>
          <a:bodyPr wrap="square" rtlCol="0" anchor="t">
            <a:noAutofit/>
          </a:bodyPr>
          <a:p>
            <a:r>
              <a:rPr lang="zh-CN" altLang="en-US" dirty="0">
                <a:solidFill>
                  <a:srgbClr val="080808"/>
                </a:solidFill>
                <a:latin typeface="Times New Roman" panose="02020603050405020304" pitchFamily="18" charset="0"/>
                <a:sym typeface="+mn-ea"/>
              </a:rPr>
              <a:t>初始数组：</a:t>
            </a:r>
            <a:r>
              <a:rPr lang="en-US" altLang="zh-CN" dirty="0">
                <a:solidFill>
                  <a:srgbClr val="080808"/>
                </a:solidFill>
                <a:latin typeface="Times New Roman" panose="02020603050405020304" pitchFamily="18" charset="0"/>
                <a:sym typeface="+mn-ea"/>
              </a:rPr>
              <a:t>32,15,11,26,53,87,3,61</a:t>
            </a:r>
            <a:endParaRPr lang="en-US" altLang="zh-CN" dirty="0">
              <a:solidFill>
                <a:srgbClr val="080808"/>
              </a:solidFill>
              <a:latin typeface="Times New Roman" panose="02020603050405020304" pitchFamily="18" charset="0"/>
              <a:sym typeface="+mn-ea"/>
            </a:endParaRPr>
          </a:p>
        </p:txBody>
      </p:sp>
      <p:sp>
        <p:nvSpPr>
          <p:cNvPr id="8" name="文本框 7"/>
          <p:cNvSpPr txBox="1"/>
          <p:nvPr/>
        </p:nvSpPr>
        <p:spPr>
          <a:xfrm>
            <a:off x="699770" y="2708910"/>
            <a:ext cx="4572000" cy="368300"/>
          </a:xfrm>
          <a:prstGeom prst="rect">
            <a:avLst/>
          </a:prstGeom>
          <a:noFill/>
        </p:spPr>
        <p:txBody>
          <a:bodyPr wrap="square" rtlCol="0" anchor="t">
            <a:spAutoFit/>
          </a:bodyPr>
          <a:p>
            <a:r>
              <a:rPr lang="zh-CN" altLang="en-US">
                <a:latin typeface="Times New Roman" panose="02020603050405020304" pitchFamily="18" charset="0"/>
                <a:sym typeface="+mn-ea"/>
              </a:rPr>
              <a:t>如何解决上述的</a:t>
            </a:r>
            <a:r>
              <a:rPr lang="zh-CN" altLang="en-US">
                <a:latin typeface="Times New Roman" panose="02020603050405020304" pitchFamily="18" charset="0"/>
                <a:sym typeface="+mn-ea"/>
              </a:rPr>
              <a:t>问题？</a:t>
            </a:r>
            <a:endParaRPr lang="zh-CN" altLang="en-US">
              <a:latin typeface="Times New Roman" panose="02020603050405020304" pitchFamily="18" charset="0"/>
              <a:sym typeface="+mn-ea"/>
            </a:endParaRPr>
          </a:p>
        </p:txBody>
      </p:sp>
      <p:sp>
        <p:nvSpPr>
          <p:cNvPr id="9" name="文本框 8"/>
          <p:cNvSpPr txBox="1"/>
          <p:nvPr/>
        </p:nvSpPr>
        <p:spPr>
          <a:xfrm>
            <a:off x="699770" y="3596640"/>
            <a:ext cx="5056505" cy="374650"/>
          </a:xfrm>
          <a:prstGeom prst="rect">
            <a:avLst/>
          </a:prstGeom>
          <a:noFill/>
        </p:spPr>
        <p:txBody>
          <a:bodyPr wrap="square" rtlCol="0" anchor="t">
            <a:noAutofit/>
          </a:bodyPr>
          <a:p>
            <a:r>
              <a:rPr lang="zh-CN" altLang="en-US" dirty="0">
                <a:solidFill>
                  <a:srgbClr val="080808"/>
                </a:solidFill>
                <a:latin typeface="Times New Roman" panose="02020603050405020304" pitchFamily="18" charset="0"/>
                <a:sym typeface="+mn-ea"/>
              </a:rPr>
              <a:t>假设选第一个值为基准值：</a:t>
            </a:r>
            <a:r>
              <a:rPr lang="en-US" altLang="zh-CN" dirty="0">
                <a:solidFill>
                  <a:srgbClr val="080808"/>
                </a:solidFill>
                <a:latin typeface="Times New Roman" panose="02020603050405020304" pitchFamily="18" charset="0"/>
                <a:sym typeface="+mn-ea"/>
              </a:rPr>
              <a:t>int pivot = a[0]</a:t>
            </a:r>
            <a:endParaRPr lang="en-US" altLang="zh-CN" dirty="0">
              <a:solidFill>
                <a:srgbClr val="080808"/>
              </a:solidFill>
              <a:latin typeface="Times New Roman" panose="02020603050405020304" pitchFamily="18" charset="0"/>
              <a:sym typeface="+mn-ea"/>
            </a:endParaRPr>
          </a:p>
        </p:txBody>
      </p:sp>
      <p:graphicFrame>
        <p:nvGraphicFramePr>
          <p:cNvPr id="10" name="表格 9"/>
          <p:cNvGraphicFramePr/>
          <p:nvPr/>
        </p:nvGraphicFramePr>
        <p:xfrm>
          <a:off x="1043305" y="4149090"/>
          <a:ext cx="6400165" cy="381000"/>
        </p:xfrm>
        <a:graphic>
          <a:graphicData uri="http://schemas.openxmlformats.org/drawingml/2006/table">
            <a:tbl>
              <a:tblPr firstRow="1" bandRow="1">
                <a:tableStyleId>{5C22544A-7EE6-4342-B048-85BDC9FD1C3A}</a:tableStyleId>
              </a:tblPr>
              <a:tblGrid>
                <a:gridCol w="799465"/>
                <a:gridCol w="799465"/>
                <a:gridCol w="799465"/>
                <a:gridCol w="799465"/>
                <a:gridCol w="799465"/>
                <a:gridCol w="799465"/>
                <a:gridCol w="799465"/>
                <a:gridCol w="799465"/>
              </a:tblGrid>
              <a:tr h="381000">
                <a:tc>
                  <a:txBody>
                    <a:bodyPr/>
                    <a:p>
                      <a:pPr>
                        <a:buNone/>
                      </a:pPr>
                      <a:r>
                        <a:rPr lang="en-US" altLang="zh-CN" sz="1800" dirty="0">
                          <a:solidFill>
                            <a:srgbClr val="080808"/>
                          </a:solidFill>
                          <a:latin typeface="Times New Roman" panose="02020603050405020304" pitchFamily="18" charset="0"/>
                          <a:sym typeface="+mn-ea"/>
                        </a:rPr>
                        <a:t>32</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15</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11</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26</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53</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87</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3</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61</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sp>
        <p:nvSpPr>
          <p:cNvPr id="11" name="文本框 10"/>
          <p:cNvSpPr txBox="1"/>
          <p:nvPr/>
        </p:nvSpPr>
        <p:spPr>
          <a:xfrm>
            <a:off x="699770" y="4869180"/>
            <a:ext cx="7874000" cy="741680"/>
          </a:xfrm>
          <a:prstGeom prst="rect">
            <a:avLst/>
          </a:prstGeom>
          <a:noFill/>
        </p:spPr>
        <p:txBody>
          <a:bodyPr wrap="square" rtlCol="0">
            <a:noAutofit/>
          </a:bodyPr>
          <a:p>
            <a:r>
              <a:rPr lang="zh-CN" altLang="en-US">
                <a:latin typeface="Times New Roman" panose="02020603050405020304" pitchFamily="18" charset="0"/>
              </a:rPr>
              <a:t>思路（要转换成代码的思路）：很容易想到递归的出口，当子问题的元素数目为</a:t>
            </a:r>
            <a:r>
              <a:rPr lang="en-US" altLang="zh-CN">
                <a:latin typeface="Times New Roman" panose="02020603050405020304" pitchFamily="18" charset="0"/>
              </a:rPr>
              <a:t>1</a:t>
            </a:r>
            <a:r>
              <a:rPr lang="zh-CN" altLang="en-US">
                <a:latin typeface="Times New Roman" panose="02020603050405020304" pitchFamily="18" charset="0"/>
              </a:rPr>
              <a:t>的时候。如果子问题不是一个元素，</a:t>
            </a:r>
            <a:r>
              <a:rPr lang="zh-CN" altLang="en-US">
                <a:latin typeface="Times New Roman" panose="02020603050405020304" pitchFamily="18" charset="0"/>
                <a:sym typeface="+mn-ea"/>
              </a:rPr>
              <a:t>则需要将子问题分成两部分。</a:t>
            </a:r>
            <a:r>
              <a:rPr lang="zh-CN" altLang="en-US">
                <a:solidFill>
                  <a:srgbClr val="FF0000"/>
                </a:solidFill>
                <a:latin typeface="Times New Roman" panose="02020603050405020304" pitchFamily="18" charset="0"/>
                <a:sym typeface="+mn-ea"/>
              </a:rPr>
              <a:t>那么需要两个指针指向首尾，保存比基准值大的和比基准值小的位置。</a:t>
            </a:r>
            <a:endParaRPr lang="zh-CN" altLang="en-US">
              <a:solidFill>
                <a:srgbClr val="FF0000"/>
              </a:solidFill>
              <a:latin typeface="Times New Roman" panose="02020603050405020304" pitchFamily="18" charset="0"/>
              <a:sym typeface="+mn-ea"/>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07074" y="764446"/>
            <a:ext cx="269113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3.2.2 </a:t>
            </a:r>
            <a:r>
              <a:rPr lang="zh-CN" altLang="en-US" sz="2800" b="1" dirty="0">
                <a:solidFill>
                  <a:srgbClr val="0000FF"/>
                </a:solidFill>
                <a:latin typeface="楷体" panose="02010609060101010101" pitchFamily="49" charset="-122"/>
                <a:ea typeface="楷体" panose="02010609060101010101" pitchFamily="49" charset="-122"/>
              </a:rPr>
              <a:t>快速排序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7" name="文本框 6"/>
          <p:cNvSpPr txBox="1"/>
          <p:nvPr/>
        </p:nvSpPr>
        <p:spPr>
          <a:xfrm>
            <a:off x="395605" y="1412875"/>
            <a:ext cx="5056505" cy="374650"/>
          </a:xfrm>
          <a:prstGeom prst="rect">
            <a:avLst/>
          </a:prstGeom>
          <a:noFill/>
        </p:spPr>
        <p:txBody>
          <a:bodyPr wrap="square" rtlCol="0" anchor="t">
            <a:noAutofit/>
          </a:bodyPr>
          <a:p>
            <a:r>
              <a:rPr lang="zh-CN" altLang="en-US" dirty="0">
                <a:solidFill>
                  <a:srgbClr val="080808"/>
                </a:solidFill>
                <a:latin typeface="Times New Roman" panose="02020603050405020304" pitchFamily="18" charset="0"/>
                <a:sym typeface="+mn-ea"/>
              </a:rPr>
              <a:t>初始数组：</a:t>
            </a:r>
            <a:r>
              <a:rPr lang="en-US" altLang="zh-CN" dirty="0">
                <a:solidFill>
                  <a:srgbClr val="080808"/>
                </a:solidFill>
                <a:latin typeface="Times New Roman" panose="02020603050405020304" pitchFamily="18" charset="0"/>
                <a:sym typeface="+mn-ea"/>
              </a:rPr>
              <a:t>a[8] = 32,15,11,26,53,87,3,61</a:t>
            </a:r>
            <a:endParaRPr lang="en-US" altLang="zh-CN" dirty="0">
              <a:solidFill>
                <a:srgbClr val="080808"/>
              </a:solidFill>
              <a:latin typeface="Times New Roman" panose="02020603050405020304" pitchFamily="18" charset="0"/>
              <a:sym typeface="+mn-ea"/>
            </a:endParaRPr>
          </a:p>
        </p:txBody>
      </p:sp>
      <p:sp>
        <p:nvSpPr>
          <p:cNvPr id="9" name="文本框 8"/>
          <p:cNvSpPr txBox="1"/>
          <p:nvPr/>
        </p:nvSpPr>
        <p:spPr>
          <a:xfrm>
            <a:off x="395605" y="1787525"/>
            <a:ext cx="5056505" cy="374650"/>
          </a:xfrm>
          <a:prstGeom prst="rect">
            <a:avLst/>
          </a:prstGeom>
          <a:noFill/>
        </p:spPr>
        <p:txBody>
          <a:bodyPr wrap="square" rtlCol="0" anchor="t">
            <a:noAutofit/>
          </a:bodyPr>
          <a:p>
            <a:r>
              <a:rPr lang="zh-CN" altLang="en-US" dirty="0">
                <a:solidFill>
                  <a:srgbClr val="080808"/>
                </a:solidFill>
                <a:latin typeface="Times New Roman" panose="02020603050405020304" pitchFamily="18" charset="0"/>
                <a:sym typeface="+mn-ea"/>
              </a:rPr>
              <a:t>假设选第一个值为基准值：</a:t>
            </a:r>
            <a:r>
              <a:rPr lang="en-US" altLang="zh-CN" dirty="0">
                <a:solidFill>
                  <a:srgbClr val="080808"/>
                </a:solidFill>
                <a:latin typeface="Times New Roman" panose="02020603050405020304" pitchFamily="18" charset="0"/>
                <a:sym typeface="+mn-ea"/>
              </a:rPr>
              <a:t>int pivot = </a:t>
            </a:r>
            <a:r>
              <a:rPr lang="en-US" altLang="zh-CN" dirty="0">
                <a:solidFill>
                  <a:srgbClr val="FF0000"/>
                </a:solidFill>
                <a:latin typeface="Times New Roman" panose="02020603050405020304" pitchFamily="18" charset="0"/>
                <a:sym typeface="+mn-ea"/>
              </a:rPr>
              <a:t>32</a:t>
            </a:r>
            <a:endParaRPr lang="en-US" altLang="zh-CN" dirty="0">
              <a:solidFill>
                <a:srgbClr val="FF0000"/>
              </a:solidFill>
              <a:latin typeface="Times New Roman" panose="02020603050405020304" pitchFamily="18" charset="0"/>
              <a:sym typeface="+mn-ea"/>
            </a:endParaRPr>
          </a:p>
        </p:txBody>
      </p:sp>
      <p:graphicFrame>
        <p:nvGraphicFramePr>
          <p:cNvPr id="10" name="表格 9"/>
          <p:cNvGraphicFramePr/>
          <p:nvPr/>
        </p:nvGraphicFramePr>
        <p:xfrm>
          <a:off x="971550" y="3141345"/>
          <a:ext cx="6400165" cy="381000"/>
        </p:xfrm>
        <a:graphic>
          <a:graphicData uri="http://schemas.openxmlformats.org/drawingml/2006/table">
            <a:tbl>
              <a:tblPr firstRow="1" bandRow="1">
                <a:tableStyleId>{5C22544A-7EE6-4342-B048-85BDC9FD1C3A}</a:tableStyleId>
              </a:tblPr>
              <a:tblGrid>
                <a:gridCol w="799465"/>
                <a:gridCol w="799465"/>
                <a:gridCol w="799465"/>
                <a:gridCol w="799465"/>
                <a:gridCol w="799465"/>
                <a:gridCol w="799465"/>
                <a:gridCol w="799465"/>
                <a:gridCol w="799465"/>
              </a:tblGrid>
              <a:tr h="381000">
                <a:tc>
                  <a:txBody>
                    <a:bodyPr/>
                    <a:p>
                      <a:pPr algn="ctr">
                        <a:buNone/>
                      </a:pPr>
                      <a:r>
                        <a:rPr lang="zh-CN" altLang="en-US" sz="1800">
                          <a:solidFill>
                            <a:srgbClr val="FF0000"/>
                          </a:solidFill>
                          <a:latin typeface="宋体" panose="02010600030101010101" pitchFamily="2" charset="-122"/>
                          <a:sym typeface="+mn-ea"/>
                        </a:rPr>
                        <a:t>▲</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sz="1800" dirty="0">
                          <a:solidFill>
                            <a:srgbClr val="080808"/>
                          </a:solidFill>
                          <a:latin typeface="Times New Roman" panose="02020603050405020304" pitchFamily="18" charset="0"/>
                          <a:sym typeface="+mn-ea"/>
                        </a:rPr>
                        <a:t>15</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sz="1800" dirty="0">
                          <a:solidFill>
                            <a:srgbClr val="080808"/>
                          </a:solidFill>
                          <a:latin typeface="Times New Roman" panose="02020603050405020304" pitchFamily="18" charset="0"/>
                          <a:sym typeface="+mn-ea"/>
                        </a:rPr>
                        <a:t>11</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sz="1800" dirty="0">
                          <a:solidFill>
                            <a:srgbClr val="080808"/>
                          </a:solidFill>
                          <a:latin typeface="Times New Roman" panose="02020603050405020304" pitchFamily="18" charset="0"/>
                          <a:sym typeface="+mn-ea"/>
                        </a:rPr>
                        <a:t>26</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sz="1800" dirty="0">
                          <a:solidFill>
                            <a:srgbClr val="080808"/>
                          </a:solidFill>
                          <a:latin typeface="Times New Roman" panose="02020603050405020304" pitchFamily="18" charset="0"/>
                          <a:sym typeface="+mn-ea"/>
                        </a:rPr>
                        <a:t>53</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sz="1800" dirty="0">
                          <a:solidFill>
                            <a:srgbClr val="080808"/>
                          </a:solidFill>
                          <a:latin typeface="Times New Roman" panose="02020603050405020304" pitchFamily="18" charset="0"/>
                          <a:sym typeface="+mn-ea"/>
                        </a:rPr>
                        <a:t>87</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sz="1800" dirty="0">
                          <a:solidFill>
                            <a:srgbClr val="080808"/>
                          </a:solidFill>
                          <a:latin typeface="Times New Roman" panose="02020603050405020304" pitchFamily="18" charset="0"/>
                          <a:sym typeface="+mn-ea"/>
                        </a:rPr>
                        <a:t>3</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sz="1800" dirty="0">
                          <a:solidFill>
                            <a:srgbClr val="080808"/>
                          </a:solidFill>
                          <a:latin typeface="Times New Roman" panose="02020603050405020304" pitchFamily="18" charset="0"/>
                          <a:sym typeface="+mn-ea"/>
                        </a:rPr>
                        <a:t>61</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sp>
        <p:nvSpPr>
          <p:cNvPr id="3" name="文本框 2"/>
          <p:cNvSpPr txBox="1"/>
          <p:nvPr/>
        </p:nvSpPr>
        <p:spPr>
          <a:xfrm>
            <a:off x="1259840" y="3610610"/>
            <a:ext cx="299720" cy="330835"/>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i </a:t>
            </a:r>
            <a:r>
              <a:rPr lang="en-US" altLang="zh-CN"/>
              <a:t>                                                                                    </a:t>
            </a:r>
            <a:endParaRPr lang="en-US" altLang="zh-CN"/>
          </a:p>
        </p:txBody>
      </p:sp>
      <p:sp>
        <p:nvSpPr>
          <p:cNvPr id="4" name="文本框 3"/>
          <p:cNvSpPr txBox="1"/>
          <p:nvPr/>
        </p:nvSpPr>
        <p:spPr>
          <a:xfrm>
            <a:off x="6831330" y="3610610"/>
            <a:ext cx="356870" cy="318770"/>
          </a:xfrm>
          <a:prstGeom prst="rect">
            <a:avLst/>
          </a:prstGeom>
          <a:noFill/>
        </p:spPr>
        <p:txBody>
          <a:bodyPr wrap="square" rtlCol="0" anchor="t">
            <a:noAutofit/>
          </a:bodyPr>
          <a:p>
            <a:r>
              <a:rPr lang="en-US" altLang="zh-CN">
                <a:latin typeface="Times New Roman" panose="02020603050405020304" pitchFamily="18" charset="0"/>
                <a:cs typeface="Times New Roman" panose="02020603050405020304" pitchFamily="18" charset="0"/>
                <a:sym typeface="+mn-ea"/>
              </a:rPr>
              <a:t>j</a:t>
            </a:r>
            <a:endParaRPr lang="en-US" altLang="zh-CN">
              <a:latin typeface="Times New Roman" panose="02020603050405020304" pitchFamily="18" charset="0"/>
              <a:cs typeface="Times New Roman" panose="02020603050405020304" pitchFamily="18" charset="0"/>
              <a:sym typeface="+mn-ea"/>
            </a:endParaRPr>
          </a:p>
        </p:txBody>
      </p:sp>
      <p:sp>
        <p:nvSpPr>
          <p:cNvPr id="5" name="文本框 4"/>
          <p:cNvSpPr txBox="1"/>
          <p:nvPr/>
        </p:nvSpPr>
        <p:spPr>
          <a:xfrm>
            <a:off x="683895" y="2162175"/>
            <a:ext cx="7085965" cy="572770"/>
          </a:xfrm>
          <a:prstGeom prst="rect">
            <a:avLst/>
          </a:prstGeom>
          <a:noFill/>
          <a:extLst>
            <a:ext uri="{909E8E84-426E-40DD-AFC4-6F175D3DCCD1}">
              <a14:hiddenFill xmlns:a14="http://schemas.microsoft.com/office/drawing/2010/main">
                <a:solidFill>
                  <a:srgbClr val="FF0000"/>
                </a:solidFill>
              </a14:hiddenFill>
            </a:ext>
          </a:extLst>
        </p:spPr>
        <p:txBody>
          <a:bodyPr wrap="square" rtlCol="0">
            <a:noAutofit/>
          </a:bodyPr>
          <a:p>
            <a:r>
              <a:rPr lang="zh-CN" altLang="en-US"/>
              <a:t>此时第一个值已经选定了基准值，已经保存到了变量中，</a:t>
            </a:r>
            <a:r>
              <a:rPr lang="zh-CN" altLang="en-US"/>
              <a:t>则说明第一个位置已经空出来，用</a:t>
            </a:r>
            <a:r>
              <a:rPr lang="zh-CN" altLang="en-US">
                <a:solidFill>
                  <a:srgbClr val="FF0000"/>
                </a:solidFill>
                <a:latin typeface="宋体" panose="02010600030101010101" pitchFamily="2" charset="-122"/>
              </a:rPr>
              <a:t>▲</a:t>
            </a:r>
            <a:r>
              <a:rPr lang="zh-CN" altLang="en-US">
                <a:latin typeface="宋体" panose="02010600030101010101" pitchFamily="2" charset="-122"/>
              </a:rPr>
              <a:t>表示</a:t>
            </a:r>
            <a:endParaRPr lang="zh-CN" altLang="en-US">
              <a:latin typeface="宋体" panose="02010600030101010101" pitchFamily="2" charset="-122"/>
            </a:endParaRPr>
          </a:p>
        </p:txBody>
      </p:sp>
      <p:sp>
        <p:nvSpPr>
          <p:cNvPr id="12" name="文本框 11"/>
          <p:cNvSpPr txBox="1"/>
          <p:nvPr/>
        </p:nvSpPr>
        <p:spPr>
          <a:xfrm>
            <a:off x="972185" y="4227830"/>
            <a:ext cx="6591935" cy="368300"/>
          </a:xfrm>
          <a:prstGeom prst="rect">
            <a:avLst/>
          </a:prstGeom>
          <a:noFill/>
        </p:spPr>
        <p:txBody>
          <a:bodyPr wrap="square" rtlCol="0">
            <a:spAutoFit/>
          </a:bodyPr>
          <a:p>
            <a:r>
              <a:rPr lang="zh-CN" altLang="en-US">
                <a:solidFill>
                  <a:schemeClr val="tx1"/>
                </a:solidFill>
                <a:uFillTx/>
                <a:latin typeface="Times New Roman" panose="02020603050405020304" pitchFamily="18" charset="0"/>
              </a:rPr>
              <a:t>此时，从尾部开始，如果</a:t>
            </a:r>
            <a:r>
              <a:rPr lang="en-US" altLang="zh-CN">
                <a:solidFill>
                  <a:schemeClr val="tx1"/>
                </a:solidFill>
                <a:uFillTx/>
                <a:latin typeface="Times New Roman" panose="02020603050405020304" pitchFamily="18" charset="0"/>
              </a:rPr>
              <a:t>a[j]&gt;=pivot</a:t>
            </a:r>
            <a:r>
              <a:rPr lang="zh-CN" altLang="en-US">
                <a:solidFill>
                  <a:schemeClr val="tx1"/>
                </a:solidFill>
                <a:uFillTx/>
                <a:latin typeface="Times New Roman" panose="02020603050405020304" pitchFamily="18" charset="0"/>
              </a:rPr>
              <a:t>时，</a:t>
            </a:r>
            <a:r>
              <a:rPr lang="en-US" altLang="zh-CN">
                <a:solidFill>
                  <a:schemeClr val="tx1"/>
                </a:solidFill>
                <a:uFillTx/>
                <a:latin typeface="Times New Roman" panose="02020603050405020304" pitchFamily="18" charset="0"/>
              </a:rPr>
              <a:t>j--</a:t>
            </a:r>
            <a:r>
              <a:rPr lang="zh-CN" altLang="en-US">
                <a:solidFill>
                  <a:schemeClr val="tx1"/>
                </a:solidFill>
                <a:uFillTx/>
                <a:latin typeface="Times New Roman" panose="02020603050405020304" pitchFamily="18" charset="0"/>
              </a:rPr>
              <a:t>。</a:t>
            </a:r>
            <a:endParaRPr lang="zh-CN" altLang="en-US">
              <a:solidFill>
                <a:schemeClr val="tx1"/>
              </a:solidFill>
              <a:uFillTx/>
              <a:latin typeface="Times New Roman" panose="02020603050405020304" pitchFamily="18" charset="0"/>
            </a:endParaRPr>
          </a:p>
        </p:txBody>
      </p:sp>
      <p:sp>
        <p:nvSpPr>
          <p:cNvPr id="13" name="文本框 12"/>
          <p:cNvSpPr txBox="1"/>
          <p:nvPr/>
        </p:nvSpPr>
        <p:spPr>
          <a:xfrm>
            <a:off x="972185" y="4888230"/>
            <a:ext cx="6591935" cy="368300"/>
          </a:xfrm>
          <a:prstGeom prst="rect">
            <a:avLst/>
          </a:prstGeom>
          <a:noFill/>
        </p:spPr>
        <p:txBody>
          <a:bodyPr wrap="square" rtlCol="0">
            <a:spAutoFit/>
          </a:bodyPr>
          <a:p>
            <a:r>
              <a:rPr lang="zh-CN" altLang="en-US">
                <a:solidFill>
                  <a:schemeClr val="tx1"/>
                </a:solidFill>
                <a:uFillTx/>
                <a:latin typeface="Times New Roman" panose="02020603050405020304" pitchFamily="18" charset="0"/>
              </a:rPr>
              <a:t>此时，如果</a:t>
            </a:r>
            <a:r>
              <a:rPr lang="en-US" altLang="zh-CN">
                <a:solidFill>
                  <a:schemeClr val="tx1"/>
                </a:solidFill>
                <a:uFillTx/>
                <a:latin typeface="Times New Roman" panose="02020603050405020304" pitchFamily="18" charset="0"/>
              </a:rPr>
              <a:t>a[j]&lt;pivot</a:t>
            </a:r>
            <a:r>
              <a:rPr lang="zh-CN" altLang="en-US">
                <a:solidFill>
                  <a:schemeClr val="tx1"/>
                </a:solidFill>
                <a:uFillTx/>
                <a:latin typeface="Times New Roman" panose="02020603050405020304" pitchFamily="18" charset="0"/>
              </a:rPr>
              <a:t>时，</a:t>
            </a:r>
            <a:r>
              <a:rPr lang="en-US" altLang="zh-CN">
                <a:solidFill>
                  <a:schemeClr val="tx1"/>
                </a:solidFill>
                <a:uFillTx/>
                <a:latin typeface="Times New Roman" panose="02020603050405020304" pitchFamily="18" charset="0"/>
              </a:rPr>
              <a:t>a[i]=</a:t>
            </a:r>
            <a:r>
              <a:rPr lang="en-US" altLang="zh-CN">
                <a:uFillTx/>
                <a:latin typeface="Times New Roman" panose="02020603050405020304" pitchFamily="18" charset="0"/>
                <a:sym typeface="+mn-ea"/>
              </a:rPr>
              <a:t>a[j]</a:t>
            </a:r>
            <a:r>
              <a:rPr lang="zh-CN" altLang="en-US">
                <a:solidFill>
                  <a:schemeClr val="tx1"/>
                </a:solidFill>
                <a:uFillTx/>
                <a:latin typeface="Times New Roman" panose="02020603050405020304" pitchFamily="18" charset="0"/>
              </a:rPr>
              <a:t>。</a:t>
            </a:r>
            <a:endParaRPr lang="zh-CN" altLang="en-US">
              <a:solidFill>
                <a:schemeClr val="tx1"/>
              </a:solidFill>
              <a:uFillTx/>
              <a:latin typeface="Times New Roman" panose="02020603050405020304" pitchFamily="18" charset="0"/>
            </a:endParaRPr>
          </a:p>
        </p:txBody>
      </p:sp>
      <p:graphicFrame>
        <p:nvGraphicFramePr>
          <p:cNvPr id="14" name="表格 13"/>
          <p:cNvGraphicFramePr/>
          <p:nvPr/>
        </p:nvGraphicFramePr>
        <p:xfrm>
          <a:off x="972185" y="3141345"/>
          <a:ext cx="6400165" cy="381000"/>
        </p:xfrm>
        <a:graphic>
          <a:graphicData uri="http://schemas.openxmlformats.org/drawingml/2006/table">
            <a:tbl>
              <a:tblPr firstRow="1" bandRow="1">
                <a:tableStyleId>{5C22544A-7EE6-4342-B048-85BDC9FD1C3A}</a:tableStyleId>
              </a:tblPr>
              <a:tblGrid>
                <a:gridCol w="799465"/>
                <a:gridCol w="799465"/>
                <a:gridCol w="799465"/>
                <a:gridCol w="799465"/>
                <a:gridCol w="799465"/>
                <a:gridCol w="799465"/>
                <a:gridCol w="799465"/>
                <a:gridCol w="799465"/>
              </a:tblGrid>
              <a:tr h="381000">
                <a:tc>
                  <a:txBody>
                    <a:bodyPr/>
                    <a:p>
                      <a:pPr algn="ctr">
                        <a:buClrTx/>
                        <a:buSzTx/>
                        <a:buFontTx/>
                        <a:buNone/>
                      </a:pPr>
                      <a:r>
                        <a:rPr lang="en-US" altLang="zh-CN" sz="1800" dirty="0">
                          <a:solidFill>
                            <a:srgbClr val="080808"/>
                          </a:solidFill>
                          <a:latin typeface="Times New Roman" panose="02020603050405020304" pitchFamily="18" charset="0"/>
                          <a:sym typeface="+mn-ea"/>
                        </a:rPr>
                        <a:t>3</a:t>
                      </a:r>
                      <a:endParaRPr lang="en-US" altLang="zh-CN" sz="18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sz="1800" dirty="0">
                          <a:solidFill>
                            <a:srgbClr val="080808"/>
                          </a:solidFill>
                          <a:latin typeface="Times New Roman" panose="02020603050405020304" pitchFamily="18" charset="0"/>
                          <a:sym typeface="+mn-ea"/>
                        </a:rPr>
                        <a:t>15</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sz="1800" dirty="0">
                          <a:solidFill>
                            <a:srgbClr val="080808"/>
                          </a:solidFill>
                          <a:latin typeface="Times New Roman" panose="02020603050405020304" pitchFamily="18" charset="0"/>
                          <a:sym typeface="+mn-ea"/>
                        </a:rPr>
                        <a:t>11</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sz="1800" dirty="0">
                          <a:solidFill>
                            <a:srgbClr val="080808"/>
                          </a:solidFill>
                          <a:latin typeface="Times New Roman" panose="02020603050405020304" pitchFamily="18" charset="0"/>
                          <a:sym typeface="+mn-ea"/>
                        </a:rPr>
                        <a:t>26</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sz="1800" dirty="0">
                          <a:solidFill>
                            <a:srgbClr val="080808"/>
                          </a:solidFill>
                          <a:latin typeface="Times New Roman" panose="02020603050405020304" pitchFamily="18" charset="0"/>
                          <a:sym typeface="+mn-ea"/>
                        </a:rPr>
                        <a:t>53</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sz="1800" dirty="0">
                          <a:solidFill>
                            <a:srgbClr val="080808"/>
                          </a:solidFill>
                          <a:latin typeface="Times New Roman" panose="02020603050405020304" pitchFamily="18" charset="0"/>
                          <a:sym typeface="+mn-ea"/>
                        </a:rPr>
                        <a:t>87</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zh-CN" altLang="en-US" sz="1800">
                          <a:solidFill>
                            <a:srgbClr val="FF0000"/>
                          </a:solidFill>
                          <a:latin typeface="宋体" panose="02010600030101010101" pitchFamily="2" charset="-122"/>
                          <a:sym typeface="+mn-ea"/>
                        </a:rPr>
                        <a:t>▲</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sz="1800" dirty="0">
                          <a:solidFill>
                            <a:srgbClr val="080808"/>
                          </a:solidFill>
                          <a:latin typeface="Times New Roman" panose="02020603050405020304" pitchFamily="18" charset="0"/>
                          <a:sym typeface="+mn-ea"/>
                        </a:rPr>
                        <a:t>61</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sp>
        <p:nvSpPr>
          <p:cNvPr id="15" name="文本框 14"/>
          <p:cNvSpPr txBox="1"/>
          <p:nvPr/>
        </p:nvSpPr>
        <p:spPr>
          <a:xfrm>
            <a:off x="972185" y="5451475"/>
            <a:ext cx="6591935" cy="368300"/>
          </a:xfrm>
          <a:prstGeom prst="rect">
            <a:avLst/>
          </a:prstGeom>
          <a:noFill/>
        </p:spPr>
        <p:txBody>
          <a:bodyPr wrap="square" rtlCol="0">
            <a:spAutoFit/>
          </a:bodyPr>
          <a:p>
            <a:r>
              <a:rPr lang="zh-CN" altLang="en-US">
                <a:solidFill>
                  <a:schemeClr val="tx1"/>
                </a:solidFill>
                <a:uFillTx/>
                <a:latin typeface="Times New Roman" panose="02020603050405020304" pitchFamily="18" charset="0"/>
              </a:rPr>
              <a:t>此时，再从头部开始，如果</a:t>
            </a:r>
            <a:r>
              <a:rPr lang="en-US" altLang="zh-CN">
                <a:solidFill>
                  <a:schemeClr val="tx1"/>
                </a:solidFill>
                <a:uFillTx/>
                <a:latin typeface="Times New Roman" panose="02020603050405020304" pitchFamily="18" charset="0"/>
              </a:rPr>
              <a:t>a[i]&lt;=pivot</a:t>
            </a:r>
            <a:r>
              <a:rPr lang="zh-CN" altLang="en-US">
                <a:solidFill>
                  <a:schemeClr val="tx1"/>
                </a:solidFill>
                <a:uFillTx/>
                <a:latin typeface="Times New Roman" panose="02020603050405020304" pitchFamily="18" charset="0"/>
              </a:rPr>
              <a:t>时，</a:t>
            </a:r>
            <a:r>
              <a:rPr lang="en-US" altLang="zh-CN">
                <a:solidFill>
                  <a:schemeClr val="tx1"/>
                </a:solidFill>
                <a:uFillTx/>
                <a:latin typeface="Times New Roman" panose="02020603050405020304" pitchFamily="18" charset="0"/>
              </a:rPr>
              <a:t>i++</a:t>
            </a:r>
            <a:r>
              <a:rPr lang="zh-CN" altLang="en-US">
                <a:solidFill>
                  <a:schemeClr val="tx1"/>
                </a:solidFill>
                <a:uFillTx/>
                <a:latin typeface="Times New Roman" panose="02020603050405020304" pitchFamily="18" charset="0"/>
              </a:rPr>
              <a:t>。</a:t>
            </a:r>
            <a:endParaRPr lang="zh-CN" altLang="en-US">
              <a:solidFill>
                <a:schemeClr val="tx1"/>
              </a:solidFill>
              <a:uFillTx/>
              <a:latin typeface="Times New Roman" panose="02020603050405020304" pitchFamily="18" charset="0"/>
            </a:endParaRPr>
          </a:p>
        </p:txBody>
      </p:sp>
      <p:sp>
        <p:nvSpPr>
          <p:cNvPr id="16" name="文本框 15"/>
          <p:cNvSpPr txBox="1"/>
          <p:nvPr/>
        </p:nvSpPr>
        <p:spPr>
          <a:xfrm>
            <a:off x="972185" y="5946775"/>
            <a:ext cx="6591935" cy="368300"/>
          </a:xfrm>
          <a:prstGeom prst="rect">
            <a:avLst/>
          </a:prstGeom>
          <a:noFill/>
        </p:spPr>
        <p:txBody>
          <a:bodyPr wrap="square" rtlCol="0">
            <a:spAutoFit/>
          </a:bodyPr>
          <a:p>
            <a:r>
              <a:rPr lang="zh-CN" altLang="en-US">
                <a:solidFill>
                  <a:schemeClr val="tx1"/>
                </a:solidFill>
                <a:uFillTx/>
                <a:latin typeface="Times New Roman" panose="02020603050405020304" pitchFamily="18" charset="0"/>
              </a:rPr>
              <a:t>此时，如果</a:t>
            </a:r>
            <a:r>
              <a:rPr lang="en-US" altLang="zh-CN">
                <a:solidFill>
                  <a:schemeClr val="tx1"/>
                </a:solidFill>
                <a:uFillTx/>
                <a:latin typeface="Times New Roman" panose="02020603050405020304" pitchFamily="18" charset="0"/>
              </a:rPr>
              <a:t>a[i]&gt;pivot</a:t>
            </a:r>
            <a:r>
              <a:rPr lang="zh-CN" altLang="en-US">
                <a:solidFill>
                  <a:schemeClr val="tx1"/>
                </a:solidFill>
                <a:uFillTx/>
                <a:latin typeface="Times New Roman" panose="02020603050405020304" pitchFamily="18" charset="0"/>
              </a:rPr>
              <a:t>时，</a:t>
            </a:r>
            <a:r>
              <a:rPr lang="en-US" altLang="zh-CN">
                <a:uFillTx/>
                <a:latin typeface="Times New Roman" panose="02020603050405020304" pitchFamily="18" charset="0"/>
                <a:sym typeface="+mn-ea"/>
              </a:rPr>
              <a:t>a[j]=</a:t>
            </a:r>
            <a:r>
              <a:rPr lang="en-US" altLang="zh-CN">
                <a:uFillTx/>
                <a:latin typeface="Times New Roman" panose="02020603050405020304" pitchFamily="18" charset="0"/>
                <a:sym typeface="+mn-ea"/>
              </a:rPr>
              <a:t>a[i]</a:t>
            </a:r>
            <a:r>
              <a:rPr lang="zh-CN" altLang="en-US">
                <a:solidFill>
                  <a:schemeClr val="tx1"/>
                </a:solidFill>
                <a:uFillTx/>
                <a:latin typeface="Times New Roman" panose="02020603050405020304" pitchFamily="18" charset="0"/>
              </a:rPr>
              <a:t>。</a:t>
            </a:r>
            <a:endParaRPr lang="zh-CN" altLang="en-US">
              <a:solidFill>
                <a:schemeClr val="tx1"/>
              </a:solidFill>
              <a:uFillTx/>
              <a:latin typeface="Times New Roman" panose="02020603050405020304" pitchFamily="18" charset="0"/>
            </a:endParaRPr>
          </a:p>
        </p:txBody>
      </p:sp>
      <p:graphicFrame>
        <p:nvGraphicFramePr>
          <p:cNvPr id="17" name="表格 16"/>
          <p:cNvGraphicFramePr/>
          <p:nvPr/>
        </p:nvGraphicFramePr>
        <p:xfrm>
          <a:off x="972185" y="3144520"/>
          <a:ext cx="6400165" cy="381000"/>
        </p:xfrm>
        <a:graphic>
          <a:graphicData uri="http://schemas.openxmlformats.org/drawingml/2006/table">
            <a:tbl>
              <a:tblPr firstRow="1" bandRow="1">
                <a:tableStyleId>{5C22544A-7EE6-4342-B048-85BDC9FD1C3A}</a:tableStyleId>
              </a:tblPr>
              <a:tblGrid>
                <a:gridCol w="799465"/>
                <a:gridCol w="799465"/>
                <a:gridCol w="799465"/>
                <a:gridCol w="799465"/>
                <a:gridCol w="799465"/>
                <a:gridCol w="799465"/>
                <a:gridCol w="799465"/>
                <a:gridCol w="799465"/>
              </a:tblGrid>
              <a:tr h="381000">
                <a:tc>
                  <a:txBody>
                    <a:bodyPr/>
                    <a:p>
                      <a:pPr algn="ctr">
                        <a:buClrTx/>
                        <a:buSzTx/>
                        <a:buFontTx/>
                        <a:buNone/>
                      </a:pPr>
                      <a:r>
                        <a:rPr lang="en-US" altLang="zh-CN" sz="1800" dirty="0">
                          <a:solidFill>
                            <a:srgbClr val="080808"/>
                          </a:solidFill>
                          <a:latin typeface="Times New Roman" panose="02020603050405020304" pitchFamily="18" charset="0"/>
                          <a:sym typeface="+mn-ea"/>
                        </a:rPr>
                        <a:t>3</a:t>
                      </a:r>
                      <a:endParaRPr lang="en-US" altLang="zh-CN" sz="18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sz="1800" dirty="0">
                          <a:solidFill>
                            <a:srgbClr val="080808"/>
                          </a:solidFill>
                          <a:latin typeface="Times New Roman" panose="02020603050405020304" pitchFamily="18" charset="0"/>
                          <a:sym typeface="+mn-ea"/>
                        </a:rPr>
                        <a:t>15</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sz="1800" dirty="0">
                          <a:solidFill>
                            <a:srgbClr val="080808"/>
                          </a:solidFill>
                          <a:latin typeface="Times New Roman" panose="02020603050405020304" pitchFamily="18" charset="0"/>
                          <a:sym typeface="+mn-ea"/>
                        </a:rPr>
                        <a:t>11</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sz="1800" dirty="0">
                          <a:solidFill>
                            <a:srgbClr val="080808"/>
                          </a:solidFill>
                          <a:latin typeface="Times New Roman" panose="02020603050405020304" pitchFamily="18" charset="0"/>
                          <a:sym typeface="+mn-ea"/>
                        </a:rPr>
                        <a:t>26</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zh-CN" altLang="en-US" sz="1800">
                          <a:solidFill>
                            <a:srgbClr val="FF0000"/>
                          </a:solidFill>
                          <a:latin typeface="宋体" panose="02010600030101010101" pitchFamily="2" charset="-122"/>
                          <a:sym typeface="+mn-ea"/>
                        </a:rPr>
                        <a:t>▲</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sz="1800" dirty="0">
                          <a:solidFill>
                            <a:srgbClr val="080808"/>
                          </a:solidFill>
                          <a:latin typeface="Times New Roman" panose="02020603050405020304" pitchFamily="18" charset="0"/>
                          <a:sym typeface="+mn-ea"/>
                        </a:rPr>
                        <a:t>87</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a:solidFill>
                            <a:schemeClr val="tx1"/>
                          </a:solidFill>
                          <a:latin typeface="Times New Roman" panose="02020603050405020304" pitchFamily="18" charset="0"/>
                          <a:cs typeface="Times New Roman" panose="02020603050405020304" pitchFamily="18" charset="0"/>
                        </a:rPr>
                        <a:t>53</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sz="1800" dirty="0">
                          <a:solidFill>
                            <a:srgbClr val="080808"/>
                          </a:solidFill>
                          <a:latin typeface="Times New Roman" panose="02020603050405020304" pitchFamily="18" charset="0"/>
                          <a:sym typeface="+mn-ea"/>
                        </a:rPr>
                        <a:t>61</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0" presetClass="path" presetSubtype="0" accel="50000" decel="50000" fill="hold" nodeType="clickEffect">
                                  <p:stCondLst>
                                    <p:cond delay="0"/>
                                  </p:stCondLst>
                                  <p:childTnLst>
                                    <p:animMotion origin="layout" path="M 0 0 L -0.0865972 0 " pathEditMode="relative" ptsTypes="">
                                      <p:cBhvr>
                                        <p:cTn id="12" dur="2000" fill="hold"/>
                                        <p:tgtEl>
                                          <p:spTgt spid="4"/>
                                        </p:tgtEl>
                                        <p:attrNameLst>
                                          <p:attrName>ppt_x</p:attrName>
                                          <p:attrName>ppt_y</p:attrName>
                                        </p:attrNameLst>
                                      </p:cBhvr>
                                    </p:animMotion>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 calcmode="lin" valueType="num">
                                      <p:cBhvr additive="base">
                                        <p:cTn id="17" dur="500" fill="hold"/>
                                        <p:tgtEl>
                                          <p:spTgt spid="13"/>
                                        </p:tgtEl>
                                        <p:attrNameLst>
                                          <p:attrName>ppt_x</p:attrName>
                                        </p:attrNameLst>
                                      </p:cBhvr>
                                      <p:tavLst>
                                        <p:tav tm="0">
                                          <p:val>
                                            <p:strVal val="#ppt_x"/>
                                          </p:val>
                                        </p:tav>
                                        <p:tav tm="100000">
                                          <p:val>
                                            <p:strVal val="#ppt_x"/>
                                          </p:val>
                                        </p:tav>
                                      </p:tavLst>
                                    </p:anim>
                                    <p:anim calcmode="lin" valueType="num">
                                      <p:cBhvr additive="base">
                                        <p:cTn id="1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xit" presetSubtype="4" fill="hold" nodeType="clickEffect">
                                  <p:stCondLst>
                                    <p:cond delay="0"/>
                                  </p:stCondLst>
                                  <p:childTnLst>
                                    <p:anim calcmode="lin" valueType="num">
                                      <p:cBhvr additive="base">
                                        <p:cTn id="22" dur="500"/>
                                        <p:tgtEl>
                                          <p:spTgt spid="10"/>
                                        </p:tgtEl>
                                        <p:attrNameLst>
                                          <p:attrName>ppt_x</p:attrName>
                                        </p:attrNameLst>
                                      </p:cBhvr>
                                      <p:tavLst>
                                        <p:tav tm="0">
                                          <p:val>
                                            <p:strVal val="ppt_x"/>
                                          </p:val>
                                        </p:tav>
                                        <p:tav tm="100000">
                                          <p:val>
                                            <p:strVal val="ppt_x"/>
                                          </p:val>
                                        </p:tav>
                                      </p:tavLst>
                                    </p:anim>
                                    <p:anim calcmode="lin" valueType="num">
                                      <p:cBhvr additive="base">
                                        <p:cTn id="23" dur="500"/>
                                        <p:tgtEl>
                                          <p:spTgt spid="10"/>
                                        </p:tgtEl>
                                        <p:attrNameLst>
                                          <p:attrName>ppt_y</p:attrName>
                                        </p:attrNameLst>
                                      </p:cBhvr>
                                      <p:tavLst>
                                        <p:tav tm="0">
                                          <p:val>
                                            <p:strVal val="ppt_y"/>
                                          </p:val>
                                        </p:tav>
                                        <p:tav tm="100000">
                                          <p:val>
                                            <p:strVal val="1+ppt_h/2"/>
                                          </p:val>
                                        </p:tav>
                                      </p:tavLst>
                                    </p:anim>
                                    <p:set>
                                      <p:cBhvr>
                                        <p:cTn id="24" dur="1" fill="hold">
                                          <p:stCondLst>
                                            <p:cond delay="499"/>
                                          </p:stCondLst>
                                        </p:cTn>
                                        <p:tgtEl>
                                          <p:spTgt spid="10"/>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4"/>
                                        </p:tgtEl>
                                        <p:attrNameLst>
                                          <p:attrName>style.visibility</p:attrName>
                                        </p:attrNameLst>
                                      </p:cBhvr>
                                      <p:to>
                                        <p:strVal val="visible"/>
                                      </p:to>
                                    </p:set>
                                    <p:anim calcmode="lin" valueType="num">
                                      <p:cBhvr additive="base">
                                        <p:cTn id="29" dur="500" fill="hold"/>
                                        <p:tgtEl>
                                          <p:spTgt spid="14"/>
                                        </p:tgtEl>
                                        <p:attrNameLst>
                                          <p:attrName>ppt_x</p:attrName>
                                        </p:attrNameLst>
                                      </p:cBhvr>
                                      <p:tavLst>
                                        <p:tav tm="0">
                                          <p:val>
                                            <p:strVal val="#ppt_x"/>
                                          </p:val>
                                        </p:tav>
                                        <p:tav tm="100000">
                                          <p:val>
                                            <p:strVal val="#ppt_x"/>
                                          </p:val>
                                        </p:tav>
                                      </p:tavLst>
                                    </p:anim>
                                    <p:anim calcmode="lin" valueType="num">
                                      <p:cBhvr additive="base">
                                        <p:cTn id="3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5"/>
                                        </p:tgtEl>
                                        <p:attrNameLst>
                                          <p:attrName>style.visibility</p:attrName>
                                        </p:attrNameLst>
                                      </p:cBhvr>
                                      <p:to>
                                        <p:strVal val="visible"/>
                                      </p:to>
                                    </p:set>
                                    <p:anim calcmode="lin" valueType="num">
                                      <p:cBhvr additive="base">
                                        <p:cTn id="35" dur="500" fill="hold"/>
                                        <p:tgtEl>
                                          <p:spTgt spid="15"/>
                                        </p:tgtEl>
                                        <p:attrNameLst>
                                          <p:attrName>ppt_x</p:attrName>
                                        </p:attrNameLst>
                                      </p:cBhvr>
                                      <p:tavLst>
                                        <p:tav tm="0">
                                          <p:val>
                                            <p:strVal val="#ppt_x"/>
                                          </p:val>
                                        </p:tav>
                                        <p:tav tm="100000">
                                          <p:val>
                                            <p:strVal val="#ppt_x"/>
                                          </p:val>
                                        </p:tav>
                                      </p:tavLst>
                                    </p:anim>
                                    <p:anim calcmode="lin" valueType="num">
                                      <p:cBhvr additive="base">
                                        <p:cTn id="36"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0" presetClass="path" presetSubtype="0" accel="50000" decel="50000" fill="hold" grpId="0" nodeType="clickEffect">
                                  <p:stCondLst>
                                    <p:cond delay="0"/>
                                  </p:stCondLst>
                                  <p:childTnLst>
                                    <p:animMotion origin="layout" path="M 0 0 L 0.0865972 0 " pathEditMode="relative" ptsTypes="">
                                      <p:cBhvr>
                                        <p:cTn id="40" dur="2000" fill="hold"/>
                                        <p:tgtEl>
                                          <p:spTgt spid="3"/>
                                        </p:tgtEl>
                                        <p:attrNameLst>
                                          <p:attrName>ppt_x</p:attrName>
                                          <p:attrName>ppt_y</p:attrName>
                                        </p:attrNameLst>
                                      </p:cBhvr>
                                    </p:animMotion>
                                  </p:childTnLst>
                                </p:cTn>
                              </p:par>
                            </p:childTnLst>
                          </p:cTn>
                        </p:par>
                      </p:childTnLst>
                    </p:cTn>
                  </p:par>
                  <p:par>
                    <p:cTn id="41" fill="hold">
                      <p:stCondLst>
                        <p:cond delay="indefinite"/>
                      </p:stCondLst>
                      <p:childTnLst>
                        <p:par>
                          <p:cTn id="42" fill="hold">
                            <p:stCondLst>
                              <p:cond delay="0"/>
                            </p:stCondLst>
                            <p:childTnLst>
                              <p:par>
                                <p:cTn id="43" presetID="0" presetClass="path" presetSubtype="0" accel="50000" decel="50000" fill="hold" grpId="1" nodeType="clickEffect">
                                  <p:stCondLst>
                                    <p:cond delay="0"/>
                                  </p:stCondLst>
                                  <p:childTnLst>
                                    <p:animMotion origin="layout" path="M 0.0859722 0.00194444 L 0.172569 0.00194444 " pathEditMode="relative" ptsTypes="">
                                      <p:cBhvr>
                                        <p:cTn id="44" dur="2000" fill="hold"/>
                                        <p:tgtEl>
                                          <p:spTgt spid="3"/>
                                        </p:tgtEl>
                                        <p:attrNameLst>
                                          <p:attrName>ppt_x</p:attrName>
                                          <p:attrName>ppt_y</p:attrName>
                                        </p:attrNameLst>
                                      </p:cBhvr>
                                    </p:animMotion>
                                  </p:childTnLst>
                                </p:cTn>
                              </p:par>
                            </p:childTnLst>
                          </p:cTn>
                        </p:par>
                      </p:childTnLst>
                    </p:cTn>
                  </p:par>
                  <p:par>
                    <p:cTn id="45" fill="hold">
                      <p:stCondLst>
                        <p:cond delay="indefinite"/>
                      </p:stCondLst>
                      <p:childTnLst>
                        <p:par>
                          <p:cTn id="46" fill="hold">
                            <p:stCondLst>
                              <p:cond delay="0"/>
                            </p:stCondLst>
                            <p:childTnLst>
                              <p:par>
                                <p:cTn id="47" presetID="0" presetClass="path" presetSubtype="0" accel="50000" decel="50000" fill="hold" grpId="2" nodeType="clickEffect">
                                  <p:stCondLst>
                                    <p:cond delay="0"/>
                                  </p:stCondLst>
                                  <p:childTnLst>
                                    <p:animMotion origin="layout" path="M 0.172569 0.00194444 L 0.267083 0.00194444 " pathEditMode="relative" ptsTypes="">
                                      <p:cBhvr>
                                        <p:cTn id="48" dur="2000" fill="hold"/>
                                        <p:tgtEl>
                                          <p:spTgt spid="3"/>
                                        </p:tgtEl>
                                        <p:attrNameLst>
                                          <p:attrName>ppt_x</p:attrName>
                                          <p:attrName>ppt_y</p:attrName>
                                        </p:attrNameLst>
                                      </p:cBhvr>
                                    </p:animMotion>
                                  </p:childTnLst>
                                </p:cTn>
                              </p:par>
                            </p:childTnLst>
                          </p:cTn>
                        </p:par>
                      </p:childTnLst>
                    </p:cTn>
                  </p:par>
                  <p:par>
                    <p:cTn id="49" fill="hold">
                      <p:stCondLst>
                        <p:cond delay="indefinite"/>
                      </p:stCondLst>
                      <p:childTnLst>
                        <p:par>
                          <p:cTn id="50" fill="hold">
                            <p:stCondLst>
                              <p:cond delay="0"/>
                            </p:stCondLst>
                            <p:childTnLst>
                              <p:par>
                                <p:cTn id="51" presetID="0" presetClass="path" presetSubtype="0" accel="50000" decel="50000" fill="hold" grpId="3" nodeType="clickEffect">
                                  <p:stCondLst>
                                    <p:cond delay="0"/>
                                  </p:stCondLst>
                                  <p:childTnLst>
                                    <p:animMotion origin="layout" path="M 0.267083 0.00194444 L 0.35375 0.00194444 " pathEditMode="relative" ptsTypes="">
                                      <p:cBhvr>
                                        <p:cTn id="52" dur="2000" fill="hold"/>
                                        <p:tgtEl>
                                          <p:spTgt spid="3"/>
                                        </p:tgtEl>
                                        <p:attrNameLst>
                                          <p:attrName>ppt_x</p:attrName>
                                          <p:attrName>ppt_y</p:attrName>
                                        </p:attrNameLst>
                                      </p:cBhvr>
                                    </p:animMotion>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16"/>
                                        </p:tgtEl>
                                        <p:attrNameLst>
                                          <p:attrName>style.visibility</p:attrName>
                                        </p:attrNameLst>
                                      </p:cBhvr>
                                      <p:to>
                                        <p:strVal val="visible"/>
                                      </p:to>
                                    </p:set>
                                    <p:anim calcmode="lin" valueType="num">
                                      <p:cBhvr additive="base">
                                        <p:cTn id="57" dur="500" fill="hold"/>
                                        <p:tgtEl>
                                          <p:spTgt spid="16"/>
                                        </p:tgtEl>
                                        <p:attrNameLst>
                                          <p:attrName>ppt_x</p:attrName>
                                        </p:attrNameLst>
                                      </p:cBhvr>
                                      <p:tavLst>
                                        <p:tav tm="0">
                                          <p:val>
                                            <p:strVal val="#ppt_x"/>
                                          </p:val>
                                        </p:tav>
                                        <p:tav tm="100000">
                                          <p:val>
                                            <p:strVal val="#ppt_x"/>
                                          </p:val>
                                        </p:tav>
                                      </p:tavLst>
                                    </p:anim>
                                    <p:anim calcmode="lin" valueType="num">
                                      <p:cBhvr additive="base">
                                        <p:cTn id="5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xit" presetSubtype="4" fill="hold" nodeType="clickEffect">
                                  <p:stCondLst>
                                    <p:cond delay="0"/>
                                  </p:stCondLst>
                                  <p:childTnLst>
                                    <p:anim calcmode="lin" valueType="num">
                                      <p:cBhvr additive="base">
                                        <p:cTn id="62" dur="500"/>
                                        <p:tgtEl>
                                          <p:spTgt spid="14"/>
                                        </p:tgtEl>
                                        <p:attrNameLst>
                                          <p:attrName>ppt_x</p:attrName>
                                        </p:attrNameLst>
                                      </p:cBhvr>
                                      <p:tavLst>
                                        <p:tav tm="0">
                                          <p:val>
                                            <p:strVal val="ppt_x"/>
                                          </p:val>
                                        </p:tav>
                                        <p:tav tm="100000">
                                          <p:val>
                                            <p:strVal val="ppt_x"/>
                                          </p:val>
                                        </p:tav>
                                      </p:tavLst>
                                    </p:anim>
                                    <p:anim calcmode="lin" valueType="num">
                                      <p:cBhvr additive="base">
                                        <p:cTn id="63" dur="500"/>
                                        <p:tgtEl>
                                          <p:spTgt spid="14"/>
                                        </p:tgtEl>
                                        <p:attrNameLst>
                                          <p:attrName>ppt_y</p:attrName>
                                        </p:attrNameLst>
                                      </p:cBhvr>
                                      <p:tavLst>
                                        <p:tav tm="0">
                                          <p:val>
                                            <p:strVal val="ppt_y"/>
                                          </p:val>
                                        </p:tav>
                                        <p:tav tm="100000">
                                          <p:val>
                                            <p:strVal val="1+ppt_h/2"/>
                                          </p:val>
                                        </p:tav>
                                      </p:tavLst>
                                    </p:anim>
                                    <p:set>
                                      <p:cBhvr>
                                        <p:cTn id="64" dur="1" fill="hold">
                                          <p:stCondLst>
                                            <p:cond delay="499"/>
                                          </p:stCondLst>
                                        </p:cTn>
                                        <p:tgtEl>
                                          <p:spTgt spid="14"/>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2" presetClass="entr" presetSubtype="4" fill="hold" nodeType="clickEffect">
                                  <p:stCondLst>
                                    <p:cond delay="0"/>
                                  </p:stCondLst>
                                  <p:childTnLst>
                                    <p:set>
                                      <p:cBhvr>
                                        <p:cTn id="68" dur="1" fill="hold">
                                          <p:stCondLst>
                                            <p:cond delay="0"/>
                                          </p:stCondLst>
                                        </p:cTn>
                                        <p:tgtEl>
                                          <p:spTgt spid="17"/>
                                        </p:tgtEl>
                                        <p:attrNameLst>
                                          <p:attrName>style.visibility</p:attrName>
                                        </p:attrNameLst>
                                      </p:cBhvr>
                                      <p:to>
                                        <p:strVal val="visible"/>
                                      </p:to>
                                    </p:set>
                                    <p:anim calcmode="lin" valueType="num">
                                      <p:cBhvr additive="base">
                                        <p:cTn id="69" dur="500" fill="hold"/>
                                        <p:tgtEl>
                                          <p:spTgt spid="17"/>
                                        </p:tgtEl>
                                        <p:attrNameLst>
                                          <p:attrName>ppt_x</p:attrName>
                                        </p:attrNameLst>
                                      </p:cBhvr>
                                      <p:tavLst>
                                        <p:tav tm="0">
                                          <p:val>
                                            <p:strVal val="#ppt_x"/>
                                          </p:val>
                                        </p:tav>
                                        <p:tav tm="100000">
                                          <p:val>
                                            <p:strVal val="#ppt_x"/>
                                          </p:val>
                                        </p:tav>
                                      </p:tavLst>
                                    </p:anim>
                                    <p:anim calcmode="lin" valueType="num">
                                      <p:cBhvr additive="base">
                                        <p:cTn id="70"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P spid="13" grpId="0"/>
      <p:bldP spid="13" grpId="1"/>
      <p:bldP spid="15" grpId="0"/>
      <p:bldP spid="15" grpId="1"/>
      <p:bldP spid="3" grpId="0"/>
      <p:bldP spid="3" grpId="1"/>
      <p:bldP spid="3" grpId="2"/>
      <p:bldP spid="3" grpId="3"/>
      <p:bldP spid="16" grpId="0"/>
      <p:bldP spid="16"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3"/>
          <p:cNvSpPr txBox="1">
            <a:spLocks noChangeArrowheads="1"/>
          </p:cNvSpPr>
          <p:nvPr/>
        </p:nvSpPr>
        <p:spPr bwMode="auto">
          <a:xfrm>
            <a:off x="2083739" y="1065375"/>
            <a:ext cx="4976520" cy="583565"/>
          </a:xfrm>
          <a:prstGeom prst="rect">
            <a:avLst/>
          </a:prstGeom>
          <a:noFill/>
          <a:ln w="9525">
            <a:noFill/>
            <a:miter lim="800000"/>
          </a:ln>
          <a:effectLst/>
        </p:spPr>
        <p:txBody>
          <a:bodyPr wrap="square">
            <a:spAutoFit/>
          </a:bodyPr>
          <a:lstStyle/>
          <a:p>
            <a:pPr algn="ctr">
              <a:spcBef>
                <a:spcPct val="50000"/>
              </a:spcBef>
              <a:defRPr/>
            </a:pPr>
            <a:r>
              <a:rPr lang="en-US" altLang="zh-CN"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3.1  </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递归</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技术</a:t>
            </a:r>
            <a:endPar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endParaRPr>
          </a:p>
        </p:txBody>
      </p:sp>
      <p:sp>
        <p:nvSpPr>
          <p:cNvPr id="13315" name="Text Box 4"/>
          <p:cNvSpPr txBox="1">
            <a:spLocks noChangeArrowheads="1"/>
          </p:cNvSpPr>
          <p:nvPr/>
        </p:nvSpPr>
        <p:spPr bwMode="auto">
          <a:xfrm>
            <a:off x="395865" y="5229406"/>
            <a:ext cx="8363699"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2400" dirty="0">
                <a:solidFill>
                  <a:srgbClr val="080808"/>
                </a:solidFill>
                <a:uFillTx/>
                <a:latin typeface="Times New Roman" panose="02020603050405020304" pitchFamily="18" charset="0"/>
              </a:rPr>
              <a:t>递归会让你想到什么？俄罗斯套娃？函数自己调用自己？</a:t>
            </a:r>
            <a:endParaRPr lang="zh-CN" altLang="en-US" sz="2400" dirty="0">
              <a:solidFill>
                <a:srgbClr val="080808"/>
              </a:solidFill>
              <a:uFillTx/>
              <a:latin typeface="Times New Roman" panose="02020603050405020304" pitchFamily="18" charset="0"/>
            </a:endParaRPr>
          </a:p>
        </p:txBody>
      </p:sp>
      <p:sp>
        <p:nvSpPr>
          <p:cNvPr id="2" name="矩形 1"/>
          <p:cNvSpPr/>
          <p:nvPr/>
        </p:nvSpPr>
        <p:spPr>
          <a:xfrm>
            <a:off x="774827" y="1868798"/>
            <a:ext cx="3048635" cy="521970"/>
          </a:xfrm>
          <a:prstGeom prst="rect">
            <a:avLst/>
          </a:prstGeom>
        </p:spPr>
        <p:txBody>
          <a:bodyPr wrap="none">
            <a:spAutoFit/>
          </a:bodyPr>
          <a:lstStyle/>
          <a:p>
            <a:pPr algn="just">
              <a:spcBef>
                <a:spcPct val="50000"/>
              </a:spcBef>
              <a:defRPr/>
            </a:pPr>
            <a:r>
              <a:rPr lang="en-US" altLang="zh-CN" sz="2800" b="1" dirty="0">
                <a:solidFill>
                  <a:srgbClr val="0000FF"/>
                </a:solidFill>
                <a:latin typeface="楷体" panose="02010609060101010101" pitchFamily="49" charset="-122"/>
                <a:ea typeface="楷体" panose="02010609060101010101" pitchFamily="49" charset="-122"/>
              </a:rPr>
              <a:t>3.1.1 </a:t>
            </a:r>
            <a:r>
              <a:rPr lang="zh-CN" altLang="en-US" sz="2800" b="1" dirty="0" smtClean="0">
                <a:solidFill>
                  <a:srgbClr val="0000FF"/>
                </a:solidFill>
                <a:latin typeface="楷体" panose="02010609060101010101" pitchFamily="49" charset="-122"/>
                <a:ea typeface="楷体" panose="02010609060101010101" pitchFamily="49" charset="-122"/>
              </a:rPr>
              <a:t>什么是</a:t>
            </a:r>
            <a:r>
              <a:rPr lang="zh-CN" altLang="en-US" sz="2800" b="1" dirty="0" smtClean="0">
                <a:solidFill>
                  <a:srgbClr val="0000FF"/>
                </a:solidFill>
                <a:latin typeface="楷体" panose="02010609060101010101" pitchFamily="49" charset="-122"/>
                <a:ea typeface="楷体" panose="02010609060101010101" pitchFamily="49" charset="-122"/>
              </a:rPr>
              <a:t>递归</a:t>
            </a:r>
            <a:endParaRPr lang="zh-CN" altLang="en-US" sz="2800" b="1" dirty="0" smtClean="0">
              <a:solidFill>
                <a:srgbClr val="0000FF"/>
              </a:solidFill>
              <a:latin typeface="楷体" panose="02010609060101010101" pitchFamily="49" charset="-122"/>
              <a:ea typeface="楷体" panose="02010609060101010101" pitchFamily="49" charset="-122"/>
            </a:endParaRPr>
          </a:p>
        </p:txBody>
      </p:sp>
      <p:pic>
        <p:nvPicPr>
          <p:cNvPr id="3" name="图片 2" descr="a1fac421-f953-48f8-820f-e968da422f42"/>
          <p:cNvPicPr>
            <a:picLocks noChangeAspect="1"/>
          </p:cNvPicPr>
          <p:nvPr/>
        </p:nvPicPr>
        <p:blipFill>
          <a:blip r:embed="rId6"/>
          <a:srcRect l="10944" t="10288" r="10249" b="9458"/>
          <a:stretch>
            <a:fillRect/>
          </a:stretch>
        </p:blipFill>
        <p:spPr>
          <a:xfrm>
            <a:off x="1979295" y="2610485"/>
            <a:ext cx="2004695" cy="2041525"/>
          </a:xfrm>
          <a:prstGeom prst="rect">
            <a:avLst/>
          </a:prstGeom>
        </p:spPr>
      </p:pic>
      <p:sp>
        <p:nvSpPr>
          <p:cNvPr id="4" name="矩形 3"/>
          <p:cNvSpPr/>
          <p:nvPr/>
        </p:nvSpPr>
        <p:spPr>
          <a:xfrm>
            <a:off x="5507990" y="3068955"/>
            <a:ext cx="1638300" cy="708660"/>
          </a:xfrm>
          <a:prstGeom prst="rect">
            <a:avLst/>
          </a:prstGeom>
          <a:noFill/>
          <a:ln w="2857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5" name="文本框 4"/>
          <p:cNvSpPr txBox="1"/>
          <p:nvPr/>
        </p:nvSpPr>
        <p:spPr>
          <a:xfrm>
            <a:off x="5724525" y="3233420"/>
            <a:ext cx="1247775" cy="411480"/>
          </a:xfrm>
          <a:prstGeom prst="rect">
            <a:avLst/>
          </a:prstGeom>
          <a:noFill/>
        </p:spPr>
        <p:txBody>
          <a:bodyPr wrap="square" rtlCol="0">
            <a:noAutofit/>
          </a:bodyPr>
          <a:p>
            <a:r>
              <a:rPr lang="zh-CN" altLang="en-US"/>
              <a:t>程序</a:t>
            </a:r>
            <a:r>
              <a:rPr lang="zh-CN" altLang="en-US"/>
              <a:t>函数</a:t>
            </a:r>
            <a:endParaRPr lang="zh-CN" altLang="en-US"/>
          </a:p>
        </p:txBody>
      </p:sp>
      <p:cxnSp>
        <p:nvCxnSpPr>
          <p:cNvPr id="6" name="直接连接符 5"/>
          <p:cNvCxnSpPr>
            <a:stCxn id="4" idx="2"/>
          </p:cNvCxnSpPr>
          <p:nvPr/>
        </p:nvCxnSpPr>
        <p:spPr>
          <a:xfrm>
            <a:off x="6327140" y="3777615"/>
            <a:ext cx="0" cy="443865"/>
          </a:xfrm>
          <a:prstGeom prst="line">
            <a:avLst/>
          </a:prstGeom>
          <a:solidFill>
            <a:schemeClr val="accent1"/>
          </a:solidFill>
          <a:ln w="28575" cap="flat" cmpd="sng" algn="ctr">
            <a:solidFill>
              <a:schemeClr val="tx1"/>
            </a:solidFill>
            <a:prstDash val="solid"/>
            <a:round/>
            <a:headEnd type="none" w="med" len="med"/>
            <a:tailEnd type="none" w="med" len="med"/>
          </a:ln>
        </p:spPr>
      </p:cxnSp>
      <p:cxnSp>
        <p:nvCxnSpPr>
          <p:cNvPr id="7" name="直接连接符 6"/>
          <p:cNvCxnSpPr/>
          <p:nvPr/>
        </p:nvCxnSpPr>
        <p:spPr>
          <a:xfrm flipV="1">
            <a:off x="6332220" y="4221480"/>
            <a:ext cx="1048385" cy="0"/>
          </a:xfrm>
          <a:prstGeom prst="line">
            <a:avLst/>
          </a:prstGeom>
          <a:solidFill>
            <a:schemeClr val="accent1"/>
          </a:solidFill>
          <a:ln w="28575" cap="flat" cmpd="sng" algn="ctr">
            <a:solidFill>
              <a:schemeClr val="tx1"/>
            </a:solidFill>
            <a:prstDash val="solid"/>
            <a:round/>
            <a:headEnd type="none" w="med" len="med"/>
            <a:tailEnd type="none" w="med" len="med"/>
          </a:ln>
        </p:spPr>
      </p:cxnSp>
      <p:cxnSp>
        <p:nvCxnSpPr>
          <p:cNvPr id="8" name="直接连接符 7"/>
          <p:cNvCxnSpPr/>
          <p:nvPr/>
        </p:nvCxnSpPr>
        <p:spPr>
          <a:xfrm>
            <a:off x="7380605" y="2564765"/>
            <a:ext cx="0" cy="1656715"/>
          </a:xfrm>
          <a:prstGeom prst="line">
            <a:avLst/>
          </a:prstGeom>
          <a:solidFill>
            <a:schemeClr val="accent1"/>
          </a:solidFill>
          <a:ln w="28575" cap="flat" cmpd="sng" algn="ctr">
            <a:solidFill>
              <a:schemeClr val="tx1"/>
            </a:solidFill>
            <a:prstDash val="solid"/>
            <a:round/>
            <a:headEnd type="none" w="med" len="med"/>
            <a:tailEnd type="none" w="med" len="med"/>
          </a:ln>
        </p:spPr>
      </p:cxnSp>
      <p:cxnSp>
        <p:nvCxnSpPr>
          <p:cNvPr id="10" name="直接连接符 9"/>
          <p:cNvCxnSpPr/>
          <p:nvPr/>
        </p:nvCxnSpPr>
        <p:spPr>
          <a:xfrm flipV="1">
            <a:off x="6343650" y="2579370"/>
            <a:ext cx="1048385" cy="0"/>
          </a:xfrm>
          <a:prstGeom prst="line">
            <a:avLst/>
          </a:prstGeom>
          <a:solidFill>
            <a:schemeClr val="accent1"/>
          </a:solidFill>
          <a:ln w="28575" cap="flat" cmpd="sng" algn="ctr">
            <a:solidFill>
              <a:schemeClr val="tx1"/>
            </a:solidFill>
            <a:prstDash val="solid"/>
            <a:round/>
            <a:headEnd type="none" w="med" len="med"/>
            <a:tailEnd type="none" w="med" len="med"/>
          </a:ln>
        </p:spPr>
      </p:cxnSp>
      <p:cxnSp>
        <p:nvCxnSpPr>
          <p:cNvPr id="11" name="直接箭头连接符 10"/>
          <p:cNvCxnSpPr/>
          <p:nvPr/>
        </p:nvCxnSpPr>
        <p:spPr>
          <a:xfrm>
            <a:off x="6341745" y="2584450"/>
            <a:ext cx="0" cy="412750"/>
          </a:xfrm>
          <a:prstGeom prst="straightConnector1">
            <a:avLst/>
          </a:prstGeom>
          <a:solidFill>
            <a:schemeClr val="accent1"/>
          </a:solidFill>
          <a:ln w="19050" cap="flat" cmpd="sng" algn="ctr">
            <a:solidFill>
              <a:schemeClr val="tx1"/>
            </a:solidFill>
            <a:prstDash val="solid"/>
            <a:round/>
            <a:headEnd type="none" w="med" len="med"/>
            <a:tailEnd type="arrow" w="med" len="med"/>
          </a:ln>
        </p:spPr>
      </p:cxnSp>
      <p:sp>
        <p:nvSpPr>
          <p:cNvPr id="12" name="文本框 11"/>
          <p:cNvSpPr txBox="1"/>
          <p:nvPr/>
        </p:nvSpPr>
        <p:spPr>
          <a:xfrm>
            <a:off x="7516495" y="3225165"/>
            <a:ext cx="800100" cy="368300"/>
          </a:xfrm>
          <a:prstGeom prst="rect">
            <a:avLst/>
          </a:prstGeom>
          <a:noFill/>
        </p:spPr>
        <p:txBody>
          <a:bodyPr wrap="square" rtlCol="0">
            <a:spAutoFit/>
          </a:bodyPr>
          <a:p>
            <a:r>
              <a:rPr lang="zh-CN" altLang="en-US"/>
              <a:t>调用</a:t>
            </a:r>
            <a:endParaRPr lang="zh-CN" altLang="en-US"/>
          </a:p>
        </p:txBody>
      </p:sp>
      <p:sp>
        <p:nvSpPr>
          <p:cNvPr id="13" name="Text Box 4"/>
          <p:cNvSpPr txBox="1">
            <a:spLocks noChangeArrowheads="1"/>
          </p:cNvSpPr>
          <p:nvPr/>
        </p:nvSpPr>
        <p:spPr bwMode="auto">
          <a:xfrm>
            <a:off x="522865" y="5913936"/>
            <a:ext cx="8363699"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2400" dirty="0">
                <a:solidFill>
                  <a:srgbClr val="080808"/>
                </a:solidFill>
                <a:uFillTx/>
                <a:latin typeface="Times New Roman" panose="02020603050405020304" pitchFamily="18" charset="0"/>
              </a:rPr>
              <a:t>递归解决问题具有什么性质？递归函数具有什么特点</a:t>
            </a:r>
            <a:r>
              <a:rPr lang="en-US" altLang="zh-CN" sz="2400" dirty="0">
                <a:solidFill>
                  <a:srgbClr val="080808"/>
                </a:solidFill>
                <a:uFillTx/>
                <a:latin typeface="Times New Roman" panose="02020603050405020304" pitchFamily="18" charset="0"/>
              </a:rPr>
              <a:t>?</a:t>
            </a:r>
            <a:endParaRPr lang="en-US" altLang="zh-CN" sz="2400" dirty="0">
              <a:solidFill>
                <a:srgbClr val="080808"/>
              </a:solidFill>
              <a:uFillTx/>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07074" y="764446"/>
            <a:ext cx="269113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3.2.2 </a:t>
            </a:r>
            <a:r>
              <a:rPr lang="zh-CN" altLang="en-US" sz="2800" b="1" dirty="0">
                <a:solidFill>
                  <a:srgbClr val="0000FF"/>
                </a:solidFill>
                <a:latin typeface="楷体" panose="02010609060101010101" pitchFamily="49" charset="-122"/>
                <a:ea typeface="楷体" panose="02010609060101010101" pitchFamily="49" charset="-122"/>
              </a:rPr>
              <a:t>快速排序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7" name="文本框 6"/>
          <p:cNvSpPr txBox="1"/>
          <p:nvPr/>
        </p:nvSpPr>
        <p:spPr>
          <a:xfrm>
            <a:off x="395605" y="1412875"/>
            <a:ext cx="5056505" cy="374650"/>
          </a:xfrm>
          <a:prstGeom prst="rect">
            <a:avLst/>
          </a:prstGeom>
          <a:noFill/>
        </p:spPr>
        <p:txBody>
          <a:bodyPr wrap="square" rtlCol="0" anchor="t">
            <a:noAutofit/>
          </a:bodyPr>
          <a:p>
            <a:r>
              <a:rPr lang="zh-CN" altLang="en-US" dirty="0">
                <a:solidFill>
                  <a:srgbClr val="080808"/>
                </a:solidFill>
                <a:latin typeface="Times New Roman" panose="02020603050405020304" pitchFamily="18" charset="0"/>
                <a:sym typeface="+mn-ea"/>
              </a:rPr>
              <a:t>初始数组：</a:t>
            </a:r>
            <a:r>
              <a:rPr lang="en-US" altLang="zh-CN" dirty="0">
                <a:solidFill>
                  <a:srgbClr val="080808"/>
                </a:solidFill>
                <a:latin typeface="Times New Roman" panose="02020603050405020304" pitchFamily="18" charset="0"/>
                <a:sym typeface="+mn-ea"/>
              </a:rPr>
              <a:t>a[8] = 32,15,11,26,53,87,3,61</a:t>
            </a:r>
            <a:endParaRPr lang="en-US" altLang="zh-CN" dirty="0">
              <a:solidFill>
                <a:srgbClr val="080808"/>
              </a:solidFill>
              <a:latin typeface="Times New Roman" panose="02020603050405020304" pitchFamily="18" charset="0"/>
              <a:sym typeface="+mn-ea"/>
            </a:endParaRPr>
          </a:p>
        </p:txBody>
      </p:sp>
      <p:sp>
        <p:nvSpPr>
          <p:cNvPr id="9" name="文本框 8"/>
          <p:cNvSpPr txBox="1"/>
          <p:nvPr/>
        </p:nvSpPr>
        <p:spPr>
          <a:xfrm>
            <a:off x="395605" y="1787525"/>
            <a:ext cx="5056505" cy="374650"/>
          </a:xfrm>
          <a:prstGeom prst="rect">
            <a:avLst/>
          </a:prstGeom>
          <a:noFill/>
        </p:spPr>
        <p:txBody>
          <a:bodyPr wrap="square" rtlCol="0" anchor="t">
            <a:noAutofit/>
          </a:bodyPr>
          <a:p>
            <a:r>
              <a:rPr lang="zh-CN" altLang="en-US" dirty="0">
                <a:solidFill>
                  <a:srgbClr val="080808"/>
                </a:solidFill>
                <a:latin typeface="Times New Roman" panose="02020603050405020304" pitchFamily="18" charset="0"/>
                <a:sym typeface="+mn-ea"/>
              </a:rPr>
              <a:t>假设选第一个值为基准值：</a:t>
            </a:r>
            <a:r>
              <a:rPr lang="en-US" altLang="zh-CN" dirty="0">
                <a:solidFill>
                  <a:srgbClr val="080808"/>
                </a:solidFill>
                <a:latin typeface="Times New Roman" panose="02020603050405020304" pitchFamily="18" charset="0"/>
                <a:sym typeface="+mn-ea"/>
              </a:rPr>
              <a:t>int pivot = </a:t>
            </a:r>
            <a:r>
              <a:rPr lang="en-US" altLang="zh-CN" dirty="0">
                <a:solidFill>
                  <a:srgbClr val="FF0000"/>
                </a:solidFill>
                <a:latin typeface="Times New Roman" panose="02020603050405020304" pitchFamily="18" charset="0"/>
                <a:sym typeface="+mn-ea"/>
              </a:rPr>
              <a:t>32</a:t>
            </a:r>
            <a:endParaRPr lang="en-US" altLang="zh-CN" dirty="0">
              <a:solidFill>
                <a:srgbClr val="FF0000"/>
              </a:solidFill>
              <a:latin typeface="Times New Roman" panose="02020603050405020304" pitchFamily="18" charset="0"/>
              <a:sym typeface="+mn-ea"/>
            </a:endParaRPr>
          </a:p>
        </p:txBody>
      </p:sp>
      <p:graphicFrame>
        <p:nvGraphicFramePr>
          <p:cNvPr id="10" name="表格 9"/>
          <p:cNvGraphicFramePr/>
          <p:nvPr/>
        </p:nvGraphicFramePr>
        <p:xfrm>
          <a:off x="971550" y="3141345"/>
          <a:ext cx="6400165" cy="381000"/>
        </p:xfrm>
        <a:graphic>
          <a:graphicData uri="http://schemas.openxmlformats.org/drawingml/2006/table">
            <a:tbl>
              <a:tblPr firstRow="1" bandRow="1">
                <a:tableStyleId>{5C22544A-7EE6-4342-B048-85BDC9FD1C3A}</a:tableStyleId>
              </a:tblPr>
              <a:tblGrid>
                <a:gridCol w="799465"/>
                <a:gridCol w="799465"/>
                <a:gridCol w="799465"/>
                <a:gridCol w="799465"/>
                <a:gridCol w="799465"/>
                <a:gridCol w="799465"/>
                <a:gridCol w="799465"/>
                <a:gridCol w="799465"/>
              </a:tblGrid>
              <a:tr h="381000">
                <a:tc>
                  <a:txBody>
                    <a:bodyPr/>
                    <a:p>
                      <a:pPr algn="ctr">
                        <a:buNone/>
                      </a:pPr>
                      <a:r>
                        <a:rPr lang="en-US" altLang="zh-CN" sz="1800">
                          <a:solidFill>
                            <a:schemeClr val="tx1"/>
                          </a:solidFill>
                          <a:latin typeface="Times New Roman" panose="02020603050405020304" pitchFamily="18" charset="0"/>
                          <a:cs typeface="Times New Roman" panose="02020603050405020304" pitchFamily="18" charset="0"/>
                          <a:sym typeface="+mn-ea"/>
                        </a:rPr>
                        <a:t>3</a:t>
                      </a:r>
                      <a:endParaRPr lang="en-US" altLang="zh-CN" sz="1800">
                        <a:solidFill>
                          <a:schemeClr val="tx1"/>
                        </a:solidFill>
                        <a:latin typeface="Times New Roman" panose="02020603050405020304" pitchFamily="18" charset="0"/>
                        <a:cs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sz="1800" dirty="0">
                          <a:solidFill>
                            <a:srgbClr val="080808"/>
                          </a:solidFill>
                          <a:latin typeface="Times New Roman" panose="02020603050405020304" pitchFamily="18" charset="0"/>
                          <a:sym typeface="+mn-ea"/>
                        </a:rPr>
                        <a:t>15</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sz="1800" dirty="0">
                          <a:solidFill>
                            <a:srgbClr val="080808"/>
                          </a:solidFill>
                          <a:latin typeface="Times New Roman" panose="02020603050405020304" pitchFamily="18" charset="0"/>
                          <a:sym typeface="+mn-ea"/>
                        </a:rPr>
                        <a:t>11</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sz="1800" dirty="0">
                          <a:solidFill>
                            <a:srgbClr val="080808"/>
                          </a:solidFill>
                          <a:latin typeface="Times New Roman" panose="02020603050405020304" pitchFamily="18" charset="0"/>
                          <a:sym typeface="+mn-ea"/>
                        </a:rPr>
                        <a:t>26</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zh-CN" altLang="en-US" sz="1800">
                          <a:solidFill>
                            <a:srgbClr val="FF0000"/>
                          </a:solidFill>
                          <a:latin typeface="宋体" panose="02010600030101010101" pitchFamily="2" charset="-122"/>
                          <a:sym typeface="+mn-ea"/>
                        </a:rPr>
                        <a:t>▲</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sz="1800" dirty="0">
                          <a:solidFill>
                            <a:srgbClr val="080808"/>
                          </a:solidFill>
                          <a:latin typeface="Times New Roman" panose="02020603050405020304" pitchFamily="18" charset="0"/>
                          <a:sym typeface="+mn-ea"/>
                        </a:rPr>
                        <a:t>87</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sz="1800" dirty="0">
                          <a:solidFill>
                            <a:srgbClr val="080808"/>
                          </a:solidFill>
                          <a:latin typeface="Times New Roman" panose="02020603050405020304" pitchFamily="18" charset="0"/>
                          <a:sym typeface="+mn-ea"/>
                        </a:rPr>
                        <a:t>53</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sz="1800" dirty="0">
                          <a:solidFill>
                            <a:srgbClr val="080808"/>
                          </a:solidFill>
                          <a:latin typeface="Times New Roman" panose="02020603050405020304" pitchFamily="18" charset="0"/>
                          <a:sym typeface="+mn-ea"/>
                        </a:rPr>
                        <a:t>61</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sp>
        <p:nvSpPr>
          <p:cNvPr id="3" name="文本框 2"/>
          <p:cNvSpPr txBox="1"/>
          <p:nvPr/>
        </p:nvSpPr>
        <p:spPr>
          <a:xfrm>
            <a:off x="4461510" y="3610610"/>
            <a:ext cx="299720" cy="330835"/>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i </a:t>
            </a:r>
            <a:r>
              <a:rPr lang="en-US" altLang="zh-CN"/>
              <a:t>                                                                                    </a:t>
            </a:r>
            <a:endParaRPr lang="en-US" altLang="zh-CN"/>
          </a:p>
        </p:txBody>
      </p:sp>
      <p:sp>
        <p:nvSpPr>
          <p:cNvPr id="4" name="文本框 3"/>
          <p:cNvSpPr txBox="1"/>
          <p:nvPr/>
        </p:nvSpPr>
        <p:spPr>
          <a:xfrm>
            <a:off x="6068695" y="3610610"/>
            <a:ext cx="356870" cy="318770"/>
          </a:xfrm>
          <a:prstGeom prst="rect">
            <a:avLst/>
          </a:prstGeom>
          <a:noFill/>
        </p:spPr>
        <p:txBody>
          <a:bodyPr wrap="square" rtlCol="0" anchor="t">
            <a:noAutofit/>
          </a:bodyPr>
          <a:p>
            <a:r>
              <a:rPr lang="en-US" altLang="zh-CN">
                <a:latin typeface="Times New Roman" panose="02020603050405020304" pitchFamily="18" charset="0"/>
                <a:cs typeface="Times New Roman" panose="02020603050405020304" pitchFamily="18" charset="0"/>
                <a:sym typeface="+mn-ea"/>
              </a:rPr>
              <a:t>j</a:t>
            </a:r>
            <a:endParaRPr lang="en-US" altLang="zh-CN">
              <a:latin typeface="Times New Roman" panose="02020603050405020304" pitchFamily="18" charset="0"/>
              <a:cs typeface="Times New Roman" panose="02020603050405020304" pitchFamily="18" charset="0"/>
              <a:sym typeface="+mn-ea"/>
            </a:endParaRPr>
          </a:p>
        </p:txBody>
      </p:sp>
      <p:sp>
        <p:nvSpPr>
          <p:cNvPr id="5" name="文本框 4"/>
          <p:cNvSpPr txBox="1"/>
          <p:nvPr/>
        </p:nvSpPr>
        <p:spPr>
          <a:xfrm>
            <a:off x="683895" y="2162175"/>
            <a:ext cx="7085965" cy="572770"/>
          </a:xfrm>
          <a:prstGeom prst="rect">
            <a:avLst/>
          </a:prstGeom>
          <a:noFill/>
          <a:extLst>
            <a:ext uri="{909E8E84-426E-40DD-AFC4-6F175D3DCCD1}">
              <a14:hiddenFill xmlns:a14="http://schemas.microsoft.com/office/drawing/2010/main">
                <a:solidFill>
                  <a:srgbClr val="FF0000"/>
                </a:solidFill>
              </a14:hiddenFill>
            </a:ext>
          </a:extLst>
        </p:spPr>
        <p:txBody>
          <a:bodyPr wrap="square" rtlCol="0">
            <a:noAutofit/>
          </a:bodyPr>
          <a:p>
            <a:r>
              <a:rPr lang="zh-CN" altLang="en-US"/>
              <a:t>此时第一个值已经选定了基准值，已经保存到了变量中，</a:t>
            </a:r>
            <a:r>
              <a:rPr lang="zh-CN" altLang="en-US"/>
              <a:t>则说明第一个位置已经空出来，用</a:t>
            </a:r>
            <a:r>
              <a:rPr lang="zh-CN" altLang="en-US">
                <a:solidFill>
                  <a:srgbClr val="FF0000"/>
                </a:solidFill>
                <a:latin typeface="宋体" panose="02010600030101010101" pitchFamily="2" charset="-122"/>
              </a:rPr>
              <a:t>▲</a:t>
            </a:r>
            <a:r>
              <a:rPr lang="zh-CN" altLang="en-US">
                <a:latin typeface="宋体" panose="02010600030101010101" pitchFamily="2" charset="-122"/>
              </a:rPr>
              <a:t>表示</a:t>
            </a:r>
            <a:endParaRPr lang="zh-CN" altLang="en-US">
              <a:latin typeface="宋体" panose="02010600030101010101" pitchFamily="2" charset="-122"/>
            </a:endParaRPr>
          </a:p>
        </p:txBody>
      </p:sp>
      <p:sp>
        <p:nvSpPr>
          <p:cNvPr id="12" name="文本框 11"/>
          <p:cNvSpPr txBox="1"/>
          <p:nvPr/>
        </p:nvSpPr>
        <p:spPr>
          <a:xfrm>
            <a:off x="972185" y="4227830"/>
            <a:ext cx="6591935" cy="368300"/>
          </a:xfrm>
          <a:prstGeom prst="rect">
            <a:avLst/>
          </a:prstGeom>
          <a:noFill/>
        </p:spPr>
        <p:txBody>
          <a:bodyPr wrap="square" rtlCol="0">
            <a:spAutoFit/>
          </a:bodyPr>
          <a:p>
            <a:r>
              <a:rPr lang="zh-CN" altLang="en-US">
                <a:solidFill>
                  <a:schemeClr val="tx1"/>
                </a:solidFill>
                <a:uFillTx/>
                <a:latin typeface="Times New Roman" panose="02020603050405020304" pitchFamily="18" charset="0"/>
              </a:rPr>
              <a:t>此时，从尾部开始，如果</a:t>
            </a:r>
            <a:r>
              <a:rPr lang="en-US" altLang="zh-CN">
                <a:solidFill>
                  <a:schemeClr val="tx1"/>
                </a:solidFill>
                <a:uFillTx/>
                <a:latin typeface="Times New Roman" panose="02020603050405020304" pitchFamily="18" charset="0"/>
              </a:rPr>
              <a:t>a[j]&gt;=pivot</a:t>
            </a:r>
            <a:r>
              <a:rPr lang="zh-CN" altLang="en-US">
                <a:solidFill>
                  <a:schemeClr val="tx1"/>
                </a:solidFill>
                <a:uFillTx/>
                <a:latin typeface="Times New Roman" panose="02020603050405020304" pitchFamily="18" charset="0"/>
              </a:rPr>
              <a:t>时，</a:t>
            </a:r>
            <a:r>
              <a:rPr lang="en-US" altLang="zh-CN">
                <a:solidFill>
                  <a:schemeClr val="tx1"/>
                </a:solidFill>
                <a:uFillTx/>
                <a:latin typeface="Times New Roman" panose="02020603050405020304" pitchFamily="18" charset="0"/>
              </a:rPr>
              <a:t>j--</a:t>
            </a:r>
            <a:r>
              <a:rPr lang="zh-CN" altLang="en-US">
                <a:solidFill>
                  <a:schemeClr val="tx1"/>
                </a:solidFill>
                <a:uFillTx/>
                <a:latin typeface="Times New Roman" panose="02020603050405020304" pitchFamily="18" charset="0"/>
              </a:rPr>
              <a:t>。</a:t>
            </a:r>
            <a:endParaRPr lang="zh-CN" altLang="en-US">
              <a:solidFill>
                <a:schemeClr val="tx1"/>
              </a:solidFill>
              <a:uFillTx/>
              <a:latin typeface="Times New Roman" panose="02020603050405020304" pitchFamily="18" charset="0"/>
            </a:endParaRPr>
          </a:p>
        </p:txBody>
      </p:sp>
      <p:sp>
        <p:nvSpPr>
          <p:cNvPr id="13" name="文本框 12"/>
          <p:cNvSpPr txBox="1"/>
          <p:nvPr/>
        </p:nvSpPr>
        <p:spPr>
          <a:xfrm>
            <a:off x="972185" y="4888230"/>
            <a:ext cx="6591935" cy="368300"/>
          </a:xfrm>
          <a:prstGeom prst="rect">
            <a:avLst/>
          </a:prstGeom>
          <a:noFill/>
        </p:spPr>
        <p:txBody>
          <a:bodyPr wrap="square" rtlCol="0">
            <a:spAutoFit/>
          </a:bodyPr>
          <a:p>
            <a:r>
              <a:rPr lang="zh-CN" altLang="en-US">
                <a:solidFill>
                  <a:schemeClr val="tx1"/>
                </a:solidFill>
                <a:uFillTx/>
                <a:latin typeface="Times New Roman" panose="02020603050405020304" pitchFamily="18" charset="0"/>
              </a:rPr>
              <a:t>此时，如果</a:t>
            </a:r>
            <a:r>
              <a:rPr lang="en-US" altLang="zh-CN">
                <a:solidFill>
                  <a:schemeClr val="tx1"/>
                </a:solidFill>
                <a:uFillTx/>
                <a:latin typeface="Times New Roman" panose="02020603050405020304" pitchFamily="18" charset="0"/>
              </a:rPr>
              <a:t>a[j]&lt;pivot</a:t>
            </a:r>
            <a:r>
              <a:rPr lang="zh-CN" altLang="en-US">
                <a:solidFill>
                  <a:schemeClr val="tx1"/>
                </a:solidFill>
                <a:uFillTx/>
                <a:latin typeface="Times New Roman" panose="02020603050405020304" pitchFamily="18" charset="0"/>
              </a:rPr>
              <a:t>时，</a:t>
            </a:r>
            <a:r>
              <a:rPr lang="en-US" altLang="zh-CN">
                <a:solidFill>
                  <a:schemeClr val="tx1"/>
                </a:solidFill>
                <a:uFillTx/>
                <a:latin typeface="Times New Roman" panose="02020603050405020304" pitchFamily="18" charset="0"/>
              </a:rPr>
              <a:t>a[i]=</a:t>
            </a:r>
            <a:r>
              <a:rPr lang="en-US" altLang="zh-CN">
                <a:uFillTx/>
                <a:latin typeface="Times New Roman" panose="02020603050405020304" pitchFamily="18" charset="0"/>
                <a:sym typeface="+mn-ea"/>
              </a:rPr>
              <a:t>a[j]</a:t>
            </a:r>
            <a:r>
              <a:rPr lang="zh-CN" altLang="en-US">
                <a:solidFill>
                  <a:schemeClr val="tx1"/>
                </a:solidFill>
                <a:uFillTx/>
                <a:latin typeface="Times New Roman" panose="02020603050405020304" pitchFamily="18" charset="0"/>
              </a:rPr>
              <a:t>。</a:t>
            </a:r>
            <a:endParaRPr lang="zh-CN" altLang="en-US">
              <a:solidFill>
                <a:schemeClr val="tx1"/>
              </a:solidFill>
              <a:uFillTx/>
              <a:latin typeface="Times New Roman" panose="02020603050405020304" pitchFamily="18" charset="0"/>
            </a:endParaRPr>
          </a:p>
        </p:txBody>
      </p:sp>
      <p:sp>
        <p:nvSpPr>
          <p:cNvPr id="15" name="文本框 14"/>
          <p:cNvSpPr txBox="1"/>
          <p:nvPr/>
        </p:nvSpPr>
        <p:spPr>
          <a:xfrm>
            <a:off x="972185" y="5451475"/>
            <a:ext cx="6591935" cy="368300"/>
          </a:xfrm>
          <a:prstGeom prst="rect">
            <a:avLst/>
          </a:prstGeom>
          <a:noFill/>
        </p:spPr>
        <p:txBody>
          <a:bodyPr wrap="square" rtlCol="0">
            <a:spAutoFit/>
          </a:bodyPr>
          <a:p>
            <a:r>
              <a:rPr lang="zh-CN" altLang="en-US">
                <a:solidFill>
                  <a:schemeClr val="tx1"/>
                </a:solidFill>
                <a:uFillTx/>
                <a:latin typeface="Times New Roman" panose="02020603050405020304" pitchFamily="18" charset="0"/>
              </a:rPr>
              <a:t>此时，再从头部开始，如果</a:t>
            </a:r>
            <a:r>
              <a:rPr lang="en-US" altLang="zh-CN">
                <a:solidFill>
                  <a:schemeClr val="tx1"/>
                </a:solidFill>
                <a:uFillTx/>
                <a:latin typeface="Times New Roman" panose="02020603050405020304" pitchFamily="18" charset="0"/>
              </a:rPr>
              <a:t>a[i]&lt;=pivot</a:t>
            </a:r>
            <a:r>
              <a:rPr lang="zh-CN" altLang="en-US">
                <a:solidFill>
                  <a:schemeClr val="tx1"/>
                </a:solidFill>
                <a:uFillTx/>
                <a:latin typeface="Times New Roman" panose="02020603050405020304" pitchFamily="18" charset="0"/>
              </a:rPr>
              <a:t>时，</a:t>
            </a:r>
            <a:r>
              <a:rPr lang="en-US" altLang="zh-CN">
                <a:solidFill>
                  <a:schemeClr val="tx1"/>
                </a:solidFill>
                <a:uFillTx/>
                <a:latin typeface="Times New Roman" panose="02020603050405020304" pitchFamily="18" charset="0"/>
              </a:rPr>
              <a:t>i++</a:t>
            </a:r>
            <a:r>
              <a:rPr lang="zh-CN" altLang="en-US">
                <a:solidFill>
                  <a:schemeClr val="tx1"/>
                </a:solidFill>
                <a:uFillTx/>
                <a:latin typeface="Times New Roman" panose="02020603050405020304" pitchFamily="18" charset="0"/>
              </a:rPr>
              <a:t>。</a:t>
            </a:r>
            <a:endParaRPr lang="zh-CN" altLang="en-US">
              <a:solidFill>
                <a:schemeClr val="tx1"/>
              </a:solidFill>
              <a:uFillTx/>
              <a:latin typeface="Times New Roman" panose="02020603050405020304" pitchFamily="18" charset="0"/>
            </a:endParaRPr>
          </a:p>
        </p:txBody>
      </p:sp>
      <p:sp>
        <p:nvSpPr>
          <p:cNvPr id="16" name="文本框 15"/>
          <p:cNvSpPr txBox="1"/>
          <p:nvPr/>
        </p:nvSpPr>
        <p:spPr>
          <a:xfrm>
            <a:off x="972185" y="5946775"/>
            <a:ext cx="6591935" cy="368300"/>
          </a:xfrm>
          <a:prstGeom prst="rect">
            <a:avLst/>
          </a:prstGeom>
          <a:noFill/>
        </p:spPr>
        <p:txBody>
          <a:bodyPr wrap="square" rtlCol="0">
            <a:spAutoFit/>
          </a:bodyPr>
          <a:p>
            <a:r>
              <a:rPr lang="zh-CN" altLang="en-US">
                <a:solidFill>
                  <a:schemeClr val="tx1"/>
                </a:solidFill>
                <a:uFillTx/>
                <a:latin typeface="Times New Roman" panose="02020603050405020304" pitchFamily="18" charset="0"/>
              </a:rPr>
              <a:t>此时，如果</a:t>
            </a:r>
            <a:r>
              <a:rPr lang="en-US" altLang="zh-CN">
                <a:solidFill>
                  <a:schemeClr val="tx1"/>
                </a:solidFill>
                <a:uFillTx/>
                <a:latin typeface="Times New Roman" panose="02020603050405020304" pitchFamily="18" charset="0"/>
              </a:rPr>
              <a:t>a[i]&gt;pivot</a:t>
            </a:r>
            <a:r>
              <a:rPr lang="zh-CN" altLang="en-US">
                <a:solidFill>
                  <a:schemeClr val="tx1"/>
                </a:solidFill>
                <a:uFillTx/>
                <a:latin typeface="Times New Roman" panose="02020603050405020304" pitchFamily="18" charset="0"/>
              </a:rPr>
              <a:t>时，</a:t>
            </a:r>
            <a:r>
              <a:rPr lang="en-US" altLang="zh-CN">
                <a:uFillTx/>
                <a:latin typeface="Times New Roman" panose="02020603050405020304" pitchFamily="18" charset="0"/>
                <a:sym typeface="+mn-ea"/>
              </a:rPr>
              <a:t>a[j]=</a:t>
            </a:r>
            <a:r>
              <a:rPr lang="en-US" altLang="zh-CN">
                <a:uFillTx/>
                <a:latin typeface="Times New Roman" panose="02020603050405020304" pitchFamily="18" charset="0"/>
                <a:sym typeface="+mn-ea"/>
              </a:rPr>
              <a:t>a[i]</a:t>
            </a:r>
            <a:r>
              <a:rPr lang="zh-CN" altLang="en-US">
                <a:solidFill>
                  <a:schemeClr val="tx1"/>
                </a:solidFill>
                <a:uFillTx/>
                <a:latin typeface="Times New Roman" panose="02020603050405020304" pitchFamily="18" charset="0"/>
              </a:rPr>
              <a:t>。</a:t>
            </a:r>
            <a:endParaRPr lang="zh-CN" altLang="en-US">
              <a:solidFill>
                <a:schemeClr val="tx1"/>
              </a:solidFill>
              <a:uFillTx/>
              <a:latin typeface="Times New Roman" panose="02020603050405020304" pitchFamily="18" charset="0"/>
            </a:endParaRPr>
          </a:p>
        </p:txBody>
      </p:sp>
      <p:sp>
        <p:nvSpPr>
          <p:cNvPr id="2" name="环形箭头 1"/>
          <p:cNvSpPr/>
          <p:nvPr/>
        </p:nvSpPr>
        <p:spPr>
          <a:xfrm rot="16200000">
            <a:off x="116205" y="4728210"/>
            <a:ext cx="1748790" cy="1167130"/>
          </a:xfrm>
          <a:prstGeom prst="circularArrow">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8" name="文本框 7"/>
          <p:cNvSpPr txBox="1"/>
          <p:nvPr/>
        </p:nvSpPr>
        <p:spPr>
          <a:xfrm>
            <a:off x="5723890" y="4293235"/>
            <a:ext cx="3067685" cy="793750"/>
          </a:xfrm>
          <a:prstGeom prst="rect">
            <a:avLst/>
          </a:prstGeom>
          <a:noFill/>
        </p:spPr>
        <p:txBody>
          <a:bodyPr wrap="square" rtlCol="0" anchor="t">
            <a:noAutofit/>
          </a:bodyPr>
          <a:p>
            <a:pPr algn="ctr"/>
            <a:r>
              <a:rPr lang="zh-CN" altLang="en-US" dirty="0">
                <a:solidFill>
                  <a:srgbClr val="FF0000"/>
                </a:solidFill>
                <a:latin typeface="Times New Roman" panose="02020603050405020304" pitchFamily="18" charset="0"/>
                <a:sym typeface="+mn-ea"/>
              </a:rPr>
              <a:t>当</a:t>
            </a:r>
            <a:r>
              <a:rPr lang="en-US" altLang="zh-CN" dirty="0">
                <a:solidFill>
                  <a:srgbClr val="FF0000"/>
                </a:solidFill>
                <a:latin typeface="Times New Roman" panose="02020603050405020304" pitchFamily="18" charset="0"/>
                <a:sym typeface="+mn-ea"/>
              </a:rPr>
              <a:t>i==j</a:t>
            </a:r>
            <a:r>
              <a:rPr lang="zh-CN" altLang="en-US" dirty="0">
                <a:solidFill>
                  <a:srgbClr val="FF0000"/>
                </a:solidFill>
                <a:latin typeface="Times New Roman" panose="02020603050405020304" pitchFamily="18" charset="0"/>
                <a:sym typeface="+mn-ea"/>
              </a:rPr>
              <a:t>时，说明完成了所有值的交换，结束循环！</a:t>
            </a:r>
            <a:endParaRPr lang="zh-CN" altLang="en-US" dirty="0">
              <a:solidFill>
                <a:srgbClr val="FF0000"/>
              </a:solidFill>
              <a:latin typeface="Times New Roman" panose="02020603050405020304" pitchFamily="18"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0" presetClass="path" presetSubtype="0" accel="50000" decel="50000" fill="hold" grpId="0" nodeType="clickEffect">
                                  <p:stCondLst>
                                    <p:cond delay="0"/>
                                  </p:stCondLst>
                                  <p:childTnLst>
                                    <p:animMotion origin="layout" path="M 0 0 L -0.0865972 0 " pathEditMode="relative" ptsTypes="">
                                      <p:cBhvr>
                                        <p:cTn id="12" dur="2000" fill="hold"/>
                                        <p:tgtEl>
                                          <p:spTgt spid="4"/>
                                        </p:tgtEl>
                                        <p:attrNameLst>
                                          <p:attrName>ppt_x</p:attrName>
                                          <p:attrName>ppt_y</p:attrName>
                                        </p:attrNameLst>
                                      </p:cBhvr>
                                    </p:animMotion>
                                  </p:childTnLst>
                                </p:cTn>
                              </p:par>
                            </p:childTnLst>
                          </p:cTn>
                        </p:par>
                      </p:childTnLst>
                    </p:cTn>
                  </p:par>
                  <p:par>
                    <p:cTn id="13" fill="hold">
                      <p:stCondLst>
                        <p:cond delay="indefinite"/>
                      </p:stCondLst>
                      <p:childTnLst>
                        <p:par>
                          <p:cTn id="14" fill="hold">
                            <p:stCondLst>
                              <p:cond delay="0"/>
                            </p:stCondLst>
                            <p:childTnLst>
                              <p:par>
                                <p:cTn id="15" presetID="0" presetClass="path" presetSubtype="0" accel="50000" decel="50000" fill="hold" grpId="1" nodeType="clickEffect">
                                  <p:stCondLst>
                                    <p:cond delay="0"/>
                                  </p:stCondLst>
                                  <p:childTnLst>
                                    <p:animMotion origin="layout" path="M -0.0807639 0.00277778 L -0.167361 0.00277778 " pathEditMode="relative" ptsTypes="">
                                      <p:cBhvr>
                                        <p:cTn id="16" dur="2000" fill="hold"/>
                                        <p:tgtEl>
                                          <p:spTgt spid="4"/>
                                        </p:tgtEl>
                                        <p:attrNameLst>
                                          <p:attrName>ppt_x</p:attrName>
                                          <p:attrName>ppt_y</p:attrName>
                                        </p:attrNameLst>
                                      </p:cBhvr>
                                    </p:animMotion>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500" fill="hold"/>
                                        <p:tgtEl>
                                          <p:spTgt spid="8"/>
                                        </p:tgtEl>
                                        <p:attrNameLst>
                                          <p:attrName>ppt_x</p:attrName>
                                        </p:attrNameLst>
                                      </p:cBhvr>
                                      <p:tavLst>
                                        <p:tav tm="0">
                                          <p:val>
                                            <p:strVal val="#ppt_x"/>
                                          </p:val>
                                        </p:tav>
                                        <p:tav tm="100000">
                                          <p:val>
                                            <p:strVal val="#ppt_x"/>
                                          </p:val>
                                        </p:tav>
                                      </p:tavLst>
                                    </p:anim>
                                    <p:anim calcmode="lin" valueType="num">
                                      <p:cBhvr additive="base">
                                        <p:cTn id="2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P spid="13" grpId="0"/>
      <p:bldP spid="13" grpId="1"/>
      <p:bldP spid="15" grpId="0"/>
      <p:bldP spid="15" grpId="1"/>
      <p:bldP spid="3" grpId="0"/>
      <p:bldP spid="3" grpId="1"/>
      <p:bldP spid="3" grpId="2"/>
      <p:bldP spid="3" grpId="3"/>
      <p:bldP spid="16" grpId="0"/>
      <p:bldP spid="16" grpId="1"/>
      <p:bldP spid="2" grpId="0" animBg="1"/>
      <p:bldP spid="2" grpId="1" animBg="1"/>
      <p:bldP spid="4" grpId="0"/>
      <p:bldP spid="4" grpId="1"/>
      <p:bldP spid="8" grpId="0"/>
      <p:bldP spid="8" grpId="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 Box 4"/>
          <p:cNvSpPr txBox="1">
            <a:spLocks noChangeArrowheads="1"/>
          </p:cNvSpPr>
          <p:nvPr/>
        </p:nvSpPr>
        <p:spPr bwMode="auto">
          <a:xfrm>
            <a:off x="755397" y="2133253"/>
            <a:ext cx="8948926" cy="1198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ts val="0"/>
              </a:spcBef>
              <a:buSzTx/>
              <a:buFontTx/>
              <a:buNone/>
            </a:pPr>
            <a:r>
              <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rPr>
              <a:t>void quickSort(int a[], int low, int high) {</a:t>
            </a:r>
            <a:endPar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endParaRPr>
          </a:p>
          <a:p>
            <a:pPr>
              <a:spcBef>
                <a:spcPts val="0"/>
              </a:spcBef>
              <a:buSzTx/>
              <a:buFontTx/>
              <a:buNone/>
            </a:pPr>
            <a:endPar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endParaRPr>
          </a:p>
          <a:p>
            <a:pPr>
              <a:spcBef>
                <a:spcPts val="0"/>
              </a:spcBef>
              <a:buSzTx/>
              <a:buFontTx/>
              <a:buNone/>
            </a:pPr>
            <a:endPar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6" name="矩形 5"/>
          <p:cNvSpPr/>
          <p:nvPr/>
        </p:nvSpPr>
        <p:spPr>
          <a:xfrm>
            <a:off x="252134" y="764446"/>
            <a:ext cx="269113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3.2.2 </a:t>
            </a:r>
            <a:r>
              <a:rPr lang="zh-CN" altLang="en-US" sz="2800" b="1" dirty="0">
                <a:solidFill>
                  <a:srgbClr val="0000FF"/>
                </a:solidFill>
                <a:latin typeface="楷体" panose="02010609060101010101" pitchFamily="49" charset="-122"/>
                <a:ea typeface="楷体" panose="02010609060101010101" pitchFamily="49" charset="-122"/>
              </a:rPr>
              <a:t>快速排序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5" name="文本框 4"/>
          <p:cNvSpPr txBox="1"/>
          <p:nvPr/>
        </p:nvSpPr>
        <p:spPr>
          <a:xfrm>
            <a:off x="611505" y="1341120"/>
            <a:ext cx="7446645" cy="596265"/>
          </a:xfrm>
          <a:prstGeom prst="rect">
            <a:avLst/>
          </a:prstGeom>
          <a:noFill/>
          <a:extLst>
            <a:ext uri="{909E8E84-426E-40DD-AFC4-6F175D3DCCD1}">
              <a14:hiddenFill xmlns:a14="http://schemas.microsoft.com/office/drawing/2010/main">
                <a:solidFill>
                  <a:srgbClr val="FF0000"/>
                </a:solidFill>
              </a14:hiddenFill>
            </a:ext>
          </a:extLst>
        </p:spPr>
        <p:txBody>
          <a:bodyPr wrap="square" rtlCol="0">
            <a:noAutofit/>
          </a:bodyPr>
          <a:p>
            <a:r>
              <a:rPr lang="zh-CN" altLang="en-US">
                <a:solidFill>
                  <a:schemeClr val="tx1"/>
                </a:solidFill>
                <a:uFillTx/>
                <a:latin typeface="Times New Roman" panose="02020603050405020304" pitchFamily="18" charset="0"/>
              </a:rPr>
              <a:t>代码如何编写：通过刚才分析，递归函数的出口就是传递的数组长度只有一个的时候，否则，通过基准值将大问题切分成小问题，继续递归。</a:t>
            </a:r>
            <a:endParaRPr lang="en-US" altLang="zh-CN">
              <a:solidFill>
                <a:schemeClr val="tx1"/>
              </a:solidFill>
              <a:uFillTx/>
              <a:latin typeface="Times New Roman" panose="02020603050405020304" pitchFamily="18" charset="0"/>
            </a:endParaRPr>
          </a:p>
        </p:txBody>
      </p:sp>
      <p:sp>
        <p:nvSpPr>
          <p:cNvPr id="3" name="文本框 2"/>
          <p:cNvSpPr txBox="1"/>
          <p:nvPr/>
        </p:nvSpPr>
        <p:spPr>
          <a:xfrm>
            <a:off x="828040" y="4133215"/>
            <a:ext cx="8021320" cy="1568450"/>
          </a:xfrm>
          <a:prstGeom prst="rect">
            <a:avLst/>
          </a:prstGeom>
          <a:noFill/>
        </p:spPr>
        <p:txBody>
          <a:bodyPr wrap="square" rtlCol="0" anchor="t">
            <a:spAutoFit/>
          </a:bodyPr>
          <a:p>
            <a:pPr>
              <a:spcBef>
                <a:spcPts val="0"/>
              </a:spcBef>
              <a:buSzTx/>
              <a:buFontTx/>
              <a:buNone/>
            </a:pPr>
            <a:r>
              <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rPr>
              <a:t>     int i = </a:t>
            </a:r>
            <a:r>
              <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rPr>
              <a:t>Partition(</a:t>
            </a:r>
            <a:r>
              <a:rPr lang="en-US" altLang="zh-CN" sz="2400" dirty="0" err="1">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rPr>
              <a:t>a,low,high</a:t>
            </a:r>
            <a:r>
              <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rPr>
              <a:t>);</a:t>
            </a:r>
            <a:r>
              <a:rPr lang="en-US" altLang="zh-CN" sz="2400" dirty="0">
                <a:solidFill>
                  <a:srgbClr val="080808"/>
                </a:solidFill>
                <a:uFillTx/>
                <a:latin typeface="Times New Roman" panose="02020603050405020304" pitchFamily="18" charset="0"/>
                <a:cs typeface="Times New Roman" panose="02020603050405020304" pitchFamily="18" charset="0"/>
                <a:sym typeface="+mn-ea"/>
              </a:rPr>
              <a:t> </a:t>
            </a:r>
            <a:r>
              <a:rPr lang="en-US" altLang="zh-CN" sz="2000" dirty="0">
                <a:solidFill>
                  <a:srgbClr val="080808"/>
                </a:solidFill>
                <a:uFillTx/>
                <a:latin typeface="Times New Roman" panose="02020603050405020304" pitchFamily="18" charset="0"/>
                <a:cs typeface="Times New Roman" panose="02020603050405020304" pitchFamily="18" charset="0"/>
                <a:sym typeface="+mn-ea"/>
              </a:rPr>
              <a:t>//</a:t>
            </a:r>
            <a:r>
              <a:rPr lang="zh-CN" altLang="en-US" sz="2000" dirty="0">
                <a:solidFill>
                  <a:srgbClr val="080808"/>
                </a:solidFill>
                <a:uFillTx/>
                <a:latin typeface="Times New Roman" panose="02020603050405020304" pitchFamily="18" charset="0"/>
                <a:cs typeface="Times New Roman" panose="02020603050405020304" pitchFamily="18" charset="0"/>
                <a:sym typeface="+mn-ea"/>
              </a:rPr>
              <a:t>根据基准值将数据元素分成两部分</a:t>
            </a:r>
            <a:endParaRPr lang="en-US" altLang="zh-CN" sz="20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a:spcBef>
                <a:spcPts val="0"/>
              </a:spcBef>
              <a:buSzTx/>
              <a:buFontTx/>
              <a:buNone/>
            </a:pPr>
            <a:r>
              <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rPr>
              <a:t>     quickSort(a,low,i-1);</a:t>
            </a:r>
            <a:r>
              <a:rPr lang="zh-CN" altLang="en-US" sz="2000" dirty="0">
                <a:solidFill>
                  <a:srgbClr val="080808"/>
                </a:solidFill>
                <a:uFillTx/>
                <a:latin typeface="Times New Roman" panose="02020603050405020304" pitchFamily="18" charset="0"/>
                <a:cs typeface="Times New Roman" panose="02020603050405020304" pitchFamily="18" charset="0"/>
                <a:sym typeface="+mn-ea"/>
              </a:rPr>
              <a:t>//将各自拆分的小问题继续递归</a:t>
            </a:r>
            <a:endPar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a:spcBef>
                <a:spcPts val="0"/>
              </a:spcBef>
              <a:buSzTx/>
              <a:buFontTx/>
              <a:buNone/>
            </a:pPr>
            <a:r>
              <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rPr>
              <a:t>     quickSort(a,i+1,high);</a:t>
            </a:r>
            <a:endPar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endParaRPr>
          </a:p>
          <a:p>
            <a:pPr>
              <a:spcBef>
                <a:spcPts val="0"/>
              </a:spcBef>
              <a:buSzTx/>
              <a:buFontTx/>
              <a:buNone/>
            </a:pPr>
            <a:r>
              <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rPr>
              <a:t> }</a:t>
            </a:r>
            <a:endPar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endParaRPr>
          </a:p>
        </p:txBody>
      </p:sp>
      <p:sp>
        <p:nvSpPr>
          <p:cNvPr id="4" name="文本框 3"/>
          <p:cNvSpPr txBox="1"/>
          <p:nvPr/>
        </p:nvSpPr>
        <p:spPr>
          <a:xfrm>
            <a:off x="899795" y="2514600"/>
            <a:ext cx="6620510" cy="1331595"/>
          </a:xfrm>
          <a:prstGeom prst="rect">
            <a:avLst/>
          </a:prstGeom>
          <a:noFill/>
        </p:spPr>
        <p:txBody>
          <a:bodyPr wrap="square" rtlCol="0" anchor="t">
            <a:noAutofit/>
          </a:bodyPr>
          <a:p>
            <a:pPr>
              <a:spcBef>
                <a:spcPts val="0"/>
              </a:spcBef>
              <a:buSzTx/>
              <a:buFontTx/>
              <a:buNone/>
            </a:pPr>
            <a:r>
              <a:rPr lang="zh-CN" altLang="en-US"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rPr>
              <a:t>　</a:t>
            </a:r>
            <a:endParaRPr lang="zh-CN" altLang="en-US"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endParaRPr>
          </a:p>
          <a:p>
            <a:pPr>
              <a:spcBef>
                <a:spcPts val="0"/>
              </a:spcBef>
              <a:buSzTx/>
              <a:buFontTx/>
              <a:buNone/>
            </a:pPr>
            <a:r>
              <a:rPr lang="zh-CN" altLang="en-US"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rPr>
              <a:t> </a:t>
            </a:r>
            <a:r>
              <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rPr>
              <a:t>   if (low &gt;= high) { </a:t>
            </a:r>
            <a:r>
              <a:rPr lang="en-US" altLang="zh-CN" sz="2000" dirty="0">
                <a:solidFill>
                  <a:srgbClr val="080808"/>
                </a:solidFill>
                <a:uFillTx/>
                <a:latin typeface="Times New Roman" panose="02020603050405020304" pitchFamily="18" charset="0"/>
                <a:cs typeface="Times New Roman" panose="02020603050405020304" pitchFamily="18" charset="0"/>
                <a:sym typeface="+mn-ea"/>
              </a:rPr>
              <a:t>//</a:t>
            </a:r>
            <a:r>
              <a:rPr lang="zh-CN" altLang="en-US" sz="2000" dirty="0">
                <a:solidFill>
                  <a:srgbClr val="080808"/>
                </a:solidFill>
                <a:uFillTx/>
                <a:latin typeface="Times New Roman" panose="02020603050405020304" pitchFamily="18" charset="0"/>
                <a:cs typeface="Times New Roman" panose="02020603050405020304" pitchFamily="18" charset="0"/>
                <a:sym typeface="+mn-ea"/>
              </a:rPr>
              <a:t>表示递归出口</a:t>
            </a:r>
            <a:endPar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endParaRPr>
          </a:p>
          <a:p>
            <a:pPr>
              <a:spcBef>
                <a:spcPts val="0"/>
              </a:spcBef>
              <a:buSzTx/>
              <a:buFontTx/>
              <a:buNone/>
            </a:pPr>
            <a:r>
              <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rPr>
              <a:t>        return;</a:t>
            </a:r>
            <a:endPar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endParaRPr>
          </a:p>
          <a:p>
            <a:pPr>
              <a:spcBef>
                <a:spcPts val="0"/>
              </a:spcBef>
              <a:buSzTx/>
              <a:buFontTx/>
              <a:buNone/>
            </a:pPr>
            <a:r>
              <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rPr>
              <a:t>    }</a:t>
            </a:r>
            <a:endPar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315"/>
                                        </p:tgtEl>
                                        <p:attrNameLst>
                                          <p:attrName>style.visibility</p:attrName>
                                        </p:attrNameLst>
                                      </p:cBhvr>
                                      <p:to>
                                        <p:strVal val="visible"/>
                                      </p:to>
                                    </p:set>
                                    <p:anim calcmode="lin" valueType="num">
                                      <p:cBhvr additive="base">
                                        <p:cTn id="7" dur="500" fill="hold"/>
                                        <p:tgtEl>
                                          <p:spTgt spid="13315"/>
                                        </p:tgtEl>
                                        <p:attrNameLst>
                                          <p:attrName>ppt_x</p:attrName>
                                        </p:attrNameLst>
                                      </p:cBhvr>
                                      <p:tavLst>
                                        <p:tav tm="0">
                                          <p:val>
                                            <p:strVal val="#ppt_x"/>
                                          </p:val>
                                        </p:tav>
                                        <p:tav tm="100000">
                                          <p:val>
                                            <p:strVal val="#ppt_x"/>
                                          </p:val>
                                        </p:tav>
                                      </p:tavLst>
                                    </p:anim>
                                    <p:anim calcmode="lin" valueType="num">
                                      <p:cBhvr additive="base">
                                        <p:cTn id="8" dur="500" fill="hold"/>
                                        <p:tgtEl>
                                          <p:spTgt spid="1331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p:bldP spid="13315" grpId="1"/>
      <p:bldP spid="4" grpId="0"/>
      <p:bldP spid="4" grpId="1"/>
      <p:bldP spid="3" grpId="0"/>
      <p:bldP spid="3" grpId="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 Box 4"/>
          <p:cNvSpPr txBox="1">
            <a:spLocks noChangeArrowheads="1"/>
          </p:cNvSpPr>
          <p:nvPr/>
        </p:nvSpPr>
        <p:spPr bwMode="auto">
          <a:xfrm>
            <a:off x="755650" y="1844675"/>
            <a:ext cx="7622540" cy="1198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ts val="0"/>
              </a:spcBef>
              <a:buSzTx/>
              <a:buFontTx/>
              <a:buNone/>
            </a:pPr>
            <a:r>
              <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rPr>
              <a:t>int Partition(int a[], int i, int j) {</a:t>
            </a:r>
            <a:endPar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endParaRPr>
          </a:p>
          <a:p>
            <a:pPr>
              <a:spcBef>
                <a:spcPts val="0"/>
              </a:spcBef>
              <a:buSzTx/>
              <a:buFontTx/>
              <a:buNone/>
            </a:pPr>
            <a:endPar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endParaRPr>
          </a:p>
          <a:p>
            <a:pPr>
              <a:spcBef>
                <a:spcPts val="0"/>
              </a:spcBef>
              <a:buSzTx/>
              <a:buFontTx/>
              <a:buNone/>
            </a:pPr>
            <a:endPar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6" name="矩形 5"/>
          <p:cNvSpPr/>
          <p:nvPr/>
        </p:nvSpPr>
        <p:spPr>
          <a:xfrm>
            <a:off x="252134" y="764446"/>
            <a:ext cx="269113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3.2.2 </a:t>
            </a:r>
            <a:r>
              <a:rPr lang="zh-CN" altLang="en-US" sz="2800" b="1" dirty="0">
                <a:solidFill>
                  <a:srgbClr val="0000FF"/>
                </a:solidFill>
                <a:latin typeface="楷体" panose="02010609060101010101" pitchFamily="49" charset="-122"/>
                <a:ea typeface="楷体" panose="02010609060101010101" pitchFamily="49" charset="-122"/>
              </a:rPr>
              <a:t>快速排序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5" name="文本框 4"/>
          <p:cNvSpPr txBox="1"/>
          <p:nvPr/>
        </p:nvSpPr>
        <p:spPr>
          <a:xfrm>
            <a:off x="611505" y="1341120"/>
            <a:ext cx="8117840" cy="596265"/>
          </a:xfrm>
          <a:prstGeom prst="rect">
            <a:avLst/>
          </a:prstGeom>
          <a:noFill/>
          <a:extLst>
            <a:ext uri="{909E8E84-426E-40DD-AFC4-6F175D3DCCD1}">
              <a14:hiddenFill xmlns:a14="http://schemas.microsoft.com/office/drawing/2010/main">
                <a:solidFill>
                  <a:srgbClr val="FF0000"/>
                </a:solidFill>
              </a14:hiddenFill>
            </a:ext>
          </a:extLst>
        </p:spPr>
        <p:txBody>
          <a:bodyPr wrap="square" rtlCol="0">
            <a:noAutofit/>
          </a:bodyPr>
          <a:p>
            <a:r>
              <a:rPr lang="en-US" altLang="zh-CN" dirty="0">
                <a:solidFill>
                  <a:srgbClr val="080808"/>
                </a:solidFill>
                <a:latin typeface="Times New Roman" panose="02020603050405020304" pitchFamily="18" charset="0"/>
                <a:cs typeface="Times New Roman" panose="02020603050405020304" pitchFamily="18" charset="0"/>
                <a:sym typeface="+mn-ea"/>
              </a:rPr>
              <a:t>Partition</a:t>
            </a:r>
            <a:r>
              <a:rPr lang="zh-CN" altLang="en-US" dirty="0">
                <a:solidFill>
                  <a:srgbClr val="080808"/>
                </a:solidFill>
                <a:latin typeface="Times New Roman" panose="02020603050405020304" pitchFamily="18" charset="0"/>
                <a:cs typeface="Times New Roman" panose="02020603050405020304" pitchFamily="18" charset="0"/>
                <a:sym typeface="+mn-ea"/>
              </a:rPr>
              <a:t>的函数实现</a:t>
            </a:r>
            <a:r>
              <a:rPr lang="zh-CN" altLang="en-US">
                <a:solidFill>
                  <a:schemeClr val="tx1"/>
                </a:solidFill>
                <a:uFillTx/>
                <a:latin typeface="Times New Roman" panose="02020603050405020304" pitchFamily="18" charset="0"/>
              </a:rPr>
              <a:t>：</a:t>
            </a:r>
            <a:r>
              <a:rPr lang="zh-CN" altLang="en-US">
                <a:uFillTx/>
                <a:latin typeface="Times New Roman" panose="02020603050405020304" pitchFamily="18" charset="0"/>
                <a:sym typeface="+mn-ea"/>
              </a:rPr>
              <a:t>代码中要有一个循环，控制不停的交换且循环的条件</a:t>
            </a:r>
            <a:r>
              <a:rPr lang="en-US" altLang="zh-CN">
                <a:uFillTx/>
                <a:latin typeface="Times New Roman" panose="02020603050405020304" pitchFamily="18" charset="0"/>
                <a:sym typeface="+mn-ea"/>
              </a:rPr>
              <a:t>i&lt;j</a:t>
            </a:r>
            <a:r>
              <a:rPr lang="zh-CN" altLang="en-US">
                <a:uFillTx/>
                <a:latin typeface="Times New Roman" panose="02020603050405020304" pitchFamily="18" charset="0"/>
                <a:sym typeface="+mn-ea"/>
              </a:rPr>
              <a:t>。</a:t>
            </a:r>
            <a:endParaRPr lang="en-US" altLang="zh-CN">
              <a:solidFill>
                <a:schemeClr val="tx1"/>
              </a:solidFill>
              <a:uFillTx/>
              <a:latin typeface="Times New Roman" panose="02020603050405020304" pitchFamily="18" charset="0"/>
            </a:endParaRPr>
          </a:p>
        </p:txBody>
      </p:sp>
      <p:sp>
        <p:nvSpPr>
          <p:cNvPr id="3" name="文本框 2"/>
          <p:cNvSpPr txBox="1"/>
          <p:nvPr/>
        </p:nvSpPr>
        <p:spPr>
          <a:xfrm>
            <a:off x="683260" y="2564765"/>
            <a:ext cx="8021320" cy="3046095"/>
          </a:xfrm>
          <a:prstGeom prst="rect">
            <a:avLst/>
          </a:prstGeom>
          <a:noFill/>
        </p:spPr>
        <p:txBody>
          <a:bodyPr wrap="square" rtlCol="0" anchor="t">
            <a:spAutoFit/>
          </a:bodyPr>
          <a:p>
            <a:pPr>
              <a:spcBef>
                <a:spcPts val="0"/>
              </a:spcBef>
              <a:buSzTx/>
              <a:buFontTx/>
              <a:buNone/>
            </a:pPr>
            <a:r>
              <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rPr>
              <a:t>     </a:t>
            </a:r>
            <a:r>
              <a:rPr lang="en-US"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rPr>
              <a:t>while(i&lt;j){</a:t>
            </a:r>
            <a:endParaRPr lang="en-US"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marL="457200" lvl="1" indent="457200">
              <a:spcBef>
                <a:spcPts val="0"/>
              </a:spcBef>
              <a:buSzTx/>
              <a:buFontTx/>
              <a:buNone/>
            </a:pPr>
            <a:r>
              <a:rPr lang="en-US"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rPr>
              <a:t>while(i&lt;j&amp;&amp;a[j]&gt;=temp)</a:t>
            </a:r>
            <a:endParaRPr lang="en-US"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marL="457200" lvl="1" indent="457200">
              <a:spcBef>
                <a:spcPts val="0"/>
              </a:spcBef>
              <a:buSzTx/>
              <a:buFontTx/>
              <a:buNone/>
            </a:pPr>
            <a:r>
              <a:rPr lang="en-US"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rPr>
              <a:t>    j--;</a:t>
            </a:r>
            <a:endParaRPr lang="en-US"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marL="457200" lvl="1" indent="457200">
              <a:spcBef>
                <a:spcPts val="0"/>
              </a:spcBef>
              <a:buSzTx/>
              <a:buFontTx/>
              <a:buNone/>
            </a:pPr>
            <a:r>
              <a:rPr lang="en-US"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rPr>
              <a:t>a[i]=a[j];</a:t>
            </a:r>
            <a:endParaRPr lang="en-US"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marL="457200" lvl="1" indent="457200">
              <a:spcBef>
                <a:spcPts val="0"/>
              </a:spcBef>
              <a:buSzTx/>
              <a:buFontTx/>
              <a:buNone/>
            </a:pPr>
            <a:r>
              <a:rPr lang="en-US"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rPr>
              <a:t>while(i&lt;j&amp;&amp;a[i]&lt;=temp)</a:t>
            </a:r>
            <a:endParaRPr lang="en-US"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marL="457200" lvl="1" indent="457200">
              <a:spcBef>
                <a:spcPts val="0"/>
              </a:spcBef>
              <a:buSzTx/>
              <a:buFontTx/>
              <a:buNone/>
            </a:pPr>
            <a:r>
              <a:rPr lang="en-US"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rPr>
              <a:t>    i++;</a:t>
            </a:r>
            <a:endParaRPr lang="en-US"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marL="457200" lvl="1" indent="457200">
              <a:spcBef>
                <a:spcPts val="0"/>
              </a:spcBef>
              <a:buSzTx/>
              <a:buFontTx/>
              <a:buNone/>
            </a:pPr>
            <a:r>
              <a:rPr lang="en-US"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rPr>
              <a:t>a[j]=a[i];</a:t>
            </a:r>
            <a:endParaRPr lang="en-US"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marL="0" lvl="1" indent="457200" latinLnBrk="0">
              <a:spcBef>
                <a:spcPts val="0"/>
              </a:spcBef>
              <a:buSzTx/>
              <a:buFontTx/>
              <a:buNone/>
            </a:pPr>
            <a:r>
              <a:rPr lang="en-US"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rPr>
              <a:t>}</a:t>
            </a:r>
            <a:endPar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endParaRPr>
          </a:p>
        </p:txBody>
      </p:sp>
      <p:sp>
        <p:nvSpPr>
          <p:cNvPr id="4" name="文本框 3"/>
          <p:cNvSpPr txBox="1"/>
          <p:nvPr/>
        </p:nvSpPr>
        <p:spPr>
          <a:xfrm>
            <a:off x="1034415" y="2226310"/>
            <a:ext cx="6740525" cy="528320"/>
          </a:xfrm>
          <a:prstGeom prst="rect">
            <a:avLst/>
          </a:prstGeom>
          <a:noFill/>
        </p:spPr>
        <p:txBody>
          <a:bodyPr wrap="square" rtlCol="0" anchor="t">
            <a:noAutofit/>
          </a:bodyPr>
          <a:p>
            <a:pPr>
              <a:spcBef>
                <a:spcPts val="0"/>
              </a:spcBef>
              <a:buSzTx/>
              <a:buFontTx/>
              <a:buNone/>
            </a:pPr>
            <a:r>
              <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rPr>
              <a:t>int temp = a[i];</a:t>
            </a:r>
            <a:r>
              <a:rPr lang="en-US" altLang="zh-CN" sz="2000" dirty="0">
                <a:solidFill>
                  <a:srgbClr val="080808"/>
                </a:solidFill>
                <a:uFillTx/>
                <a:latin typeface="Times New Roman" panose="02020603050405020304" pitchFamily="18" charset="0"/>
                <a:cs typeface="Times New Roman" panose="02020603050405020304" pitchFamily="18" charset="0"/>
                <a:sym typeface="+mn-ea"/>
              </a:rPr>
              <a:t>//</a:t>
            </a:r>
            <a:r>
              <a:rPr lang="zh-CN" altLang="en-US" sz="2000" dirty="0">
                <a:solidFill>
                  <a:srgbClr val="080808"/>
                </a:solidFill>
                <a:uFillTx/>
                <a:latin typeface="Times New Roman" panose="02020603050405020304" pitchFamily="18" charset="0"/>
                <a:cs typeface="Times New Roman" panose="02020603050405020304" pitchFamily="18" charset="0"/>
                <a:sym typeface="+mn-ea"/>
              </a:rPr>
              <a:t>选定第一个元素作为基准值</a:t>
            </a:r>
            <a:endParaRPr lang="zh-CN" altLang="en-US"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a:spcBef>
                <a:spcPts val="0"/>
              </a:spcBef>
              <a:buSzTx/>
              <a:buFontTx/>
              <a:buNone/>
            </a:pPr>
            <a:endPar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endParaRPr>
          </a:p>
        </p:txBody>
      </p:sp>
      <p:sp>
        <p:nvSpPr>
          <p:cNvPr id="8" name="文本框 7"/>
          <p:cNvSpPr txBox="1"/>
          <p:nvPr/>
        </p:nvSpPr>
        <p:spPr>
          <a:xfrm>
            <a:off x="755650" y="5610860"/>
            <a:ext cx="6956425" cy="528320"/>
          </a:xfrm>
          <a:prstGeom prst="rect">
            <a:avLst/>
          </a:prstGeom>
          <a:noFill/>
        </p:spPr>
        <p:txBody>
          <a:bodyPr wrap="square" rtlCol="0" anchor="t">
            <a:noAutofit/>
          </a:bodyPr>
          <a:p>
            <a:pPr>
              <a:spcBef>
                <a:spcPts val="0"/>
              </a:spcBef>
              <a:buSzTx/>
              <a:buFontTx/>
              <a:buNone/>
            </a:pPr>
            <a:r>
              <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rPr>
              <a:t>    a[i]=temp;</a:t>
            </a:r>
            <a:r>
              <a:rPr lang="en-US" altLang="zh-CN" sz="2000" dirty="0">
                <a:solidFill>
                  <a:srgbClr val="080808"/>
                </a:solidFill>
                <a:uFillTx/>
                <a:latin typeface="Times New Roman" panose="02020603050405020304" pitchFamily="18" charset="0"/>
                <a:cs typeface="Times New Roman" panose="02020603050405020304" pitchFamily="18" charset="0"/>
                <a:sym typeface="+mn-ea"/>
              </a:rPr>
              <a:t>//</a:t>
            </a:r>
            <a:r>
              <a:rPr lang="zh-CN" altLang="en-US" sz="2000" dirty="0">
                <a:solidFill>
                  <a:srgbClr val="080808"/>
                </a:solidFill>
                <a:uFillTx/>
                <a:latin typeface="Times New Roman" panose="02020603050405020304" pitchFamily="18" charset="0"/>
                <a:cs typeface="Times New Roman" panose="02020603050405020304" pitchFamily="18" charset="0"/>
                <a:sym typeface="+mn-ea"/>
              </a:rPr>
              <a:t>最后把基准值放在空位置上</a:t>
            </a:r>
            <a:endParaRPr lang="zh-CN" altLang="en-US" sz="2400" dirty="0">
              <a:solidFill>
                <a:srgbClr val="080808"/>
              </a:solidFill>
              <a:uFillTx/>
              <a:latin typeface="Times New Roman" panose="02020603050405020304" pitchFamily="18" charset="0"/>
              <a:cs typeface="Times New Roman" panose="02020603050405020304" pitchFamily="18" charset="0"/>
              <a:sym typeface="+mn-ea"/>
            </a:endParaRPr>
          </a:p>
          <a:p>
            <a:pPr>
              <a:spcBef>
                <a:spcPts val="0"/>
              </a:spcBef>
              <a:buSzTx/>
              <a:buFontTx/>
              <a:buNone/>
            </a:pPr>
            <a:r>
              <a:rPr lang="en-US" altLang="zh-CN" sz="2400" dirty="0">
                <a:solidFill>
                  <a:srgbClr val="080808"/>
                </a:solidFill>
                <a:uFillTx/>
                <a:latin typeface="Times New Roman" panose="02020603050405020304" pitchFamily="18" charset="0"/>
                <a:cs typeface="Times New Roman" panose="02020603050405020304" pitchFamily="18" charset="0"/>
                <a:sym typeface="+mn-ea"/>
              </a:rPr>
              <a:t>}</a:t>
            </a:r>
            <a:endParaRPr lang="zh-CN" altLang="en-US"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a:spcBef>
                <a:spcPts val="0"/>
              </a:spcBef>
              <a:buSzTx/>
              <a:buFontTx/>
              <a:buNone/>
            </a:pPr>
            <a:endPar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315"/>
                                        </p:tgtEl>
                                        <p:attrNameLst>
                                          <p:attrName>style.visibility</p:attrName>
                                        </p:attrNameLst>
                                      </p:cBhvr>
                                      <p:to>
                                        <p:strVal val="visible"/>
                                      </p:to>
                                    </p:set>
                                    <p:anim calcmode="lin" valueType="num">
                                      <p:cBhvr additive="base">
                                        <p:cTn id="7" dur="500" fill="hold"/>
                                        <p:tgtEl>
                                          <p:spTgt spid="13315"/>
                                        </p:tgtEl>
                                        <p:attrNameLst>
                                          <p:attrName>ppt_x</p:attrName>
                                        </p:attrNameLst>
                                      </p:cBhvr>
                                      <p:tavLst>
                                        <p:tav tm="0">
                                          <p:val>
                                            <p:strVal val="#ppt_x"/>
                                          </p:val>
                                        </p:tav>
                                        <p:tav tm="100000">
                                          <p:val>
                                            <p:strVal val="#ppt_x"/>
                                          </p:val>
                                        </p:tav>
                                      </p:tavLst>
                                    </p:anim>
                                    <p:anim calcmode="lin" valueType="num">
                                      <p:cBhvr additive="base">
                                        <p:cTn id="8" dur="500" fill="hold"/>
                                        <p:tgtEl>
                                          <p:spTgt spid="1331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p:bldP spid="13315" grpId="1"/>
      <p:bldP spid="4" grpId="0"/>
      <p:bldP spid="4" grpId="1"/>
      <p:bldP spid="3" grpId="0"/>
      <p:bldP spid="3" grpId="1"/>
      <p:bldP spid="8" grpId="0"/>
      <p:bldP spid="8" grpId="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52134" y="764446"/>
            <a:ext cx="269113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3.2.2 </a:t>
            </a:r>
            <a:r>
              <a:rPr lang="zh-CN" altLang="en-US" sz="2800" b="1" dirty="0">
                <a:solidFill>
                  <a:srgbClr val="0000FF"/>
                </a:solidFill>
                <a:latin typeface="楷体" panose="02010609060101010101" pitchFamily="49" charset="-122"/>
                <a:ea typeface="楷体" panose="02010609060101010101" pitchFamily="49" charset="-122"/>
              </a:rPr>
              <a:t>快速排序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5" name="文本框 4"/>
          <p:cNvSpPr txBox="1"/>
          <p:nvPr/>
        </p:nvSpPr>
        <p:spPr>
          <a:xfrm>
            <a:off x="611505" y="1341120"/>
            <a:ext cx="8117840" cy="596265"/>
          </a:xfrm>
          <a:prstGeom prst="rect">
            <a:avLst/>
          </a:prstGeom>
          <a:noFill/>
          <a:extLst>
            <a:ext uri="{909E8E84-426E-40DD-AFC4-6F175D3DCCD1}">
              <a14:hiddenFill xmlns:a14="http://schemas.microsoft.com/office/drawing/2010/main">
                <a:solidFill>
                  <a:srgbClr val="FF0000"/>
                </a:solidFill>
              </a14:hiddenFill>
            </a:ext>
          </a:extLst>
        </p:spPr>
        <p:txBody>
          <a:bodyPr wrap="square" rtlCol="0">
            <a:noAutofit/>
          </a:bodyPr>
          <a:p>
            <a:r>
              <a:rPr lang="zh-CN" altLang="en-US" dirty="0">
                <a:solidFill>
                  <a:srgbClr val="080808"/>
                </a:solidFill>
                <a:latin typeface="Times New Roman" panose="02020603050405020304" pitchFamily="18" charset="0"/>
                <a:cs typeface="Times New Roman" panose="02020603050405020304" pitchFamily="18" charset="0"/>
                <a:sym typeface="+mn-ea"/>
              </a:rPr>
              <a:t>当前的快速排序仍然存在</a:t>
            </a:r>
            <a:r>
              <a:rPr lang="zh-CN" altLang="en-US" dirty="0">
                <a:solidFill>
                  <a:srgbClr val="080808"/>
                </a:solidFill>
                <a:latin typeface="Times New Roman" panose="02020603050405020304" pitchFamily="18" charset="0"/>
                <a:cs typeface="Times New Roman" panose="02020603050405020304" pitchFamily="18" charset="0"/>
                <a:sym typeface="+mn-ea"/>
              </a:rPr>
              <a:t>问题？</a:t>
            </a:r>
            <a:endParaRPr lang="zh-CN" altLang="en-US" dirty="0">
              <a:solidFill>
                <a:srgbClr val="080808"/>
              </a:solidFill>
              <a:latin typeface="Times New Roman" panose="02020603050405020304" pitchFamily="18" charset="0"/>
              <a:cs typeface="Times New Roman" panose="02020603050405020304" pitchFamily="18" charset="0"/>
              <a:sym typeface="+mn-ea"/>
            </a:endParaRPr>
          </a:p>
        </p:txBody>
      </p:sp>
      <p:sp>
        <p:nvSpPr>
          <p:cNvPr id="10" name="圆角矩形 9"/>
          <p:cNvSpPr/>
          <p:nvPr/>
        </p:nvSpPr>
        <p:spPr>
          <a:xfrm>
            <a:off x="1987550" y="2204720"/>
            <a:ext cx="930275" cy="528320"/>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1" name="文本框 10"/>
          <p:cNvSpPr txBox="1"/>
          <p:nvPr/>
        </p:nvSpPr>
        <p:spPr>
          <a:xfrm>
            <a:off x="1885950" y="2204720"/>
            <a:ext cx="1136650" cy="542925"/>
          </a:xfrm>
          <a:prstGeom prst="rect">
            <a:avLst/>
          </a:prstGeom>
          <a:noFill/>
        </p:spPr>
        <p:txBody>
          <a:bodyPr wrap="square" rtlCol="0">
            <a:noAutofit/>
          </a:bodyPr>
          <a:p>
            <a:pPr algn="ctr"/>
            <a:r>
              <a:rPr lang="en-US" altLang="zh-CN">
                <a:latin typeface="Times New Roman" panose="02020603050405020304" pitchFamily="18" charset="0"/>
                <a:cs typeface="Times New Roman" panose="02020603050405020304" pitchFamily="18" charset="0"/>
              </a:rPr>
              <a:t>n</a:t>
            </a:r>
            <a:endParaRPr lang="en-US" altLang="zh-CN">
              <a:latin typeface="Times New Roman" panose="02020603050405020304" pitchFamily="18" charset="0"/>
              <a:cs typeface="Times New Roman" panose="02020603050405020304" pitchFamily="18" charset="0"/>
            </a:endParaRPr>
          </a:p>
        </p:txBody>
      </p:sp>
      <p:sp>
        <p:nvSpPr>
          <p:cNvPr id="12" name="圆角矩形 11"/>
          <p:cNvSpPr/>
          <p:nvPr/>
        </p:nvSpPr>
        <p:spPr>
          <a:xfrm>
            <a:off x="959485" y="3249295"/>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3" name="文本框 12"/>
          <p:cNvSpPr txBox="1"/>
          <p:nvPr/>
        </p:nvSpPr>
        <p:spPr>
          <a:xfrm>
            <a:off x="1103630" y="3249295"/>
            <a:ext cx="944880" cy="457200"/>
          </a:xfrm>
          <a:prstGeom prst="rect">
            <a:avLst/>
          </a:prstGeom>
          <a:noFill/>
        </p:spPr>
        <p:txBody>
          <a:bodyPr wrap="square" rtlCol="0">
            <a:noAutofit/>
          </a:bodyPr>
          <a:p>
            <a:r>
              <a:rPr lang="en-US" altLang="zh-CN" sz="1400">
                <a:latin typeface="Times New Roman" panose="02020603050405020304" pitchFamily="18" charset="0"/>
                <a:cs typeface="Times New Roman" panose="02020603050405020304" pitchFamily="18" charset="0"/>
              </a:rPr>
              <a:t>n/2</a:t>
            </a:r>
            <a:endParaRPr lang="en-US" altLang="zh-CN" sz="1400">
              <a:latin typeface="Times New Roman" panose="02020603050405020304" pitchFamily="18" charset="0"/>
              <a:cs typeface="Times New Roman" panose="02020603050405020304" pitchFamily="18" charset="0"/>
            </a:endParaRPr>
          </a:p>
        </p:txBody>
      </p:sp>
      <p:sp>
        <p:nvSpPr>
          <p:cNvPr id="14" name="圆角矩形 13"/>
          <p:cNvSpPr/>
          <p:nvPr/>
        </p:nvSpPr>
        <p:spPr>
          <a:xfrm>
            <a:off x="2750185" y="3249295"/>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5" name="文本框 14"/>
          <p:cNvSpPr txBox="1"/>
          <p:nvPr/>
        </p:nvSpPr>
        <p:spPr>
          <a:xfrm>
            <a:off x="2894330" y="3249295"/>
            <a:ext cx="944880" cy="457200"/>
          </a:xfrm>
          <a:prstGeom prst="rect">
            <a:avLst/>
          </a:prstGeom>
          <a:noFill/>
        </p:spPr>
        <p:txBody>
          <a:bodyPr wrap="square" rtlCol="0">
            <a:noAutofit/>
          </a:bodyPr>
          <a:p>
            <a:r>
              <a:rPr lang="en-US" altLang="zh-CN" sz="1400">
                <a:latin typeface="Times New Roman" panose="02020603050405020304" pitchFamily="18" charset="0"/>
                <a:cs typeface="Times New Roman" panose="02020603050405020304" pitchFamily="18" charset="0"/>
              </a:rPr>
              <a:t>n/2</a:t>
            </a:r>
            <a:endParaRPr lang="en-US" altLang="zh-CN" sz="1400">
              <a:latin typeface="Times New Roman" panose="02020603050405020304" pitchFamily="18" charset="0"/>
              <a:cs typeface="Times New Roman" panose="02020603050405020304" pitchFamily="18" charset="0"/>
            </a:endParaRPr>
          </a:p>
        </p:txBody>
      </p:sp>
      <p:sp>
        <p:nvSpPr>
          <p:cNvPr id="16" name="圆角矩形 15"/>
          <p:cNvSpPr/>
          <p:nvPr/>
        </p:nvSpPr>
        <p:spPr>
          <a:xfrm>
            <a:off x="220980" y="4257675"/>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7" name="文本框 16"/>
          <p:cNvSpPr txBox="1"/>
          <p:nvPr/>
        </p:nvSpPr>
        <p:spPr>
          <a:xfrm>
            <a:off x="231775" y="4257675"/>
            <a:ext cx="944880" cy="457200"/>
          </a:xfrm>
          <a:prstGeom prst="rect">
            <a:avLst/>
          </a:prstGeom>
          <a:noFill/>
        </p:spPr>
        <p:txBody>
          <a:bodyPr wrap="square" rtlCol="0">
            <a:noAutofit/>
          </a:bodyPr>
          <a:p>
            <a:r>
              <a:rPr lang="en-US" altLang="zh-CN" sz="1400">
                <a:latin typeface="Times New Roman" panose="02020603050405020304" pitchFamily="18" charset="0"/>
                <a:cs typeface="Times New Roman" panose="02020603050405020304" pitchFamily="18" charset="0"/>
              </a:rPr>
              <a:t>n/4</a:t>
            </a:r>
            <a:endParaRPr lang="en-US" altLang="zh-CN" sz="1400">
              <a:latin typeface="Times New Roman" panose="02020603050405020304" pitchFamily="18" charset="0"/>
              <a:cs typeface="Times New Roman" panose="02020603050405020304" pitchFamily="18" charset="0"/>
            </a:endParaRPr>
          </a:p>
        </p:txBody>
      </p:sp>
      <p:sp>
        <p:nvSpPr>
          <p:cNvPr id="18" name="圆角矩形 17"/>
          <p:cNvSpPr/>
          <p:nvPr/>
        </p:nvSpPr>
        <p:spPr>
          <a:xfrm>
            <a:off x="1362075" y="4257675"/>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9" name="文本框 18"/>
          <p:cNvSpPr txBox="1"/>
          <p:nvPr/>
        </p:nvSpPr>
        <p:spPr>
          <a:xfrm>
            <a:off x="1372870" y="4257675"/>
            <a:ext cx="944880" cy="457200"/>
          </a:xfrm>
          <a:prstGeom prst="rect">
            <a:avLst/>
          </a:prstGeom>
          <a:noFill/>
        </p:spPr>
        <p:txBody>
          <a:bodyPr wrap="square" rtlCol="0">
            <a:noAutofit/>
          </a:bodyPr>
          <a:p>
            <a:r>
              <a:rPr lang="en-US" altLang="zh-CN" sz="1400">
                <a:latin typeface="Times New Roman" panose="02020603050405020304" pitchFamily="18" charset="0"/>
                <a:cs typeface="Times New Roman" panose="02020603050405020304" pitchFamily="18" charset="0"/>
              </a:rPr>
              <a:t>n/4</a:t>
            </a:r>
            <a:endParaRPr lang="en-US" altLang="zh-CN" sz="1400">
              <a:latin typeface="Times New Roman" panose="02020603050405020304" pitchFamily="18" charset="0"/>
              <a:cs typeface="Times New Roman" panose="02020603050405020304" pitchFamily="18" charset="0"/>
            </a:endParaRPr>
          </a:p>
        </p:txBody>
      </p:sp>
      <p:sp>
        <p:nvSpPr>
          <p:cNvPr id="20" name="圆角矩形 19"/>
          <p:cNvSpPr/>
          <p:nvPr/>
        </p:nvSpPr>
        <p:spPr>
          <a:xfrm>
            <a:off x="2597785" y="4257675"/>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1" name="文本框 20"/>
          <p:cNvSpPr txBox="1"/>
          <p:nvPr/>
        </p:nvSpPr>
        <p:spPr>
          <a:xfrm>
            <a:off x="2608580" y="4257675"/>
            <a:ext cx="944880" cy="457200"/>
          </a:xfrm>
          <a:prstGeom prst="rect">
            <a:avLst/>
          </a:prstGeom>
          <a:noFill/>
        </p:spPr>
        <p:txBody>
          <a:bodyPr wrap="square" rtlCol="0">
            <a:noAutofit/>
          </a:bodyPr>
          <a:p>
            <a:r>
              <a:rPr lang="en-US" altLang="zh-CN" sz="1400">
                <a:latin typeface="Times New Roman" panose="02020603050405020304" pitchFamily="18" charset="0"/>
                <a:cs typeface="Times New Roman" panose="02020603050405020304" pitchFamily="18" charset="0"/>
              </a:rPr>
              <a:t>n/4</a:t>
            </a:r>
            <a:endParaRPr lang="en-US" altLang="zh-CN" sz="1400">
              <a:latin typeface="Times New Roman" panose="02020603050405020304" pitchFamily="18" charset="0"/>
              <a:cs typeface="Times New Roman" panose="02020603050405020304" pitchFamily="18" charset="0"/>
            </a:endParaRPr>
          </a:p>
        </p:txBody>
      </p:sp>
      <p:sp>
        <p:nvSpPr>
          <p:cNvPr id="22" name="圆角矩形 21"/>
          <p:cNvSpPr/>
          <p:nvPr/>
        </p:nvSpPr>
        <p:spPr>
          <a:xfrm>
            <a:off x="3738880" y="4257675"/>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3" name="文本框 22"/>
          <p:cNvSpPr txBox="1"/>
          <p:nvPr/>
        </p:nvSpPr>
        <p:spPr>
          <a:xfrm>
            <a:off x="3749675" y="4257675"/>
            <a:ext cx="944880" cy="457200"/>
          </a:xfrm>
          <a:prstGeom prst="rect">
            <a:avLst/>
          </a:prstGeom>
          <a:noFill/>
        </p:spPr>
        <p:txBody>
          <a:bodyPr wrap="square" rtlCol="0">
            <a:noAutofit/>
          </a:bodyPr>
          <a:p>
            <a:r>
              <a:rPr lang="en-US" altLang="zh-CN" sz="1400">
                <a:latin typeface="Times New Roman" panose="02020603050405020304" pitchFamily="18" charset="0"/>
                <a:cs typeface="Times New Roman" panose="02020603050405020304" pitchFamily="18" charset="0"/>
              </a:rPr>
              <a:t>n/4</a:t>
            </a:r>
            <a:endParaRPr lang="en-US" altLang="zh-CN" sz="1400">
              <a:latin typeface="Times New Roman" panose="02020603050405020304" pitchFamily="18" charset="0"/>
              <a:cs typeface="Times New Roman" panose="02020603050405020304" pitchFamily="18" charset="0"/>
            </a:endParaRPr>
          </a:p>
        </p:txBody>
      </p:sp>
      <p:cxnSp>
        <p:nvCxnSpPr>
          <p:cNvPr id="24" name="直接连接符 23"/>
          <p:cNvCxnSpPr>
            <a:stCxn id="11" idx="2"/>
            <a:endCxn id="13" idx="0"/>
          </p:cNvCxnSpPr>
          <p:nvPr/>
        </p:nvCxnSpPr>
        <p:spPr>
          <a:xfrm flipH="1">
            <a:off x="1576070" y="2747645"/>
            <a:ext cx="878205" cy="50165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5" name="直接连接符 24"/>
          <p:cNvCxnSpPr>
            <a:endCxn id="15" idx="0"/>
          </p:cNvCxnSpPr>
          <p:nvPr/>
        </p:nvCxnSpPr>
        <p:spPr>
          <a:xfrm>
            <a:off x="2461895" y="2745740"/>
            <a:ext cx="904875" cy="50355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6" name="直接连接符 25"/>
          <p:cNvCxnSpPr>
            <a:endCxn id="17" idx="0"/>
          </p:cNvCxnSpPr>
          <p:nvPr/>
        </p:nvCxnSpPr>
        <p:spPr>
          <a:xfrm flipH="1">
            <a:off x="704215" y="3622040"/>
            <a:ext cx="787400" cy="63563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7" name="直接连接符 26"/>
          <p:cNvCxnSpPr>
            <a:endCxn id="19" idx="0"/>
          </p:cNvCxnSpPr>
          <p:nvPr/>
        </p:nvCxnSpPr>
        <p:spPr>
          <a:xfrm>
            <a:off x="1491615" y="3630930"/>
            <a:ext cx="353695" cy="62674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8" name="直接连接符 27"/>
          <p:cNvCxnSpPr>
            <a:endCxn id="21" idx="0"/>
          </p:cNvCxnSpPr>
          <p:nvPr/>
        </p:nvCxnSpPr>
        <p:spPr>
          <a:xfrm flipH="1">
            <a:off x="3081020" y="3628390"/>
            <a:ext cx="173355" cy="62928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9" name="直接连接符 28"/>
          <p:cNvCxnSpPr>
            <a:endCxn id="23" idx="0"/>
          </p:cNvCxnSpPr>
          <p:nvPr/>
        </p:nvCxnSpPr>
        <p:spPr>
          <a:xfrm>
            <a:off x="3254375" y="3637280"/>
            <a:ext cx="967740" cy="620395"/>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30" name="文本框 29"/>
          <p:cNvSpPr txBox="1"/>
          <p:nvPr/>
        </p:nvSpPr>
        <p:spPr>
          <a:xfrm>
            <a:off x="683260" y="5085080"/>
            <a:ext cx="3856355" cy="585470"/>
          </a:xfrm>
          <a:prstGeom prst="rect">
            <a:avLst/>
          </a:prstGeom>
          <a:noFill/>
          <a:extLst>
            <a:ext uri="{909E8E84-426E-40DD-AFC4-6F175D3DCCD1}">
              <a14:hiddenFill xmlns:a14="http://schemas.microsoft.com/office/drawing/2010/main">
                <a:solidFill>
                  <a:srgbClr val="FF0000"/>
                </a:solidFill>
              </a14:hiddenFill>
            </a:ext>
          </a:extLst>
        </p:spPr>
        <p:txBody>
          <a:bodyPr wrap="square" rtlCol="0">
            <a:noAutofit/>
          </a:bodyPr>
          <a:p>
            <a:r>
              <a:rPr lang="zh-CN" altLang="en-US" dirty="0">
                <a:solidFill>
                  <a:srgbClr val="080808"/>
                </a:solidFill>
                <a:latin typeface="Times New Roman" panose="02020603050405020304" pitchFamily="18" charset="0"/>
                <a:cs typeface="Times New Roman" panose="02020603050405020304" pitchFamily="18" charset="0"/>
                <a:sym typeface="+mn-ea"/>
              </a:rPr>
              <a:t>最优的情况下，是将问题规模平均分成</a:t>
            </a:r>
            <a:r>
              <a:rPr lang="zh-CN" altLang="en-US" dirty="0">
                <a:solidFill>
                  <a:srgbClr val="080808"/>
                </a:solidFill>
                <a:latin typeface="Times New Roman" panose="02020603050405020304" pitchFamily="18" charset="0"/>
                <a:cs typeface="Times New Roman" panose="02020603050405020304" pitchFamily="18" charset="0"/>
                <a:sym typeface="+mn-ea"/>
              </a:rPr>
              <a:t>二等分。</a:t>
            </a:r>
            <a:endParaRPr lang="zh-CN" altLang="en-US" dirty="0">
              <a:solidFill>
                <a:srgbClr val="080808"/>
              </a:solidFill>
              <a:latin typeface="Times New Roman" panose="02020603050405020304" pitchFamily="18" charset="0"/>
              <a:cs typeface="Times New Roman" panose="02020603050405020304" pitchFamily="18" charset="0"/>
              <a:sym typeface="+mn-ea"/>
            </a:endParaRPr>
          </a:p>
        </p:txBody>
      </p:sp>
      <p:grpSp>
        <p:nvGrpSpPr>
          <p:cNvPr id="31" name="组合 30"/>
          <p:cNvGrpSpPr/>
          <p:nvPr/>
        </p:nvGrpSpPr>
        <p:grpSpPr>
          <a:xfrm>
            <a:off x="4932045" y="1689100"/>
            <a:ext cx="3996055" cy="3295015"/>
            <a:chOff x="7086" y="4454"/>
            <a:chExt cx="6293" cy="5189"/>
          </a:xfrm>
        </p:grpSpPr>
        <p:sp>
          <p:nvSpPr>
            <p:cNvPr id="32" name="矩形 31"/>
            <p:cNvSpPr/>
            <p:nvPr/>
          </p:nvSpPr>
          <p:spPr>
            <a:xfrm>
              <a:off x="10823" y="4454"/>
              <a:ext cx="1530" cy="66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3" name="文本框 32"/>
            <p:cNvSpPr txBox="1"/>
            <p:nvPr/>
          </p:nvSpPr>
          <p:spPr>
            <a:xfrm>
              <a:off x="10998" y="4493"/>
              <a:ext cx="1218" cy="588"/>
            </a:xfrm>
            <a:prstGeom prst="rect">
              <a:avLst/>
            </a:prstGeom>
            <a:noFill/>
          </p:spPr>
          <p:txBody>
            <a:bodyPr wrap="square" rtlCol="0" anchor="t">
              <a:noAutofit/>
            </a:bodyPr>
            <a:p>
              <a:r>
                <a:rPr lang="en-US" altLang="zh-CN">
                  <a:solidFill>
                    <a:schemeClr val="tx1"/>
                  </a:solidFill>
                  <a:uFillTx/>
                  <a:latin typeface="Times New Roman" panose="02020603050405020304" pitchFamily="18" charset="0"/>
                  <a:sym typeface="+mn-ea"/>
                </a:rPr>
                <a:t>n</a:t>
              </a:r>
              <a:endParaRPr lang="zh-CN" altLang="en-US">
                <a:solidFill>
                  <a:schemeClr val="tx1"/>
                </a:solidFill>
                <a:uFillTx/>
                <a:latin typeface="Times New Roman" panose="02020603050405020304" pitchFamily="18" charset="0"/>
                <a:sym typeface="+mn-ea"/>
              </a:endParaRPr>
            </a:p>
          </p:txBody>
        </p:sp>
        <p:sp>
          <p:nvSpPr>
            <p:cNvPr id="34" name="矩形 33"/>
            <p:cNvSpPr/>
            <p:nvPr/>
          </p:nvSpPr>
          <p:spPr>
            <a:xfrm>
              <a:off x="9354" y="5741"/>
              <a:ext cx="1530" cy="66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5" name="文本框 34"/>
            <p:cNvSpPr txBox="1"/>
            <p:nvPr/>
          </p:nvSpPr>
          <p:spPr>
            <a:xfrm>
              <a:off x="9355" y="5741"/>
              <a:ext cx="1532" cy="568"/>
            </a:xfrm>
            <a:prstGeom prst="rect">
              <a:avLst/>
            </a:prstGeom>
            <a:noFill/>
          </p:spPr>
          <p:txBody>
            <a:bodyPr wrap="square" rtlCol="0" anchor="t">
              <a:noAutofit/>
            </a:bodyPr>
            <a:p>
              <a:r>
                <a:rPr lang="en-US" altLang="zh-CN">
                  <a:solidFill>
                    <a:schemeClr val="tx1"/>
                  </a:solidFill>
                  <a:uFillTx/>
                  <a:latin typeface="Times New Roman" panose="02020603050405020304" pitchFamily="18" charset="0"/>
                  <a:sym typeface="+mn-ea"/>
                </a:rPr>
                <a:t>n-1</a:t>
              </a:r>
              <a:endParaRPr lang="zh-CN" altLang="en-US">
                <a:solidFill>
                  <a:schemeClr val="tx1"/>
                </a:solidFill>
                <a:uFillTx/>
                <a:latin typeface="Times New Roman" panose="02020603050405020304" pitchFamily="18" charset="0"/>
                <a:sym typeface="+mn-ea"/>
              </a:endParaRPr>
            </a:p>
          </p:txBody>
        </p:sp>
        <p:sp>
          <p:nvSpPr>
            <p:cNvPr id="36" name="矩形 35"/>
            <p:cNvSpPr/>
            <p:nvPr/>
          </p:nvSpPr>
          <p:spPr>
            <a:xfrm>
              <a:off x="8333" y="7331"/>
              <a:ext cx="1530" cy="66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7" name="文本框 36"/>
            <p:cNvSpPr txBox="1"/>
            <p:nvPr/>
          </p:nvSpPr>
          <p:spPr>
            <a:xfrm>
              <a:off x="8334" y="7331"/>
              <a:ext cx="1532" cy="568"/>
            </a:xfrm>
            <a:prstGeom prst="rect">
              <a:avLst/>
            </a:prstGeom>
            <a:noFill/>
          </p:spPr>
          <p:txBody>
            <a:bodyPr wrap="square" rtlCol="0" anchor="t">
              <a:noAutofit/>
            </a:bodyPr>
            <a:p>
              <a:r>
                <a:rPr lang="en-US" altLang="zh-CN">
                  <a:solidFill>
                    <a:schemeClr val="tx1"/>
                  </a:solidFill>
                  <a:uFillTx/>
                  <a:latin typeface="Times New Roman" panose="02020603050405020304" pitchFamily="18" charset="0"/>
                  <a:sym typeface="+mn-ea"/>
                </a:rPr>
                <a:t>n-2</a:t>
              </a:r>
              <a:endParaRPr lang="zh-CN" altLang="en-US">
                <a:solidFill>
                  <a:schemeClr val="tx1"/>
                </a:solidFill>
                <a:uFillTx/>
                <a:latin typeface="Times New Roman" panose="02020603050405020304" pitchFamily="18" charset="0"/>
                <a:sym typeface="+mn-ea"/>
              </a:endParaRPr>
            </a:p>
          </p:txBody>
        </p:sp>
        <p:sp>
          <p:nvSpPr>
            <p:cNvPr id="38" name="矩形 37"/>
            <p:cNvSpPr/>
            <p:nvPr/>
          </p:nvSpPr>
          <p:spPr>
            <a:xfrm>
              <a:off x="7088" y="8978"/>
              <a:ext cx="1530" cy="66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9" name="文本框 38"/>
            <p:cNvSpPr txBox="1"/>
            <p:nvPr/>
          </p:nvSpPr>
          <p:spPr>
            <a:xfrm>
              <a:off x="7086" y="9029"/>
              <a:ext cx="1532" cy="568"/>
            </a:xfrm>
            <a:prstGeom prst="rect">
              <a:avLst/>
            </a:prstGeom>
            <a:noFill/>
          </p:spPr>
          <p:txBody>
            <a:bodyPr wrap="square" rtlCol="0" anchor="t">
              <a:noAutofit/>
            </a:bodyPr>
            <a:p>
              <a:r>
                <a:rPr lang="en-US" altLang="zh-CN">
                  <a:solidFill>
                    <a:schemeClr val="tx1"/>
                  </a:solidFill>
                  <a:uFillTx/>
                  <a:latin typeface="Times New Roman" panose="02020603050405020304" pitchFamily="18" charset="0"/>
                  <a:sym typeface="+mn-ea"/>
                </a:rPr>
                <a:t>n-3</a:t>
              </a:r>
              <a:endParaRPr lang="zh-CN" altLang="en-US">
                <a:solidFill>
                  <a:schemeClr val="tx1"/>
                </a:solidFill>
                <a:uFillTx/>
                <a:latin typeface="Times New Roman" panose="02020603050405020304" pitchFamily="18" charset="0"/>
                <a:sym typeface="+mn-ea"/>
              </a:endParaRPr>
            </a:p>
          </p:txBody>
        </p:sp>
        <p:sp>
          <p:nvSpPr>
            <p:cNvPr id="43" name="矩形 42"/>
            <p:cNvSpPr/>
            <p:nvPr/>
          </p:nvSpPr>
          <p:spPr>
            <a:xfrm>
              <a:off x="11849" y="5741"/>
              <a:ext cx="1530" cy="66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rPr>
                <a:t>1</a:t>
              </a:r>
              <a:endPar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44" name="矩形 43"/>
            <p:cNvSpPr/>
            <p:nvPr/>
          </p:nvSpPr>
          <p:spPr>
            <a:xfrm>
              <a:off x="11056" y="7234"/>
              <a:ext cx="1530" cy="66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rPr>
                <a:t>1</a:t>
              </a:r>
              <a:endPar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45" name="矩形 44"/>
            <p:cNvSpPr/>
            <p:nvPr/>
          </p:nvSpPr>
          <p:spPr>
            <a:xfrm>
              <a:off x="9808" y="8963"/>
              <a:ext cx="1530" cy="66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rPr>
                <a:t>1</a:t>
              </a:r>
              <a:endPar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grpSp>
      <p:cxnSp>
        <p:nvCxnSpPr>
          <p:cNvPr id="49" name="直接连接符 48"/>
          <p:cNvCxnSpPr>
            <a:stCxn id="32" idx="2"/>
            <a:endCxn id="43" idx="0"/>
          </p:cNvCxnSpPr>
          <p:nvPr/>
        </p:nvCxnSpPr>
        <p:spPr>
          <a:xfrm>
            <a:off x="7790815" y="2111375"/>
            <a:ext cx="651510" cy="39497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50" name="直接连接符 49"/>
          <p:cNvCxnSpPr>
            <a:stCxn id="34" idx="2"/>
            <a:endCxn id="44" idx="0"/>
          </p:cNvCxnSpPr>
          <p:nvPr/>
        </p:nvCxnSpPr>
        <p:spPr>
          <a:xfrm>
            <a:off x="6858000" y="2928620"/>
            <a:ext cx="1080770" cy="52578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51" name="直接连接符 50"/>
          <p:cNvCxnSpPr>
            <a:endCxn id="45" idx="0"/>
          </p:cNvCxnSpPr>
          <p:nvPr/>
        </p:nvCxnSpPr>
        <p:spPr>
          <a:xfrm>
            <a:off x="6156325" y="3933190"/>
            <a:ext cx="989965" cy="61912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52" name="直接连接符 51"/>
          <p:cNvCxnSpPr>
            <a:stCxn id="33" idx="2"/>
            <a:endCxn id="35" idx="0"/>
          </p:cNvCxnSpPr>
          <p:nvPr/>
        </p:nvCxnSpPr>
        <p:spPr>
          <a:xfrm flipH="1">
            <a:off x="6859270" y="2087245"/>
            <a:ext cx="943610" cy="41910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54" name="直接连接符 53"/>
          <p:cNvCxnSpPr>
            <a:endCxn id="37" idx="0"/>
          </p:cNvCxnSpPr>
          <p:nvPr/>
        </p:nvCxnSpPr>
        <p:spPr>
          <a:xfrm flipH="1">
            <a:off x="6210935" y="2924810"/>
            <a:ext cx="665480" cy="59118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55" name="直接连接符 54"/>
          <p:cNvCxnSpPr>
            <a:endCxn id="39" idx="0"/>
          </p:cNvCxnSpPr>
          <p:nvPr/>
        </p:nvCxnSpPr>
        <p:spPr>
          <a:xfrm flipH="1">
            <a:off x="5418455" y="3933190"/>
            <a:ext cx="737870" cy="661035"/>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56" name="文本框 55"/>
          <p:cNvSpPr txBox="1"/>
          <p:nvPr/>
        </p:nvSpPr>
        <p:spPr>
          <a:xfrm>
            <a:off x="4933315" y="5157470"/>
            <a:ext cx="3856355" cy="585470"/>
          </a:xfrm>
          <a:prstGeom prst="rect">
            <a:avLst/>
          </a:prstGeom>
          <a:noFill/>
          <a:extLst>
            <a:ext uri="{909E8E84-426E-40DD-AFC4-6F175D3DCCD1}">
              <a14:hiddenFill xmlns:a14="http://schemas.microsoft.com/office/drawing/2010/main">
                <a:solidFill>
                  <a:srgbClr val="FF0000"/>
                </a:solidFill>
              </a14:hiddenFill>
            </a:ext>
          </a:extLst>
        </p:spPr>
        <p:txBody>
          <a:bodyPr wrap="square" rtlCol="0">
            <a:noAutofit/>
          </a:bodyPr>
          <a:p>
            <a:r>
              <a:rPr lang="zh-CN" altLang="en-US" dirty="0">
                <a:solidFill>
                  <a:srgbClr val="080808"/>
                </a:solidFill>
                <a:latin typeface="Times New Roman" panose="02020603050405020304" pitchFamily="18" charset="0"/>
                <a:cs typeface="Times New Roman" panose="02020603050405020304" pitchFamily="18" charset="0"/>
                <a:sym typeface="+mn-ea"/>
              </a:rPr>
              <a:t>最差的情况下，每次递归极不均匀的递归问题</a:t>
            </a:r>
            <a:r>
              <a:rPr lang="zh-CN" altLang="en-US" dirty="0">
                <a:solidFill>
                  <a:srgbClr val="080808"/>
                </a:solidFill>
                <a:latin typeface="Times New Roman" panose="02020603050405020304" pitchFamily="18" charset="0"/>
                <a:cs typeface="Times New Roman" panose="02020603050405020304" pitchFamily="18" charset="0"/>
                <a:sym typeface="+mn-ea"/>
              </a:rPr>
              <a:t>规模。</a:t>
            </a:r>
            <a:endParaRPr lang="zh-CN" altLang="en-US" dirty="0">
              <a:solidFill>
                <a:srgbClr val="080808"/>
              </a:solidFill>
              <a:latin typeface="Times New Roman" panose="02020603050405020304" pitchFamily="18" charset="0"/>
              <a:cs typeface="Times New Roman" panose="02020603050405020304" pitchFamily="18" charset="0"/>
              <a:sym typeface="+mn-ea"/>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52134" y="764446"/>
            <a:ext cx="269113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3.2.2 </a:t>
            </a:r>
            <a:r>
              <a:rPr lang="zh-CN" altLang="en-US" sz="2800" b="1" dirty="0">
                <a:solidFill>
                  <a:srgbClr val="0000FF"/>
                </a:solidFill>
                <a:latin typeface="楷体" panose="02010609060101010101" pitchFamily="49" charset="-122"/>
                <a:ea typeface="楷体" panose="02010609060101010101" pitchFamily="49" charset="-122"/>
              </a:rPr>
              <a:t>快速排序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5" name="文本框 4"/>
          <p:cNvSpPr txBox="1"/>
          <p:nvPr/>
        </p:nvSpPr>
        <p:spPr>
          <a:xfrm>
            <a:off x="611505" y="1341120"/>
            <a:ext cx="5313680" cy="385445"/>
          </a:xfrm>
          <a:prstGeom prst="rect">
            <a:avLst/>
          </a:prstGeom>
          <a:noFill/>
          <a:extLst>
            <a:ext uri="{909E8E84-426E-40DD-AFC4-6F175D3DCCD1}">
              <a14:hiddenFill xmlns:a14="http://schemas.microsoft.com/office/drawing/2010/main">
                <a:solidFill>
                  <a:srgbClr val="FF0000"/>
                </a:solidFill>
              </a14:hiddenFill>
            </a:ext>
          </a:extLst>
        </p:spPr>
        <p:txBody>
          <a:bodyPr wrap="square" rtlCol="0">
            <a:noAutofit/>
          </a:bodyPr>
          <a:p>
            <a:r>
              <a:rPr lang="zh-CN" altLang="en-US" dirty="0">
                <a:solidFill>
                  <a:srgbClr val="080808"/>
                </a:solidFill>
                <a:latin typeface="Times New Roman" panose="02020603050405020304" pitchFamily="18" charset="0"/>
                <a:cs typeface="Times New Roman" panose="02020603050405020304" pitchFamily="18" charset="0"/>
                <a:sym typeface="+mn-ea"/>
              </a:rPr>
              <a:t>那么怎么样可以快速的找到</a:t>
            </a:r>
            <a:r>
              <a:rPr lang="zh-CN" altLang="en-US" dirty="0">
                <a:solidFill>
                  <a:srgbClr val="080808"/>
                </a:solidFill>
                <a:latin typeface="Times New Roman" panose="02020603050405020304" pitchFamily="18" charset="0"/>
                <a:cs typeface="Times New Roman" panose="02020603050405020304" pitchFamily="18" charset="0"/>
                <a:sym typeface="+mn-ea"/>
              </a:rPr>
              <a:t>中位数？</a:t>
            </a:r>
            <a:endParaRPr lang="zh-CN" altLang="en-US" dirty="0">
              <a:solidFill>
                <a:srgbClr val="080808"/>
              </a:solidFill>
              <a:latin typeface="Times New Roman" panose="02020603050405020304" pitchFamily="18" charset="0"/>
              <a:cs typeface="Times New Roman" panose="02020603050405020304" pitchFamily="18" charset="0"/>
              <a:sym typeface="+mn-ea"/>
            </a:endParaRPr>
          </a:p>
        </p:txBody>
      </p:sp>
      <p:sp>
        <p:nvSpPr>
          <p:cNvPr id="2" name="文本框 1"/>
          <p:cNvSpPr txBox="1"/>
          <p:nvPr/>
        </p:nvSpPr>
        <p:spPr>
          <a:xfrm>
            <a:off x="683260" y="1988820"/>
            <a:ext cx="5313680" cy="385445"/>
          </a:xfrm>
          <a:prstGeom prst="rect">
            <a:avLst/>
          </a:prstGeom>
          <a:noFill/>
          <a:extLst>
            <a:ext uri="{909E8E84-426E-40DD-AFC4-6F175D3DCCD1}">
              <a14:hiddenFill xmlns:a14="http://schemas.microsoft.com/office/drawing/2010/main">
                <a:solidFill>
                  <a:srgbClr val="FF0000"/>
                </a:solidFill>
              </a14:hiddenFill>
            </a:ext>
          </a:extLst>
        </p:spPr>
        <p:txBody>
          <a:bodyPr wrap="square" rtlCol="0">
            <a:noAutofit/>
          </a:bodyPr>
          <a:p>
            <a:r>
              <a:rPr lang="zh-CN" altLang="en-US" dirty="0">
                <a:solidFill>
                  <a:srgbClr val="080808"/>
                </a:solidFill>
                <a:latin typeface="Times New Roman" panose="02020603050405020304" pitchFamily="18" charset="0"/>
                <a:cs typeface="Times New Roman" panose="02020603050405020304" pitchFamily="18" charset="0"/>
                <a:sym typeface="+mn-ea"/>
              </a:rPr>
              <a:t>假如数组元素</a:t>
            </a:r>
            <a:r>
              <a:rPr lang="zh-CN" altLang="en-US" dirty="0">
                <a:solidFill>
                  <a:srgbClr val="080808"/>
                </a:solidFill>
                <a:latin typeface="Times New Roman" panose="02020603050405020304" pitchFamily="18" charset="0"/>
                <a:cs typeface="Times New Roman" panose="02020603050405020304" pitchFamily="18" charset="0"/>
                <a:sym typeface="+mn-ea"/>
              </a:rPr>
              <a:t>为：</a:t>
            </a:r>
            <a:endParaRPr lang="zh-CN" altLang="en-US" dirty="0">
              <a:solidFill>
                <a:srgbClr val="080808"/>
              </a:solidFill>
              <a:latin typeface="Times New Roman" panose="02020603050405020304" pitchFamily="18" charset="0"/>
              <a:cs typeface="Times New Roman" panose="02020603050405020304" pitchFamily="18" charset="0"/>
              <a:sym typeface="+mn-ea"/>
            </a:endParaRPr>
          </a:p>
        </p:txBody>
      </p:sp>
      <p:sp>
        <p:nvSpPr>
          <p:cNvPr id="3" name="文本框 2"/>
          <p:cNvSpPr txBox="1"/>
          <p:nvPr/>
        </p:nvSpPr>
        <p:spPr>
          <a:xfrm>
            <a:off x="2483485" y="2005965"/>
            <a:ext cx="4572000" cy="368300"/>
          </a:xfrm>
          <a:prstGeom prst="rect">
            <a:avLst/>
          </a:prstGeom>
          <a:noFill/>
        </p:spPr>
        <p:txBody>
          <a:bodyPr wrap="square" rtlCol="0" anchor="t">
            <a:spAutoFit/>
          </a:bodyPr>
          <a:p>
            <a:r>
              <a:rPr lang="en-US" altLang="zh-CN" dirty="0">
                <a:solidFill>
                  <a:srgbClr val="080808"/>
                </a:solidFill>
                <a:latin typeface="Times New Roman" panose="02020603050405020304" pitchFamily="18" charset="0"/>
                <a:sym typeface="+mn-ea"/>
              </a:rPr>
              <a:t>16, 30, 1, 5, 40, 16, 7, 20, 3, 50</a:t>
            </a:r>
            <a:r>
              <a:rPr lang="en-US" altLang="zh-CN" dirty="0">
                <a:solidFill>
                  <a:srgbClr val="080808"/>
                </a:solidFill>
                <a:latin typeface="Times New Roman" panose="02020603050405020304" pitchFamily="18" charset="0"/>
                <a:sym typeface="+mn-ea"/>
              </a:rPr>
              <a:t>, 16</a:t>
            </a:r>
            <a:endParaRPr lang="en-US" altLang="zh-CN" dirty="0">
              <a:solidFill>
                <a:srgbClr val="080808"/>
              </a:solidFill>
              <a:latin typeface="Times New Roman" panose="02020603050405020304" pitchFamily="18" charset="0"/>
              <a:sym typeface="+mn-ea"/>
            </a:endParaRPr>
          </a:p>
        </p:txBody>
      </p:sp>
      <p:sp>
        <p:nvSpPr>
          <p:cNvPr id="4" name="文本框 3"/>
          <p:cNvSpPr txBox="1"/>
          <p:nvPr/>
        </p:nvSpPr>
        <p:spPr>
          <a:xfrm>
            <a:off x="683260" y="2503805"/>
            <a:ext cx="7479030" cy="673735"/>
          </a:xfrm>
          <a:prstGeom prst="rect">
            <a:avLst/>
          </a:prstGeom>
          <a:noFill/>
        </p:spPr>
        <p:txBody>
          <a:bodyPr wrap="square" rtlCol="0">
            <a:noAutofit/>
          </a:bodyPr>
          <a:p>
            <a:r>
              <a:rPr lang="zh-CN" altLang="en-US"/>
              <a:t>有什么方法呢？首先是暴力方法，</a:t>
            </a:r>
            <a:r>
              <a:rPr lang="zh-CN" altLang="en-US">
                <a:solidFill>
                  <a:schemeClr val="tx1"/>
                </a:solidFill>
                <a:uFillTx/>
                <a:latin typeface="Times New Roman" panose="02020603050405020304" pitchFamily="18" charset="0"/>
              </a:rPr>
              <a:t>暴力方法的时间复杂度</a:t>
            </a:r>
            <a:r>
              <a:rPr lang="en-US" altLang="zh-CN">
                <a:solidFill>
                  <a:schemeClr val="tx1"/>
                </a:solidFill>
                <a:uFillTx/>
                <a:latin typeface="Times New Roman" panose="02020603050405020304" pitchFamily="18" charset="0"/>
              </a:rPr>
              <a:t>O(n</a:t>
            </a:r>
            <a:r>
              <a:rPr lang="en-US" altLang="zh-CN" baseline="30000">
                <a:solidFill>
                  <a:schemeClr val="tx1"/>
                </a:solidFill>
                <a:uFillTx/>
                <a:latin typeface="Times New Roman" panose="02020603050405020304" pitchFamily="18" charset="0"/>
              </a:rPr>
              <a:t>2</a:t>
            </a:r>
            <a:r>
              <a:rPr lang="en-US" altLang="zh-CN">
                <a:solidFill>
                  <a:schemeClr val="tx1"/>
                </a:solidFill>
                <a:uFillTx/>
                <a:latin typeface="Times New Roman" panose="02020603050405020304" pitchFamily="18" charset="0"/>
              </a:rPr>
              <a:t>)</a:t>
            </a:r>
            <a:r>
              <a:rPr lang="zh-CN" altLang="en-US">
                <a:solidFill>
                  <a:schemeClr val="tx1"/>
                </a:solidFill>
                <a:uFillTx/>
                <a:latin typeface="Times New Roman" panose="02020603050405020304" pitchFamily="18" charset="0"/>
              </a:rPr>
              <a:t>，很显然这不是一个好的</a:t>
            </a:r>
            <a:r>
              <a:rPr lang="zh-CN" altLang="en-US">
                <a:solidFill>
                  <a:schemeClr val="tx1"/>
                </a:solidFill>
                <a:uFillTx/>
                <a:latin typeface="Times New Roman" panose="02020603050405020304" pitchFamily="18" charset="0"/>
              </a:rPr>
              <a:t>算法。</a:t>
            </a:r>
            <a:endParaRPr lang="zh-CN" altLang="en-US">
              <a:solidFill>
                <a:schemeClr val="tx1"/>
              </a:solidFill>
              <a:uFillTx/>
              <a:latin typeface="Times New Roman" panose="02020603050405020304" pitchFamily="18" charset="0"/>
            </a:endParaRPr>
          </a:p>
        </p:txBody>
      </p:sp>
      <p:sp>
        <p:nvSpPr>
          <p:cNvPr id="7" name="文本框 6"/>
          <p:cNvSpPr txBox="1"/>
          <p:nvPr/>
        </p:nvSpPr>
        <p:spPr>
          <a:xfrm>
            <a:off x="755650" y="3284855"/>
            <a:ext cx="7479030" cy="673735"/>
          </a:xfrm>
          <a:prstGeom prst="rect">
            <a:avLst/>
          </a:prstGeom>
          <a:noFill/>
        </p:spPr>
        <p:txBody>
          <a:bodyPr wrap="square" rtlCol="0">
            <a:noAutofit/>
          </a:bodyPr>
          <a:p>
            <a:r>
              <a:rPr lang="zh-CN" altLang="en-US">
                <a:solidFill>
                  <a:srgbClr val="FF0000"/>
                </a:solidFill>
              </a:rPr>
              <a:t>借助快速排序算法的思想试想一下可以将分治的思想也运用到找中位数上？</a:t>
            </a:r>
            <a:endParaRPr lang="zh-CN" altLang="en-US">
              <a:solidFill>
                <a:srgbClr val="FF0000"/>
              </a:solidFill>
            </a:endParaRPr>
          </a:p>
        </p:txBody>
      </p:sp>
      <p:sp>
        <p:nvSpPr>
          <p:cNvPr id="8" name="文本框 7"/>
          <p:cNvSpPr txBox="1"/>
          <p:nvPr/>
        </p:nvSpPr>
        <p:spPr>
          <a:xfrm>
            <a:off x="755650" y="4149090"/>
            <a:ext cx="7479030" cy="1615440"/>
          </a:xfrm>
          <a:prstGeom prst="rect">
            <a:avLst/>
          </a:prstGeom>
          <a:noFill/>
        </p:spPr>
        <p:txBody>
          <a:bodyPr wrap="square" rtlCol="0">
            <a:noAutofit/>
          </a:bodyPr>
          <a:p>
            <a:r>
              <a:rPr lang="zh-CN" altLang="en-US">
                <a:solidFill>
                  <a:srgbClr val="FF0000"/>
                </a:solidFill>
              </a:rPr>
              <a:t>首先就是思考寻找中位数，如果数组只有一个元素，中位数就是它本身。</a:t>
            </a:r>
            <a:endParaRPr lang="zh-CN" altLang="en-US">
              <a:solidFill>
                <a:srgbClr val="FF0000"/>
              </a:solidFill>
            </a:endParaRPr>
          </a:p>
          <a:p>
            <a:r>
              <a:rPr lang="zh-CN" altLang="en-US">
                <a:solidFill>
                  <a:srgbClr val="FF0000"/>
                </a:solidFill>
              </a:rPr>
              <a:t>如果数组元素不止一个，那么就可以找一个基准值将数组分成三份，分别是</a:t>
            </a:r>
            <a:r>
              <a:rPr lang="zh-CN" altLang="en-US">
                <a:solidFill>
                  <a:srgbClr val="FF0000"/>
                </a:solidFill>
              </a:rPr>
              <a:t>小于基准值，等于基准值，大于</a:t>
            </a:r>
            <a:r>
              <a:rPr lang="zh-CN" altLang="en-US">
                <a:solidFill>
                  <a:srgbClr val="FF0000"/>
                </a:solidFill>
              </a:rPr>
              <a:t>基准值。</a:t>
            </a:r>
            <a:endParaRPr lang="zh-CN" altLang="en-US">
              <a:solidFill>
                <a:srgbClr val="FF0000"/>
              </a:solidFill>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52134" y="764446"/>
            <a:ext cx="269113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3.2.2 </a:t>
            </a:r>
            <a:r>
              <a:rPr lang="zh-CN" altLang="en-US" sz="2800" b="1" dirty="0">
                <a:solidFill>
                  <a:srgbClr val="0000FF"/>
                </a:solidFill>
                <a:latin typeface="楷体" panose="02010609060101010101" pitchFamily="49" charset="-122"/>
                <a:ea typeface="楷体" panose="02010609060101010101" pitchFamily="49" charset="-122"/>
              </a:rPr>
              <a:t>快速排序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5" name="文本框 4"/>
          <p:cNvSpPr txBox="1"/>
          <p:nvPr/>
        </p:nvSpPr>
        <p:spPr>
          <a:xfrm>
            <a:off x="611505" y="1341120"/>
            <a:ext cx="5313680" cy="385445"/>
          </a:xfrm>
          <a:prstGeom prst="rect">
            <a:avLst/>
          </a:prstGeom>
          <a:noFill/>
          <a:extLst>
            <a:ext uri="{909E8E84-426E-40DD-AFC4-6F175D3DCCD1}">
              <a14:hiddenFill xmlns:a14="http://schemas.microsoft.com/office/drawing/2010/main">
                <a:solidFill>
                  <a:srgbClr val="FF0000"/>
                </a:solidFill>
              </a14:hiddenFill>
            </a:ext>
          </a:extLst>
        </p:spPr>
        <p:txBody>
          <a:bodyPr wrap="square" rtlCol="0">
            <a:noAutofit/>
          </a:bodyPr>
          <a:p>
            <a:r>
              <a:rPr lang="zh-CN" altLang="en-US" dirty="0">
                <a:solidFill>
                  <a:srgbClr val="080808"/>
                </a:solidFill>
                <a:latin typeface="Times New Roman" panose="02020603050405020304" pitchFamily="18" charset="0"/>
                <a:cs typeface="Times New Roman" panose="02020603050405020304" pitchFamily="18" charset="0"/>
                <a:sym typeface="+mn-ea"/>
              </a:rPr>
              <a:t>那么怎么样可以快速的找到</a:t>
            </a:r>
            <a:r>
              <a:rPr lang="zh-CN" altLang="en-US" dirty="0">
                <a:solidFill>
                  <a:srgbClr val="080808"/>
                </a:solidFill>
                <a:latin typeface="Times New Roman" panose="02020603050405020304" pitchFamily="18" charset="0"/>
                <a:cs typeface="Times New Roman" panose="02020603050405020304" pitchFamily="18" charset="0"/>
                <a:sym typeface="+mn-ea"/>
              </a:rPr>
              <a:t>中位数？</a:t>
            </a:r>
            <a:endParaRPr lang="zh-CN" altLang="en-US" dirty="0">
              <a:solidFill>
                <a:srgbClr val="080808"/>
              </a:solidFill>
              <a:latin typeface="Times New Roman" panose="02020603050405020304" pitchFamily="18" charset="0"/>
              <a:cs typeface="Times New Roman" panose="02020603050405020304" pitchFamily="18" charset="0"/>
              <a:sym typeface="+mn-ea"/>
            </a:endParaRPr>
          </a:p>
        </p:txBody>
      </p:sp>
      <p:sp>
        <p:nvSpPr>
          <p:cNvPr id="2" name="文本框 1"/>
          <p:cNvSpPr txBox="1"/>
          <p:nvPr/>
        </p:nvSpPr>
        <p:spPr>
          <a:xfrm>
            <a:off x="683260" y="1988820"/>
            <a:ext cx="5313680" cy="385445"/>
          </a:xfrm>
          <a:prstGeom prst="rect">
            <a:avLst/>
          </a:prstGeom>
          <a:noFill/>
          <a:extLst>
            <a:ext uri="{909E8E84-426E-40DD-AFC4-6F175D3DCCD1}">
              <a14:hiddenFill xmlns:a14="http://schemas.microsoft.com/office/drawing/2010/main">
                <a:solidFill>
                  <a:srgbClr val="FF0000"/>
                </a:solidFill>
              </a14:hiddenFill>
            </a:ext>
          </a:extLst>
        </p:spPr>
        <p:txBody>
          <a:bodyPr wrap="square" rtlCol="0">
            <a:noAutofit/>
          </a:bodyPr>
          <a:p>
            <a:r>
              <a:rPr lang="zh-CN" altLang="en-US" dirty="0">
                <a:solidFill>
                  <a:srgbClr val="080808"/>
                </a:solidFill>
                <a:latin typeface="Times New Roman" panose="02020603050405020304" pitchFamily="18" charset="0"/>
                <a:cs typeface="Times New Roman" panose="02020603050405020304" pitchFamily="18" charset="0"/>
                <a:sym typeface="+mn-ea"/>
              </a:rPr>
              <a:t>假如数组元素</a:t>
            </a:r>
            <a:r>
              <a:rPr lang="zh-CN" altLang="en-US" dirty="0">
                <a:solidFill>
                  <a:srgbClr val="080808"/>
                </a:solidFill>
                <a:latin typeface="Times New Roman" panose="02020603050405020304" pitchFamily="18" charset="0"/>
                <a:cs typeface="Times New Roman" panose="02020603050405020304" pitchFamily="18" charset="0"/>
                <a:sym typeface="+mn-ea"/>
              </a:rPr>
              <a:t>为：</a:t>
            </a:r>
            <a:endParaRPr lang="zh-CN" altLang="en-US" dirty="0">
              <a:solidFill>
                <a:srgbClr val="080808"/>
              </a:solidFill>
              <a:latin typeface="Times New Roman" panose="02020603050405020304" pitchFamily="18" charset="0"/>
              <a:cs typeface="Times New Roman" panose="02020603050405020304" pitchFamily="18" charset="0"/>
              <a:sym typeface="+mn-ea"/>
            </a:endParaRPr>
          </a:p>
        </p:txBody>
      </p:sp>
      <p:sp>
        <p:nvSpPr>
          <p:cNvPr id="3" name="文本框 2"/>
          <p:cNvSpPr txBox="1"/>
          <p:nvPr/>
        </p:nvSpPr>
        <p:spPr>
          <a:xfrm>
            <a:off x="2483485" y="2005965"/>
            <a:ext cx="5541645" cy="643890"/>
          </a:xfrm>
          <a:prstGeom prst="rect">
            <a:avLst/>
          </a:prstGeom>
          <a:noFill/>
        </p:spPr>
        <p:txBody>
          <a:bodyPr wrap="square" rtlCol="0" anchor="t">
            <a:noAutofit/>
          </a:bodyPr>
          <a:p>
            <a:r>
              <a:rPr lang="en-US" altLang="zh-CN" dirty="0">
                <a:solidFill>
                  <a:srgbClr val="080808"/>
                </a:solidFill>
                <a:latin typeface="Times New Roman" panose="02020603050405020304" pitchFamily="18" charset="0"/>
                <a:sym typeface="+mn-ea"/>
              </a:rPr>
              <a:t>16, 30, 1, 5, 40, 16, 7, 20, 3, 50, 16</a:t>
            </a:r>
            <a:r>
              <a:rPr lang="zh-CN" altLang="en-US" dirty="0">
                <a:solidFill>
                  <a:srgbClr val="080808"/>
                </a:solidFill>
                <a:latin typeface="Times New Roman" panose="02020603050405020304" pitchFamily="18" charset="0"/>
                <a:sym typeface="+mn-ea"/>
              </a:rPr>
              <a:t>（</a:t>
            </a:r>
            <a:r>
              <a:rPr lang="en-US" altLang="zh-CN" dirty="0">
                <a:solidFill>
                  <a:srgbClr val="080808"/>
                </a:solidFill>
                <a:latin typeface="Times New Roman" panose="02020603050405020304" pitchFamily="18" charset="0"/>
                <a:sym typeface="+mn-ea"/>
              </a:rPr>
              <a:t>11</a:t>
            </a:r>
            <a:r>
              <a:rPr lang="zh-CN" altLang="en-US" dirty="0">
                <a:solidFill>
                  <a:srgbClr val="080808"/>
                </a:solidFill>
                <a:latin typeface="Times New Roman" panose="02020603050405020304" pitchFamily="18" charset="0"/>
                <a:sym typeface="+mn-ea"/>
              </a:rPr>
              <a:t>个</a:t>
            </a:r>
            <a:r>
              <a:rPr lang="zh-CN" altLang="en-US" dirty="0">
                <a:solidFill>
                  <a:srgbClr val="080808"/>
                </a:solidFill>
                <a:latin typeface="Times New Roman" panose="02020603050405020304" pitchFamily="18" charset="0"/>
                <a:sym typeface="+mn-ea"/>
              </a:rPr>
              <a:t>数字）</a:t>
            </a:r>
            <a:endParaRPr lang="zh-CN" altLang="en-US" dirty="0">
              <a:solidFill>
                <a:srgbClr val="080808"/>
              </a:solidFill>
              <a:latin typeface="Times New Roman" panose="02020603050405020304" pitchFamily="18" charset="0"/>
              <a:sym typeface="+mn-ea"/>
            </a:endParaRPr>
          </a:p>
        </p:txBody>
      </p:sp>
      <p:sp>
        <p:nvSpPr>
          <p:cNvPr id="9" name="文本框 8"/>
          <p:cNvSpPr txBox="1"/>
          <p:nvPr/>
        </p:nvSpPr>
        <p:spPr>
          <a:xfrm>
            <a:off x="755650" y="4509135"/>
            <a:ext cx="7370445" cy="1518285"/>
          </a:xfrm>
          <a:prstGeom prst="rect">
            <a:avLst/>
          </a:prstGeom>
          <a:noFill/>
        </p:spPr>
        <p:txBody>
          <a:bodyPr wrap="square" rtlCol="0" anchor="t">
            <a:noAutofit/>
          </a:bodyPr>
          <a:p>
            <a:r>
              <a:rPr lang="zh-CN" altLang="en-US" dirty="0">
                <a:solidFill>
                  <a:srgbClr val="080808"/>
                </a:solidFill>
                <a:latin typeface="Times New Roman" panose="02020603050405020304" pitchFamily="18" charset="0"/>
                <a:sym typeface="+mn-ea"/>
              </a:rPr>
              <a:t>此时，需要做一个比较，中位数是第</a:t>
            </a:r>
            <a:r>
              <a:rPr lang="en-US" altLang="zh-CN" dirty="0">
                <a:solidFill>
                  <a:srgbClr val="080808"/>
                </a:solidFill>
                <a:latin typeface="Times New Roman" panose="02020603050405020304" pitchFamily="18" charset="0"/>
                <a:sym typeface="+mn-ea"/>
              </a:rPr>
              <a:t>6</a:t>
            </a:r>
            <a:r>
              <a:rPr lang="zh-CN" altLang="en-US" dirty="0">
                <a:solidFill>
                  <a:srgbClr val="080808"/>
                </a:solidFill>
                <a:latin typeface="Times New Roman" panose="02020603050405020304" pitchFamily="18" charset="0"/>
                <a:sym typeface="+mn-ea"/>
              </a:rPr>
              <a:t>数字，如何</a:t>
            </a:r>
            <a:r>
              <a:rPr lang="en-US" altLang="zh-CN" dirty="0">
                <a:solidFill>
                  <a:srgbClr val="080808"/>
                </a:solidFill>
                <a:latin typeface="Times New Roman" panose="02020603050405020304" pitchFamily="18" charset="0"/>
                <a:sym typeface="+mn-ea"/>
              </a:rPr>
              <a:t>S1</a:t>
            </a:r>
            <a:r>
              <a:rPr lang="zh-CN" altLang="en-US" dirty="0">
                <a:solidFill>
                  <a:srgbClr val="080808"/>
                </a:solidFill>
                <a:latin typeface="Times New Roman" panose="02020603050405020304" pitchFamily="18" charset="0"/>
                <a:sym typeface="+mn-ea"/>
              </a:rPr>
              <a:t>部分长度大于</a:t>
            </a:r>
            <a:r>
              <a:rPr lang="en-US" altLang="zh-CN" dirty="0">
                <a:solidFill>
                  <a:srgbClr val="080808"/>
                </a:solidFill>
                <a:latin typeface="Times New Roman" panose="02020603050405020304" pitchFamily="18" charset="0"/>
                <a:sym typeface="+mn-ea"/>
              </a:rPr>
              <a:t>6</a:t>
            </a:r>
            <a:r>
              <a:rPr lang="zh-CN" altLang="en-US" dirty="0">
                <a:solidFill>
                  <a:srgbClr val="080808"/>
                </a:solidFill>
                <a:latin typeface="Times New Roman" panose="02020603050405020304" pitchFamily="18" charset="0"/>
                <a:sym typeface="+mn-ea"/>
              </a:rPr>
              <a:t>，就在第一部分继续递归。如果</a:t>
            </a:r>
            <a:r>
              <a:rPr lang="en-US" altLang="zh-CN" dirty="0">
                <a:solidFill>
                  <a:srgbClr val="080808"/>
                </a:solidFill>
                <a:latin typeface="Times New Roman" panose="02020603050405020304" pitchFamily="18" charset="0"/>
                <a:sym typeface="+mn-ea"/>
              </a:rPr>
              <a:t>len(S2)+len(S1)&gt;=6&gt;len(S1)</a:t>
            </a:r>
            <a:r>
              <a:rPr lang="zh-CN" altLang="en-US" dirty="0">
                <a:solidFill>
                  <a:srgbClr val="080808"/>
                </a:solidFill>
                <a:latin typeface="Times New Roman" panose="02020603050405020304" pitchFamily="18" charset="0"/>
                <a:sym typeface="+mn-ea"/>
              </a:rPr>
              <a:t>则直接返回结果。</a:t>
            </a:r>
            <a:r>
              <a:rPr lang="en-US" altLang="zh-CN" dirty="0">
                <a:solidFill>
                  <a:srgbClr val="080808"/>
                </a:solidFill>
                <a:latin typeface="Times New Roman" panose="02020603050405020304" pitchFamily="18" charset="0"/>
                <a:sym typeface="+mn-ea"/>
              </a:rPr>
              <a:t>6&gt;len(S2)+len(S1)</a:t>
            </a:r>
            <a:r>
              <a:rPr lang="zh-CN" altLang="en-US" dirty="0">
                <a:solidFill>
                  <a:srgbClr val="080808"/>
                </a:solidFill>
                <a:latin typeface="Times New Roman" panose="02020603050405020304" pitchFamily="18" charset="0"/>
                <a:sym typeface="+mn-ea"/>
              </a:rPr>
              <a:t>则在第三部分</a:t>
            </a:r>
            <a:r>
              <a:rPr lang="zh-CN" altLang="en-US" dirty="0">
                <a:solidFill>
                  <a:srgbClr val="080808"/>
                </a:solidFill>
                <a:latin typeface="Times New Roman" panose="02020603050405020304" pitchFamily="18" charset="0"/>
                <a:sym typeface="+mn-ea"/>
              </a:rPr>
              <a:t>递归。</a:t>
            </a:r>
            <a:endParaRPr lang="zh-CN" altLang="en-US" dirty="0">
              <a:solidFill>
                <a:srgbClr val="080808"/>
              </a:solidFill>
              <a:latin typeface="Times New Roman" panose="02020603050405020304" pitchFamily="18" charset="0"/>
              <a:sym typeface="+mn-ea"/>
            </a:endParaRPr>
          </a:p>
        </p:txBody>
      </p:sp>
      <p:sp>
        <p:nvSpPr>
          <p:cNvPr id="10" name="文本框 9"/>
          <p:cNvSpPr txBox="1"/>
          <p:nvPr/>
        </p:nvSpPr>
        <p:spPr>
          <a:xfrm>
            <a:off x="683260" y="2924810"/>
            <a:ext cx="6908165" cy="1291590"/>
          </a:xfrm>
          <a:prstGeom prst="rect">
            <a:avLst/>
          </a:prstGeom>
          <a:noFill/>
          <a:extLst>
            <a:ext uri="{909E8E84-426E-40DD-AFC4-6F175D3DCCD1}">
              <a14:hiddenFill xmlns:a14="http://schemas.microsoft.com/office/drawing/2010/main">
                <a:solidFill>
                  <a:srgbClr val="FF0000"/>
                </a:solidFill>
              </a14:hiddenFill>
            </a:ext>
          </a:extLst>
        </p:spPr>
        <p:txBody>
          <a:bodyPr wrap="square" rtlCol="0">
            <a:noAutofit/>
          </a:bodyPr>
          <a:p>
            <a:r>
              <a:rPr lang="zh-CN" altLang="en-US" dirty="0">
                <a:solidFill>
                  <a:srgbClr val="080808"/>
                </a:solidFill>
                <a:latin typeface="Times New Roman" panose="02020603050405020304" pitchFamily="18" charset="0"/>
                <a:cs typeface="Times New Roman" panose="02020603050405020304" pitchFamily="18" charset="0"/>
                <a:sym typeface="+mn-ea"/>
              </a:rPr>
              <a:t>加入第一次选择基准值为</a:t>
            </a:r>
            <a:r>
              <a:rPr lang="en-US" altLang="zh-CN" dirty="0">
                <a:solidFill>
                  <a:srgbClr val="080808"/>
                </a:solidFill>
                <a:latin typeface="Times New Roman" panose="02020603050405020304" pitchFamily="18" charset="0"/>
                <a:cs typeface="Times New Roman" panose="02020603050405020304" pitchFamily="18" charset="0"/>
                <a:sym typeface="+mn-ea"/>
              </a:rPr>
              <a:t>30</a:t>
            </a:r>
            <a:r>
              <a:rPr lang="zh-CN" altLang="en-US" dirty="0">
                <a:solidFill>
                  <a:srgbClr val="080808"/>
                </a:solidFill>
                <a:latin typeface="Times New Roman" panose="02020603050405020304" pitchFamily="18" charset="0"/>
                <a:cs typeface="Times New Roman" panose="02020603050405020304" pitchFamily="18" charset="0"/>
                <a:sym typeface="+mn-ea"/>
              </a:rPr>
              <a:t>：</a:t>
            </a:r>
            <a:endParaRPr lang="zh-CN" altLang="en-US" dirty="0">
              <a:solidFill>
                <a:srgbClr val="080808"/>
              </a:solidFill>
              <a:latin typeface="Times New Roman" panose="02020603050405020304" pitchFamily="18" charset="0"/>
              <a:cs typeface="Times New Roman" panose="02020603050405020304" pitchFamily="18" charset="0"/>
              <a:sym typeface="+mn-ea"/>
            </a:endParaRPr>
          </a:p>
          <a:p>
            <a:r>
              <a:rPr lang="zh-CN" altLang="en-US" dirty="0">
                <a:solidFill>
                  <a:srgbClr val="080808"/>
                </a:solidFill>
                <a:latin typeface="Times New Roman" panose="02020603050405020304" pitchFamily="18" charset="0"/>
                <a:cs typeface="Times New Roman" panose="02020603050405020304" pitchFamily="18" charset="0"/>
                <a:sym typeface="+mn-ea"/>
              </a:rPr>
              <a:t>小于基准值部分：</a:t>
            </a:r>
            <a:r>
              <a:rPr lang="en-US" altLang="zh-CN" dirty="0">
                <a:solidFill>
                  <a:srgbClr val="080808"/>
                </a:solidFill>
                <a:latin typeface="Times New Roman" panose="02020603050405020304" pitchFamily="18" charset="0"/>
                <a:cs typeface="Times New Roman" panose="02020603050405020304" pitchFamily="18" charset="0"/>
                <a:sym typeface="+mn-ea"/>
              </a:rPr>
              <a:t>S1</a:t>
            </a:r>
            <a:r>
              <a:rPr lang="zh-CN" altLang="en-US" dirty="0">
                <a:solidFill>
                  <a:srgbClr val="080808"/>
                </a:solidFill>
                <a:latin typeface="Times New Roman" panose="02020603050405020304" pitchFamily="18" charset="0"/>
                <a:cs typeface="Times New Roman" panose="02020603050405020304" pitchFamily="18" charset="0"/>
                <a:sym typeface="+mn-ea"/>
              </a:rPr>
              <a:t>：</a:t>
            </a:r>
            <a:r>
              <a:rPr lang="en-US" altLang="zh-CN" dirty="0">
                <a:solidFill>
                  <a:srgbClr val="080808"/>
                </a:solidFill>
                <a:latin typeface="Times New Roman" panose="02020603050405020304" pitchFamily="18" charset="0"/>
                <a:cs typeface="Times New Roman" panose="02020603050405020304" pitchFamily="18" charset="0"/>
                <a:sym typeface="+mn-ea"/>
              </a:rPr>
              <a:t>1, 3, 5, 7, 16, 16, 16, 20,</a:t>
            </a:r>
            <a:endParaRPr lang="en-US" altLang="zh-CN" dirty="0">
              <a:solidFill>
                <a:srgbClr val="080808"/>
              </a:solidFill>
              <a:latin typeface="Times New Roman" panose="02020603050405020304" pitchFamily="18" charset="0"/>
              <a:cs typeface="Times New Roman" panose="02020603050405020304" pitchFamily="18" charset="0"/>
              <a:sym typeface="+mn-ea"/>
            </a:endParaRPr>
          </a:p>
          <a:p>
            <a:r>
              <a:rPr lang="zh-CN" altLang="en-US" dirty="0">
                <a:solidFill>
                  <a:srgbClr val="080808"/>
                </a:solidFill>
                <a:latin typeface="Times New Roman" panose="02020603050405020304" pitchFamily="18" charset="0"/>
                <a:cs typeface="Times New Roman" panose="02020603050405020304" pitchFamily="18" charset="0"/>
                <a:sym typeface="+mn-ea"/>
              </a:rPr>
              <a:t>等于基准值部分：</a:t>
            </a:r>
            <a:r>
              <a:rPr lang="en-US" altLang="zh-CN" dirty="0">
                <a:solidFill>
                  <a:srgbClr val="080808"/>
                </a:solidFill>
                <a:latin typeface="Times New Roman" panose="02020603050405020304" pitchFamily="18" charset="0"/>
                <a:cs typeface="Times New Roman" panose="02020603050405020304" pitchFamily="18" charset="0"/>
                <a:sym typeface="+mn-ea"/>
              </a:rPr>
              <a:t>S2</a:t>
            </a:r>
            <a:r>
              <a:rPr lang="zh-CN" altLang="en-US" dirty="0">
                <a:solidFill>
                  <a:srgbClr val="080808"/>
                </a:solidFill>
                <a:latin typeface="Times New Roman" panose="02020603050405020304" pitchFamily="18" charset="0"/>
                <a:cs typeface="Times New Roman" panose="02020603050405020304" pitchFamily="18" charset="0"/>
                <a:sym typeface="+mn-ea"/>
              </a:rPr>
              <a:t>：</a:t>
            </a:r>
            <a:r>
              <a:rPr lang="en-US" altLang="zh-CN" dirty="0">
                <a:solidFill>
                  <a:srgbClr val="FF0000"/>
                </a:solidFill>
                <a:latin typeface="Times New Roman" panose="02020603050405020304" pitchFamily="18" charset="0"/>
                <a:cs typeface="Times New Roman" panose="02020603050405020304" pitchFamily="18" charset="0"/>
                <a:sym typeface="+mn-ea"/>
              </a:rPr>
              <a:t>30,</a:t>
            </a:r>
            <a:endParaRPr lang="en-US" altLang="zh-CN" dirty="0">
              <a:solidFill>
                <a:srgbClr val="080808"/>
              </a:solidFill>
              <a:latin typeface="Times New Roman" panose="02020603050405020304" pitchFamily="18" charset="0"/>
              <a:cs typeface="Times New Roman" panose="02020603050405020304" pitchFamily="18" charset="0"/>
              <a:sym typeface="+mn-ea"/>
            </a:endParaRPr>
          </a:p>
          <a:p>
            <a:r>
              <a:rPr lang="zh-CN" altLang="en-US" dirty="0">
                <a:solidFill>
                  <a:srgbClr val="080808"/>
                </a:solidFill>
                <a:latin typeface="Times New Roman" panose="02020603050405020304" pitchFamily="18" charset="0"/>
                <a:cs typeface="Times New Roman" panose="02020603050405020304" pitchFamily="18" charset="0"/>
                <a:sym typeface="+mn-ea"/>
              </a:rPr>
              <a:t>大于基准值部分：</a:t>
            </a:r>
            <a:r>
              <a:rPr lang="en-US" altLang="zh-CN" dirty="0">
                <a:solidFill>
                  <a:srgbClr val="080808"/>
                </a:solidFill>
                <a:latin typeface="Times New Roman" panose="02020603050405020304" pitchFamily="18" charset="0"/>
                <a:cs typeface="Times New Roman" panose="02020603050405020304" pitchFamily="18" charset="0"/>
                <a:sym typeface="+mn-ea"/>
              </a:rPr>
              <a:t>S3</a:t>
            </a:r>
            <a:r>
              <a:rPr lang="zh-CN" altLang="en-US" dirty="0">
                <a:solidFill>
                  <a:srgbClr val="080808"/>
                </a:solidFill>
                <a:latin typeface="Times New Roman" panose="02020603050405020304" pitchFamily="18" charset="0"/>
                <a:cs typeface="Times New Roman" panose="02020603050405020304" pitchFamily="18" charset="0"/>
                <a:sym typeface="+mn-ea"/>
              </a:rPr>
              <a:t>：</a:t>
            </a:r>
            <a:r>
              <a:rPr lang="en-US" altLang="zh-CN" dirty="0">
                <a:solidFill>
                  <a:srgbClr val="080808"/>
                </a:solidFill>
                <a:latin typeface="Times New Roman" panose="02020603050405020304" pitchFamily="18" charset="0"/>
                <a:cs typeface="Times New Roman" panose="02020603050405020304" pitchFamily="18" charset="0"/>
                <a:sym typeface="+mn-ea"/>
              </a:rPr>
              <a:t>40, 50</a:t>
            </a:r>
            <a:endParaRPr lang="en-US" altLang="zh-CN" dirty="0">
              <a:solidFill>
                <a:srgbClr val="080808"/>
              </a:solidFill>
              <a:latin typeface="Times New Roman" panose="02020603050405020304" pitchFamily="18" charset="0"/>
              <a:cs typeface="Times New Roman" panose="02020603050405020304" pitchFamily="18" charset="0"/>
              <a:sym typeface="+mn-ea"/>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52134" y="764446"/>
            <a:ext cx="269113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3.2.2 </a:t>
            </a:r>
            <a:r>
              <a:rPr lang="zh-CN" altLang="en-US" sz="2800" b="1" dirty="0">
                <a:solidFill>
                  <a:srgbClr val="0000FF"/>
                </a:solidFill>
                <a:latin typeface="楷体" panose="02010609060101010101" pitchFamily="49" charset="-122"/>
                <a:ea typeface="楷体" panose="02010609060101010101" pitchFamily="49" charset="-122"/>
              </a:rPr>
              <a:t>快速排序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11" name="文本框 10"/>
          <p:cNvSpPr txBox="1"/>
          <p:nvPr/>
        </p:nvSpPr>
        <p:spPr>
          <a:xfrm>
            <a:off x="30480" y="2829560"/>
            <a:ext cx="2136140" cy="456565"/>
          </a:xfrm>
          <a:prstGeom prst="rect">
            <a:avLst/>
          </a:prstGeom>
          <a:noFill/>
        </p:spPr>
        <p:txBody>
          <a:bodyPr wrap="square" rtlCol="0">
            <a:noAutofit/>
          </a:bodyPr>
          <a:p>
            <a:r>
              <a:rPr lang="en-US" altLang="zh-CN" sz="1800">
                <a:latin typeface="Times New Roman" panose="02020603050405020304" pitchFamily="18" charset="0"/>
                <a:cs typeface="Times New Roman" panose="02020603050405020304" pitchFamily="18" charset="0"/>
              </a:rPr>
              <a:t>Selection(</a:t>
            </a:r>
            <a:r>
              <a:rPr lang="en-US" altLang="zh-CN" sz="1800">
                <a:latin typeface="Times New Roman" panose="02020603050405020304" pitchFamily="18" charset="0"/>
                <a:cs typeface="Times New Roman" panose="02020603050405020304" pitchFamily="18" charset="0"/>
              </a:rPr>
              <a:t>a,i,j,k) =</a:t>
            </a:r>
            <a:endParaRPr lang="en-US" altLang="zh-CN" sz="1800">
              <a:latin typeface="Times New Roman" panose="02020603050405020304" pitchFamily="18" charset="0"/>
              <a:cs typeface="Times New Roman" panose="02020603050405020304" pitchFamily="18" charset="0"/>
            </a:endParaRPr>
          </a:p>
        </p:txBody>
      </p:sp>
      <p:sp>
        <p:nvSpPr>
          <p:cNvPr id="12" name="左大括号 11"/>
          <p:cNvSpPr/>
          <p:nvPr/>
        </p:nvSpPr>
        <p:spPr>
          <a:xfrm>
            <a:off x="1835785" y="2205355"/>
            <a:ext cx="438150" cy="1691640"/>
          </a:xfrm>
          <a:prstGeom prst="leftBrace">
            <a:avLst/>
          </a:prstGeom>
          <a:noFill/>
          <a:ln w="2857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3" name="文本框 12"/>
          <p:cNvSpPr txBox="1"/>
          <p:nvPr/>
        </p:nvSpPr>
        <p:spPr>
          <a:xfrm>
            <a:off x="2411730" y="2061210"/>
            <a:ext cx="2660015" cy="549910"/>
          </a:xfrm>
          <a:prstGeom prst="rect">
            <a:avLst/>
          </a:prstGeom>
          <a:noFill/>
        </p:spPr>
        <p:txBody>
          <a:bodyPr wrap="square" rtlCol="0">
            <a:noAutofit/>
          </a:bodyPr>
          <a:p>
            <a:r>
              <a:rPr lang="en-US" altLang="zh-CN" sz="1800">
                <a:latin typeface="Times New Roman" panose="02020603050405020304" pitchFamily="18" charset="0"/>
                <a:cs typeface="Times New Roman" panose="02020603050405020304" pitchFamily="18" charset="0"/>
              </a:rPr>
              <a:t>Selection(a,i</a:t>
            </a:r>
            <a:r>
              <a:rPr lang="en-US" altLang="zh-CN" sz="1800" baseline="-25000">
                <a:latin typeface="Times New Roman" panose="02020603050405020304" pitchFamily="18" charset="0"/>
                <a:cs typeface="Times New Roman" panose="02020603050405020304" pitchFamily="18" charset="0"/>
              </a:rPr>
              <a:t>1</a:t>
            </a:r>
            <a:r>
              <a:rPr lang="en-US" altLang="zh-CN" sz="1800">
                <a:latin typeface="Times New Roman" panose="02020603050405020304" pitchFamily="18" charset="0"/>
                <a:cs typeface="Times New Roman" panose="02020603050405020304" pitchFamily="18" charset="0"/>
              </a:rPr>
              <a:t>,j</a:t>
            </a:r>
            <a:r>
              <a:rPr lang="en-US" altLang="zh-CN" sz="1800" baseline="-25000">
                <a:latin typeface="Times New Roman" panose="02020603050405020304" pitchFamily="18" charset="0"/>
                <a:cs typeface="Times New Roman" panose="02020603050405020304" pitchFamily="18" charset="0"/>
              </a:rPr>
              <a:t>2</a:t>
            </a:r>
            <a:r>
              <a:rPr lang="en-US" altLang="zh-CN" sz="1800">
                <a:latin typeface="Times New Roman" panose="02020603050405020304" pitchFamily="18" charset="0"/>
                <a:cs typeface="Times New Roman" panose="02020603050405020304" pitchFamily="18" charset="0"/>
              </a:rPr>
              <a:t>,k)</a:t>
            </a:r>
            <a:endParaRPr lang="en-US" altLang="zh-CN" sz="1800">
              <a:latin typeface="Times New Roman" panose="02020603050405020304" pitchFamily="18" charset="0"/>
              <a:cs typeface="Times New Roman" panose="02020603050405020304" pitchFamily="18" charset="0"/>
            </a:endParaRPr>
          </a:p>
          <a:p>
            <a:endParaRPr lang="en-US" altLang="zh-CN" sz="2400">
              <a:latin typeface="Times New Roman" panose="02020603050405020304" pitchFamily="18" charset="0"/>
              <a:cs typeface="Times New Roman" panose="02020603050405020304" pitchFamily="18" charset="0"/>
            </a:endParaRPr>
          </a:p>
          <a:p>
            <a:pPr algn="just"/>
            <a:endParaRPr lang="zh-CN" altLang="en-US" sz="1800">
              <a:latin typeface="Times New Roman" panose="02020603050405020304" pitchFamily="18" charset="0"/>
              <a:cs typeface="Times New Roman" panose="02020603050405020304" pitchFamily="18" charset="0"/>
            </a:endParaRPr>
          </a:p>
        </p:txBody>
      </p:sp>
      <p:sp>
        <p:nvSpPr>
          <p:cNvPr id="14" name="文本框 13"/>
          <p:cNvSpPr txBox="1"/>
          <p:nvPr/>
        </p:nvSpPr>
        <p:spPr>
          <a:xfrm>
            <a:off x="6361430" y="2061210"/>
            <a:ext cx="2237740" cy="445770"/>
          </a:xfrm>
          <a:prstGeom prst="rect">
            <a:avLst/>
          </a:prstGeom>
          <a:noFill/>
        </p:spPr>
        <p:txBody>
          <a:bodyPr wrap="square" rtlCol="0">
            <a:noAutofit/>
          </a:bodyPr>
          <a:p>
            <a:r>
              <a:rPr lang="en-US" sz="1800">
                <a:solidFill>
                  <a:schemeClr val="tx1"/>
                </a:solidFill>
                <a:uFillTx/>
                <a:latin typeface="Times New Roman" panose="02020603050405020304" pitchFamily="18" charset="0"/>
              </a:rPr>
              <a:t>k&lt;|S1|</a:t>
            </a:r>
            <a:endParaRPr lang="zh-CN" altLang="en-US" sz="1800">
              <a:solidFill>
                <a:schemeClr val="tx1"/>
              </a:solidFill>
              <a:uFillTx/>
              <a:latin typeface="Times New Roman" panose="02020603050405020304" pitchFamily="18" charset="0"/>
            </a:endParaRPr>
          </a:p>
          <a:p>
            <a:endParaRPr lang="zh-CN" altLang="en-US" sz="1800">
              <a:solidFill>
                <a:schemeClr val="tx1"/>
              </a:solidFill>
              <a:uFillTx/>
              <a:latin typeface="Times New Roman" panose="02020603050405020304" pitchFamily="18" charset="0"/>
            </a:endParaRPr>
          </a:p>
          <a:p>
            <a:endParaRPr lang="zh-CN" altLang="en-US" sz="1800">
              <a:solidFill>
                <a:schemeClr val="tx1"/>
              </a:solidFill>
              <a:uFillTx/>
              <a:latin typeface="Times New Roman" panose="02020603050405020304" pitchFamily="18" charset="0"/>
            </a:endParaRPr>
          </a:p>
          <a:p>
            <a:endParaRPr lang="zh-CN" altLang="en-US" sz="1800">
              <a:solidFill>
                <a:schemeClr val="tx1"/>
              </a:solidFill>
              <a:uFillTx/>
              <a:latin typeface="Times New Roman" panose="02020603050405020304" pitchFamily="18" charset="0"/>
            </a:endParaRPr>
          </a:p>
          <a:p>
            <a:endParaRPr lang="zh-CN" altLang="en-US" sz="1800">
              <a:solidFill>
                <a:schemeClr val="tx1"/>
              </a:solidFill>
              <a:uFillTx/>
              <a:latin typeface="Times New Roman" panose="02020603050405020304" pitchFamily="18" charset="0"/>
            </a:endParaRPr>
          </a:p>
        </p:txBody>
      </p:sp>
      <p:sp>
        <p:nvSpPr>
          <p:cNvPr id="15" name="文本框 14"/>
          <p:cNvSpPr txBox="1"/>
          <p:nvPr/>
        </p:nvSpPr>
        <p:spPr>
          <a:xfrm>
            <a:off x="2411730" y="2844165"/>
            <a:ext cx="1795145" cy="349250"/>
          </a:xfrm>
          <a:prstGeom prst="rect">
            <a:avLst/>
          </a:prstGeom>
          <a:noFill/>
        </p:spPr>
        <p:txBody>
          <a:bodyPr wrap="square" rtlCol="0" anchor="t">
            <a:noAutofit/>
          </a:bodyPr>
          <a:p>
            <a:pPr algn="just"/>
            <a:r>
              <a:rPr lang="en-US" sz="1800">
                <a:latin typeface="Times New Roman" panose="02020603050405020304" pitchFamily="18" charset="0"/>
                <a:cs typeface="Times New Roman" panose="02020603050405020304" pitchFamily="18" charset="0"/>
                <a:sym typeface="+mn-ea"/>
              </a:rPr>
              <a:t>pivot</a:t>
            </a:r>
            <a:endParaRPr lang="en-US" sz="1800">
              <a:latin typeface="Times New Roman" panose="02020603050405020304" pitchFamily="18" charset="0"/>
              <a:cs typeface="Times New Roman" panose="02020603050405020304" pitchFamily="18" charset="0"/>
              <a:sym typeface="+mn-ea"/>
            </a:endParaRPr>
          </a:p>
        </p:txBody>
      </p:sp>
      <p:sp>
        <p:nvSpPr>
          <p:cNvPr id="16" name="文本框 15"/>
          <p:cNvSpPr txBox="1"/>
          <p:nvPr/>
        </p:nvSpPr>
        <p:spPr>
          <a:xfrm>
            <a:off x="6352540" y="2839085"/>
            <a:ext cx="2237740" cy="445770"/>
          </a:xfrm>
          <a:prstGeom prst="rect">
            <a:avLst/>
          </a:prstGeom>
          <a:noFill/>
        </p:spPr>
        <p:txBody>
          <a:bodyPr wrap="square" rtlCol="0">
            <a:noAutofit/>
          </a:bodyPr>
          <a:p>
            <a:r>
              <a:rPr lang="en-US" sz="1800">
                <a:solidFill>
                  <a:schemeClr val="tx1"/>
                </a:solidFill>
                <a:uFillTx/>
                <a:latin typeface="Times New Roman" panose="02020603050405020304" pitchFamily="18" charset="0"/>
              </a:rPr>
              <a:t>|S2|+|S1|&gt;=k&gt;=|S1|</a:t>
            </a:r>
            <a:endParaRPr lang="zh-CN" altLang="en-US" sz="1800">
              <a:solidFill>
                <a:schemeClr val="tx1"/>
              </a:solidFill>
              <a:uFillTx/>
              <a:latin typeface="Times New Roman" panose="02020603050405020304" pitchFamily="18" charset="0"/>
            </a:endParaRPr>
          </a:p>
          <a:p>
            <a:endParaRPr lang="zh-CN" altLang="en-US" sz="1800">
              <a:solidFill>
                <a:schemeClr val="tx1"/>
              </a:solidFill>
              <a:uFillTx/>
              <a:latin typeface="Times New Roman" panose="02020603050405020304" pitchFamily="18" charset="0"/>
            </a:endParaRPr>
          </a:p>
          <a:p>
            <a:endParaRPr lang="zh-CN" altLang="en-US" sz="1800">
              <a:solidFill>
                <a:schemeClr val="tx1"/>
              </a:solidFill>
              <a:uFillTx/>
              <a:latin typeface="Times New Roman" panose="02020603050405020304" pitchFamily="18" charset="0"/>
            </a:endParaRPr>
          </a:p>
          <a:p>
            <a:endParaRPr lang="zh-CN" altLang="en-US" sz="1800">
              <a:solidFill>
                <a:schemeClr val="tx1"/>
              </a:solidFill>
              <a:uFillTx/>
              <a:latin typeface="Times New Roman" panose="02020603050405020304" pitchFamily="18" charset="0"/>
            </a:endParaRPr>
          </a:p>
          <a:p>
            <a:endParaRPr lang="zh-CN" altLang="en-US" sz="1800">
              <a:solidFill>
                <a:schemeClr val="tx1"/>
              </a:solidFill>
              <a:uFillTx/>
              <a:latin typeface="Times New Roman" panose="02020603050405020304" pitchFamily="18" charset="0"/>
            </a:endParaRPr>
          </a:p>
        </p:txBody>
      </p:sp>
      <p:sp>
        <p:nvSpPr>
          <p:cNvPr id="17" name="文本框 16"/>
          <p:cNvSpPr txBox="1"/>
          <p:nvPr/>
        </p:nvSpPr>
        <p:spPr>
          <a:xfrm>
            <a:off x="2411730" y="3644900"/>
            <a:ext cx="2660015" cy="549910"/>
          </a:xfrm>
          <a:prstGeom prst="rect">
            <a:avLst/>
          </a:prstGeom>
          <a:noFill/>
        </p:spPr>
        <p:txBody>
          <a:bodyPr wrap="square" rtlCol="0">
            <a:noAutofit/>
          </a:bodyPr>
          <a:p>
            <a:r>
              <a:rPr lang="en-US" altLang="zh-CN" sz="1800">
                <a:latin typeface="Times New Roman" panose="02020603050405020304" pitchFamily="18" charset="0"/>
                <a:cs typeface="Times New Roman" panose="02020603050405020304" pitchFamily="18" charset="0"/>
              </a:rPr>
              <a:t>Selection(a,i</a:t>
            </a:r>
            <a:r>
              <a:rPr lang="en-US" altLang="zh-CN" sz="1800" baseline="-25000">
                <a:latin typeface="Times New Roman" panose="02020603050405020304" pitchFamily="18" charset="0"/>
                <a:cs typeface="Times New Roman" panose="02020603050405020304" pitchFamily="18" charset="0"/>
              </a:rPr>
              <a:t>2</a:t>
            </a:r>
            <a:r>
              <a:rPr lang="en-US" altLang="zh-CN" sz="1800">
                <a:latin typeface="Times New Roman" panose="02020603050405020304" pitchFamily="18" charset="0"/>
                <a:cs typeface="Times New Roman" panose="02020603050405020304" pitchFamily="18" charset="0"/>
              </a:rPr>
              <a:t>,j</a:t>
            </a:r>
            <a:r>
              <a:rPr lang="en-US" altLang="zh-CN" sz="1800" baseline="-25000">
                <a:latin typeface="Times New Roman" panose="02020603050405020304" pitchFamily="18" charset="0"/>
                <a:cs typeface="Times New Roman" panose="02020603050405020304" pitchFamily="18" charset="0"/>
              </a:rPr>
              <a:t>2</a:t>
            </a:r>
            <a:r>
              <a:rPr lang="en-US" altLang="zh-CN" sz="1800">
                <a:latin typeface="Times New Roman" panose="02020603050405020304" pitchFamily="18" charset="0"/>
                <a:cs typeface="Times New Roman" panose="02020603050405020304" pitchFamily="18" charset="0"/>
              </a:rPr>
              <a:t>,k)</a:t>
            </a:r>
            <a:endParaRPr lang="en-US" altLang="zh-CN" sz="1800">
              <a:latin typeface="Times New Roman" panose="02020603050405020304" pitchFamily="18" charset="0"/>
              <a:cs typeface="Times New Roman" panose="02020603050405020304" pitchFamily="18" charset="0"/>
            </a:endParaRPr>
          </a:p>
          <a:p>
            <a:endParaRPr lang="en-US" altLang="zh-CN" sz="2400">
              <a:latin typeface="Times New Roman" panose="02020603050405020304" pitchFamily="18" charset="0"/>
              <a:cs typeface="Times New Roman" panose="02020603050405020304" pitchFamily="18" charset="0"/>
            </a:endParaRPr>
          </a:p>
          <a:p>
            <a:pPr algn="just"/>
            <a:endParaRPr lang="zh-CN" altLang="en-US" sz="1800">
              <a:latin typeface="Times New Roman" panose="02020603050405020304" pitchFamily="18" charset="0"/>
              <a:cs typeface="Times New Roman" panose="02020603050405020304" pitchFamily="18" charset="0"/>
            </a:endParaRPr>
          </a:p>
        </p:txBody>
      </p:sp>
      <p:sp>
        <p:nvSpPr>
          <p:cNvPr id="18" name="文本框 17"/>
          <p:cNvSpPr txBox="1"/>
          <p:nvPr/>
        </p:nvSpPr>
        <p:spPr>
          <a:xfrm>
            <a:off x="6361430" y="3669665"/>
            <a:ext cx="2237740" cy="445770"/>
          </a:xfrm>
          <a:prstGeom prst="rect">
            <a:avLst/>
          </a:prstGeom>
          <a:noFill/>
        </p:spPr>
        <p:txBody>
          <a:bodyPr wrap="square" rtlCol="0">
            <a:noAutofit/>
          </a:bodyPr>
          <a:p>
            <a:r>
              <a:rPr lang="en-US" sz="1800">
                <a:uFillTx/>
                <a:latin typeface="Times New Roman" panose="02020603050405020304" pitchFamily="18" charset="0"/>
                <a:sym typeface="+mn-ea"/>
              </a:rPr>
              <a:t>k&gt;</a:t>
            </a:r>
            <a:r>
              <a:rPr lang="en-US" sz="1800">
                <a:solidFill>
                  <a:schemeClr val="tx1"/>
                </a:solidFill>
                <a:uFillTx/>
                <a:latin typeface="Times New Roman" panose="02020603050405020304" pitchFamily="18" charset="0"/>
              </a:rPr>
              <a:t>|S2|+|S1|</a:t>
            </a:r>
            <a:endParaRPr lang="zh-CN" altLang="en-US" sz="1800">
              <a:solidFill>
                <a:schemeClr val="tx1"/>
              </a:solidFill>
              <a:uFillTx/>
              <a:latin typeface="Times New Roman" panose="02020603050405020304" pitchFamily="18" charset="0"/>
            </a:endParaRPr>
          </a:p>
          <a:p>
            <a:endParaRPr lang="zh-CN" altLang="en-US" sz="1800">
              <a:solidFill>
                <a:schemeClr val="tx1"/>
              </a:solidFill>
              <a:uFillTx/>
              <a:latin typeface="Times New Roman" panose="02020603050405020304" pitchFamily="18" charset="0"/>
            </a:endParaRPr>
          </a:p>
          <a:p>
            <a:endParaRPr lang="zh-CN" altLang="en-US" sz="1800">
              <a:solidFill>
                <a:schemeClr val="tx1"/>
              </a:solidFill>
              <a:uFillTx/>
              <a:latin typeface="Times New Roman" panose="02020603050405020304" pitchFamily="18" charset="0"/>
            </a:endParaRPr>
          </a:p>
          <a:p>
            <a:endParaRPr lang="zh-CN" altLang="en-US" sz="1800">
              <a:solidFill>
                <a:schemeClr val="tx1"/>
              </a:solidFill>
              <a:uFillTx/>
              <a:latin typeface="Times New Roman" panose="02020603050405020304" pitchFamily="18" charset="0"/>
            </a:endParaRPr>
          </a:p>
        </p:txBody>
      </p:sp>
      <p:sp>
        <p:nvSpPr>
          <p:cNvPr id="19" name="文本框 18"/>
          <p:cNvSpPr txBox="1"/>
          <p:nvPr/>
        </p:nvSpPr>
        <p:spPr>
          <a:xfrm>
            <a:off x="395605" y="4725035"/>
            <a:ext cx="8506460" cy="991235"/>
          </a:xfrm>
          <a:prstGeom prst="rect">
            <a:avLst/>
          </a:prstGeom>
          <a:noFill/>
        </p:spPr>
        <p:txBody>
          <a:bodyPr wrap="square" rtlCol="0">
            <a:noAutofit/>
          </a:bodyPr>
          <a:p>
            <a:r>
              <a:rPr lang="en-US" altLang="zh-CN" sz="2000">
                <a:latin typeface="Times New Roman" panose="02020603050405020304" pitchFamily="18" charset="0"/>
                <a:cs typeface="Times New Roman" panose="02020603050405020304" pitchFamily="18" charset="0"/>
              </a:rPr>
              <a:t>Selection(a,i,j,k)</a:t>
            </a:r>
            <a:r>
              <a:rPr lang="zh-CN" altLang="en-US" sz="2000">
                <a:latin typeface="Times New Roman" panose="02020603050405020304" pitchFamily="18" charset="0"/>
                <a:cs typeface="Times New Roman" panose="02020603050405020304" pitchFamily="18" charset="0"/>
              </a:rPr>
              <a:t>函数的参数说明，</a:t>
            </a:r>
            <a:r>
              <a:rPr lang="en-US" altLang="zh-CN" sz="2000">
                <a:latin typeface="Times New Roman" panose="02020603050405020304" pitchFamily="18" charset="0"/>
                <a:cs typeface="Times New Roman" panose="02020603050405020304" pitchFamily="18" charset="0"/>
              </a:rPr>
              <a:t>a</a:t>
            </a:r>
            <a:r>
              <a:rPr lang="zh-CN" altLang="en-US" sz="2000">
                <a:latin typeface="Times New Roman" panose="02020603050405020304" pitchFamily="18" charset="0"/>
                <a:cs typeface="Times New Roman" panose="02020603050405020304" pitchFamily="18" charset="0"/>
              </a:rPr>
              <a:t>表示数组，</a:t>
            </a:r>
            <a:r>
              <a:rPr lang="en-US" altLang="zh-CN" sz="2000">
                <a:latin typeface="Times New Roman" panose="02020603050405020304" pitchFamily="18" charset="0"/>
                <a:cs typeface="Times New Roman" panose="02020603050405020304" pitchFamily="18" charset="0"/>
              </a:rPr>
              <a:t>i</a:t>
            </a:r>
            <a:r>
              <a:rPr lang="zh-CN" altLang="en-US" sz="2000">
                <a:latin typeface="Times New Roman" panose="02020603050405020304" pitchFamily="18" charset="0"/>
                <a:cs typeface="Times New Roman" panose="02020603050405020304" pitchFamily="18" charset="0"/>
              </a:rPr>
              <a:t>，</a:t>
            </a:r>
            <a:r>
              <a:rPr lang="en-US" altLang="zh-CN" sz="2000">
                <a:latin typeface="Times New Roman" panose="02020603050405020304" pitchFamily="18" charset="0"/>
                <a:cs typeface="Times New Roman" panose="02020603050405020304" pitchFamily="18" charset="0"/>
              </a:rPr>
              <a:t>j</a:t>
            </a:r>
            <a:r>
              <a:rPr lang="zh-CN" altLang="en-US" sz="2000">
                <a:latin typeface="Times New Roman" panose="02020603050405020304" pitchFamily="18" charset="0"/>
                <a:cs typeface="Times New Roman" panose="02020603050405020304" pitchFamily="18" charset="0"/>
              </a:rPr>
              <a:t>表示数组的上下界，</a:t>
            </a:r>
            <a:r>
              <a:rPr lang="en-US" altLang="zh-CN" sz="2000">
                <a:latin typeface="Times New Roman" panose="02020603050405020304" pitchFamily="18" charset="0"/>
                <a:cs typeface="Times New Roman" panose="02020603050405020304" pitchFamily="18" charset="0"/>
              </a:rPr>
              <a:t>k</a:t>
            </a:r>
            <a:r>
              <a:rPr lang="zh-CN" altLang="en-US" sz="2000">
                <a:latin typeface="Times New Roman" panose="02020603050405020304" pitchFamily="18" charset="0"/>
                <a:cs typeface="Times New Roman" panose="02020603050405020304" pitchFamily="18" charset="0"/>
              </a:rPr>
              <a:t>表示要找到的第几个数。</a:t>
            </a:r>
            <a:endParaRPr lang="zh-CN" altLang="en-US" sz="2000">
              <a:latin typeface="Times New Roman" panose="02020603050405020304" pitchFamily="18" charset="0"/>
              <a:cs typeface="Times New Roman" panose="02020603050405020304" pitchFamily="18" charset="0"/>
            </a:endParaRPr>
          </a:p>
        </p:txBody>
      </p:sp>
      <p:sp>
        <p:nvSpPr>
          <p:cNvPr id="2" name="文本框 1"/>
          <p:cNvSpPr txBox="1"/>
          <p:nvPr/>
        </p:nvSpPr>
        <p:spPr>
          <a:xfrm>
            <a:off x="467360" y="1412875"/>
            <a:ext cx="7463790" cy="396240"/>
          </a:xfrm>
          <a:prstGeom prst="rect">
            <a:avLst/>
          </a:prstGeom>
          <a:noFill/>
        </p:spPr>
        <p:txBody>
          <a:bodyPr wrap="square" rtlCol="0" anchor="t">
            <a:noAutofit/>
          </a:bodyPr>
          <a:p>
            <a:r>
              <a:rPr lang="zh-CN" altLang="en-US" dirty="0">
                <a:solidFill>
                  <a:srgbClr val="080808"/>
                </a:solidFill>
                <a:latin typeface="Times New Roman" panose="02020603050405020304" pitchFamily="18" charset="0"/>
                <a:sym typeface="+mn-ea"/>
              </a:rPr>
              <a:t>根据上述分析，可以列出递归的架构：</a:t>
            </a:r>
            <a:endParaRPr lang="en-US" altLang="zh-CN" dirty="0">
              <a:solidFill>
                <a:srgbClr val="080808"/>
              </a:solidFill>
              <a:latin typeface="Times New Roman" panose="02020603050405020304" pitchFamily="18" charset="0"/>
              <a:sym typeface="+mn-ea"/>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52134" y="764446"/>
            <a:ext cx="269113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3.2.2 </a:t>
            </a:r>
            <a:r>
              <a:rPr lang="zh-CN" altLang="en-US" sz="2800" b="1" dirty="0">
                <a:solidFill>
                  <a:srgbClr val="0000FF"/>
                </a:solidFill>
                <a:latin typeface="楷体" panose="02010609060101010101" pitchFamily="49" charset="-122"/>
                <a:ea typeface="楷体" panose="02010609060101010101" pitchFamily="49" charset="-122"/>
              </a:rPr>
              <a:t>快速排序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20" name="文本框 19"/>
          <p:cNvSpPr txBox="1"/>
          <p:nvPr/>
        </p:nvSpPr>
        <p:spPr>
          <a:xfrm>
            <a:off x="611505" y="1286510"/>
            <a:ext cx="7463790" cy="396240"/>
          </a:xfrm>
          <a:prstGeom prst="rect">
            <a:avLst/>
          </a:prstGeom>
          <a:noFill/>
        </p:spPr>
        <p:txBody>
          <a:bodyPr wrap="square" rtlCol="0" anchor="t">
            <a:noAutofit/>
          </a:bodyPr>
          <a:p>
            <a:r>
              <a:rPr lang="en-US" altLang="zh-CN" dirty="0">
                <a:solidFill>
                  <a:srgbClr val="080808"/>
                </a:solidFill>
                <a:latin typeface="Times New Roman" panose="02020603050405020304" pitchFamily="18" charset="0"/>
                <a:sym typeface="+mn-ea"/>
              </a:rPr>
              <a:t>Selection(a,i,j,k)</a:t>
            </a:r>
            <a:r>
              <a:rPr lang="zh-CN" altLang="en-US" dirty="0">
                <a:solidFill>
                  <a:srgbClr val="080808"/>
                </a:solidFill>
                <a:latin typeface="Times New Roman" panose="02020603050405020304" pitchFamily="18" charset="0"/>
                <a:sym typeface="+mn-ea"/>
              </a:rPr>
              <a:t>实现的具体</a:t>
            </a:r>
            <a:r>
              <a:rPr lang="zh-CN" altLang="en-US" dirty="0">
                <a:solidFill>
                  <a:srgbClr val="080808"/>
                </a:solidFill>
                <a:latin typeface="Times New Roman" panose="02020603050405020304" pitchFamily="18" charset="0"/>
                <a:sym typeface="+mn-ea"/>
              </a:rPr>
              <a:t>细节：</a:t>
            </a:r>
            <a:endParaRPr lang="en-US" altLang="zh-CN" dirty="0">
              <a:solidFill>
                <a:srgbClr val="080808"/>
              </a:solidFill>
              <a:latin typeface="Times New Roman" panose="02020603050405020304" pitchFamily="18" charset="0"/>
              <a:sym typeface="+mn-ea"/>
            </a:endParaRPr>
          </a:p>
        </p:txBody>
      </p:sp>
      <p:sp>
        <p:nvSpPr>
          <p:cNvPr id="21" name="文本框 20"/>
          <p:cNvSpPr txBox="1"/>
          <p:nvPr/>
        </p:nvSpPr>
        <p:spPr>
          <a:xfrm>
            <a:off x="683260" y="1917065"/>
            <a:ext cx="5992495" cy="594360"/>
          </a:xfrm>
          <a:prstGeom prst="rect">
            <a:avLst/>
          </a:prstGeom>
        </p:spPr>
        <p:txBody>
          <a:bodyPr>
            <a:noAutofit/>
          </a:bodyPr>
          <a:p>
            <a:r>
              <a:rPr lang="en-US" altLang="zh-CN" sz="1800">
                <a:solidFill>
                  <a:srgbClr val="0033B3"/>
                </a:solidFill>
                <a:latin typeface="Times New Roman" panose="02020603050405020304" pitchFamily="18" charset="0"/>
                <a:ea typeface="JetBrains Mono"/>
                <a:cs typeface="Times New Roman" panose="02020603050405020304" pitchFamily="18" charset="0"/>
              </a:rPr>
              <a:t>int </a:t>
            </a:r>
            <a:r>
              <a:rPr lang="en-US" altLang="zh-CN" sz="1800">
                <a:solidFill>
                  <a:srgbClr val="00627A"/>
                </a:solidFill>
                <a:latin typeface="Times New Roman" panose="02020603050405020304" pitchFamily="18" charset="0"/>
                <a:ea typeface="JetBrains Mono"/>
                <a:cs typeface="Times New Roman" panose="02020603050405020304" pitchFamily="18" charset="0"/>
              </a:rPr>
              <a:t>selection(</a:t>
            </a:r>
            <a:r>
              <a:rPr lang="en-US" altLang="zh-CN" sz="1800">
                <a:solidFill>
                  <a:srgbClr val="0033B3"/>
                </a:solidFill>
                <a:latin typeface="Times New Roman" panose="02020603050405020304" pitchFamily="18" charset="0"/>
                <a:ea typeface="JetBrains Mono"/>
                <a:cs typeface="Times New Roman" panose="02020603050405020304" pitchFamily="18" charset="0"/>
              </a:rPr>
              <a:t>int </a:t>
            </a:r>
            <a:r>
              <a:rPr lang="en-US" altLang="zh-CN" sz="1800">
                <a:solidFill>
                  <a:srgbClr val="000000"/>
                </a:solidFill>
                <a:latin typeface="Times New Roman" panose="02020603050405020304" pitchFamily="18" charset="0"/>
                <a:ea typeface="JetBrains Mono"/>
                <a:cs typeface="Times New Roman" panose="02020603050405020304" pitchFamily="18" charset="0"/>
              </a:rPr>
              <a:t>a,</a:t>
            </a:r>
            <a:r>
              <a:rPr lang="en-US" altLang="zh-CN" sz="1800">
                <a:solidFill>
                  <a:srgbClr val="0033B3"/>
                </a:solidFill>
                <a:latin typeface="Times New Roman" panose="02020603050405020304" pitchFamily="18" charset="0"/>
                <a:ea typeface="JetBrains Mono"/>
                <a:cs typeface="Times New Roman" panose="02020603050405020304" pitchFamily="18" charset="0"/>
              </a:rPr>
              <a:t>int </a:t>
            </a:r>
            <a:r>
              <a:rPr lang="en-US" altLang="zh-CN" sz="1800">
                <a:solidFill>
                  <a:srgbClr val="000000"/>
                </a:solidFill>
                <a:latin typeface="Times New Roman" panose="02020603050405020304" pitchFamily="18" charset="0"/>
                <a:ea typeface="JetBrains Mono"/>
                <a:cs typeface="Times New Roman" panose="02020603050405020304" pitchFamily="18" charset="0"/>
              </a:rPr>
              <a:t>low,</a:t>
            </a:r>
            <a:r>
              <a:rPr lang="en-US" altLang="zh-CN" sz="1800">
                <a:solidFill>
                  <a:srgbClr val="0033B3"/>
                </a:solidFill>
                <a:latin typeface="Times New Roman" panose="02020603050405020304" pitchFamily="18" charset="0"/>
                <a:ea typeface="JetBrains Mono"/>
                <a:cs typeface="Times New Roman" panose="02020603050405020304" pitchFamily="18" charset="0"/>
              </a:rPr>
              <a:t>int </a:t>
            </a:r>
            <a:r>
              <a:rPr lang="en-US" altLang="zh-CN" sz="1800">
                <a:solidFill>
                  <a:srgbClr val="000000"/>
                </a:solidFill>
                <a:latin typeface="Times New Roman" panose="02020603050405020304" pitchFamily="18" charset="0"/>
                <a:ea typeface="JetBrains Mono"/>
                <a:cs typeface="Times New Roman" panose="02020603050405020304" pitchFamily="18" charset="0"/>
              </a:rPr>
              <a:t>high,</a:t>
            </a:r>
            <a:r>
              <a:rPr lang="en-US" altLang="zh-CN" sz="1800">
                <a:solidFill>
                  <a:srgbClr val="0033B3"/>
                </a:solidFill>
                <a:latin typeface="Times New Roman" panose="02020603050405020304" pitchFamily="18" charset="0"/>
                <a:ea typeface="JetBrains Mono"/>
                <a:cs typeface="Times New Roman" panose="02020603050405020304" pitchFamily="18" charset="0"/>
              </a:rPr>
              <a:t>int </a:t>
            </a:r>
            <a:r>
              <a:rPr lang="en-US" altLang="zh-CN" sz="1800">
                <a:solidFill>
                  <a:srgbClr val="000000"/>
                </a:solidFill>
                <a:latin typeface="Times New Roman" panose="02020603050405020304" pitchFamily="18" charset="0"/>
                <a:ea typeface="JetBrains Mono"/>
                <a:cs typeface="Times New Roman" panose="02020603050405020304" pitchFamily="18" charset="0"/>
              </a:rPr>
              <a:t>k)</a:t>
            </a:r>
            <a:br>
              <a:rPr lang="en-US" altLang="zh-CN" sz="1800">
                <a:solidFill>
                  <a:srgbClr val="000000"/>
                </a:solidFill>
                <a:latin typeface="Times New Roman" panose="02020603050405020304" pitchFamily="18" charset="0"/>
                <a:ea typeface="JetBrains Mono"/>
                <a:cs typeface="Times New Roman" panose="02020603050405020304" pitchFamily="18" charset="0"/>
              </a:rPr>
            </a:br>
            <a:r>
              <a:rPr lang="en-US" altLang="zh-CN" sz="1800">
                <a:solidFill>
                  <a:srgbClr val="000000"/>
                </a:solidFill>
                <a:latin typeface="Times New Roman" panose="02020603050405020304" pitchFamily="18" charset="0"/>
                <a:ea typeface="JetBrains Mono"/>
                <a:cs typeface="Times New Roman" panose="02020603050405020304" pitchFamily="18" charset="0"/>
              </a:rPr>
              <a:t>{</a:t>
            </a:r>
            <a:endParaRPr lang="en-US" altLang="zh-CN" sz="1800">
              <a:solidFill>
                <a:srgbClr val="000000"/>
              </a:solidFill>
              <a:latin typeface="Times New Roman" panose="02020603050405020304" pitchFamily="18" charset="0"/>
              <a:ea typeface="JetBrains Mono"/>
              <a:cs typeface="Times New Roman" panose="02020603050405020304" pitchFamily="18" charset="0"/>
            </a:endParaRPr>
          </a:p>
        </p:txBody>
      </p:sp>
      <p:sp>
        <p:nvSpPr>
          <p:cNvPr id="22" name="文本框 21"/>
          <p:cNvSpPr txBox="1"/>
          <p:nvPr/>
        </p:nvSpPr>
        <p:spPr>
          <a:xfrm>
            <a:off x="1043305" y="2493010"/>
            <a:ext cx="4415155" cy="540385"/>
          </a:xfrm>
          <a:prstGeom prst="rect">
            <a:avLst/>
          </a:prstGeom>
        </p:spPr>
        <p:txBody>
          <a:bodyPr>
            <a:noAutofit/>
          </a:bodyPr>
          <a:p>
            <a:r>
              <a:rPr lang="en-US" altLang="zh-CN" sz="1600">
                <a:solidFill>
                  <a:srgbClr val="0033B3"/>
                </a:solidFill>
                <a:latin typeface="Times New Roman" panose="02020603050405020304" pitchFamily="18" charset="0"/>
                <a:ea typeface="JetBrains Mono"/>
                <a:cs typeface="Times New Roman" panose="02020603050405020304" pitchFamily="18" charset="0"/>
              </a:rPr>
              <a:t>if (</a:t>
            </a:r>
            <a:r>
              <a:rPr lang="en-US" altLang="zh-CN" sz="1600">
                <a:solidFill>
                  <a:srgbClr val="000000"/>
                </a:solidFill>
                <a:latin typeface="Times New Roman" panose="02020603050405020304" pitchFamily="18" charset="0"/>
                <a:ea typeface="JetBrains Mono"/>
                <a:cs typeface="Times New Roman" panose="02020603050405020304" pitchFamily="18" charset="0"/>
              </a:rPr>
              <a:t>low &gt;=high)   //</a:t>
            </a:r>
            <a:r>
              <a:rPr lang="zh-CN" altLang="en-US" sz="1600">
                <a:solidFill>
                  <a:srgbClr val="000000"/>
                </a:solidFill>
                <a:latin typeface="Times New Roman" panose="02020603050405020304" pitchFamily="18" charset="0"/>
                <a:ea typeface="JetBrains Mono"/>
                <a:cs typeface="Times New Roman" panose="02020603050405020304" pitchFamily="18" charset="0"/>
              </a:rPr>
              <a:t>递归函数的出口</a:t>
            </a:r>
            <a:endParaRPr lang="en-US" altLang="zh-CN" sz="1600">
              <a:solidFill>
                <a:srgbClr val="000000"/>
              </a:solidFill>
              <a:latin typeface="Times New Roman" panose="02020603050405020304" pitchFamily="18" charset="0"/>
              <a:ea typeface="JetBrains Mono"/>
              <a:cs typeface="Times New Roman" panose="02020603050405020304" pitchFamily="18" charset="0"/>
            </a:endParaRPr>
          </a:p>
          <a:p>
            <a:r>
              <a:rPr lang="en-US" altLang="zh-CN" sz="1600">
                <a:solidFill>
                  <a:srgbClr val="0033B3"/>
                </a:solidFill>
                <a:latin typeface="Times New Roman" panose="02020603050405020304" pitchFamily="18" charset="0"/>
                <a:ea typeface="JetBrains Mono"/>
                <a:cs typeface="Times New Roman" panose="02020603050405020304" pitchFamily="18" charset="0"/>
              </a:rPr>
              <a:t>    return </a:t>
            </a:r>
            <a:r>
              <a:rPr lang="en-US" altLang="zh-CN" sz="1600">
                <a:solidFill>
                  <a:srgbClr val="000000"/>
                </a:solidFill>
                <a:latin typeface="Times New Roman" panose="02020603050405020304" pitchFamily="18" charset="0"/>
                <a:ea typeface="JetBrains Mono"/>
                <a:cs typeface="Times New Roman" panose="02020603050405020304" pitchFamily="18" charset="0"/>
              </a:rPr>
              <a:t>a[low];</a:t>
            </a:r>
            <a:endParaRPr lang="en-US" altLang="zh-CN" sz="1600">
              <a:solidFill>
                <a:srgbClr val="000000"/>
              </a:solidFill>
              <a:latin typeface="Times New Roman" panose="02020603050405020304" pitchFamily="18" charset="0"/>
              <a:ea typeface="JetBrains Mono"/>
              <a:cs typeface="Times New Roman" panose="02020603050405020304" pitchFamily="18" charset="0"/>
            </a:endParaRPr>
          </a:p>
        </p:txBody>
      </p:sp>
      <p:sp>
        <p:nvSpPr>
          <p:cNvPr id="23" name="文本框 22"/>
          <p:cNvSpPr txBox="1"/>
          <p:nvPr/>
        </p:nvSpPr>
        <p:spPr>
          <a:xfrm>
            <a:off x="1115695" y="3112770"/>
            <a:ext cx="7660640" cy="1000760"/>
          </a:xfrm>
          <a:prstGeom prst="rect">
            <a:avLst/>
          </a:prstGeom>
        </p:spPr>
        <p:txBody>
          <a:bodyPr wrap="square">
            <a:noAutofit/>
          </a:bodyPr>
          <a:p>
            <a:r>
              <a:rPr lang="en-US" altLang="zh-CN" sz="1600">
                <a:solidFill>
                  <a:srgbClr val="0033B3"/>
                </a:solidFill>
                <a:latin typeface="Times New Roman" panose="02020603050405020304" pitchFamily="18" charset="0"/>
                <a:ea typeface="JetBrains Mono"/>
                <a:cs typeface="Times New Roman" panose="02020603050405020304" pitchFamily="18" charset="0"/>
              </a:rPr>
              <a:t>int </a:t>
            </a:r>
            <a:r>
              <a:rPr lang="en-US" altLang="zh-CN" sz="1600">
                <a:solidFill>
                  <a:srgbClr val="000000"/>
                </a:solidFill>
                <a:latin typeface="Times New Roman" panose="02020603050405020304" pitchFamily="18" charset="0"/>
                <a:ea typeface="JetBrains Mono"/>
                <a:cs typeface="Times New Roman" panose="02020603050405020304" pitchFamily="18" charset="0"/>
              </a:rPr>
              <a:t>pivot = a[low];   //</a:t>
            </a:r>
            <a:r>
              <a:rPr lang="zh-CN" altLang="en-US" sz="1600">
                <a:solidFill>
                  <a:srgbClr val="000000"/>
                </a:solidFill>
                <a:latin typeface="Times New Roman" panose="02020603050405020304" pitchFamily="18" charset="0"/>
                <a:ea typeface="JetBrains Mono"/>
                <a:cs typeface="Times New Roman" panose="02020603050405020304" pitchFamily="18" charset="0"/>
              </a:rPr>
              <a:t>选取基准值</a:t>
            </a:r>
            <a:endParaRPr lang="en-US" altLang="zh-CN" sz="1600">
              <a:solidFill>
                <a:srgbClr val="000000"/>
              </a:solidFill>
              <a:latin typeface="Times New Roman" panose="02020603050405020304" pitchFamily="18" charset="0"/>
              <a:ea typeface="JetBrains Mono"/>
              <a:cs typeface="Times New Roman" panose="02020603050405020304" pitchFamily="18" charset="0"/>
            </a:endParaRPr>
          </a:p>
          <a:p>
            <a:r>
              <a:rPr lang="en-US" altLang="zh-CN" sz="1600">
                <a:solidFill>
                  <a:srgbClr val="0033B3"/>
                </a:solidFill>
                <a:latin typeface="Times New Roman" panose="02020603050405020304" pitchFamily="18" charset="0"/>
                <a:ea typeface="JetBrains Mono"/>
                <a:cs typeface="Times New Roman" panose="02020603050405020304" pitchFamily="18" charset="0"/>
              </a:rPr>
              <a:t>int </a:t>
            </a:r>
            <a:r>
              <a:rPr lang="en-US" altLang="zh-CN" sz="1600">
                <a:solidFill>
                  <a:srgbClr val="000000"/>
                </a:solidFill>
                <a:latin typeface="Times New Roman" panose="02020603050405020304" pitchFamily="18" charset="0"/>
                <a:ea typeface="JetBrains Mono"/>
                <a:cs typeface="Times New Roman" panose="02020603050405020304" pitchFamily="18" charset="0"/>
              </a:rPr>
              <a:t>i = </a:t>
            </a:r>
            <a:r>
              <a:rPr lang="en-US" altLang="zh-CN" sz="1600">
                <a:solidFill>
                  <a:srgbClr val="00627A"/>
                </a:solidFill>
                <a:latin typeface="Times New Roman" panose="02020603050405020304" pitchFamily="18" charset="0"/>
                <a:ea typeface="JetBrains Mono"/>
                <a:cs typeface="Times New Roman" panose="02020603050405020304" pitchFamily="18" charset="0"/>
              </a:rPr>
              <a:t>arrange(</a:t>
            </a:r>
            <a:r>
              <a:rPr lang="en-US" altLang="zh-CN" sz="1600">
                <a:solidFill>
                  <a:srgbClr val="000000"/>
                </a:solidFill>
                <a:latin typeface="Times New Roman" panose="02020603050405020304" pitchFamily="18" charset="0"/>
                <a:ea typeface="JetBrains Mono"/>
                <a:cs typeface="Times New Roman" panose="02020603050405020304" pitchFamily="18" charset="0"/>
              </a:rPr>
              <a:t>a,low,high,pivot); //</a:t>
            </a:r>
            <a:r>
              <a:rPr lang="zh-CN" altLang="en-US" sz="1600">
                <a:solidFill>
                  <a:srgbClr val="000000"/>
                </a:solidFill>
                <a:latin typeface="Times New Roman" panose="02020603050405020304" pitchFamily="18" charset="0"/>
                <a:ea typeface="JetBrains Mono"/>
                <a:cs typeface="Times New Roman" panose="02020603050405020304" pitchFamily="18" charset="0"/>
              </a:rPr>
              <a:t>将数组的</a:t>
            </a:r>
            <a:r>
              <a:rPr lang="zh-CN" altLang="en-US" sz="1600">
                <a:solidFill>
                  <a:srgbClr val="000000"/>
                </a:solidFill>
                <a:latin typeface="Times New Roman" panose="02020603050405020304" pitchFamily="18" charset="0"/>
                <a:ea typeface="JetBrains Mono"/>
                <a:cs typeface="Times New Roman" panose="02020603050405020304" pitchFamily="18" charset="0"/>
              </a:rPr>
              <a:t>元素小于基准值的全部移动到左部分。</a:t>
            </a:r>
            <a:endParaRPr lang="en-US" altLang="zh-CN" sz="1600">
              <a:solidFill>
                <a:srgbClr val="000000"/>
              </a:solidFill>
              <a:latin typeface="Times New Roman" panose="02020603050405020304" pitchFamily="18" charset="0"/>
              <a:ea typeface="JetBrains Mono"/>
              <a:cs typeface="Times New Roman" panose="02020603050405020304" pitchFamily="18" charset="0"/>
            </a:endParaRPr>
          </a:p>
          <a:p>
            <a:r>
              <a:rPr lang="en-US" altLang="zh-CN" sz="1600">
                <a:solidFill>
                  <a:srgbClr val="0033B3"/>
                </a:solidFill>
                <a:latin typeface="Times New Roman" panose="02020603050405020304" pitchFamily="18" charset="0"/>
                <a:ea typeface="JetBrains Mono"/>
                <a:cs typeface="Times New Roman" panose="02020603050405020304" pitchFamily="18" charset="0"/>
              </a:rPr>
              <a:t>int </a:t>
            </a:r>
            <a:r>
              <a:rPr lang="en-US" altLang="zh-CN" sz="1600">
                <a:solidFill>
                  <a:srgbClr val="000000"/>
                </a:solidFill>
                <a:latin typeface="Times New Roman" panose="02020603050405020304" pitchFamily="18" charset="0"/>
                <a:ea typeface="JetBrains Mono"/>
                <a:cs typeface="Times New Roman" panose="02020603050405020304" pitchFamily="18" charset="0"/>
              </a:rPr>
              <a:t>j = </a:t>
            </a:r>
            <a:r>
              <a:rPr lang="en-US" altLang="zh-CN" sz="1600">
                <a:solidFill>
                  <a:srgbClr val="00627A"/>
                </a:solidFill>
                <a:latin typeface="Times New Roman" panose="02020603050405020304" pitchFamily="18" charset="0"/>
                <a:ea typeface="JetBrains Mono"/>
                <a:cs typeface="Times New Roman" panose="02020603050405020304" pitchFamily="18" charset="0"/>
              </a:rPr>
              <a:t>arrange1(</a:t>
            </a:r>
            <a:r>
              <a:rPr lang="en-US" altLang="zh-CN" sz="1600">
                <a:solidFill>
                  <a:srgbClr val="000000"/>
                </a:solidFill>
                <a:latin typeface="Times New Roman" panose="02020603050405020304" pitchFamily="18" charset="0"/>
                <a:ea typeface="JetBrains Mono"/>
                <a:cs typeface="Times New Roman" panose="02020603050405020304" pitchFamily="18" charset="0"/>
              </a:rPr>
              <a:t>a,i+</a:t>
            </a:r>
            <a:r>
              <a:rPr lang="en-US" altLang="zh-CN" sz="1600">
                <a:solidFill>
                  <a:srgbClr val="1750EB"/>
                </a:solidFill>
                <a:latin typeface="Times New Roman" panose="02020603050405020304" pitchFamily="18" charset="0"/>
                <a:ea typeface="JetBrains Mono"/>
                <a:cs typeface="Times New Roman" panose="02020603050405020304" pitchFamily="18" charset="0"/>
              </a:rPr>
              <a:t>1,</a:t>
            </a:r>
            <a:r>
              <a:rPr lang="en-US" altLang="zh-CN" sz="1600">
                <a:solidFill>
                  <a:srgbClr val="000000"/>
                </a:solidFill>
                <a:latin typeface="Times New Roman" panose="02020603050405020304" pitchFamily="18" charset="0"/>
                <a:ea typeface="JetBrains Mono"/>
                <a:cs typeface="Times New Roman" panose="02020603050405020304" pitchFamily="18" charset="0"/>
              </a:rPr>
              <a:t>high,pivot);</a:t>
            </a:r>
            <a:r>
              <a:rPr lang="en-US" altLang="zh-CN" sz="1600">
                <a:solidFill>
                  <a:srgbClr val="000000"/>
                </a:solidFill>
                <a:latin typeface="Times New Roman" panose="02020603050405020304" pitchFamily="18" charset="0"/>
                <a:ea typeface="JetBrains Mono"/>
                <a:cs typeface="Times New Roman" panose="02020603050405020304" pitchFamily="18" charset="0"/>
                <a:sym typeface="+mn-ea"/>
              </a:rPr>
              <a:t>//</a:t>
            </a:r>
            <a:r>
              <a:rPr lang="zh-CN" altLang="en-US" sz="1600">
                <a:solidFill>
                  <a:srgbClr val="000000"/>
                </a:solidFill>
                <a:latin typeface="Times New Roman" panose="02020603050405020304" pitchFamily="18" charset="0"/>
                <a:ea typeface="JetBrains Mono"/>
                <a:cs typeface="Times New Roman" panose="02020603050405020304" pitchFamily="18" charset="0"/>
                <a:sym typeface="+mn-ea"/>
              </a:rPr>
              <a:t>将数组的</a:t>
            </a:r>
            <a:r>
              <a:rPr lang="zh-CN" altLang="en-US" sz="1600">
                <a:solidFill>
                  <a:srgbClr val="000000"/>
                </a:solidFill>
                <a:latin typeface="Times New Roman" panose="02020603050405020304" pitchFamily="18" charset="0"/>
                <a:ea typeface="JetBrains Mono"/>
                <a:cs typeface="Times New Roman" panose="02020603050405020304" pitchFamily="18" charset="0"/>
                <a:sym typeface="+mn-ea"/>
              </a:rPr>
              <a:t>元素大于基准值的全部移动到左部分。</a:t>
            </a:r>
            <a:endParaRPr lang="en-US" altLang="zh-CN" sz="1600">
              <a:solidFill>
                <a:srgbClr val="000000"/>
              </a:solidFill>
              <a:latin typeface="Times New Roman" panose="02020603050405020304" pitchFamily="18" charset="0"/>
              <a:ea typeface="JetBrains Mono"/>
              <a:cs typeface="Times New Roman" panose="02020603050405020304" pitchFamily="18" charset="0"/>
            </a:endParaRPr>
          </a:p>
        </p:txBody>
      </p:sp>
      <p:sp>
        <p:nvSpPr>
          <p:cNvPr id="24" name="文本框 23"/>
          <p:cNvSpPr txBox="1"/>
          <p:nvPr/>
        </p:nvSpPr>
        <p:spPr>
          <a:xfrm>
            <a:off x="1187450" y="4073525"/>
            <a:ext cx="5080000" cy="1568450"/>
          </a:xfrm>
          <a:prstGeom prst="rect">
            <a:avLst/>
          </a:prstGeom>
        </p:spPr>
        <p:txBody>
          <a:bodyPr>
            <a:spAutoFit/>
          </a:bodyPr>
          <a:p>
            <a:r>
              <a:rPr lang="en-US" altLang="zh-CN" sz="1600">
                <a:solidFill>
                  <a:srgbClr val="0033B3"/>
                </a:solidFill>
                <a:latin typeface="Times New Roman" panose="02020603050405020304" pitchFamily="18" charset="0"/>
              </a:rPr>
              <a:t>if (</a:t>
            </a:r>
            <a:r>
              <a:rPr lang="en-US" altLang="zh-CN" sz="1600">
                <a:solidFill>
                  <a:srgbClr val="000000"/>
                </a:solidFill>
                <a:latin typeface="Times New Roman" panose="02020603050405020304" pitchFamily="18" charset="0"/>
              </a:rPr>
              <a:t>k&lt;=i+</a:t>
            </a:r>
            <a:r>
              <a:rPr lang="en-US" altLang="zh-CN" sz="1600">
                <a:solidFill>
                  <a:srgbClr val="1750EB"/>
                </a:solidFill>
                <a:latin typeface="Times New Roman" panose="02020603050405020304" pitchFamily="18" charset="0"/>
              </a:rPr>
              <a:t>1)        //</a:t>
            </a:r>
            <a:r>
              <a:rPr lang="zh-CN" altLang="en-US" sz="1600">
                <a:solidFill>
                  <a:srgbClr val="1750EB"/>
                </a:solidFill>
                <a:latin typeface="Times New Roman" panose="02020603050405020304" pitchFamily="18" charset="0"/>
              </a:rPr>
              <a:t>根据条件递归</a:t>
            </a:r>
            <a:endParaRPr lang="en-US" altLang="zh-CN" sz="1600">
              <a:solidFill>
                <a:srgbClr val="1750EB"/>
              </a:solidFill>
              <a:latin typeface="Times New Roman" panose="02020603050405020304" pitchFamily="18" charset="0"/>
            </a:endParaRPr>
          </a:p>
          <a:p>
            <a:r>
              <a:rPr lang="en-US" altLang="zh-CN" sz="1600">
                <a:solidFill>
                  <a:srgbClr val="0033B3"/>
                </a:solidFill>
                <a:latin typeface="Times New Roman" panose="02020603050405020304" pitchFamily="18" charset="0"/>
              </a:rPr>
              <a:t>    return </a:t>
            </a:r>
            <a:r>
              <a:rPr lang="en-US" altLang="zh-CN" sz="1600">
                <a:solidFill>
                  <a:srgbClr val="00627A"/>
                </a:solidFill>
                <a:latin typeface="Times New Roman" panose="02020603050405020304" pitchFamily="18" charset="0"/>
              </a:rPr>
              <a:t>selection(</a:t>
            </a:r>
            <a:r>
              <a:rPr lang="en-US" altLang="zh-CN" sz="1600">
                <a:solidFill>
                  <a:srgbClr val="000000"/>
                </a:solidFill>
                <a:latin typeface="Times New Roman" panose="02020603050405020304" pitchFamily="18" charset="0"/>
              </a:rPr>
              <a:t>a,low,i,k);</a:t>
            </a:r>
            <a:endParaRPr lang="en-US" altLang="zh-CN" sz="1600">
              <a:solidFill>
                <a:srgbClr val="000000"/>
              </a:solidFill>
              <a:latin typeface="Times New Roman" panose="02020603050405020304" pitchFamily="18" charset="0"/>
            </a:endParaRPr>
          </a:p>
          <a:p>
            <a:r>
              <a:rPr lang="en-US" altLang="zh-CN" sz="1600">
                <a:solidFill>
                  <a:srgbClr val="808080"/>
                </a:solidFill>
                <a:latin typeface="Times New Roman" panose="02020603050405020304" pitchFamily="18" charset="0"/>
              </a:rPr>
              <a:t>else </a:t>
            </a:r>
            <a:r>
              <a:rPr lang="en-US" altLang="zh-CN" sz="1600">
                <a:solidFill>
                  <a:srgbClr val="0033B3"/>
                </a:solidFill>
                <a:latin typeface="Times New Roman" panose="02020603050405020304" pitchFamily="18" charset="0"/>
              </a:rPr>
              <a:t>if (</a:t>
            </a:r>
            <a:r>
              <a:rPr lang="en-US" altLang="zh-CN" sz="1600">
                <a:solidFill>
                  <a:srgbClr val="000000"/>
                </a:solidFill>
                <a:latin typeface="Times New Roman" panose="02020603050405020304" pitchFamily="18" charset="0"/>
              </a:rPr>
              <a:t>k&gt;i+</a:t>
            </a:r>
            <a:r>
              <a:rPr lang="en-US" altLang="zh-CN" sz="1600">
                <a:solidFill>
                  <a:srgbClr val="1750EB"/>
                </a:solidFill>
                <a:latin typeface="Times New Roman" panose="02020603050405020304" pitchFamily="18" charset="0"/>
              </a:rPr>
              <a:t>1&amp;&amp;</a:t>
            </a:r>
            <a:r>
              <a:rPr lang="en-US" altLang="zh-CN" sz="1600">
                <a:solidFill>
                  <a:srgbClr val="000000"/>
                </a:solidFill>
                <a:latin typeface="Times New Roman" panose="02020603050405020304" pitchFamily="18" charset="0"/>
              </a:rPr>
              <a:t>k&lt;=j)</a:t>
            </a:r>
            <a:endParaRPr lang="en-US" altLang="zh-CN" sz="1600">
              <a:solidFill>
                <a:srgbClr val="000000"/>
              </a:solidFill>
              <a:latin typeface="Times New Roman" panose="02020603050405020304" pitchFamily="18" charset="0"/>
            </a:endParaRPr>
          </a:p>
          <a:p>
            <a:r>
              <a:rPr lang="en-US" altLang="zh-CN" sz="1600">
                <a:solidFill>
                  <a:srgbClr val="0033B3"/>
                </a:solidFill>
                <a:latin typeface="Times New Roman" panose="02020603050405020304" pitchFamily="18" charset="0"/>
              </a:rPr>
              <a:t>    return </a:t>
            </a:r>
            <a:r>
              <a:rPr lang="en-US" altLang="zh-CN" sz="1600">
                <a:solidFill>
                  <a:srgbClr val="000000"/>
                </a:solidFill>
                <a:latin typeface="Times New Roman" panose="02020603050405020304" pitchFamily="18" charset="0"/>
                <a:ea typeface="JetBrains Mono"/>
                <a:cs typeface="Times New Roman" panose="02020603050405020304" pitchFamily="18" charset="0"/>
                <a:sym typeface="+mn-ea"/>
              </a:rPr>
              <a:t>pivot;</a:t>
            </a:r>
            <a:endParaRPr lang="en-US" altLang="zh-CN" sz="1600">
              <a:solidFill>
                <a:srgbClr val="1750EB"/>
              </a:solidFill>
              <a:latin typeface="Times New Roman" panose="02020603050405020304" pitchFamily="18" charset="0"/>
            </a:endParaRPr>
          </a:p>
          <a:p>
            <a:r>
              <a:rPr lang="en-US" altLang="zh-CN" sz="1600">
                <a:solidFill>
                  <a:srgbClr val="808080"/>
                </a:solidFill>
                <a:latin typeface="Times New Roman" panose="02020603050405020304" pitchFamily="18" charset="0"/>
              </a:rPr>
              <a:t>else </a:t>
            </a:r>
            <a:r>
              <a:rPr lang="en-US" altLang="zh-CN" sz="1600">
                <a:solidFill>
                  <a:srgbClr val="0033B3"/>
                </a:solidFill>
                <a:latin typeface="Times New Roman" panose="02020603050405020304" pitchFamily="18" charset="0"/>
              </a:rPr>
              <a:t>if (</a:t>
            </a:r>
            <a:r>
              <a:rPr lang="en-US" altLang="zh-CN" sz="1600">
                <a:solidFill>
                  <a:srgbClr val="000000"/>
                </a:solidFill>
                <a:latin typeface="Times New Roman" panose="02020603050405020304" pitchFamily="18" charset="0"/>
              </a:rPr>
              <a:t>k&gt;j)</a:t>
            </a:r>
            <a:endParaRPr lang="en-US" altLang="zh-CN" sz="1600">
              <a:solidFill>
                <a:srgbClr val="000000"/>
              </a:solidFill>
              <a:latin typeface="Times New Roman" panose="02020603050405020304" pitchFamily="18" charset="0"/>
            </a:endParaRPr>
          </a:p>
          <a:p>
            <a:r>
              <a:rPr lang="en-US" altLang="zh-CN" sz="1600">
                <a:solidFill>
                  <a:srgbClr val="0033B3"/>
                </a:solidFill>
                <a:latin typeface="Times New Roman" panose="02020603050405020304" pitchFamily="18" charset="0"/>
              </a:rPr>
              <a:t>    return </a:t>
            </a:r>
            <a:r>
              <a:rPr lang="en-US" altLang="zh-CN" sz="1600">
                <a:solidFill>
                  <a:srgbClr val="00627A"/>
                </a:solidFill>
                <a:latin typeface="Times New Roman" panose="02020603050405020304" pitchFamily="18" charset="0"/>
              </a:rPr>
              <a:t>selection(</a:t>
            </a:r>
            <a:r>
              <a:rPr lang="en-US" altLang="zh-CN" sz="1600">
                <a:solidFill>
                  <a:srgbClr val="000000"/>
                </a:solidFill>
                <a:latin typeface="Times New Roman" panose="02020603050405020304" pitchFamily="18" charset="0"/>
              </a:rPr>
              <a:t>a,j,high,k);</a:t>
            </a:r>
            <a:endParaRPr lang="en-US" altLang="zh-CN" sz="1600">
              <a:solidFill>
                <a:srgbClr val="000000"/>
              </a:solidFill>
              <a:latin typeface="Times New Roman" panose="02020603050405020304" pitchFamily="18" charset="0"/>
            </a:endParaRPr>
          </a:p>
        </p:txBody>
      </p:sp>
      <p:sp>
        <p:nvSpPr>
          <p:cNvPr id="25" name="文本框 24"/>
          <p:cNvSpPr txBox="1"/>
          <p:nvPr/>
        </p:nvSpPr>
        <p:spPr>
          <a:xfrm>
            <a:off x="762000" y="5782945"/>
            <a:ext cx="4572000" cy="368300"/>
          </a:xfrm>
          <a:prstGeom prst="rect">
            <a:avLst/>
          </a:prstGeom>
          <a:noFill/>
        </p:spPr>
        <p:txBody>
          <a:bodyPr wrap="square" rtlCol="0" anchor="t">
            <a:spAutoFit/>
          </a:bodyPr>
          <a:p>
            <a:r>
              <a:rPr lang="en-US" altLang="zh-CN" sz="1800">
                <a:solidFill>
                  <a:srgbClr val="000000"/>
                </a:solidFill>
                <a:latin typeface="Times New Roman" panose="02020603050405020304" pitchFamily="18" charset="0"/>
                <a:ea typeface="JetBrains Mono"/>
                <a:cs typeface="Times New Roman" panose="02020603050405020304" pitchFamily="18" charset="0"/>
                <a:sym typeface="+mn-ea"/>
              </a:rPr>
              <a:t>{</a:t>
            </a:r>
            <a:endParaRPr lang="en-US" altLang="zh-CN" sz="1800">
              <a:solidFill>
                <a:srgbClr val="000000"/>
              </a:solidFill>
              <a:latin typeface="Times New Roman" panose="02020603050405020304" pitchFamily="18" charset="0"/>
              <a:ea typeface="JetBrains Mono"/>
              <a:cs typeface="Times New Roman" panose="02020603050405020304" pitchFamily="18"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ppt_x"/>
                                          </p:val>
                                        </p:tav>
                                        <p:tav tm="100000">
                                          <p:val>
                                            <p:strVal val="#ppt_x"/>
                                          </p:val>
                                        </p:tav>
                                      </p:tavLst>
                                    </p:anim>
                                    <p:anim calcmode="lin" valueType="num">
                                      <p:cBhvr additive="base">
                                        <p:cTn id="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2"/>
                                        </p:tgtEl>
                                        <p:attrNameLst>
                                          <p:attrName>style.visibility</p:attrName>
                                        </p:attrNameLst>
                                      </p:cBhvr>
                                      <p:to>
                                        <p:strVal val="visible"/>
                                      </p:to>
                                    </p:set>
                                    <p:anim calcmode="lin" valueType="num">
                                      <p:cBhvr additive="base">
                                        <p:cTn id="13" dur="500" fill="hold"/>
                                        <p:tgtEl>
                                          <p:spTgt spid="22"/>
                                        </p:tgtEl>
                                        <p:attrNameLst>
                                          <p:attrName>ppt_x</p:attrName>
                                        </p:attrNameLst>
                                      </p:cBhvr>
                                      <p:tavLst>
                                        <p:tav tm="0">
                                          <p:val>
                                            <p:strVal val="#ppt_x"/>
                                          </p:val>
                                        </p:tav>
                                        <p:tav tm="100000">
                                          <p:val>
                                            <p:strVal val="#ppt_x"/>
                                          </p:val>
                                        </p:tav>
                                      </p:tavLst>
                                    </p:anim>
                                    <p:anim calcmode="lin" valueType="num">
                                      <p:cBhvr additive="base">
                                        <p:cTn id="14"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3"/>
                                        </p:tgtEl>
                                        <p:attrNameLst>
                                          <p:attrName>style.visibility</p:attrName>
                                        </p:attrNameLst>
                                      </p:cBhvr>
                                      <p:to>
                                        <p:strVal val="visible"/>
                                      </p:to>
                                    </p:set>
                                    <p:anim calcmode="lin" valueType="num">
                                      <p:cBhvr additive="base">
                                        <p:cTn id="19" dur="500" fill="hold"/>
                                        <p:tgtEl>
                                          <p:spTgt spid="23"/>
                                        </p:tgtEl>
                                        <p:attrNameLst>
                                          <p:attrName>ppt_x</p:attrName>
                                        </p:attrNameLst>
                                      </p:cBhvr>
                                      <p:tavLst>
                                        <p:tav tm="0">
                                          <p:val>
                                            <p:strVal val="#ppt_x"/>
                                          </p:val>
                                        </p:tav>
                                        <p:tav tm="100000">
                                          <p:val>
                                            <p:strVal val="#ppt_x"/>
                                          </p:val>
                                        </p:tav>
                                      </p:tavLst>
                                    </p:anim>
                                    <p:anim calcmode="lin" valueType="num">
                                      <p:cBhvr additive="base">
                                        <p:cTn id="20"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4"/>
                                        </p:tgtEl>
                                        <p:attrNameLst>
                                          <p:attrName>style.visibility</p:attrName>
                                        </p:attrNameLst>
                                      </p:cBhvr>
                                      <p:to>
                                        <p:strVal val="visible"/>
                                      </p:to>
                                    </p:set>
                                    <p:anim calcmode="lin" valueType="num">
                                      <p:cBhvr additive="base">
                                        <p:cTn id="25" dur="500" fill="hold"/>
                                        <p:tgtEl>
                                          <p:spTgt spid="24"/>
                                        </p:tgtEl>
                                        <p:attrNameLst>
                                          <p:attrName>ppt_x</p:attrName>
                                        </p:attrNameLst>
                                      </p:cBhvr>
                                      <p:tavLst>
                                        <p:tav tm="0">
                                          <p:val>
                                            <p:strVal val="#ppt_x"/>
                                          </p:val>
                                        </p:tav>
                                        <p:tav tm="100000">
                                          <p:val>
                                            <p:strVal val="#ppt_x"/>
                                          </p:val>
                                        </p:tav>
                                      </p:tavLst>
                                    </p:anim>
                                    <p:anim calcmode="lin" valueType="num">
                                      <p:cBhvr additive="base">
                                        <p:cTn id="26" dur="500" fill="hold"/>
                                        <p:tgtEl>
                                          <p:spTgt spid="24"/>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25"/>
                                        </p:tgtEl>
                                        <p:attrNameLst>
                                          <p:attrName>style.visibility</p:attrName>
                                        </p:attrNameLst>
                                      </p:cBhvr>
                                      <p:to>
                                        <p:strVal val="visible"/>
                                      </p:to>
                                    </p:set>
                                    <p:anim calcmode="lin" valueType="num">
                                      <p:cBhvr additive="base">
                                        <p:cTn id="29" dur="500" fill="hold"/>
                                        <p:tgtEl>
                                          <p:spTgt spid="25"/>
                                        </p:tgtEl>
                                        <p:attrNameLst>
                                          <p:attrName>ppt_x</p:attrName>
                                        </p:attrNameLst>
                                      </p:cBhvr>
                                      <p:tavLst>
                                        <p:tav tm="0">
                                          <p:val>
                                            <p:strVal val="#ppt_x"/>
                                          </p:val>
                                        </p:tav>
                                        <p:tav tm="100000">
                                          <p:val>
                                            <p:strVal val="#ppt_x"/>
                                          </p:val>
                                        </p:tav>
                                      </p:tavLst>
                                    </p:anim>
                                    <p:anim calcmode="lin" valueType="num">
                                      <p:cBhvr additive="base">
                                        <p:cTn id="30"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1" grpId="1"/>
      <p:bldP spid="22" grpId="0"/>
      <p:bldP spid="22" grpId="1"/>
      <p:bldP spid="23" grpId="0"/>
      <p:bldP spid="23" grpId="1"/>
      <p:bldP spid="24" grpId="0"/>
      <p:bldP spid="25" grpId="0"/>
      <p:bldP spid="24" grpId="1"/>
      <p:bldP spid="25" grpId="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52134" y="764446"/>
            <a:ext cx="269113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3.2.2 </a:t>
            </a:r>
            <a:r>
              <a:rPr lang="zh-CN" altLang="en-US" sz="2800" b="1" dirty="0">
                <a:solidFill>
                  <a:srgbClr val="0000FF"/>
                </a:solidFill>
                <a:latin typeface="楷体" panose="02010609060101010101" pitchFamily="49" charset="-122"/>
                <a:ea typeface="楷体" panose="02010609060101010101" pitchFamily="49" charset="-122"/>
              </a:rPr>
              <a:t>快速排序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20" name="文本框 19"/>
          <p:cNvSpPr txBox="1"/>
          <p:nvPr/>
        </p:nvSpPr>
        <p:spPr>
          <a:xfrm>
            <a:off x="611505" y="1286510"/>
            <a:ext cx="7463790" cy="396240"/>
          </a:xfrm>
          <a:prstGeom prst="rect">
            <a:avLst/>
          </a:prstGeom>
          <a:noFill/>
        </p:spPr>
        <p:txBody>
          <a:bodyPr wrap="square" rtlCol="0" anchor="t">
            <a:noAutofit/>
          </a:bodyPr>
          <a:p>
            <a:r>
              <a:rPr lang="en-US" altLang="zh-CN" dirty="0">
                <a:solidFill>
                  <a:srgbClr val="080808"/>
                </a:solidFill>
                <a:latin typeface="Times New Roman" panose="02020603050405020304" pitchFamily="18" charset="0"/>
                <a:sym typeface="+mn-ea"/>
              </a:rPr>
              <a:t>arrange</a:t>
            </a:r>
            <a:r>
              <a:rPr lang="zh-CN" altLang="en-US" dirty="0">
                <a:solidFill>
                  <a:srgbClr val="080808"/>
                </a:solidFill>
                <a:latin typeface="Times New Roman" panose="02020603050405020304" pitchFamily="18" charset="0"/>
                <a:sym typeface="+mn-ea"/>
              </a:rPr>
              <a:t>函数实现的具体</a:t>
            </a:r>
            <a:r>
              <a:rPr lang="zh-CN" altLang="en-US" dirty="0">
                <a:solidFill>
                  <a:srgbClr val="080808"/>
                </a:solidFill>
                <a:latin typeface="Times New Roman" panose="02020603050405020304" pitchFamily="18" charset="0"/>
                <a:sym typeface="+mn-ea"/>
              </a:rPr>
              <a:t>细节：</a:t>
            </a:r>
            <a:endParaRPr lang="en-US" altLang="zh-CN" dirty="0">
              <a:solidFill>
                <a:srgbClr val="080808"/>
              </a:solidFill>
              <a:latin typeface="Times New Roman" panose="02020603050405020304" pitchFamily="18" charset="0"/>
              <a:sym typeface="+mn-ea"/>
            </a:endParaRPr>
          </a:p>
        </p:txBody>
      </p:sp>
      <p:sp>
        <p:nvSpPr>
          <p:cNvPr id="2" name="文本框 1"/>
          <p:cNvSpPr txBox="1"/>
          <p:nvPr/>
        </p:nvSpPr>
        <p:spPr>
          <a:xfrm>
            <a:off x="631825" y="1628775"/>
            <a:ext cx="7463790" cy="396240"/>
          </a:xfrm>
          <a:prstGeom prst="rect">
            <a:avLst/>
          </a:prstGeom>
          <a:noFill/>
        </p:spPr>
        <p:txBody>
          <a:bodyPr wrap="square" rtlCol="0" anchor="t">
            <a:noAutofit/>
          </a:bodyPr>
          <a:p>
            <a:r>
              <a:rPr lang="en-US" altLang="zh-CN" dirty="0">
                <a:solidFill>
                  <a:srgbClr val="080808"/>
                </a:solidFill>
                <a:latin typeface="Times New Roman" panose="02020603050405020304" pitchFamily="18" charset="0"/>
                <a:sym typeface="+mn-ea"/>
              </a:rPr>
              <a:t>arrange</a:t>
            </a:r>
            <a:r>
              <a:rPr lang="zh-CN" altLang="en-US" dirty="0">
                <a:solidFill>
                  <a:srgbClr val="080808"/>
                </a:solidFill>
                <a:latin typeface="Times New Roman" panose="02020603050405020304" pitchFamily="18" charset="0"/>
                <a:sym typeface="+mn-ea"/>
              </a:rPr>
              <a:t>函数有一个细节就是返回值是第一部分的边界最大值。</a:t>
            </a:r>
            <a:r>
              <a:rPr lang="en-US" altLang="zh-CN" dirty="0">
                <a:solidFill>
                  <a:srgbClr val="080808"/>
                </a:solidFill>
                <a:latin typeface="Times New Roman" panose="02020603050405020304" pitchFamily="18" charset="0"/>
                <a:sym typeface="+mn-ea"/>
              </a:rPr>
              <a:t>pivot=16</a:t>
            </a:r>
            <a:endParaRPr lang="en-US" altLang="zh-CN" dirty="0">
              <a:solidFill>
                <a:srgbClr val="080808"/>
              </a:solidFill>
              <a:latin typeface="Times New Roman" panose="02020603050405020304" pitchFamily="18" charset="0"/>
              <a:sym typeface="+mn-ea"/>
            </a:endParaRPr>
          </a:p>
        </p:txBody>
      </p:sp>
      <p:graphicFrame>
        <p:nvGraphicFramePr>
          <p:cNvPr id="10" name="表格 9"/>
          <p:cNvGraphicFramePr/>
          <p:nvPr/>
        </p:nvGraphicFramePr>
        <p:xfrm>
          <a:off x="1115695" y="2564765"/>
          <a:ext cx="6400165" cy="381000"/>
        </p:xfrm>
        <a:graphic>
          <a:graphicData uri="http://schemas.openxmlformats.org/drawingml/2006/table">
            <a:tbl>
              <a:tblPr firstRow="1" bandRow="1">
                <a:tableStyleId>{5C22544A-7EE6-4342-B048-85BDC9FD1C3A}</a:tableStyleId>
              </a:tblPr>
              <a:tblGrid>
                <a:gridCol w="581429"/>
                <a:gridCol w="581429"/>
                <a:gridCol w="581429"/>
                <a:gridCol w="581429"/>
                <a:gridCol w="581429"/>
                <a:gridCol w="581430"/>
                <a:gridCol w="581429"/>
                <a:gridCol w="581429"/>
                <a:gridCol w="581429"/>
                <a:gridCol w="581429"/>
                <a:gridCol w="581429"/>
              </a:tblGrid>
              <a:tr h="381000">
                <a:tc>
                  <a:txBody>
                    <a:bodyPr/>
                    <a:p>
                      <a:pPr>
                        <a:buNone/>
                      </a:pPr>
                      <a:r>
                        <a:rPr lang="en-US" altLang="zh-CN" sz="1800" dirty="0">
                          <a:solidFill>
                            <a:srgbClr val="080808"/>
                          </a:solidFill>
                          <a:latin typeface="Times New Roman" panose="02020603050405020304" pitchFamily="18" charset="0"/>
                          <a:sym typeface="+mn-ea"/>
                        </a:rPr>
                        <a:t>16</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30</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1</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5</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40</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16</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7</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20</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3</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50</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16</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sp>
        <p:nvSpPr>
          <p:cNvPr id="4" name="文本框 3"/>
          <p:cNvSpPr txBox="1"/>
          <p:nvPr/>
        </p:nvSpPr>
        <p:spPr>
          <a:xfrm>
            <a:off x="1187450" y="2997200"/>
            <a:ext cx="299720" cy="330835"/>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i </a:t>
            </a:r>
            <a:r>
              <a:rPr lang="en-US" altLang="zh-CN"/>
              <a:t>                                                                                    </a:t>
            </a:r>
            <a:endParaRPr lang="en-US" altLang="zh-CN"/>
          </a:p>
        </p:txBody>
      </p:sp>
      <p:sp>
        <p:nvSpPr>
          <p:cNvPr id="5" name="文本框 4"/>
          <p:cNvSpPr txBox="1"/>
          <p:nvPr/>
        </p:nvSpPr>
        <p:spPr>
          <a:xfrm>
            <a:off x="7020560" y="2997200"/>
            <a:ext cx="356870" cy="318770"/>
          </a:xfrm>
          <a:prstGeom prst="rect">
            <a:avLst/>
          </a:prstGeom>
          <a:noFill/>
        </p:spPr>
        <p:txBody>
          <a:bodyPr wrap="square" rtlCol="0" anchor="t">
            <a:noAutofit/>
          </a:bodyPr>
          <a:p>
            <a:r>
              <a:rPr lang="en-US" altLang="zh-CN">
                <a:latin typeface="Times New Roman" panose="02020603050405020304" pitchFamily="18" charset="0"/>
                <a:cs typeface="Times New Roman" panose="02020603050405020304" pitchFamily="18" charset="0"/>
                <a:sym typeface="+mn-ea"/>
              </a:rPr>
              <a:t>j</a:t>
            </a:r>
            <a:endParaRPr lang="en-US" altLang="zh-CN">
              <a:latin typeface="Times New Roman" panose="02020603050405020304" pitchFamily="18" charset="0"/>
              <a:cs typeface="Times New Roman" panose="02020603050405020304" pitchFamily="18" charset="0"/>
              <a:sym typeface="+mn-ea"/>
            </a:endParaRPr>
          </a:p>
        </p:txBody>
      </p:sp>
      <p:sp>
        <p:nvSpPr>
          <p:cNvPr id="7" name="文本框 6"/>
          <p:cNvSpPr txBox="1"/>
          <p:nvPr/>
        </p:nvSpPr>
        <p:spPr>
          <a:xfrm>
            <a:off x="754380" y="3613150"/>
            <a:ext cx="4572000" cy="368300"/>
          </a:xfrm>
          <a:prstGeom prst="rect">
            <a:avLst/>
          </a:prstGeom>
          <a:noFill/>
        </p:spPr>
        <p:txBody>
          <a:bodyPr wrap="square" rtlCol="0" anchor="t">
            <a:spAutoFit/>
          </a:bodyPr>
          <a:p>
            <a:r>
              <a:rPr lang="zh-CN" altLang="en-US" dirty="0">
                <a:solidFill>
                  <a:srgbClr val="080808"/>
                </a:solidFill>
                <a:latin typeface="Times New Roman" panose="02020603050405020304" pitchFamily="18" charset="0"/>
                <a:sym typeface="+mn-ea"/>
              </a:rPr>
              <a:t>如果发现</a:t>
            </a:r>
            <a:r>
              <a:rPr lang="en-US" altLang="zh-CN" dirty="0">
                <a:solidFill>
                  <a:srgbClr val="080808"/>
                </a:solidFill>
                <a:latin typeface="Times New Roman" panose="02020603050405020304" pitchFamily="18" charset="0"/>
                <a:sym typeface="+mn-ea"/>
              </a:rPr>
              <a:t>a[high]&gt;=pivot,high--;</a:t>
            </a:r>
            <a:endParaRPr lang="en-US" altLang="zh-CN" dirty="0">
              <a:solidFill>
                <a:srgbClr val="080808"/>
              </a:solidFill>
              <a:latin typeface="Times New Roman" panose="02020603050405020304" pitchFamily="18" charset="0"/>
              <a:sym typeface="+mn-ea"/>
            </a:endParaRPr>
          </a:p>
        </p:txBody>
      </p:sp>
      <p:sp>
        <p:nvSpPr>
          <p:cNvPr id="8" name="文本框 7"/>
          <p:cNvSpPr txBox="1"/>
          <p:nvPr/>
        </p:nvSpPr>
        <p:spPr>
          <a:xfrm>
            <a:off x="754380" y="4249420"/>
            <a:ext cx="4572000" cy="368300"/>
          </a:xfrm>
          <a:prstGeom prst="rect">
            <a:avLst/>
          </a:prstGeom>
          <a:noFill/>
        </p:spPr>
        <p:txBody>
          <a:bodyPr wrap="square" rtlCol="0" anchor="t">
            <a:spAutoFit/>
          </a:bodyPr>
          <a:p>
            <a:r>
              <a:rPr lang="zh-CN" altLang="en-US" dirty="0">
                <a:solidFill>
                  <a:srgbClr val="080808"/>
                </a:solidFill>
                <a:latin typeface="Times New Roman" panose="02020603050405020304" pitchFamily="18" charset="0"/>
                <a:sym typeface="+mn-ea"/>
              </a:rPr>
              <a:t>将</a:t>
            </a:r>
            <a:r>
              <a:rPr lang="en-US" altLang="zh-CN" dirty="0">
                <a:solidFill>
                  <a:srgbClr val="080808"/>
                </a:solidFill>
                <a:latin typeface="Times New Roman" panose="02020603050405020304" pitchFamily="18" charset="0"/>
                <a:sym typeface="+mn-ea"/>
              </a:rPr>
              <a:t>a[low]</a:t>
            </a:r>
            <a:r>
              <a:rPr lang="zh-CN" altLang="en-US" dirty="0">
                <a:solidFill>
                  <a:srgbClr val="080808"/>
                </a:solidFill>
                <a:latin typeface="Times New Roman" panose="02020603050405020304" pitchFamily="18" charset="0"/>
                <a:sym typeface="+mn-ea"/>
              </a:rPr>
              <a:t>和</a:t>
            </a:r>
            <a:r>
              <a:rPr lang="en-US" altLang="zh-CN" dirty="0">
                <a:solidFill>
                  <a:srgbClr val="080808"/>
                </a:solidFill>
                <a:latin typeface="Times New Roman" panose="02020603050405020304" pitchFamily="18" charset="0"/>
                <a:sym typeface="+mn-ea"/>
              </a:rPr>
              <a:t>a[high]</a:t>
            </a:r>
            <a:r>
              <a:rPr lang="zh-CN" altLang="en-US" dirty="0">
                <a:solidFill>
                  <a:srgbClr val="080808"/>
                </a:solidFill>
                <a:latin typeface="Times New Roman" panose="02020603050405020304" pitchFamily="18" charset="0"/>
                <a:sym typeface="+mn-ea"/>
              </a:rPr>
              <a:t>进行一次交换</a:t>
            </a:r>
            <a:r>
              <a:rPr lang="en-US" altLang="zh-CN" dirty="0">
                <a:solidFill>
                  <a:srgbClr val="080808"/>
                </a:solidFill>
                <a:latin typeface="Times New Roman" panose="02020603050405020304" pitchFamily="18" charset="0"/>
                <a:sym typeface="+mn-ea"/>
              </a:rPr>
              <a:t>;</a:t>
            </a:r>
            <a:endParaRPr lang="en-US" altLang="zh-CN" dirty="0">
              <a:solidFill>
                <a:srgbClr val="080808"/>
              </a:solidFill>
              <a:latin typeface="Times New Roman" panose="02020603050405020304" pitchFamily="18" charset="0"/>
              <a:sym typeface="+mn-ea"/>
            </a:endParaRPr>
          </a:p>
        </p:txBody>
      </p:sp>
      <p:graphicFrame>
        <p:nvGraphicFramePr>
          <p:cNvPr id="9" name="表格 8"/>
          <p:cNvGraphicFramePr/>
          <p:nvPr/>
        </p:nvGraphicFramePr>
        <p:xfrm>
          <a:off x="1115695" y="2574925"/>
          <a:ext cx="6400165" cy="381000"/>
        </p:xfrm>
        <a:graphic>
          <a:graphicData uri="http://schemas.openxmlformats.org/drawingml/2006/table">
            <a:tbl>
              <a:tblPr firstRow="1" bandRow="1">
                <a:tableStyleId>{5C22544A-7EE6-4342-B048-85BDC9FD1C3A}</a:tableStyleId>
              </a:tblPr>
              <a:tblGrid>
                <a:gridCol w="581429"/>
                <a:gridCol w="581429"/>
                <a:gridCol w="581429"/>
                <a:gridCol w="581429"/>
                <a:gridCol w="581429"/>
                <a:gridCol w="581430"/>
                <a:gridCol w="581429"/>
                <a:gridCol w="581429"/>
                <a:gridCol w="581429"/>
                <a:gridCol w="581429"/>
                <a:gridCol w="581429"/>
              </a:tblGrid>
              <a:tr h="381000">
                <a:tc>
                  <a:txBody>
                    <a:bodyPr/>
                    <a:p>
                      <a:pPr>
                        <a:buNone/>
                      </a:pPr>
                      <a:r>
                        <a:rPr lang="en-US" altLang="zh-CN" sz="1800" dirty="0">
                          <a:solidFill>
                            <a:srgbClr val="FF0000"/>
                          </a:solidFill>
                          <a:latin typeface="Times New Roman" panose="02020603050405020304" pitchFamily="18" charset="0"/>
                          <a:sym typeface="+mn-ea"/>
                        </a:rPr>
                        <a:t>3</a:t>
                      </a:r>
                      <a:endParaRPr lang="en-US" altLang="zh-CN" sz="18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30</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1</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5</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40</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16</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7</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20</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rgbClr val="FF0000"/>
                          </a:solidFill>
                          <a:latin typeface="Times New Roman" panose="02020603050405020304" pitchFamily="18" charset="0"/>
                          <a:cs typeface="Times New Roman" panose="02020603050405020304" pitchFamily="18" charset="0"/>
                        </a:rPr>
                        <a:t>16</a:t>
                      </a:r>
                      <a:endParaRPr lang="en-US" altLang="zh-CN">
                        <a:solidFill>
                          <a:srgbClr val="FF0000"/>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50</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16</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sp>
        <p:nvSpPr>
          <p:cNvPr id="12" name="文本框 11"/>
          <p:cNvSpPr txBox="1"/>
          <p:nvPr/>
        </p:nvSpPr>
        <p:spPr>
          <a:xfrm>
            <a:off x="754380" y="4940935"/>
            <a:ext cx="4572000" cy="368300"/>
          </a:xfrm>
          <a:prstGeom prst="rect">
            <a:avLst/>
          </a:prstGeom>
          <a:noFill/>
        </p:spPr>
        <p:txBody>
          <a:bodyPr wrap="square" rtlCol="0" anchor="t">
            <a:spAutoFit/>
          </a:bodyPr>
          <a:p>
            <a:r>
              <a:rPr lang="zh-CN" altLang="en-US" dirty="0">
                <a:solidFill>
                  <a:srgbClr val="080808"/>
                </a:solidFill>
                <a:latin typeface="Times New Roman" panose="02020603050405020304" pitchFamily="18" charset="0"/>
                <a:sym typeface="+mn-ea"/>
              </a:rPr>
              <a:t>将</a:t>
            </a:r>
            <a:r>
              <a:rPr lang="en-US" altLang="zh-CN" dirty="0">
                <a:solidFill>
                  <a:srgbClr val="080808"/>
                </a:solidFill>
                <a:latin typeface="Times New Roman" panose="02020603050405020304" pitchFamily="18" charset="0"/>
                <a:sym typeface="+mn-ea"/>
              </a:rPr>
              <a:t>a[low]&lt;pivot,</a:t>
            </a:r>
            <a:r>
              <a:rPr lang="en-US" altLang="zh-CN" dirty="0">
                <a:solidFill>
                  <a:srgbClr val="080808"/>
                </a:solidFill>
                <a:latin typeface="Times New Roman" panose="02020603050405020304" pitchFamily="18" charset="0"/>
                <a:sym typeface="+mn-ea"/>
              </a:rPr>
              <a:t>low++;</a:t>
            </a:r>
            <a:endParaRPr lang="en-US" altLang="zh-CN" dirty="0">
              <a:solidFill>
                <a:srgbClr val="080808"/>
              </a:solidFill>
              <a:latin typeface="Times New Roman" panose="02020603050405020304" pitchFamily="18" charset="0"/>
              <a:sym typeface="+mn-ea"/>
            </a:endParaRPr>
          </a:p>
        </p:txBody>
      </p:sp>
      <p:sp>
        <p:nvSpPr>
          <p:cNvPr id="13" name="环形箭头 12"/>
          <p:cNvSpPr/>
          <p:nvPr/>
        </p:nvSpPr>
        <p:spPr>
          <a:xfrm rot="16200000">
            <a:off x="-342265" y="3935730"/>
            <a:ext cx="1748790" cy="1167130"/>
          </a:xfrm>
          <a:prstGeom prst="circularArrow">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graphicFrame>
        <p:nvGraphicFramePr>
          <p:cNvPr id="14" name="表格 13"/>
          <p:cNvGraphicFramePr/>
          <p:nvPr/>
        </p:nvGraphicFramePr>
        <p:xfrm>
          <a:off x="1115695" y="2574925"/>
          <a:ext cx="6400165" cy="381000"/>
        </p:xfrm>
        <a:graphic>
          <a:graphicData uri="http://schemas.openxmlformats.org/drawingml/2006/table">
            <a:tbl>
              <a:tblPr firstRow="1" bandRow="1">
                <a:tableStyleId>{5C22544A-7EE6-4342-B048-85BDC9FD1C3A}</a:tableStyleId>
              </a:tblPr>
              <a:tblGrid>
                <a:gridCol w="581429"/>
                <a:gridCol w="581429"/>
                <a:gridCol w="581429"/>
                <a:gridCol w="581429"/>
                <a:gridCol w="581429"/>
                <a:gridCol w="581430"/>
                <a:gridCol w="581429"/>
                <a:gridCol w="581429"/>
                <a:gridCol w="581429"/>
                <a:gridCol w="581429"/>
                <a:gridCol w="581429"/>
              </a:tblGrid>
              <a:tr h="381000">
                <a:tc>
                  <a:txBody>
                    <a:bodyPr/>
                    <a:p>
                      <a:pPr>
                        <a:buNone/>
                      </a:pPr>
                      <a:r>
                        <a:rPr lang="en-US" altLang="zh-CN" sz="1800" dirty="0">
                          <a:solidFill>
                            <a:srgbClr val="FF0000"/>
                          </a:solidFill>
                          <a:latin typeface="Times New Roman" panose="02020603050405020304" pitchFamily="18" charset="0"/>
                          <a:sym typeface="+mn-ea"/>
                        </a:rPr>
                        <a:t>3</a:t>
                      </a:r>
                      <a:endParaRPr lang="en-US" altLang="zh-CN" sz="18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FF0000"/>
                          </a:solidFill>
                          <a:latin typeface="Times New Roman" panose="02020603050405020304" pitchFamily="18" charset="0"/>
                          <a:sym typeface="+mn-ea"/>
                        </a:rPr>
                        <a:t>7</a:t>
                      </a:r>
                      <a:endParaRPr lang="en-US" altLang="zh-CN" sz="18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1</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5</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40</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16</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FF0000"/>
                          </a:solidFill>
                          <a:latin typeface="Times New Roman" panose="02020603050405020304" pitchFamily="18" charset="0"/>
                          <a:sym typeface="+mn-ea"/>
                        </a:rPr>
                        <a:t>30</a:t>
                      </a:r>
                      <a:endParaRPr lang="en-US" altLang="zh-CN" sz="18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20</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rgbClr val="FF0000"/>
                          </a:solidFill>
                          <a:latin typeface="Times New Roman" panose="02020603050405020304" pitchFamily="18" charset="0"/>
                          <a:cs typeface="Times New Roman" panose="02020603050405020304" pitchFamily="18" charset="0"/>
                        </a:rPr>
                        <a:t>16</a:t>
                      </a:r>
                      <a:endParaRPr lang="en-US" altLang="zh-CN">
                        <a:solidFill>
                          <a:srgbClr val="FF0000"/>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50</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16</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0" presetClass="path" presetSubtype="0" accel="50000" decel="50000" fill="hold" grpId="0" nodeType="clickEffect">
                                  <p:stCondLst>
                                    <p:cond delay="0"/>
                                  </p:stCondLst>
                                  <p:childTnLst>
                                    <p:animMotion origin="layout" path="M 0 0 L -0.0629861 0 " pathEditMode="relative" ptsTypes="">
                                      <p:cBhvr>
                                        <p:cTn id="12" dur="2000" fill="hold"/>
                                        <p:tgtEl>
                                          <p:spTgt spid="5"/>
                                        </p:tgtEl>
                                        <p:attrNameLst>
                                          <p:attrName>ppt_x</p:attrName>
                                          <p:attrName>ppt_y</p:attrName>
                                        </p:attrNameLst>
                                      </p:cBhvr>
                                    </p:animMotion>
                                  </p:childTnLst>
                                </p:cTn>
                              </p:par>
                            </p:childTnLst>
                          </p:cTn>
                        </p:par>
                      </p:childTnLst>
                    </p:cTn>
                  </p:par>
                  <p:par>
                    <p:cTn id="13" fill="hold">
                      <p:stCondLst>
                        <p:cond delay="indefinite"/>
                      </p:stCondLst>
                      <p:childTnLst>
                        <p:par>
                          <p:cTn id="14" fill="hold">
                            <p:stCondLst>
                              <p:cond delay="0"/>
                            </p:stCondLst>
                            <p:childTnLst>
                              <p:par>
                                <p:cTn id="15" presetID="0" presetClass="path" presetSubtype="0" accel="50000" decel="50000" fill="hold" grpId="1" nodeType="clickEffect">
                                  <p:stCondLst>
                                    <p:cond delay="0"/>
                                  </p:stCondLst>
                                  <p:childTnLst>
                                    <p:animMotion origin="layout" path="M -0.0667361 -0.00222222 L -0.129722 -0.00222222 " pathEditMode="relative" ptsTypes="">
                                      <p:cBhvr>
                                        <p:cTn id="16" dur="2000" fill="hold"/>
                                        <p:tgtEl>
                                          <p:spTgt spid="5"/>
                                        </p:tgtEl>
                                        <p:attrNameLst>
                                          <p:attrName>ppt_x</p:attrName>
                                          <p:attrName>ppt_y</p:attrName>
                                        </p:attrNameLst>
                                      </p:cBhvr>
                                    </p:animMotion>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500" fill="hold"/>
                                        <p:tgtEl>
                                          <p:spTgt spid="8"/>
                                        </p:tgtEl>
                                        <p:attrNameLst>
                                          <p:attrName>ppt_x</p:attrName>
                                        </p:attrNameLst>
                                      </p:cBhvr>
                                      <p:tavLst>
                                        <p:tav tm="0">
                                          <p:val>
                                            <p:strVal val="#ppt_x"/>
                                          </p:val>
                                        </p:tav>
                                        <p:tav tm="100000">
                                          <p:val>
                                            <p:strVal val="#ppt_x"/>
                                          </p:val>
                                        </p:tav>
                                      </p:tavLst>
                                    </p:anim>
                                    <p:anim calcmode="lin" valueType="num">
                                      <p:cBhvr additive="base">
                                        <p:cTn id="2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xit" presetSubtype="4" fill="hold" nodeType="clickEffect">
                                  <p:stCondLst>
                                    <p:cond delay="0"/>
                                  </p:stCondLst>
                                  <p:childTnLst>
                                    <p:anim calcmode="lin" valueType="num">
                                      <p:cBhvr additive="base">
                                        <p:cTn id="26" dur="500"/>
                                        <p:tgtEl>
                                          <p:spTgt spid="10"/>
                                        </p:tgtEl>
                                        <p:attrNameLst>
                                          <p:attrName>ppt_x</p:attrName>
                                        </p:attrNameLst>
                                      </p:cBhvr>
                                      <p:tavLst>
                                        <p:tav tm="0">
                                          <p:val>
                                            <p:strVal val="ppt_x"/>
                                          </p:val>
                                        </p:tav>
                                        <p:tav tm="100000">
                                          <p:val>
                                            <p:strVal val="ppt_x"/>
                                          </p:val>
                                        </p:tav>
                                      </p:tavLst>
                                    </p:anim>
                                    <p:anim calcmode="lin" valueType="num">
                                      <p:cBhvr additive="base">
                                        <p:cTn id="27" dur="500"/>
                                        <p:tgtEl>
                                          <p:spTgt spid="10"/>
                                        </p:tgtEl>
                                        <p:attrNameLst>
                                          <p:attrName>ppt_y</p:attrName>
                                        </p:attrNameLst>
                                      </p:cBhvr>
                                      <p:tavLst>
                                        <p:tav tm="0">
                                          <p:val>
                                            <p:strVal val="ppt_y"/>
                                          </p:val>
                                        </p:tav>
                                        <p:tav tm="100000">
                                          <p:val>
                                            <p:strVal val="1+ppt_h/2"/>
                                          </p:val>
                                        </p:tav>
                                      </p:tavLst>
                                    </p:anim>
                                    <p:set>
                                      <p:cBhvr>
                                        <p:cTn id="28" dur="1" fill="hold">
                                          <p:stCondLst>
                                            <p:cond delay="499"/>
                                          </p:stCondLst>
                                        </p:cTn>
                                        <p:tgtEl>
                                          <p:spTgt spid="10"/>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9"/>
                                        </p:tgtEl>
                                        <p:attrNameLst>
                                          <p:attrName>style.visibility</p:attrName>
                                        </p:attrNameLst>
                                      </p:cBhvr>
                                      <p:to>
                                        <p:strVal val="visible"/>
                                      </p:to>
                                    </p:set>
                                    <p:anim calcmode="lin" valueType="num">
                                      <p:cBhvr additive="base">
                                        <p:cTn id="33" dur="500" fill="hold"/>
                                        <p:tgtEl>
                                          <p:spTgt spid="9"/>
                                        </p:tgtEl>
                                        <p:attrNameLst>
                                          <p:attrName>ppt_x</p:attrName>
                                        </p:attrNameLst>
                                      </p:cBhvr>
                                      <p:tavLst>
                                        <p:tav tm="0">
                                          <p:val>
                                            <p:strVal val="#ppt_x"/>
                                          </p:val>
                                        </p:tav>
                                        <p:tav tm="100000">
                                          <p:val>
                                            <p:strVal val="#ppt_x"/>
                                          </p:val>
                                        </p:tav>
                                      </p:tavLst>
                                    </p:anim>
                                    <p:anim calcmode="lin" valueType="num">
                                      <p:cBhvr additive="base">
                                        <p:cTn id="3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12"/>
                                        </p:tgtEl>
                                        <p:attrNameLst>
                                          <p:attrName>style.visibility</p:attrName>
                                        </p:attrNameLst>
                                      </p:cBhvr>
                                      <p:to>
                                        <p:strVal val="visible"/>
                                      </p:to>
                                    </p:set>
                                    <p:anim calcmode="lin" valueType="num">
                                      <p:cBhvr additive="base">
                                        <p:cTn id="39" dur="500" fill="hold"/>
                                        <p:tgtEl>
                                          <p:spTgt spid="12"/>
                                        </p:tgtEl>
                                        <p:attrNameLst>
                                          <p:attrName>ppt_x</p:attrName>
                                        </p:attrNameLst>
                                      </p:cBhvr>
                                      <p:tavLst>
                                        <p:tav tm="0">
                                          <p:val>
                                            <p:strVal val="#ppt_x"/>
                                          </p:val>
                                        </p:tav>
                                        <p:tav tm="100000">
                                          <p:val>
                                            <p:strVal val="#ppt_x"/>
                                          </p:val>
                                        </p:tav>
                                      </p:tavLst>
                                    </p:anim>
                                    <p:anim calcmode="lin" valueType="num">
                                      <p:cBhvr additive="base">
                                        <p:cTn id="4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13"/>
                                        </p:tgtEl>
                                        <p:attrNameLst>
                                          <p:attrName>style.visibility</p:attrName>
                                        </p:attrNameLst>
                                      </p:cBhvr>
                                      <p:to>
                                        <p:strVal val="visible"/>
                                      </p:to>
                                    </p:set>
                                    <p:anim calcmode="lin" valueType="num">
                                      <p:cBhvr additive="base">
                                        <p:cTn id="45" dur="500" fill="hold"/>
                                        <p:tgtEl>
                                          <p:spTgt spid="13"/>
                                        </p:tgtEl>
                                        <p:attrNameLst>
                                          <p:attrName>ppt_x</p:attrName>
                                        </p:attrNameLst>
                                      </p:cBhvr>
                                      <p:tavLst>
                                        <p:tav tm="0">
                                          <p:val>
                                            <p:strVal val="#ppt_x"/>
                                          </p:val>
                                        </p:tav>
                                        <p:tav tm="100000">
                                          <p:val>
                                            <p:strVal val="#ppt_x"/>
                                          </p:val>
                                        </p:tav>
                                      </p:tavLst>
                                    </p:anim>
                                    <p:anim calcmode="lin" valueType="num">
                                      <p:cBhvr additive="base">
                                        <p:cTn id="4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0" presetClass="path" presetSubtype="0" accel="50000" decel="50000" fill="hold" nodeType="clickEffect">
                                  <p:stCondLst>
                                    <p:cond delay="0"/>
                                  </p:stCondLst>
                                  <p:childTnLst>
                                    <p:animMotion origin="layout" path="M 0 0 L 0.0629861 0 " pathEditMode="relative" ptsTypes="">
                                      <p:cBhvr>
                                        <p:cTn id="50" dur="2000" fill="hold"/>
                                        <p:tgtEl>
                                          <p:spTgt spid="4"/>
                                        </p:tgtEl>
                                        <p:attrNameLst>
                                          <p:attrName>ppt_x</p:attrName>
                                          <p:attrName>ppt_y</p:attrName>
                                        </p:attrNameLst>
                                      </p:cBhvr>
                                    </p:animMotion>
                                  </p:childTnLst>
                                </p:cTn>
                              </p:par>
                            </p:childTnLst>
                          </p:cTn>
                        </p:par>
                      </p:childTnLst>
                    </p:cTn>
                  </p:par>
                  <p:par>
                    <p:cTn id="51" fill="hold">
                      <p:stCondLst>
                        <p:cond delay="indefinite"/>
                      </p:stCondLst>
                      <p:childTnLst>
                        <p:par>
                          <p:cTn id="52" fill="hold">
                            <p:stCondLst>
                              <p:cond delay="0"/>
                            </p:stCondLst>
                            <p:childTnLst>
                              <p:par>
                                <p:cTn id="53" presetID="0" presetClass="path" presetSubtype="0" accel="50000" decel="50000" fill="hold" grpId="2" nodeType="clickEffect">
                                  <p:stCondLst>
                                    <p:cond delay="0"/>
                                  </p:stCondLst>
                                  <p:childTnLst>
                                    <p:animMotion origin="layout" path="M -0.129722 -0.00222222 L -0.192778 -0.00222222 " pathEditMode="relative" ptsTypes="">
                                      <p:cBhvr>
                                        <p:cTn id="54" dur="2000" fill="hold"/>
                                        <p:tgtEl>
                                          <p:spTgt spid="5"/>
                                        </p:tgtEl>
                                        <p:attrNameLst>
                                          <p:attrName>ppt_x</p:attrName>
                                          <p:attrName>ppt_y</p:attrName>
                                        </p:attrNameLst>
                                      </p:cBhvr>
                                    </p:animMotion>
                                  </p:childTnLst>
                                </p:cTn>
                              </p:par>
                            </p:childTnLst>
                          </p:cTn>
                        </p:par>
                      </p:childTnLst>
                    </p:cTn>
                  </p:par>
                  <p:par>
                    <p:cTn id="55" fill="hold">
                      <p:stCondLst>
                        <p:cond delay="indefinite"/>
                      </p:stCondLst>
                      <p:childTnLst>
                        <p:par>
                          <p:cTn id="56" fill="hold">
                            <p:stCondLst>
                              <p:cond delay="0"/>
                            </p:stCondLst>
                            <p:childTnLst>
                              <p:par>
                                <p:cTn id="57" presetID="0" presetClass="path" presetSubtype="0" accel="50000" decel="50000" fill="hold" grpId="3" nodeType="clickEffect">
                                  <p:stCondLst>
                                    <p:cond delay="0"/>
                                  </p:stCondLst>
                                  <p:childTnLst>
                                    <p:animMotion origin="layout" path="M -0.192778 -0.00222222 L -0.255764 -0.00222222 " pathEditMode="relative" ptsTypes="">
                                      <p:cBhvr>
                                        <p:cTn id="58" dur="2000" fill="hold"/>
                                        <p:tgtEl>
                                          <p:spTgt spid="5"/>
                                        </p:tgtEl>
                                        <p:attrNameLst>
                                          <p:attrName>ppt_x</p:attrName>
                                          <p:attrName>ppt_y</p:attrName>
                                        </p:attrNameLst>
                                      </p:cBhvr>
                                    </p:animMotion>
                                  </p:childTnLst>
                                </p:cTn>
                              </p:par>
                            </p:childTnLst>
                          </p:cTn>
                        </p:par>
                      </p:childTnLst>
                    </p:cTn>
                  </p:par>
                  <p:par>
                    <p:cTn id="59" fill="hold">
                      <p:stCondLst>
                        <p:cond delay="indefinite"/>
                      </p:stCondLst>
                      <p:childTnLst>
                        <p:par>
                          <p:cTn id="60" fill="hold">
                            <p:stCondLst>
                              <p:cond delay="0"/>
                            </p:stCondLst>
                            <p:childTnLst>
                              <p:par>
                                <p:cTn id="61" presetID="2" presetClass="exit" presetSubtype="4" fill="hold" nodeType="clickEffect">
                                  <p:stCondLst>
                                    <p:cond delay="0"/>
                                  </p:stCondLst>
                                  <p:childTnLst>
                                    <p:anim calcmode="lin" valueType="num">
                                      <p:cBhvr additive="base">
                                        <p:cTn id="62" dur="500"/>
                                        <p:tgtEl>
                                          <p:spTgt spid="9"/>
                                        </p:tgtEl>
                                        <p:attrNameLst>
                                          <p:attrName>ppt_x</p:attrName>
                                        </p:attrNameLst>
                                      </p:cBhvr>
                                      <p:tavLst>
                                        <p:tav tm="0">
                                          <p:val>
                                            <p:strVal val="ppt_x"/>
                                          </p:val>
                                        </p:tav>
                                        <p:tav tm="100000">
                                          <p:val>
                                            <p:strVal val="ppt_x"/>
                                          </p:val>
                                        </p:tav>
                                      </p:tavLst>
                                    </p:anim>
                                    <p:anim calcmode="lin" valueType="num">
                                      <p:cBhvr additive="base">
                                        <p:cTn id="63" dur="500"/>
                                        <p:tgtEl>
                                          <p:spTgt spid="9"/>
                                        </p:tgtEl>
                                        <p:attrNameLst>
                                          <p:attrName>ppt_y</p:attrName>
                                        </p:attrNameLst>
                                      </p:cBhvr>
                                      <p:tavLst>
                                        <p:tav tm="0">
                                          <p:val>
                                            <p:strVal val="ppt_y"/>
                                          </p:val>
                                        </p:tav>
                                        <p:tav tm="100000">
                                          <p:val>
                                            <p:strVal val="1+ppt_h/2"/>
                                          </p:val>
                                        </p:tav>
                                      </p:tavLst>
                                    </p:anim>
                                    <p:set>
                                      <p:cBhvr>
                                        <p:cTn id="64" dur="1" fill="hold">
                                          <p:stCondLst>
                                            <p:cond delay="499"/>
                                          </p:stCondLst>
                                        </p:cTn>
                                        <p:tgtEl>
                                          <p:spTgt spid="9"/>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2" presetClass="entr" presetSubtype="4" fill="hold" nodeType="clickEffect">
                                  <p:stCondLst>
                                    <p:cond delay="0"/>
                                  </p:stCondLst>
                                  <p:childTnLst>
                                    <p:set>
                                      <p:cBhvr>
                                        <p:cTn id="68" dur="1" fill="hold">
                                          <p:stCondLst>
                                            <p:cond delay="0"/>
                                          </p:stCondLst>
                                        </p:cTn>
                                        <p:tgtEl>
                                          <p:spTgt spid="14"/>
                                        </p:tgtEl>
                                        <p:attrNameLst>
                                          <p:attrName>style.visibility</p:attrName>
                                        </p:attrNameLst>
                                      </p:cBhvr>
                                      <p:to>
                                        <p:strVal val="visible"/>
                                      </p:to>
                                    </p:set>
                                    <p:anim calcmode="lin" valueType="num">
                                      <p:cBhvr additive="base">
                                        <p:cTn id="69" dur="500" fill="hold"/>
                                        <p:tgtEl>
                                          <p:spTgt spid="14"/>
                                        </p:tgtEl>
                                        <p:attrNameLst>
                                          <p:attrName>ppt_x</p:attrName>
                                        </p:attrNameLst>
                                      </p:cBhvr>
                                      <p:tavLst>
                                        <p:tav tm="0">
                                          <p:val>
                                            <p:strVal val="#ppt_x"/>
                                          </p:val>
                                        </p:tav>
                                        <p:tav tm="100000">
                                          <p:val>
                                            <p:strVal val="#ppt_x"/>
                                          </p:val>
                                        </p:tav>
                                      </p:tavLst>
                                    </p:anim>
                                    <p:anim calcmode="lin" valueType="num">
                                      <p:cBhvr additive="base">
                                        <p:cTn id="7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0" presetClass="path" presetSubtype="0" accel="50000" decel="50000" fill="hold" nodeType="clickEffect">
                                  <p:stCondLst>
                                    <p:cond delay="0"/>
                                  </p:stCondLst>
                                  <p:childTnLst>
                                    <p:animMotion origin="layout" path="M 0.0652778 -0.00564815 L 0.128333 -0.00564815 " pathEditMode="relative" ptsTypes="">
                                      <p:cBhvr>
                                        <p:cTn id="74" dur="2000" fill="hold"/>
                                        <p:tgtEl>
                                          <p:spTgt spid="4"/>
                                        </p:tgtEl>
                                        <p:attrNameLst>
                                          <p:attrName>ppt_x</p:attrName>
                                          <p:attrName>ppt_y</p:attrName>
                                        </p:attrNameLst>
                                      </p:cBhvr>
                                    </p:animMotion>
                                  </p:childTnLst>
                                </p:cTn>
                              </p:par>
                            </p:childTnLst>
                          </p:cTn>
                        </p:par>
                      </p:childTnLst>
                    </p:cTn>
                  </p:par>
                  <p:par>
                    <p:cTn id="75" fill="hold">
                      <p:stCondLst>
                        <p:cond delay="indefinite"/>
                      </p:stCondLst>
                      <p:childTnLst>
                        <p:par>
                          <p:cTn id="76" fill="hold">
                            <p:stCondLst>
                              <p:cond delay="0"/>
                            </p:stCondLst>
                            <p:childTnLst>
                              <p:par>
                                <p:cTn id="77" presetID="0" presetClass="path" presetSubtype="0" accel="50000" decel="50000" fill="hold" nodeType="clickEffect">
                                  <p:stCondLst>
                                    <p:cond delay="0"/>
                                  </p:stCondLst>
                                  <p:childTnLst>
                                    <p:animMotion origin="layout" path="M 0.128333 -0.00564815 L 0.191319 -0.00564815 " pathEditMode="relative" ptsTypes="">
                                      <p:cBhvr>
                                        <p:cTn id="78" dur="2000" fill="hold"/>
                                        <p:tgtEl>
                                          <p:spTgt spid="4"/>
                                        </p:tgtEl>
                                        <p:attrNameLst>
                                          <p:attrName>ppt_x</p:attrName>
                                          <p:attrName>ppt_y</p:attrName>
                                        </p:attrNameLst>
                                      </p:cBhvr>
                                    </p:animMotion>
                                  </p:childTnLst>
                                </p:cTn>
                              </p:par>
                            </p:childTnLst>
                          </p:cTn>
                        </p:par>
                      </p:childTnLst>
                    </p:cTn>
                  </p:par>
                  <p:par>
                    <p:cTn id="79" fill="hold">
                      <p:stCondLst>
                        <p:cond delay="indefinite"/>
                      </p:stCondLst>
                      <p:childTnLst>
                        <p:par>
                          <p:cTn id="80" fill="hold">
                            <p:stCondLst>
                              <p:cond delay="0"/>
                            </p:stCondLst>
                            <p:childTnLst>
                              <p:par>
                                <p:cTn id="81" presetID="0" presetClass="path" presetSubtype="0" accel="50000" decel="50000" fill="hold" nodeType="clickEffect">
                                  <p:stCondLst>
                                    <p:cond delay="0"/>
                                  </p:stCondLst>
                                  <p:childTnLst>
                                    <p:animMotion origin="layout" path="M 0.191319 -0.00564815 L 0.254306 -0.00564815 " pathEditMode="relative" ptsTypes="">
                                      <p:cBhvr>
                                        <p:cTn id="82" dur="2000" fill="hold"/>
                                        <p:tgtEl>
                                          <p:spTgt spid="4"/>
                                        </p:tgtEl>
                                        <p:attrNameLst>
                                          <p:attrName>ppt_x</p:attrName>
                                          <p:attrName>ppt_y</p:attrName>
                                        </p:attrNameLst>
                                      </p:cBhvr>
                                    </p:animMotion>
                                  </p:childTnLst>
                                </p:cTn>
                              </p:par>
                            </p:childTnLst>
                          </p:cTn>
                        </p:par>
                      </p:childTnLst>
                    </p:cTn>
                  </p:par>
                  <p:par>
                    <p:cTn id="83" fill="hold">
                      <p:stCondLst>
                        <p:cond delay="indefinite"/>
                      </p:stCondLst>
                      <p:childTnLst>
                        <p:par>
                          <p:cTn id="84" fill="hold">
                            <p:stCondLst>
                              <p:cond delay="0"/>
                            </p:stCondLst>
                            <p:childTnLst>
                              <p:par>
                                <p:cTn id="85" presetID="0" presetClass="path" presetSubtype="0" accel="50000" decel="50000" fill="hold" grpId="4" nodeType="clickEffect">
                                  <p:stCondLst>
                                    <p:cond delay="0"/>
                                  </p:stCondLst>
                                  <p:childTnLst>
                                    <p:animMotion origin="layout" path="M -0.255764 -0.00222222 L -0.318819 -0.00222222 " pathEditMode="relative" ptsTypes="">
                                      <p:cBhvr>
                                        <p:cTn id="86" dur="2000" fill="hold"/>
                                        <p:tgtEl>
                                          <p:spTgt spid="5"/>
                                        </p:tgtEl>
                                        <p:attrNameLst>
                                          <p:attrName>ppt_x</p:attrName>
                                          <p:attrName>ppt_y</p:attrName>
                                        </p:attrNameLst>
                                      </p:cBhvr>
                                    </p:animMotion>
                                  </p:childTnLst>
                                </p:cTn>
                              </p:par>
                            </p:childTnLst>
                          </p:cTn>
                        </p:par>
                      </p:childTnLst>
                    </p:cTn>
                  </p:par>
                  <p:par>
                    <p:cTn id="87" fill="hold">
                      <p:stCondLst>
                        <p:cond delay="indefinite"/>
                      </p:stCondLst>
                      <p:childTnLst>
                        <p:par>
                          <p:cTn id="88" fill="hold">
                            <p:stCondLst>
                              <p:cond delay="0"/>
                            </p:stCondLst>
                            <p:childTnLst>
                              <p:par>
                                <p:cTn id="89" presetID="0" presetClass="path" presetSubtype="0" accel="50000" decel="50000" fill="hold" grpId="5" nodeType="clickEffect">
                                  <p:stCondLst>
                                    <p:cond delay="0"/>
                                  </p:stCondLst>
                                  <p:childTnLst>
                                    <p:animMotion origin="layout" path="M -0.318819 -0.00222222 L -0.389653 -0.00222222 " pathEditMode="relative" ptsTypes="">
                                      <p:cBhvr>
                                        <p:cTn id="90" dur="2000" fill="hold"/>
                                        <p:tgtEl>
                                          <p:spTgt spid="5"/>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P spid="5" grpId="0"/>
      <p:bldP spid="5" grpId="1"/>
      <p:bldP spid="8" grpId="0"/>
      <p:bldP spid="8" grpId="1"/>
      <p:bldP spid="12" grpId="0"/>
      <p:bldP spid="12" grpId="1"/>
      <p:bldP spid="13" grpId="0" bldLvl="0" animBg="1"/>
      <p:bldP spid="13" grpId="1" animBg="1"/>
      <p:bldP spid="5" grpId="2"/>
      <p:bldP spid="5" grpId="3"/>
      <p:bldP spid="5" grpId="4"/>
      <p:bldP spid="5" grpId="5"/>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52134" y="764446"/>
            <a:ext cx="269113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3.2.2 </a:t>
            </a:r>
            <a:r>
              <a:rPr lang="zh-CN" altLang="en-US" sz="2800" b="1" dirty="0">
                <a:solidFill>
                  <a:srgbClr val="0000FF"/>
                </a:solidFill>
                <a:latin typeface="楷体" panose="02010609060101010101" pitchFamily="49" charset="-122"/>
                <a:ea typeface="楷体" panose="02010609060101010101" pitchFamily="49" charset="-122"/>
              </a:rPr>
              <a:t>快速排序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20" name="文本框 19"/>
          <p:cNvSpPr txBox="1"/>
          <p:nvPr/>
        </p:nvSpPr>
        <p:spPr>
          <a:xfrm>
            <a:off x="611505" y="1286510"/>
            <a:ext cx="7463790" cy="396240"/>
          </a:xfrm>
          <a:prstGeom prst="rect">
            <a:avLst/>
          </a:prstGeom>
          <a:noFill/>
        </p:spPr>
        <p:txBody>
          <a:bodyPr wrap="square" rtlCol="0" anchor="t">
            <a:noAutofit/>
          </a:bodyPr>
          <a:p>
            <a:r>
              <a:rPr lang="en-US" altLang="zh-CN" dirty="0">
                <a:solidFill>
                  <a:srgbClr val="080808"/>
                </a:solidFill>
                <a:latin typeface="Times New Roman" panose="02020603050405020304" pitchFamily="18" charset="0"/>
                <a:sym typeface="+mn-ea"/>
              </a:rPr>
              <a:t>arrange</a:t>
            </a:r>
            <a:r>
              <a:rPr lang="zh-CN" altLang="en-US" dirty="0">
                <a:solidFill>
                  <a:srgbClr val="080808"/>
                </a:solidFill>
                <a:latin typeface="Times New Roman" panose="02020603050405020304" pitchFamily="18" charset="0"/>
                <a:sym typeface="+mn-ea"/>
              </a:rPr>
              <a:t>函数</a:t>
            </a:r>
            <a:r>
              <a:rPr lang="zh-CN" altLang="en-US" dirty="0">
                <a:solidFill>
                  <a:srgbClr val="080808"/>
                </a:solidFill>
                <a:latin typeface="Times New Roman" panose="02020603050405020304" pitchFamily="18" charset="0"/>
                <a:sym typeface="+mn-ea"/>
              </a:rPr>
              <a:t>代码：</a:t>
            </a:r>
            <a:endParaRPr lang="en-US" altLang="zh-CN" dirty="0">
              <a:solidFill>
                <a:srgbClr val="080808"/>
              </a:solidFill>
              <a:latin typeface="Times New Roman" panose="02020603050405020304" pitchFamily="18" charset="0"/>
              <a:sym typeface="+mn-ea"/>
            </a:endParaRPr>
          </a:p>
        </p:txBody>
      </p:sp>
      <p:sp>
        <p:nvSpPr>
          <p:cNvPr id="3" name="文本框 2"/>
          <p:cNvSpPr txBox="1"/>
          <p:nvPr/>
        </p:nvSpPr>
        <p:spPr>
          <a:xfrm>
            <a:off x="1524000" y="1682750"/>
            <a:ext cx="6551295" cy="4769485"/>
          </a:xfrm>
          <a:prstGeom prst="rect">
            <a:avLst/>
          </a:prstGeom>
          <a:noFill/>
        </p:spPr>
        <p:txBody>
          <a:bodyPr wrap="square" rtlCol="0" anchor="t">
            <a:spAutoFit/>
          </a:bodyPr>
          <a:p>
            <a:r>
              <a:rPr lang="en-US" altLang="zh-CN" sz="1600">
                <a:solidFill>
                  <a:schemeClr val="tx1"/>
                </a:solidFill>
                <a:uFillTx/>
                <a:latin typeface="Times New Roman" panose="02020603050405020304" pitchFamily="18" charset="0"/>
              </a:rPr>
              <a:t>int arrange(int a[], int low, int high,int pivot)</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if (low == high)  //</a:t>
            </a:r>
            <a:r>
              <a:rPr lang="zh-CN" altLang="en-US" sz="1600">
                <a:solidFill>
                  <a:schemeClr val="tx1"/>
                </a:solidFill>
                <a:uFillTx/>
                <a:latin typeface="Times New Roman" panose="02020603050405020304" pitchFamily="18" charset="0"/>
              </a:rPr>
              <a:t>考虑特殊情况</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return low-1;</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while (low &lt; high) //</a:t>
            </a:r>
            <a:r>
              <a:rPr lang="zh-CN" altLang="en-US" sz="1600">
                <a:solidFill>
                  <a:schemeClr val="tx1"/>
                </a:solidFill>
                <a:uFillTx/>
                <a:latin typeface="Times New Roman" panose="02020603050405020304" pitchFamily="18" charset="0"/>
              </a:rPr>
              <a:t>判断交换的结束条件</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while (a[high]&gt;=pivot&amp;&amp;high&gt;low) </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high--;</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int temp = a[low];a[low] = a[high];a[high] = temp;</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while (a[low]&lt;pivot&amp;&amp;low&lt;high)</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low++;</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a:t>
            </a:r>
            <a:endParaRPr lang="en-US" altLang="zh-CN" sz="1600">
              <a:solidFill>
                <a:schemeClr val="tx1"/>
              </a:solidFill>
              <a:uFillTx/>
              <a:latin typeface="Times New Roman" panose="02020603050405020304" pitchFamily="18" charset="0"/>
            </a:endParaRPr>
          </a:p>
          <a:p>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return low-1;//</a:t>
            </a:r>
            <a:r>
              <a:rPr lang="zh-CN" altLang="en-US" sz="1600">
                <a:solidFill>
                  <a:schemeClr val="tx1"/>
                </a:solidFill>
                <a:uFillTx/>
                <a:latin typeface="Times New Roman" panose="02020603050405020304" pitchFamily="18" charset="0"/>
              </a:rPr>
              <a:t>保持返回值是小于基准值的边界</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a:t>
            </a:r>
            <a:endParaRPr lang="en-US" altLang="zh-CN" sz="1600">
              <a:solidFill>
                <a:schemeClr val="tx1"/>
              </a:solidFill>
              <a:uFillTx/>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41342" y="1136298"/>
            <a:ext cx="3048635"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3.1.3 </a:t>
            </a:r>
            <a:r>
              <a:rPr lang="zh-CN" altLang="en-US" sz="2800" b="1" dirty="0">
                <a:solidFill>
                  <a:srgbClr val="0000FF"/>
                </a:solidFill>
                <a:latin typeface="楷体" panose="02010609060101010101" pitchFamily="49" charset="-122"/>
                <a:ea typeface="楷体" panose="02010609060101010101" pitchFamily="49" charset="-122"/>
              </a:rPr>
              <a:t>递归的</a:t>
            </a:r>
            <a:r>
              <a:rPr lang="zh-CN" altLang="en-US" sz="2800" b="1" dirty="0">
                <a:solidFill>
                  <a:srgbClr val="0000FF"/>
                </a:solidFill>
                <a:latin typeface="楷体" panose="02010609060101010101" pitchFamily="49" charset="-122"/>
                <a:ea typeface="楷体" panose="02010609060101010101" pitchFamily="49" charset="-122"/>
              </a:rPr>
              <a:t>思想</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3" name="Text Box 4"/>
          <p:cNvSpPr txBox="1">
            <a:spLocks noChangeArrowheads="1"/>
          </p:cNvSpPr>
          <p:nvPr/>
        </p:nvSpPr>
        <p:spPr bwMode="auto">
          <a:xfrm>
            <a:off x="251460" y="1657985"/>
            <a:ext cx="6746240"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1800" dirty="0">
                <a:solidFill>
                  <a:srgbClr val="080808"/>
                </a:solidFill>
                <a:uFillTx/>
                <a:latin typeface="Times New Roman" panose="02020603050405020304" pitchFamily="18" charset="0"/>
              </a:rPr>
              <a:t>递归思想是</a:t>
            </a:r>
            <a:r>
              <a:rPr lang="zh-CN" altLang="en-US" sz="1800" dirty="0">
                <a:solidFill>
                  <a:srgbClr val="080808"/>
                </a:solidFill>
                <a:uFillTx/>
                <a:latin typeface="Times New Roman" panose="02020603050405020304" pitchFamily="18" charset="0"/>
              </a:rPr>
              <a:t>什么？</a:t>
            </a:r>
            <a:endParaRPr lang="zh-CN" altLang="en-US" sz="1800" dirty="0">
              <a:solidFill>
                <a:srgbClr val="080808"/>
              </a:solidFill>
              <a:uFillTx/>
              <a:latin typeface="Times New Roman" panose="02020603050405020304" pitchFamily="18" charset="0"/>
            </a:endParaRPr>
          </a:p>
        </p:txBody>
      </p:sp>
      <p:pic>
        <p:nvPicPr>
          <p:cNvPr id="6" name="图片 5" descr="v2-a6ede5e7a82bd098cf3a88de2ae35088_720w"/>
          <p:cNvPicPr>
            <a:picLocks noChangeAspect="1"/>
          </p:cNvPicPr>
          <p:nvPr/>
        </p:nvPicPr>
        <p:blipFill>
          <a:blip r:embed="rId6"/>
          <a:stretch>
            <a:fillRect/>
          </a:stretch>
        </p:blipFill>
        <p:spPr>
          <a:xfrm>
            <a:off x="1259840" y="2708910"/>
            <a:ext cx="3074035" cy="2047240"/>
          </a:xfrm>
          <a:prstGeom prst="rect">
            <a:avLst/>
          </a:prstGeom>
        </p:spPr>
      </p:pic>
      <p:sp>
        <p:nvSpPr>
          <p:cNvPr id="7" name="文本框 6"/>
          <p:cNvSpPr txBox="1"/>
          <p:nvPr/>
        </p:nvSpPr>
        <p:spPr>
          <a:xfrm>
            <a:off x="683260" y="5157470"/>
            <a:ext cx="4035425" cy="727075"/>
          </a:xfrm>
          <a:prstGeom prst="rect">
            <a:avLst/>
          </a:prstGeom>
        </p:spPr>
        <p:txBody>
          <a:bodyPr>
            <a:noAutofit/>
          </a:bodyPr>
          <a:p>
            <a:pPr marL="0" indent="0" algn="ctr"/>
            <a:r>
              <a:rPr lang="zh-CN" altLang="en-US" sz="1600" b="0" i="0">
                <a:solidFill>
                  <a:srgbClr val="333333"/>
                </a:solidFill>
                <a:latin typeface="PingFang SC"/>
                <a:ea typeface="PingFang SC"/>
              </a:rPr>
              <a:t>从前有座山，山上有座庙，庙里有个老和尚，老和尚在给小和尚讲故事，故事讲的是从前有座山</a:t>
            </a:r>
            <a:r>
              <a:rPr lang="en-US" altLang="zh-CN" sz="1600" b="0" i="0">
                <a:solidFill>
                  <a:srgbClr val="333333"/>
                </a:solidFill>
                <a:latin typeface="PingFang SC"/>
                <a:ea typeface="PingFang SC"/>
              </a:rPr>
              <a:t>···</a:t>
            </a:r>
            <a:endParaRPr lang="en-US" altLang="zh-CN" sz="1600" b="0" i="0">
              <a:solidFill>
                <a:srgbClr val="333333"/>
              </a:solidFill>
              <a:latin typeface="PingFang SC"/>
              <a:ea typeface="PingFang SC"/>
            </a:endParaRPr>
          </a:p>
        </p:txBody>
      </p:sp>
      <p:pic>
        <p:nvPicPr>
          <p:cNvPr id="8" name="图片 7" descr="VCG211401672219"/>
          <p:cNvPicPr>
            <a:picLocks noChangeAspect="1"/>
          </p:cNvPicPr>
          <p:nvPr/>
        </p:nvPicPr>
        <p:blipFill>
          <a:blip r:embed="rId7"/>
          <a:srcRect l="466" r="31100"/>
          <a:stretch>
            <a:fillRect/>
          </a:stretch>
        </p:blipFill>
        <p:spPr>
          <a:xfrm>
            <a:off x="5435600" y="2707640"/>
            <a:ext cx="3006725" cy="2048510"/>
          </a:xfrm>
          <a:prstGeom prst="rect">
            <a:avLst/>
          </a:prstGeom>
          <a:ln>
            <a:solidFill>
              <a:schemeClr val="tx1"/>
            </a:solidFill>
          </a:ln>
        </p:spPr>
      </p:pic>
      <p:sp>
        <p:nvSpPr>
          <p:cNvPr id="9" name="文本框 8"/>
          <p:cNvSpPr txBox="1"/>
          <p:nvPr/>
        </p:nvSpPr>
        <p:spPr>
          <a:xfrm>
            <a:off x="5220335" y="5157470"/>
            <a:ext cx="3653790" cy="678815"/>
          </a:xfrm>
          <a:prstGeom prst="rect">
            <a:avLst/>
          </a:prstGeom>
        </p:spPr>
        <p:txBody>
          <a:bodyPr>
            <a:noAutofit/>
          </a:bodyPr>
          <a:p>
            <a:pPr marL="0" indent="0" algn="ctr"/>
            <a:r>
              <a:rPr lang="zh-CN" altLang="en-US" sz="1600" b="0" i="0">
                <a:solidFill>
                  <a:srgbClr val="333333"/>
                </a:solidFill>
                <a:latin typeface="PingFang SC"/>
                <a:ea typeface="PingFang SC"/>
              </a:rPr>
              <a:t>试想一下，一个排列的队伍，排队办理业务，你也在其中，你想知道你排列第几，队伍太长没有除了队首的人知道自己的位次，其余人不知道各自的位次。</a:t>
            </a:r>
            <a:r>
              <a:rPr lang="zh-CN" altLang="en-US" sz="1600" b="0" i="0">
                <a:solidFill>
                  <a:srgbClr val="333333"/>
                </a:solidFill>
                <a:latin typeface="PingFang SC"/>
                <a:ea typeface="PingFang SC"/>
              </a:rPr>
              <a:t>那该怎么办？</a:t>
            </a:r>
            <a:endParaRPr lang="zh-CN" altLang="en-US" sz="1600" b="0" i="0">
              <a:solidFill>
                <a:srgbClr val="333333"/>
              </a:solidFill>
              <a:latin typeface="PingFang SC"/>
              <a:ea typeface="PingFang SC"/>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52134" y="764446"/>
            <a:ext cx="269113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3.2.2 </a:t>
            </a:r>
            <a:r>
              <a:rPr lang="zh-CN" altLang="en-US" sz="2800" b="1" dirty="0">
                <a:solidFill>
                  <a:srgbClr val="0000FF"/>
                </a:solidFill>
                <a:latin typeface="楷体" panose="02010609060101010101" pitchFamily="49" charset="-122"/>
                <a:ea typeface="楷体" panose="02010609060101010101" pitchFamily="49" charset="-122"/>
              </a:rPr>
              <a:t>快速排序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20" name="文本框 19"/>
          <p:cNvSpPr txBox="1"/>
          <p:nvPr/>
        </p:nvSpPr>
        <p:spPr>
          <a:xfrm>
            <a:off x="611505" y="1286510"/>
            <a:ext cx="7463790" cy="396240"/>
          </a:xfrm>
          <a:prstGeom prst="rect">
            <a:avLst/>
          </a:prstGeom>
          <a:noFill/>
        </p:spPr>
        <p:txBody>
          <a:bodyPr wrap="square" rtlCol="0" anchor="t">
            <a:noAutofit/>
          </a:bodyPr>
          <a:p>
            <a:r>
              <a:rPr lang="en-US" altLang="zh-CN" dirty="0">
                <a:solidFill>
                  <a:srgbClr val="080808"/>
                </a:solidFill>
                <a:latin typeface="Times New Roman" panose="02020603050405020304" pitchFamily="18" charset="0"/>
                <a:sym typeface="+mn-ea"/>
              </a:rPr>
              <a:t>arrange1</a:t>
            </a:r>
            <a:r>
              <a:rPr lang="zh-CN" altLang="en-US" dirty="0">
                <a:solidFill>
                  <a:srgbClr val="080808"/>
                </a:solidFill>
                <a:latin typeface="Times New Roman" panose="02020603050405020304" pitchFamily="18" charset="0"/>
                <a:sym typeface="+mn-ea"/>
              </a:rPr>
              <a:t>函数的实现与</a:t>
            </a:r>
            <a:r>
              <a:rPr lang="en-US" altLang="zh-CN" dirty="0">
                <a:solidFill>
                  <a:srgbClr val="080808"/>
                </a:solidFill>
                <a:latin typeface="Times New Roman" panose="02020603050405020304" pitchFamily="18" charset="0"/>
                <a:sym typeface="+mn-ea"/>
              </a:rPr>
              <a:t>arrange</a:t>
            </a:r>
            <a:r>
              <a:rPr lang="zh-CN" altLang="en-US" dirty="0">
                <a:solidFill>
                  <a:srgbClr val="080808"/>
                </a:solidFill>
                <a:latin typeface="Times New Roman" panose="02020603050405020304" pitchFamily="18" charset="0"/>
                <a:sym typeface="+mn-ea"/>
              </a:rPr>
              <a:t>函数思想几乎相同不在</a:t>
            </a:r>
            <a:r>
              <a:rPr lang="zh-CN" altLang="en-US" dirty="0">
                <a:solidFill>
                  <a:srgbClr val="080808"/>
                </a:solidFill>
                <a:latin typeface="Times New Roman" panose="02020603050405020304" pitchFamily="18" charset="0"/>
                <a:sym typeface="+mn-ea"/>
              </a:rPr>
              <a:t>赘述：</a:t>
            </a:r>
            <a:endParaRPr lang="en-US" altLang="zh-CN" dirty="0">
              <a:solidFill>
                <a:srgbClr val="080808"/>
              </a:solidFill>
              <a:latin typeface="Times New Roman" panose="02020603050405020304" pitchFamily="18" charset="0"/>
              <a:sym typeface="+mn-ea"/>
            </a:endParaRPr>
          </a:p>
        </p:txBody>
      </p:sp>
      <p:sp>
        <p:nvSpPr>
          <p:cNvPr id="3" name="文本框 2"/>
          <p:cNvSpPr txBox="1"/>
          <p:nvPr/>
        </p:nvSpPr>
        <p:spPr>
          <a:xfrm>
            <a:off x="1524000" y="1682750"/>
            <a:ext cx="6551295" cy="5015865"/>
          </a:xfrm>
          <a:prstGeom prst="rect">
            <a:avLst/>
          </a:prstGeom>
          <a:noFill/>
        </p:spPr>
        <p:txBody>
          <a:bodyPr wrap="square" rtlCol="0" anchor="t">
            <a:spAutoFit/>
          </a:bodyPr>
          <a:p>
            <a:r>
              <a:rPr lang="en-US" altLang="zh-CN" sz="1600">
                <a:solidFill>
                  <a:schemeClr val="tx1"/>
                </a:solidFill>
                <a:uFillTx/>
                <a:latin typeface="Times New Roman" panose="02020603050405020304" pitchFamily="18" charset="0"/>
              </a:rPr>
              <a:t>int arrange1(int a[], int low, int high,int pivot)</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if (low == high)</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return low+1;</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while (low &lt; high)</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while (a[high]&gt;pivot&amp;&amp;low&lt;high)</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high--;</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int temp = a[low];</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a[low] = a[high];</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a[high] = temp;</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while (a[low]==pivot&amp;&amp;low&lt;=high)</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low++;</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return low;</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a:t>
            </a:r>
            <a:endParaRPr lang="en-US" altLang="zh-CN" sz="1600">
              <a:solidFill>
                <a:schemeClr val="tx1"/>
              </a:solidFill>
              <a:uFillTx/>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99770" y="1282700"/>
            <a:ext cx="8589010" cy="1444625"/>
          </a:xfrm>
          <a:prstGeom prst="rect">
            <a:avLst/>
          </a:prstGeom>
          <a:noFill/>
        </p:spPr>
        <p:txBody>
          <a:bodyPr wrap="square" rtlCol="0">
            <a:noAutofit/>
          </a:bodyPr>
          <a:p>
            <a:r>
              <a:rPr lang="zh-CN" altLang="en-US">
                <a:latin typeface="Times New Roman" panose="02020603050405020304" pitchFamily="18" charset="0"/>
              </a:rPr>
              <a:t>二路</a:t>
            </a:r>
            <a:r>
              <a:rPr lang="zh-CN" altLang="en-US">
                <a:latin typeface="Times New Roman" panose="02020603050405020304" pitchFamily="18" charset="0"/>
              </a:rPr>
              <a:t>归并排序的基本</a:t>
            </a:r>
            <a:r>
              <a:rPr lang="zh-CN" altLang="en-US">
                <a:latin typeface="Times New Roman" panose="02020603050405020304" pitchFamily="18" charset="0"/>
              </a:rPr>
              <a:t>思想：</a:t>
            </a:r>
            <a:endParaRPr lang="zh-CN" altLang="en-US">
              <a:latin typeface="Times New Roman" panose="02020603050405020304" pitchFamily="18" charset="0"/>
            </a:endParaRPr>
          </a:p>
          <a:p>
            <a:r>
              <a:rPr lang="zh-CN" altLang="en-US">
                <a:latin typeface="Times New Roman" panose="02020603050405020304" pitchFamily="18" charset="0"/>
              </a:rPr>
              <a:t>（</a:t>
            </a:r>
            <a:r>
              <a:rPr lang="en-US" altLang="zh-CN">
                <a:latin typeface="Times New Roman" panose="02020603050405020304" pitchFamily="18" charset="0"/>
              </a:rPr>
              <a:t>1</a:t>
            </a:r>
            <a:r>
              <a:rPr lang="zh-CN" altLang="en-US">
                <a:latin typeface="Times New Roman" panose="02020603050405020304" pitchFamily="18" charset="0"/>
              </a:rPr>
              <a:t>）拆分数组，把无序的数组不断拆分，直至拆分成一个元素，则认为</a:t>
            </a:r>
            <a:r>
              <a:rPr lang="zh-CN" altLang="en-US">
                <a:latin typeface="Times New Roman" panose="02020603050405020304" pitchFamily="18" charset="0"/>
              </a:rPr>
              <a:t>有序。</a:t>
            </a:r>
            <a:endParaRPr lang="zh-CN" altLang="en-US">
              <a:latin typeface="Times New Roman" panose="02020603050405020304" pitchFamily="18" charset="0"/>
            </a:endParaRPr>
          </a:p>
          <a:p>
            <a:r>
              <a:rPr lang="zh-CN" altLang="en-US">
                <a:latin typeface="Times New Roman" panose="02020603050405020304" pitchFamily="18" charset="0"/>
              </a:rPr>
              <a:t>该操作可以不断的用递进，直至剩下一个</a:t>
            </a:r>
            <a:r>
              <a:rPr lang="zh-CN" altLang="en-US">
                <a:latin typeface="Times New Roman" panose="02020603050405020304" pitchFamily="18" charset="0"/>
              </a:rPr>
              <a:t>元素。</a:t>
            </a:r>
            <a:endParaRPr lang="zh-CN" altLang="en-US">
              <a:latin typeface="Times New Roman" panose="02020603050405020304" pitchFamily="18" charset="0"/>
            </a:endParaRPr>
          </a:p>
          <a:p>
            <a:r>
              <a:rPr lang="zh-CN" altLang="en-US">
                <a:latin typeface="Times New Roman" panose="02020603050405020304" pitchFamily="18" charset="0"/>
              </a:rPr>
              <a:t>（</a:t>
            </a:r>
            <a:r>
              <a:rPr lang="en-US" altLang="zh-CN">
                <a:latin typeface="Times New Roman" panose="02020603050405020304" pitchFamily="18" charset="0"/>
              </a:rPr>
              <a:t>2</a:t>
            </a:r>
            <a:r>
              <a:rPr lang="zh-CN" altLang="en-US">
                <a:latin typeface="Times New Roman" panose="02020603050405020304" pitchFamily="18" charset="0"/>
              </a:rPr>
              <a:t>）然后将差分的数组不断的从头到尾的进行合并，此操作则是递归的回归</a:t>
            </a:r>
            <a:r>
              <a:rPr lang="zh-CN" altLang="en-US">
                <a:latin typeface="Times New Roman" panose="02020603050405020304" pitchFamily="18" charset="0"/>
              </a:rPr>
              <a:t>操作。</a:t>
            </a:r>
            <a:endParaRPr lang="zh-CN" altLang="en-US">
              <a:latin typeface="Times New Roman" panose="02020603050405020304" pitchFamily="18" charset="0"/>
            </a:endParaRPr>
          </a:p>
        </p:txBody>
      </p:sp>
      <p:sp>
        <p:nvSpPr>
          <p:cNvPr id="6" name="矩形 5"/>
          <p:cNvSpPr/>
          <p:nvPr/>
        </p:nvSpPr>
        <p:spPr>
          <a:xfrm>
            <a:off x="407074" y="764446"/>
            <a:ext cx="269113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3.2.3 </a:t>
            </a:r>
            <a:r>
              <a:rPr lang="zh-CN" altLang="en-US" sz="2800" b="1" dirty="0">
                <a:solidFill>
                  <a:srgbClr val="0000FF"/>
                </a:solidFill>
                <a:latin typeface="楷体" panose="02010609060101010101" pitchFamily="49" charset="-122"/>
                <a:ea typeface="楷体" panose="02010609060101010101" pitchFamily="49" charset="-122"/>
              </a:rPr>
              <a:t>归并排序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3" name="文本框 2"/>
          <p:cNvSpPr txBox="1"/>
          <p:nvPr/>
        </p:nvSpPr>
        <p:spPr>
          <a:xfrm>
            <a:off x="568960" y="3728720"/>
            <a:ext cx="2136140" cy="456565"/>
          </a:xfrm>
          <a:prstGeom prst="rect">
            <a:avLst/>
          </a:prstGeom>
          <a:noFill/>
        </p:spPr>
        <p:txBody>
          <a:bodyPr wrap="square" rtlCol="0">
            <a:noAutofit/>
          </a:bodyPr>
          <a:p>
            <a:r>
              <a:rPr lang="en-US" altLang="zh-CN" sz="1800">
                <a:latin typeface="Times New Roman" panose="02020603050405020304" pitchFamily="18" charset="0"/>
                <a:cs typeface="Times New Roman" panose="02020603050405020304" pitchFamily="18" charset="0"/>
              </a:rPr>
              <a:t>Mergesort(</a:t>
            </a:r>
            <a:r>
              <a:rPr lang="en-US" altLang="zh-CN" sz="1800">
                <a:latin typeface="Times New Roman" panose="02020603050405020304" pitchFamily="18" charset="0"/>
                <a:cs typeface="Times New Roman" panose="02020603050405020304" pitchFamily="18" charset="0"/>
              </a:rPr>
              <a:t>a,i,j) =</a:t>
            </a:r>
            <a:endParaRPr lang="en-US" altLang="zh-CN" sz="1800">
              <a:latin typeface="Times New Roman" panose="02020603050405020304" pitchFamily="18" charset="0"/>
              <a:cs typeface="Times New Roman" panose="02020603050405020304" pitchFamily="18" charset="0"/>
            </a:endParaRPr>
          </a:p>
        </p:txBody>
      </p:sp>
      <p:sp>
        <p:nvSpPr>
          <p:cNvPr id="12" name="左大括号 11"/>
          <p:cNvSpPr/>
          <p:nvPr/>
        </p:nvSpPr>
        <p:spPr>
          <a:xfrm>
            <a:off x="2516505" y="3068955"/>
            <a:ext cx="438150" cy="1691640"/>
          </a:xfrm>
          <a:prstGeom prst="leftBrace">
            <a:avLst/>
          </a:prstGeom>
          <a:noFill/>
          <a:ln w="2857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3" name="文本框 12"/>
          <p:cNvSpPr txBox="1"/>
          <p:nvPr/>
        </p:nvSpPr>
        <p:spPr>
          <a:xfrm>
            <a:off x="3092450" y="2924810"/>
            <a:ext cx="2660015" cy="549910"/>
          </a:xfrm>
          <a:prstGeom prst="rect">
            <a:avLst/>
          </a:prstGeom>
          <a:noFill/>
        </p:spPr>
        <p:txBody>
          <a:bodyPr wrap="square" rtlCol="0">
            <a:noAutofit/>
          </a:bodyPr>
          <a:p>
            <a:r>
              <a:rPr lang="zh-CN" altLang="en-US" sz="1800">
                <a:latin typeface="Times New Roman" panose="02020603050405020304" pitchFamily="18" charset="0"/>
                <a:cs typeface="Times New Roman" panose="02020603050405020304" pitchFamily="18" charset="0"/>
              </a:rPr>
              <a:t>直接返回结果</a:t>
            </a:r>
            <a:r>
              <a:rPr lang="en-US" altLang="zh-CN" sz="1800">
                <a:latin typeface="Times New Roman" panose="02020603050405020304" pitchFamily="18" charset="0"/>
                <a:cs typeface="Times New Roman" panose="02020603050405020304" pitchFamily="18" charset="0"/>
              </a:rPr>
              <a:t>;</a:t>
            </a:r>
            <a:endParaRPr lang="en-US" altLang="zh-CN" sz="1800">
              <a:latin typeface="Times New Roman" panose="02020603050405020304" pitchFamily="18" charset="0"/>
              <a:cs typeface="Times New Roman" panose="02020603050405020304" pitchFamily="18" charset="0"/>
            </a:endParaRPr>
          </a:p>
          <a:p>
            <a:pPr algn="just"/>
            <a:endParaRPr lang="zh-CN" altLang="en-US" sz="1800">
              <a:latin typeface="Times New Roman" panose="02020603050405020304" pitchFamily="18" charset="0"/>
              <a:cs typeface="Times New Roman" panose="02020603050405020304" pitchFamily="18" charset="0"/>
            </a:endParaRPr>
          </a:p>
        </p:txBody>
      </p:sp>
      <p:sp>
        <p:nvSpPr>
          <p:cNvPr id="14" name="文本框 13"/>
          <p:cNvSpPr txBox="1"/>
          <p:nvPr/>
        </p:nvSpPr>
        <p:spPr>
          <a:xfrm>
            <a:off x="6396355" y="2924810"/>
            <a:ext cx="2237740" cy="445770"/>
          </a:xfrm>
          <a:prstGeom prst="rect">
            <a:avLst/>
          </a:prstGeom>
          <a:noFill/>
        </p:spPr>
        <p:txBody>
          <a:bodyPr wrap="square" rtlCol="0">
            <a:noAutofit/>
          </a:bodyPr>
          <a:p>
            <a:r>
              <a:rPr lang="en-US" sz="1800">
                <a:solidFill>
                  <a:schemeClr val="tx1"/>
                </a:solidFill>
                <a:uFillTx/>
                <a:latin typeface="Times New Roman" panose="02020603050405020304" pitchFamily="18" charset="0"/>
              </a:rPr>
              <a:t>i==j;</a:t>
            </a:r>
            <a:endParaRPr lang="zh-CN" altLang="en-US" sz="1800">
              <a:solidFill>
                <a:schemeClr val="tx1"/>
              </a:solidFill>
              <a:uFillTx/>
              <a:latin typeface="Times New Roman" panose="02020603050405020304" pitchFamily="18" charset="0"/>
            </a:endParaRPr>
          </a:p>
          <a:p>
            <a:endParaRPr lang="zh-CN" altLang="en-US" sz="1800">
              <a:solidFill>
                <a:schemeClr val="tx1"/>
              </a:solidFill>
              <a:uFillTx/>
              <a:latin typeface="Times New Roman" panose="02020603050405020304" pitchFamily="18" charset="0"/>
            </a:endParaRPr>
          </a:p>
          <a:p>
            <a:endParaRPr lang="zh-CN" altLang="en-US" sz="1800">
              <a:solidFill>
                <a:schemeClr val="tx1"/>
              </a:solidFill>
              <a:uFillTx/>
              <a:latin typeface="Times New Roman" panose="02020603050405020304" pitchFamily="18" charset="0"/>
            </a:endParaRPr>
          </a:p>
          <a:p>
            <a:endParaRPr lang="zh-CN" altLang="en-US" sz="1800">
              <a:solidFill>
                <a:schemeClr val="tx1"/>
              </a:solidFill>
              <a:uFillTx/>
              <a:latin typeface="Times New Roman" panose="02020603050405020304" pitchFamily="18" charset="0"/>
            </a:endParaRPr>
          </a:p>
        </p:txBody>
      </p:sp>
      <p:sp>
        <p:nvSpPr>
          <p:cNvPr id="17" name="文本框 16"/>
          <p:cNvSpPr txBox="1"/>
          <p:nvPr/>
        </p:nvSpPr>
        <p:spPr>
          <a:xfrm>
            <a:off x="2954655" y="4494530"/>
            <a:ext cx="3406140" cy="969010"/>
          </a:xfrm>
          <a:prstGeom prst="rect">
            <a:avLst/>
          </a:prstGeom>
          <a:noFill/>
        </p:spPr>
        <p:txBody>
          <a:bodyPr wrap="square" rtlCol="0">
            <a:noAutofit/>
          </a:bodyPr>
          <a:p>
            <a:r>
              <a:rPr lang="zh-CN" altLang="en-US" sz="1800">
                <a:latin typeface="Times New Roman" panose="02020603050405020304" pitchFamily="18" charset="0"/>
                <a:cs typeface="Times New Roman" panose="02020603050405020304" pitchFamily="18" charset="0"/>
              </a:rPr>
              <a:t>拆分两个等量的数组，递归</a:t>
            </a:r>
            <a:r>
              <a:rPr lang="zh-CN" altLang="en-US" sz="1800">
                <a:latin typeface="Times New Roman" panose="02020603050405020304" pitchFamily="18" charset="0"/>
                <a:cs typeface="Times New Roman" panose="02020603050405020304" pitchFamily="18" charset="0"/>
              </a:rPr>
              <a:t>拆分，然后合并，并返回进行回归；</a:t>
            </a:r>
            <a:endParaRPr lang="en-US" altLang="zh-CN" sz="1800">
              <a:latin typeface="Times New Roman" panose="02020603050405020304" pitchFamily="18" charset="0"/>
              <a:cs typeface="Times New Roman" panose="02020603050405020304" pitchFamily="18" charset="0"/>
            </a:endParaRPr>
          </a:p>
          <a:p>
            <a:pPr algn="just"/>
            <a:endParaRPr lang="zh-CN" altLang="en-US" sz="1800">
              <a:latin typeface="Times New Roman" panose="02020603050405020304" pitchFamily="18" charset="0"/>
              <a:cs typeface="Times New Roman" panose="02020603050405020304" pitchFamily="18" charset="0"/>
            </a:endParaRPr>
          </a:p>
        </p:txBody>
      </p:sp>
      <p:sp>
        <p:nvSpPr>
          <p:cNvPr id="18" name="文本框 17"/>
          <p:cNvSpPr txBox="1"/>
          <p:nvPr/>
        </p:nvSpPr>
        <p:spPr>
          <a:xfrm>
            <a:off x="6396355" y="4533265"/>
            <a:ext cx="2237740" cy="445770"/>
          </a:xfrm>
          <a:prstGeom prst="rect">
            <a:avLst/>
          </a:prstGeom>
          <a:noFill/>
        </p:spPr>
        <p:txBody>
          <a:bodyPr wrap="square" rtlCol="0">
            <a:noAutofit/>
          </a:bodyPr>
          <a:p>
            <a:r>
              <a:rPr lang="en-US" sz="1800">
                <a:uFillTx/>
                <a:latin typeface="Times New Roman" panose="02020603050405020304" pitchFamily="18" charset="0"/>
                <a:sym typeface="+mn-ea"/>
              </a:rPr>
              <a:t>i&lt;j;</a:t>
            </a:r>
            <a:endParaRPr lang="zh-CN" altLang="en-US" sz="1800">
              <a:solidFill>
                <a:schemeClr val="tx1"/>
              </a:solidFill>
              <a:uFillTx/>
              <a:latin typeface="Times New Roman" panose="02020603050405020304" pitchFamily="18" charset="0"/>
            </a:endParaRPr>
          </a:p>
          <a:p>
            <a:endParaRPr lang="zh-CN" altLang="en-US" sz="1800">
              <a:solidFill>
                <a:schemeClr val="tx1"/>
              </a:solidFill>
              <a:uFillTx/>
              <a:latin typeface="Times New Roman" panose="02020603050405020304" pitchFamily="18" charset="0"/>
            </a:endParaRPr>
          </a:p>
          <a:p>
            <a:endParaRPr lang="zh-CN" altLang="en-US" sz="1800">
              <a:solidFill>
                <a:schemeClr val="tx1"/>
              </a:solidFill>
              <a:uFillTx/>
              <a:latin typeface="Times New Roman" panose="02020603050405020304" pitchFamily="18" charset="0"/>
            </a:endParaRPr>
          </a:p>
          <a:p>
            <a:endParaRPr lang="zh-CN" altLang="en-US" sz="1800">
              <a:solidFill>
                <a:schemeClr val="tx1"/>
              </a:solidFill>
              <a:uFillTx/>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07074" y="704121"/>
            <a:ext cx="269113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3.2.3 </a:t>
            </a:r>
            <a:r>
              <a:rPr lang="zh-CN" altLang="en-US" sz="2800" b="1" dirty="0">
                <a:solidFill>
                  <a:srgbClr val="0000FF"/>
                </a:solidFill>
                <a:latin typeface="楷体" panose="02010609060101010101" pitchFamily="49" charset="-122"/>
                <a:ea typeface="楷体" panose="02010609060101010101" pitchFamily="49" charset="-122"/>
              </a:rPr>
              <a:t>归并排序</a:t>
            </a:r>
            <a:endParaRPr lang="zh-CN" altLang="en-US" sz="2800" b="1" dirty="0">
              <a:solidFill>
                <a:srgbClr val="0000FF"/>
              </a:solidFill>
              <a:latin typeface="楷体" panose="02010609060101010101" pitchFamily="49" charset="-122"/>
              <a:ea typeface="楷体" panose="02010609060101010101" pitchFamily="49" charset="-122"/>
            </a:endParaRPr>
          </a:p>
        </p:txBody>
      </p:sp>
      <p:graphicFrame>
        <p:nvGraphicFramePr>
          <p:cNvPr id="10" name="表格 9"/>
          <p:cNvGraphicFramePr/>
          <p:nvPr/>
        </p:nvGraphicFramePr>
        <p:xfrm>
          <a:off x="2555875" y="1383665"/>
          <a:ext cx="4320000" cy="372110"/>
        </p:xfrm>
        <a:graphic>
          <a:graphicData uri="http://schemas.openxmlformats.org/drawingml/2006/table">
            <a:tbl>
              <a:tblPr firstRow="1" bandRow="1">
                <a:tableStyleId>{5C22544A-7EE6-4342-B048-85BDC9FD1C3A}</a:tableStyleId>
              </a:tblPr>
              <a:tblGrid>
                <a:gridCol w="540000"/>
                <a:gridCol w="540000"/>
                <a:gridCol w="540000"/>
                <a:gridCol w="540000"/>
                <a:gridCol w="540000"/>
                <a:gridCol w="540000"/>
                <a:gridCol w="540000"/>
                <a:gridCol w="540000"/>
              </a:tblGrid>
              <a:tr h="372110">
                <a:tc>
                  <a:txBody>
                    <a:bodyPr/>
                    <a:p>
                      <a:pPr>
                        <a:buNone/>
                      </a:pPr>
                      <a:r>
                        <a:rPr lang="en-US" altLang="zh-CN" sz="1600" dirty="0">
                          <a:solidFill>
                            <a:srgbClr val="080808"/>
                          </a:solidFill>
                          <a:latin typeface="Times New Roman" panose="02020603050405020304" pitchFamily="18" charset="0"/>
                          <a:sym typeface="+mn-ea"/>
                        </a:rPr>
                        <a:t>32</a:t>
                      </a: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080808"/>
                          </a:solidFill>
                          <a:latin typeface="Times New Roman" panose="02020603050405020304" pitchFamily="18" charset="0"/>
                          <a:sym typeface="+mn-ea"/>
                        </a:rPr>
                        <a:t>15</a:t>
                      </a: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080808"/>
                          </a:solidFill>
                          <a:latin typeface="Times New Roman" panose="02020603050405020304" pitchFamily="18" charset="0"/>
                          <a:sym typeface="+mn-ea"/>
                        </a:rPr>
                        <a:t>11</a:t>
                      </a: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080808"/>
                          </a:solidFill>
                          <a:latin typeface="Times New Roman" panose="02020603050405020304" pitchFamily="18" charset="0"/>
                          <a:sym typeface="+mn-ea"/>
                        </a:rPr>
                        <a:t>26</a:t>
                      </a: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080808"/>
                          </a:solidFill>
                          <a:latin typeface="Times New Roman" panose="02020603050405020304" pitchFamily="18" charset="0"/>
                          <a:sym typeface="+mn-ea"/>
                        </a:rPr>
                        <a:t>53</a:t>
                      </a: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080808"/>
                          </a:solidFill>
                          <a:latin typeface="Times New Roman" panose="02020603050405020304" pitchFamily="18" charset="0"/>
                          <a:sym typeface="+mn-ea"/>
                        </a:rPr>
                        <a:t>87</a:t>
                      </a: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080808"/>
                          </a:solidFill>
                          <a:latin typeface="Times New Roman" panose="02020603050405020304" pitchFamily="18" charset="0"/>
                          <a:sym typeface="+mn-ea"/>
                        </a:rPr>
                        <a:t>3</a:t>
                      </a: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080808"/>
                          </a:solidFill>
                          <a:latin typeface="Times New Roman" panose="02020603050405020304" pitchFamily="18" charset="0"/>
                          <a:sym typeface="+mn-ea"/>
                        </a:rPr>
                        <a:t>61</a:t>
                      </a: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7" name="表格 6"/>
          <p:cNvGraphicFramePr/>
          <p:nvPr/>
        </p:nvGraphicFramePr>
        <p:xfrm>
          <a:off x="1907540" y="2637155"/>
          <a:ext cx="6400165" cy="381000"/>
        </p:xfrm>
        <a:graphic>
          <a:graphicData uri="http://schemas.openxmlformats.org/drawingml/2006/table">
            <a:tbl>
              <a:tblPr firstRow="1" bandRow="1">
                <a:tableStyleId>{5C22544A-7EE6-4342-B048-85BDC9FD1C3A}</a:tableStyleId>
              </a:tblPr>
              <a:tblGrid>
                <a:gridCol w="540000"/>
                <a:gridCol w="540000"/>
              </a:tblGrid>
              <a:tr h="381000">
                <a:tc>
                  <a:txBody>
                    <a:bodyPr/>
                    <a:p>
                      <a:pPr>
                        <a:buNone/>
                      </a:pPr>
                      <a:r>
                        <a:rPr lang="en-US" altLang="zh-CN" sz="1800" dirty="0">
                          <a:solidFill>
                            <a:srgbClr val="080808"/>
                          </a:solidFill>
                          <a:latin typeface="Times New Roman" panose="02020603050405020304" pitchFamily="18" charset="0"/>
                          <a:sym typeface="+mn-ea"/>
                        </a:rPr>
                        <a:t>32</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15</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8" name="表格 7"/>
          <p:cNvGraphicFramePr/>
          <p:nvPr/>
        </p:nvGraphicFramePr>
        <p:xfrm>
          <a:off x="4860290" y="1988820"/>
          <a:ext cx="3197860" cy="381000"/>
        </p:xfrm>
        <a:graphic>
          <a:graphicData uri="http://schemas.openxmlformats.org/drawingml/2006/table">
            <a:tbl>
              <a:tblPr firstRow="1" bandRow="1">
                <a:tableStyleId>{5C22544A-7EE6-4342-B048-85BDC9FD1C3A}</a:tableStyleId>
              </a:tblPr>
              <a:tblGrid>
                <a:gridCol w="540000"/>
                <a:gridCol w="540000"/>
                <a:gridCol w="540000"/>
                <a:gridCol w="540000"/>
              </a:tblGrid>
              <a:tr h="381000">
                <a:tc>
                  <a:txBody>
                    <a:bodyPr/>
                    <a:p>
                      <a:pPr>
                        <a:buNone/>
                      </a:pPr>
                      <a:r>
                        <a:rPr lang="en-US" altLang="zh-CN" sz="1800" dirty="0">
                          <a:solidFill>
                            <a:srgbClr val="080808"/>
                          </a:solidFill>
                          <a:latin typeface="Times New Roman" panose="02020603050405020304" pitchFamily="18" charset="0"/>
                          <a:sym typeface="+mn-ea"/>
                        </a:rPr>
                        <a:t>53</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87</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3</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61</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11" name="表格 10"/>
          <p:cNvGraphicFramePr/>
          <p:nvPr/>
        </p:nvGraphicFramePr>
        <p:xfrm>
          <a:off x="3636010" y="2637155"/>
          <a:ext cx="1598930" cy="381000"/>
        </p:xfrm>
        <a:graphic>
          <a:graphicData uri="http://schemas.openxmlformats.org/drawingml/2006/table">
            <a:tbl>
              <a:tblPr firstRow="1" bandRow="1">
                <a:tableStyleId>{5C22544A-7EE6-4342-B048-85BDC9FD1C3A}</a:tableStyleId>
              </a:tblPr>
              <a:tblGrid>
                <a:gridCol w="540000"/>
                <a:gridCol w="540000"/>
              </a:tblGrid>
              <a:tr h="381000">
                <a:tc>
                  <a:txBody>
                    <a:bodyPr/>
                    <a:p>
                      <a:pPr>
                        <a:buNone/>
                      </a:pPr>
                      <a:r>
                        <a:rPr lang="en-US" altLang="zh-CN" sz="1800" dirty="0">
                          <a:solidFill>
                            <a:srgbClr val="080808"/>
                          </a:solidFill>
                          <a:latin typeface="Times New Roman" panose="02020603050405020304" pitchFamily="18" charset="0"/>
                          <a:sym typeface="+mn-ea"/>
                        </a:rPr>
                        <a:t>11</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26</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15" name="表格 14"/>
          <p:cNvGraphicFramePr/>
          <p:nvPr/>
        </p:nvGraphicFramePr>
        <p:xfrm>
          <a:off x="6516370" y="2637155"/>
          <a:ext cx="1598930" cy="381000"/>
        </p:xfrm>
        <a:graphic>
          <a:graphicData uri="http://schemas.openxmlformats.org/drawingml/2006/table">
            <a:tbl>
              <a:tblPr firstRow="1" bandRow="1">
                <a:tableStyleId>{5C22544A-7EE6-4342-B048-85BDC9FD1C3A}</a:tableStyleId>
              </a:tblPr>
              <a:tblGrid>
                <a:gridCol w="540000"/>
                <a:gridCol w="540000"/>
              </a:tblGrid>
              <a:tr h="381000">
                <a:tc>
                  <a:txBody>
                    <a:bodyPr/>
                    <a:p>
                      <a:pPr>
                        <a:buNone/>
                      </a:pPr>
                      <a:r>
                        <a:rPr lang="en-US" altLang="zh-CN" sz="1800" dirty="0">
                          <a:solidFill>
                            <a:srgbClr val="080808"/>
                          </a:solidFill>
                          <a:latin typeface="Times New Roman" panose="02020603050405020304" pitchFamily="18" charset="0"/>
                          <a:sym typeface="+mn-ea"/>
                        </a:rPr>
                        <a:t>3</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61</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19" name="表格 18"/>
          <p:cNvGraphicFramePr/>
          <p:nvPr/>
        </p:nvGraphicFramePr>
        <p:xfrm>
          <a:off x="4788535" y="2637155"/>
          <a:ext cx="1598930" cy="381000"/>
        </p:xfrm>
        <a:graphic>
          <a:graphicData uri="http://schemas.openxmlformats.org/drawingml/2006/table">
            <a:tbl>
              <a:tblPr firstRow="1" bandRow="1">
                <a:tableStyleId>{5C22544A-7EE6-4342-B048-85BDC9FD1C3A}</a:tableStyleId>
              </a:tblPr>
              <a:tblGrid>
                <a:gridCol w="540000"/>
                <a:gridCol w="540000"/>
              </a:tblGrid>
              <a:tr h="381000">
                <a:tc>
                  <a:txBody>
                    <a:bodyPr/>
                    <a:p>
                      <a:pPr>
                        <a:buNone/>
                      </a:pPr>
                      <a:r>
                        <a:rPr lang="en-US" altLang="zh-CN" sz="1800" dirty="0">
                          <a:solidFill>
                            <a:srgbClr val="080808"/>
                          </a:solidFill>
                          <a:latin typeface="Times New Roman" panose="02020603050405020304" pitchFamily="18" charset="0"/>
                          <a:sym typeface="+mn-ea"/>
                        </a:rPr>
                        <a:t>53</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87</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21" name="表格 20"/>
          <p:cNvGraphicFramePr/>
          <p:nvPr/>
        </p:nvGraphicFramePr>
        <p:xfrm>
          <a:off x="2483485" y="1988820"/>
          <a:ext cx="3197860" cy="381000"/>
        </p:xfrm>
        <a:graphic>
          <a:graphicData uri="http://schemas.openxmlformats.org/drawingml/2006/table">
            <a:tbl>
              <a:tblPr firstRow="1" bandRow="1">
                <a:tableStyleId>{5C22544A-7EE6-4342-B048-85BDC9FD1C3A}</a:tableStyleId>
              </a:tblPr>
              <a:tblGrid>
                <a:gridCol w="540000"/>
                <a:gridCol w="540000"/>
                <a:gridCol w="540000"/>
                <a:gridCol w="540000"/>
              </a:tblGrid>
              <a:tr h="381000">
                <a:tc>
                  <a:txBody>
                    <a:bodyPr/>
                    <a:p>
                      <a:pPr>
                        <a:buNone/>
                      </a:pPr>
                      <a:r>
                        <a:rPr lang="en-US" altLang="zh-CN" sz="1800" dirty="0">
                          <a:solidFill>
                            <a:srgbClr val="080808"/>
                          </a:solidFill>
                          <a:latin typeface="Times New Roman" panose="02020603050405020304" pitchFamily="18" charset="0"/>
                          <a:sym typeface="+mn-ea"/>
                        </a:rPr>
                        <a:t>32</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15</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11</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26</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cxnSp>
        <p:nvCxnSpPr>
          <p:cNvPr id="22" name="直接箭头连接符 21"/>
          <p:cNvCxnSpPr>
            <a:stCxn id="10" idx="2"/>
            <a:endCxn id="21" idx="0"/>
          </p:cNvCxnSpPr>
          <p:nvPr/>
        </p:nvCxnSpPr>
        <p:spPr>
          <a:xfrm flipH="1">
            <a:off x="3563620" y="1755775"/>
            <a:ext cx="1152525" cy="23304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24" name="直接箭头连接符 23"/>
          <p:cNvCxnSpPr>
            <a:stCxn id="10" idx="2"/>
            <a:endCxn id="8" idx="0"/>
          </p:cNvCxnSpPr>
          <p:nvPr/>
        </p:nvCxnSpPr>
        <p:spPr>
          <a:xfrm>
            <a:off x="4716145" y="1755775"/>
            <a:ext cx="1224280" cy="23304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25" name="直接箭头连接符 24"/>
          <p:cNvCxnSpPr>
            <a:stCxn id="21" idx="2"/>
            <a:endCxn id="7" idx="0"/>
          </p:cNvCxnSpPr>
          <p:nvPr/>
        </p:nvCxnSpPr>
        <p:spPr>
          <a:xfrm flipH="1">
            <a:off x="2447925" y="2369820"/>
            <a:ext cx="1115695" cy="26733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27" name="直接箭头连接符 26"/>
          <p:cNvCxnSpPr>
            <a:stCxn id="8" idx="2"/>
            <a:endCxn id="19" idx="0"/>
          </p:cNvCxnSpPr>
          <p:nvPr/>
        </p:nvCxnSpPr>
        <p:spPr>
          <a:xfrm flipH="1">
            <a:off x="5328920" y="2369820"/>
            <a:ext cx="611505" cy="26733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29" name="直接箭头连接符 28"/>
          <p:cNvCxnSpPr>
            <a:stCxn id="21" idx="2"/>
            <a:endCxn id="11" idx="0"/>
          </p:cNvCxnSpPr>
          <p:nvPr/>
        </p:nvCxnSpPr>
        <p:spPr>
          <a:xfrm>
            <a:off x="3563620" y="2369820"/>
            <a:ext cx="612775" cy="26733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30" name="直接箭头连接符 29"/>
          <p:cNvCxnSpPr>
            <a:stCxn id="8" idx="2"/>
            <a:endCxn id="15" idx="0"/>
          </p:cNvCxnSpPr>
          <p:nvPr/>
        </p:nvCxnSpPr>
        <p:spPr>
          <a:xfrm>
            <a:off x="5940425" y="2369820"/>
            <a:ext cx="1116330" cy="26733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graphicFrame>
        <p:nvGraphicFramePr>
          <p:cNvPr id="31" name="表格 30"/>
          <p:cNvGraphicFramePr/>
          <p:nvPr/>
        </p:nvGraphicFramePr>
        <p:xfrm>
          <a:off x="1763395" y="3213100"/>
          <a:ext cx="540000" cy="381000"/>
        </p:xfrm>
        <a:graphic>
          <a:graphicData uri="http://schemas.openxmlformats.org/drawingml/2006/table">
            <a:tbl>
              <a:tblPr firstRow="1" bandRow="1">
                <a:tableStyleId>{5C22544A-7EE6-4342-B048-85BDC9FD1C3A}</a:tableStyleId>
              </a:tblPr>
              <a:tblGrid>
                <a:gridCol w="540000"/>
              </a:tblGrid>
              <a:tr h="381000">
                <a:tc>
                  <a:txBody>
                    <a:bodyPr/>
                    <a:p>
                      <a:pPr>
                        <a:buNone/>
                      </a:pPr>
                      <a:r>
                        <a:rPr lang="en-US" altLang="zh-CN" sz="1800" dirty="0">
                          <a:solidFill>
                            <a:srgbClr val="080808"/>
                          </a:solidFill>
                          <a:latin typeface="Times New Roman" panose="02020603050405020304" pitchFamily="18" charset="0"/>
                          <a:sym typeface="+mn-ea"/>
                        </a:rPr>
                        <a:t>32</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33" name="表格 32"/>
          <p:cNvGraphicFramePr/>
          <p:nvPr/>
        </p:nvGraphicFramePr>
        <p:xfrm>
          <a:off x="2700020" y="3213100"/>
          <a:ext cx="540000" cy="381000"/>
        </p:xfrm>
        <a:graphic>
          <a:graphicData uri="http://schemas.openxmlformats.org/drawingml/2006/table">
            <a:tbl>
              <a:tblPr firstRow="1" bandRow="1">
                <a:tableStyleId>{5C22544A-7EE6-4342-B048-85BDC9FD1C3A}</a:tableStyleId>
              </a:tblPr>
              <a:tblGrid>
                <a:gridCol w="540000"/>
              </a:tblGrid>
              <a:tr h="381000">
                <a:tc>
                  <a:txBody>
                    <a:bodyPr/>
                    <a:p>
                      <a:pPr>
                        <a:buNone/>
                      </a:pPr>
                      <a:r>
                        <a:rPr lang="en-US" altLang="zh-CN" sz="1800" dirty="0">
                          <a:solidFill>
                            <a:srgbClr val="080808"/>
                          </a:solidFill>
                          <a:latin typeface="Times New Roman" panose="02020603050405020304" pitchFamily="18" charset="0"/>
                          <a:sym typeface="+mn-ea"/>
                        </a:rPr>
                        <a:t>15</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36" name="表格 35"/>
          <p:cNvGraphicFramePr/>
          <p:nvPr/>
        </p:nvGraphicFramePr>
        <p:xfrm>
          <a:off x="7164070" y="3213100"/>
          <a:ext cx="540000" cy="381000"/>
        </p:xfrm>
        <a:graphic>
          <a:graphicData uri="http://schemas.openxmlformats.org/drawingml/2006/table">
            <a:tbl>
              <a:tblPr firstRow="1" bandRow="1">
                <a:tableStyleId>{5C22544A-7EE6-4342-B048-85BDC9FD1C3A}</a:tableStyleId>
              </a:tblPr>
              <a:tblGrid>
                <a:gridCol w="540000"/>
              </a:tblGrid>
              <a:tr h="381000">
                <a:tc>
                  <a:txBody>
                    <a:bodyPr/>
                    <a:p>
                      <a:pPr>
                        <a:buNone/>
                      </a:pPr>
                      <a:r>
                        <a:rPr lang="en-US" altLang="zh-CN" sz="1800" dirty="0">
                          <a:solidFill>
                            <a:srgbClr val="080808"/>
                          </a:solidFill>
                          <a:latin typeface="Times New Roman" panose="02020603050405020304" pitchFamily="18" charset="0"/>
                          <a:sym typeface="+mn-ea"/>
                        </a:rPr>
                        <a:t>61</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37" name="表格 36"/>
          <p:cNvGraphicFramePr/>
          <p:nvPr/>
        </p:nvGraphicFramePr>
        <p:xfrm>
          <a:off x="6192520" y="3229610"/>
          <a:ext cx="540000" cy="381000"/>
        </p:xfrm>
        <a:graphic>
          <a:graphicData uri="http://schemas.openxmlformats.org/drawingml/2006/table">
            <a:tbl>
              <a:tblPr firstRow="1" bandRow="1">
                <a:tableStyleId>{5C22544A-7EE6-4342-B048-85BDC9FD1C3A}</a:tableStyleId>
              </a:tblPr>
              <a:tblGrid>
                <a:gridCol w="540000"/>
              </a:tblGrid>
              <a:tr h="381000">
                <a:tc>
                  <a:txBody>
                    <a:bodyPr/>
                    <a:p>
                      <a:pPr>
                        <a:buNone/>
                      </a:pPr>
                      <a:r>
                        <a:rPr lang="en-US" altLang="zh-CN" sz="1800" dirty="0">
                          <a:solidFill>
                            <a:srgbClr val="080808"/>
                          </a:solidFill>
                          <a:latin typeface="Times New Roman" panose="02020603050405020304" pitchFamily="18" charset="0"/>
                          <a:sym typeface="+mn-ea"/>
                        </a:rPr>
                        <a:t>3</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38" name="表格 37"/>
          <p:cNvGraphicFramePr/>
          <p:nvPr/>
        </p:nvGraphicFramePr>
        <p:xfrm>
          <a:off x="5580380" y="3229610"/>
          <a:ext cx="540000" cy="381000"/>
        </p:xfrm>
        <a:graphic>
          <a:graphicData uri="http://schemas.openxmlformats.org/drawingml/2006/table">
            <a:tbl>
              <a:tblPr firstRow="1" bandRow="1">
                <a:tableStyleId>{5C22544A-7EE6-4342-B048-85BDC9FD1C3A}</a:tableStyleId>
              </a:tblPr>
              <a:tblGrid>
                <a:gridCol w="540000"/>
              </a:tblGrid>
              <a:tr h="381000">
                <a:tc>
                  <a:txBody>
                    <a:bodyPr/>
                    <a:p>
                      <a:pPr>
                        <a:buNone/>
                      </a:pPr>
                      <a:r>
                        <a:rPr lang="en-US" altLang="zh-CN" sz="1800" dirty="0">
                          <a:solidFill>
                            <a:srgbClr val="080808"/>
                          </a:solidFill>
                          <a:latin typeface="Times New Roman" panose="02020603050405020304" pitchFamily="18" charset="0"/>
                          <a:sym typeface="+mn-ea"/>
                        </a:rPr>
                        <a:t>87</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39" name="表格 38"/>
          <p:cNvGraphicFramePr/>
          <p:nvPr/>
        </p:nvGraphicFramePr>
        <p:xfrm>
          <a:off x="4860290" y="3229610"/>
          <a:ext cx="540000" cy="381000"/>
        </p:xfrm>
        <a:graphic>
          <a:graphicData uri="http://schemas.openxmlformats.org/drawingml/2006/table">
            <a:tbl>
              <a:tblPr firstRow="1" bandRow="1">
                <a:tableStyleId>{5C22544A-7EE6-4342-B048-85BDC9FD1C3A}</a:tableStyleId>
              </a:tblPr>
              <a:tblGrid>
                <a:gridCol w="540000"/>
              </a:tblGrid>
              <a:tr h="381000">
                <a:tc>
                  <a:txBody>
                    <a:bodyPr/>
                    <a:p>
                      <a:pPr>
                        <a:buNone/>
                      </a:pPr>
                      <a:r>
                        <a:rPr lang="en-US" altLang="zh-CN" sz="1800" dirty="0">
                          <a:solidFill>
                            <a:srgbClr val="080808"/>
                          </a:solidFill>
                          <a:latin typeface="Times New Roman" panose="02020603050405020304" pitchFamily="18" charset="0"/>
                          <a:sym typeface="+mn-ea"/>
                        </a:rPr>
                        <a:t>53</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40" name="表格 39"/>
          <p:cNvGraphicFramePr/>
          <p:nvPr/>
        </p:nvGraphicFramePr>
        <p:xfrm>
          <a:off x="3347720" y="3213100"/>
          <a:ext cx="540000" cy="381000"/>
        </p:xfrm>
        <a:graphic>
          <a:graphicData uri="http://schemas.openxmlformats.org/drawingml/2006/table">
            <a:tbl>
              <a:tblPr firstRow="1" bandRow="1">
                <a:tableStyleId>{5C22544A-7EE6-4342-B048-85BDC9FD1C3A}</a:tableStyleId>
              </a:tblPr>
              <a:tblGrid>
                <a:gridCol w="540000"/>
              </a:tblGrid>
              <a:tr h="381000">
                <a:tc>
                  <a:txBody>
                    <a:bodyPr/>
                    <a:p>
                      <a:pPr>
                        <a:buNone/>
                      </a:pPr>
                      <a:r>
                        <a:rPr lang="en-US" altLang="zh-CN" sz="1800" dirty="0">
                          <a:solidFill>
                            <a:srgbClr val="080808"/>
                          </a:solidFill>
                          <a:latin typeface="Times New Roman" panose="02020603050405020304" pitchFamily="18" charset="0"/>
                          <a:sym typeface="+mn-ea"/>
                        </a:rPr>
                        <a:t>11</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41" name="表格 40"/>
          <p:cNvGraphicFramePr/>
          <p:nvPr/>
        </p:nvGraphicFramePr>
        <p:xfrm>
          <a:off x="4248785" y="3229610"/>
          <a:ext cx="540000" cy="381000"/>
        </p:xfrm>
        <a:graphic>
          <a:graphicData uri="http://schemas.openxmlformats.org/drawingml/2006/table">
            <a:tbl>
              <a:tblPr firstRow="1" bandRow="1">
                <a:tableStyleId>{5C22544A-7EE6-4342-B048-85BDC9FD1C3A}</a:tableStyleId>
              </a:tblPr>
              <a:tblGrid>
                <a:gridCol w="540000"/>
              </a:tblGrid>
              <a:tr h="381000">
                <a:tc>
                  <a:txBody>
                    <a:bodyPr/>
                    <a:p>
                      <a:pPr>
                        <a:buNone/>
                      </a:pPr>
                      <a:r>
                        <a:rPr lang="en-US" altLang="zh-CN" sz="1800" dirty="0">
                          <a:solidFill>
                            <a:srgbClr val="080808"/>
                          </a:solidFill>
                          <a:latin typeface="Times New Roman" panose="02020603050405020304" pitchFamily="18" charset="0"/>
                          <a:sym typeface="+mn-ea"/>
                        </a:rPr>
                        <a:t>26</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cxnSp>
        <p:nvCxnSpPr>
          <p:cNvPr id="42" name="直接箭头连接符 41"/>
          <p:cNvCxnSpPr>
            <a:stCxn id="7" idx="2"/>
            <a:endCxn id="31" idx="0"/>
          </p:cNvCxnSpPr>
          <p:nvPr/>
        </p:nvCxnSpPr>
        <p:spPr>
          <a:xfrm flipH="1">
            <a:off x="2033270" y="3018155"/>
            <a:ext cx="414655" cy="19494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43" name="直接箭头连接符 42"/>
          <p:cNvCxnSpPr>
            <a:stCxn id="7" idx="2"/>
            <a:endCxn id="33" idx="0"/>
          </p:cNvCxnSpPr>
          <p:nvPr/>
        </p:nvCxnSpPr>
        <p:spPr>
          <a:xfrm>
            <a:off x="2447925" y="3018155"/>
            <a:ext cx="521970" cy="19494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44" name="直接箭头连接符 43"/>
          <p:cNvCxnSpPr>
            <a:stCxn id="11" idx="2"/>
            <a:endCxn id="40" idx="0"/>
          </p:cNvCxnSpPr>
          <p:nvPr/>
        </p:nvCxnSpPr>
        <p:spPr>
          <a:xfrm flipH="1">
            <a:off x="3617595" y="3018155"/>
            <a:ext cx="558800" cy="19494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45" name="直接箭头连接符 44"/>
          <p:cNvCxnSpPr>
            <a:stCxn id="11" idx="2"/>
            <a:endCxn id="41" idx="0"/>
          </p:cNvCxnSpPr>
          <p:nvPr/>
        </p:nvCxnSpPr>
        <p:spPr>
          <a:xfrm>
            <a:off x="4176395" y="3018155"/>
            <a:ext cx="342265" cy="21145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46" name="直接箭头连接符 45"/>
          <p:cNvCxnSpPr>
            <a:stCxn id="19" idx="2"/>
            <a:endCxn id="39" idx="0"/>
          </p:cNvCxnSpPr>
          <p:nvPr/>
        </p:nvCxnSpPr>
        <p:spPr>
          <a:xfrm flipH="1">
            <a:off x="5130165" y="3018155"/>
            <a:ext cx="198755" cy="21145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47" name="直接箭头连接符 46"/>
          <p:cNvCxnSpPr>
            <a:stCxn id="19" idx="2"/>
            <a:endCxn id="38" idx="0"/>
          </p:cNvCxnSpPr>
          <p:nvPr/>
        </p:nvCxnSpPr>
        <p:spPr>
          <a:xfrm>
            <a:off x="5328920" y="3018155"/>
            <a:ext cx="521335" cy="21145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48" name="直接箭头连接符 47"/>
          <p:cNvCxnSpPr>
            <a:stCxn id="15" idx="2"/>
            <a:endCxn id="37" idx="0"/>
          </p:cNvCxnSpPr>
          <p:nvPr/>
        </p:nvCxnSpPr>
        <p:spPr>
          <a:xfrm flipH="1">
            <a:off x="6462395" y="3018155"/>
            <a:ext cx="594360" cy="21145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50" name="直接箭头连接符 49"/>
          <p:cNvCxnSpPr>
            <a:stCxn id="15" idx="2"/>
            <a:endCxn id="36" idx="0"/>
          </p:cNvCxnSpPr>
          <p:nvPr/>
        </p:nvCxnSpPr>
        <p:spPr>
          <a:xfrm>
            <a:off x="7056755" y="3018155"/>
            <a:ext cx="377190" cy="19494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graphicFrame>
        <p:nvGraphicFramePr>
          <p:cNvPr id="52" name="表格 51"/>
          <p:cNvGraphicFramePr/>
          <p:nvPr/>
        </p:nvGraphicFramePr>
        <p:xfrm>
          <a:off x="1691640" y="4293235"/>
          <a:ext cx="1080135" cy="381000"/>
        </p:xfrm>
        <a:graphic>
          <a:graphicData uri="http://schemas.openxmlformats.org/drawingml/2006/table">
            <a:tbl>
              <a:tblPr firstRow="1" bandRow="1">
                <a:tableStyleId>{5C22544A-7EE6-4342-B048-85BDC9FD1C3A}</a:tableStyleId>
              </a:tblPr>
              <a:tblGrid>
                <a:gridCol w="540000"/>
                <a:gridCol w="540000"/>
              </a:tblGrid>
              <a:tr h="381000">
                <a:tc>
                  <a:txBody>
                    <a:bodyPr/>
                    <a:p>
                      <a:pPr>
                        <a:buNone/>
                      </a:pPr>
                      <a:r>
                        <a:rPr lang="en-US" altLang="zh-CN" sz="1800" dirty="0">
                          <a:solidFill>
                            <a:srgbClr val="080808"/>
                          </a:solidFill>
                          <a:latin typeface="Times New Roman" panose="02020603050405020304" pitchFamily="18" charset="0"/>
                          <a:sym typeface="+mn-ea"/>
                        </a:rPr>
                        <a:t>15</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32</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53" name="表格 52"/>
          <p:cNvGraphicFramePr/>
          <p:nvPr/>
        </p:nvGraphicFramePr>
        <p:xfrm>
          <a:off x="3060065" y="4221480"/>
          <a:ext cx="1598930" cy="381000"/>
        </p:xfrm>
        <a:graphic>
          <a:graphicData uri="http://schemas.openxmlformats.org/drawingml/2006/table">
            <a:tbl>
              <a:tblPr firstRow="1" bandRow="1">
                <a:tableStyleId>{5C22544A-7EE6-4342-B048-85BDC9FD1C3A}</a:tableStyleId>
              </a:tblPr>
              <a:tblGrid>
                <a:gridCol w="540000"/>
                <a:gridCol w="540000"/>
              </a:tblGrid>
              <a:tr h="381000">
                <a:tc>
                  <a:txBody>
                    <a:bodyPr/>
                    <a:p>
                      <a:pPr>
                        <a:buNone/>
                      </a:pPr>
                      <a:r>
                        <a:rPr lang="en-US" altLang="zh-CN" sz="1800" dirty="0">
                          <a:solidFill>
                            <a:srgbClr val="080808"/>
                          </a:solidFill>
                          <a:latin typeface="Times New Roman" panose="02020603050405020304" pitchFamily="18" charset="0"/>
                          <a:sym typeface="+mn-ea"/>
                        </a:rPr>
                        <a:t>11</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26</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54" name="表格 53"/>
          <p:cNvGraphicFramePr/>
          <p:nvPr/>
        </p:nvGraphicFramePr>
        <p:xfrm>
          <a:off x="4788535" y="4221480"/>
          <a:ext cx="1598930" cy="381000"/>
        </p:xfrm>
        <a:graphic>
          <a:graphicData uri="http://schemas.openxmlformats.org/drawingml/2006/table">
            <a:tbl>
              <a:tblPr firstRow="1" bandRow="1">
                <a:tableStyleId>{5C22544A-7EE6-4342-B048-85BDC9FD1C3A}</a:tableStyleId>
              </a:tblPr>
              <a:tblGrid>
                <a:gridCol w="540000"/>
                <a:gridCol w="540000"/>
              </a:tblGrid>
              <a:tr h="381000">
                <a:tc>
                  <a:txBody>
                    <a:bodyPr/>
                    <a:p>
                      <a:pPr>
                        <a:buNone/>
                      </a:pPr>
                      <a:r>
                        <a:rPr lang="en-US" altLang="zh-CN" sz="1800" dirty="0">
                          <a:solidFill>
                            <a:srgbClr val="080808"/>
                          </a:solidFill>
                          <a:latin typeface="Times New Roman" panose="02020603050405020304" pitchFamily="18" charset="0"/>
                          <a:sym typeface="+mn-ea"/>
                        </a:rPr>
                        <a:t>53</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87</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55" name="表格 54"/>
          <p:cNvGraphicFramePr/>
          <p:nvPr/>
        </p:nvGraphicFramePr>
        <p:xfrm>
          <a:off x="6732270" y="4221480"/>
          <a:ext cx="1598930" cy="381000"/>
        </p:xfrm>
        <a:graphic>
          <a:graphicData uri="http://schemas.openxmlformats.org/drawingml/2006/table">
            <a:tbl>
              <a:tblPr firstRow="1" bandRow="1">
                <a:tableStyleId>{5C22544A-7EE6-4342-B048-85BDC9FD1C3A}</a:tableStyleId>
              </a:tblPr>
              <a:tblGrid>
                <a:gridCol w="540000"/>
                <a:gridCol w="540000"/>
              </a:tblGrid>
              <a:tr h="381000">
                <a:tc>
                  <a:txBody>
                    <a:bodyPr/>
                    <a:p>
                      <a:pPr>
                        <a:buNone/>
                      </a:pPr>
                      <a:r>
                        <a:rPr lang="en-US" altLang="zh-CN" sz="1800" dirty="0">
                          <a:solidFill>
                            <a:srgbClr val="080808"/>
                          </a:solidFill>
                          <a:latin typeface="Times New Roman" panose="02020603050405020304" pitchFamily="18" charset="0"/>
                          <a:sym typeface="+mn-ea"/>
                        </a:rPr>
                        <a:t>3</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61</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56" name="表格 55"/>
          <p:cNvGraphicFramePr/>
          <p:nvPr/>
        </p:nvGraphicFramePr>
        <p:xfrm>
          <a:off x="2016125" y="4941570"/>
          <a:ext cx="3197860" cy="381000"/>
        </p:xfrm>
        <a:graphic>
          <a:graphicData uri="http://schemas.openxmlformats.org/drawingml/2006/table">
            <a:tbl>
              <a:tblPr firstRow="1" bandRow="1">
                <a:tableStyleId>{5C22544A-7EE6-4342-B048-85BDC9FD1C3A}</a:tableStyleId>
              </a:tblPr>
              <a:tblGrid>
                <a:gridCol w="540000"/>
                <a:gridCol w="540000"/>
                <a:gridCol w="540000"/>
                <a:gridCol w="540000"/>
              </a:tblGrid>
              <a:tr h="381000">
                <a:tc>
                  <a:txBody>
                    <a:bodyPr/>
                    <a:p>
                      <a:pPr>
                        <a:buNone/>
                      </a:pPr>
                      <a:r>
                        <a:rPr lang="en-US" altLang="zh-CN" sz="1800" dirty="0">
                          <a:solidFill>
                            <a:srgbClr val="080808"/>
                          </a:solidFill>
                          <a:latin typeface="Times New Roman" panose="02020603050405020304" pitchFamily="18" charset="0"/>
                          <a:sym typeface="+mn-ea"/>
                        </a:rPr>
                        <a:t>11</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15</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26</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32</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57" name="表格 56"/>
          <p:cNvGraphicFramePr/>
          <p:nvPr/>
        </p:nvGraphicFramePr>
        <p:xfrm>
          <a:off x="5220335" y="4869180"/>
          <a:ext cx="3197860" cy="381000"/>
        </p:xfrm>
        <a:graphic>
          <a:graphicData uri="http://schemas.openxmlformats.org/drawingml/2006/table">
            <a:tbl>
              <a:tblPr firstRow="1" bandRow="1">
                <a:tableStyleId>{5C22544A-7EE6-4342-B048-85BDC9FD1C3A}</a:tableStyleId>
              </a:tblPr>
              <a:tblGrid>
                <a:gridCol w="540000"/>
                <a:gridCol w="540000"/>
                <a:gridCol w="540000"/>
                <a:gridCol w="540000"/>
              </a:tblGrid>
              <a:tr h="381000">
                <a:tc>
                  <a:txBody>
                    <a:bodyPr/>
                    <a:p>
                      <a:pPr>
                        <a:buNone/>
                      </a:pPr>
                      <a:r>
                        <a:rPr lang="en-US" altLang="zh-CN" sz="1800" dirty="0">
                          <a:solidFill>
                            <a:srgbClr val="080808"/>
                          </a:solidFill>
                          <a:latin typeface="Times New Roman" panose="02020603050405020304" pitchFamily="18" charset="0"/>
                          <a:sym typeface="+mn-ea"/>
                        </a:rPr>
                        <a:t>3</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53</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61</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87</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58" name="表格 57"/>
          <p:cNvGraphicFramePr/>
          <p:nvPr/>
        </p:nvGraphicFramePr>
        <p:xfrm>
          <a:off x="2736850" y="5589270"/>
          <a:ext cx="6400165" cy="381000"/>
        </p:xfrm>
        <a:graphic>
          <a:graphicData uri="http://schemas.openxmlformats.org/drawingml/2006/table">
            <a:tbl>
              <a:tblPr firstRow="1" bandRow="1">
                <a:tableStyleId>{5C22544A-7EE6-4342-B048-85BDC9FD1C3A}</a:tableStyleId>
              </a:tblPr>
              <a:tblGrid>
                <a:gridCol w="540000"/>
                <a:gridCol w="540000"/>
                <a:gridCol w="540000"/>
                <a:gridCol w="540000"/>
                <a:gridCol w="540000"/>
                <a:gridCol w="540000"/>
                <a:gridCol w="540000"/>
                <a:gridCol w="540000"/>
              </a:tblGrid>
              <a:tr h="381000">
                <a:tc>
                  <a:txBody>
                    <a:bodyPr/>
                    <a:p>
                      <a:pPr>
                        <a:buNone/>
                      </a:pPr>
                      <a:r>
                        <a:rPr lang="en-US" altLang="zh-CN" sz="1600" dirty="0">
                          <a:solidFill>
                            <a:srgbClr val="080808"/>
                          </a:solidFill>
                          <a:latin typeface="Times New Roman" panose="02020603050405020304" pitchFamily="18" charset="0"/>
                          <a:sym typeface="+mn-ea"/>
                        </a:rPr>
                        <a:t>3</a:t>
                      </a: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080808"/>
                          </a:solidFill>
                          <a:latin typeface="Times New Roman" panose="02020603050405020304" pitchFamily="18" charset="0"/>
                          <a:sym typeface="+mn-ea"/>
                        </a:rPr>
                        <a:t>11</a:t>
                      </a: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080808"/>
                          </a:solidFill>
                          <a:latin typeface="Times New Roman" panose="02020603050405020304" pitchFamily="18" charset="0"/>
                          <a:sym typeface="+mn-ea"/>
                        </a:rPr>
                        <a:t>15</a:t>
                      </a: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080808"/>
                          </a:solidFill>
                          <a:latin typeface="Times New Roman" panose="02020603050405020304" pitchFamily="18" charset="0"/>
                          <a:sym typeface="+mn-ea"/>
                        </a:rPr>
                        <a:t>26</a:t>
                      </a: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080808"/>
                          </a:solidFill>
                          <a:latin typeface="Times New Roman" panose="02020603050405020304" pitchFamily="18" charset="0"/>
                          <a:sym typeface="+mn-ea"/>
                        </a:rPr>
                        <a:t>32</a:t>
                      </a: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080808"/>
                          </a:solidFill>
                          <a:latin typeface="Times New Roman" panose="02020603050405020304" pitchFamily="18" charset="0"/>
                          <a:sym typeface="+mn-ea"/>
                        </a:rPr>
                        <a:t>53</a:t>
                      </a: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080808"/>
                          </a:solidFill>
                          <a:latin typeface="Times New Roman" panose="02020603050405020304" pitchFamily="18" charset="0"/>
                          <a:sym typeface="+mn-ea"/>
                        </a:rPr>
                        <a:t>61</a:t>
                      </a: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080808"/>
                          </a:solidFill>
                          <a:latin typeface="Times New Roman" panose="02020603050405020304" pitchFamily="18" charset="0"/>
                          <a:sym typeface="+mn-ea"/>
                        </a:rPr>
                        <a:t>87</a:t>
                      </a: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cxnSp>
        <p:nvCxnSpPr>
          <p:cNvPr id="59" name="直接箭头连接符 58"/>
          <p:cNvCxnSpPr>
            <a:stCxn id="31" idx="2"/>
            <a:endCxn id="52" idx="0"/>
          </p:cNvCxnSpPr>
          <p:nvPr/>
        </p:nvCxnSpPr>
        <p:spPr>
          <a:xfrm>
            <a:off x="2033270" y="3594100"/>
            <a:ext cx="198755" cy="69913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60" name="直接箭头连接符 59"/>
          <p:cNvCxnSpPr>
            <a:stCxn id="33" idx="2"/>
            <a:endCxn id="52" idx="0"/>
          </p:cNvCxnSpPr>
          <p:nvPr/>
        </p:nvCxnSpPr>
        <p:spPr>
          <a:xfrm flipH="1">
            <a:off x="2232025" y="3594100"/>
            <a:ext cx="737870" cy="69913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61" name="直接箭头连接符 60"/>
          <p:cNvCxnSpPr>
            <a:stCxn id="40" idx="2"/>
            <a:endCxn id="53" idx="0"/>
          </p:cNvCxnSpPr>
          <p:nvPr/>
        </p:nvCxnSpPr>
        <p:spPr>
          <a:xfrm flipH="1">
            <a:off x="3600450" y="3594100"/>
            <a:ext cx="17145" cy="62738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62" name="直接箭头连接符 61"/>
          <p:cNvCxnSpPr>
            <a:stCxn id="41" idx="2"/>
            <a:endCxn id="53" idx="0"/>
          </p:cNvCxnSpPr>
          <p:nvPr/>
        </p:nvCxnSpPr>
        <p:spPr>
          <a:xfrm flipH="1">
            <a:off x="3600450" y="3610610"/>
            <a:ext cx="918210" cy="61087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63" name="直接箭头连接符 62"/>
          <p:cNvCxnSpPr>
            <a:stCxn id="39" idx="2"/>
            <a:endCxn id="54" idx="0"/>
          </p:cNvCxnSpPr>
          <p:nvPr/>
        </p:nvCxnSpPr>
        <p:spPr>
          <a:xfrm>
            <a:off x="5130165" y="3610610"/>
            <a:ext cx="198755" cy="61087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64" name="直接箭头连接符 63"/>
          <p:cNvCxnSpPr>
            <a:stCxn id="38" idx="2"/>
            <a:endCxn id="54" idx="0"/>
          </p:cNvCxnSpPr>
          <p:nvPr/>
        </p:nvCxnSpPr>
        <p:spPr>
          <a:xfrm flipH="1">
            <a:off x="5328920" y="3610610"/>
            <a:ext cx="521335" cy="61087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65" name="直接箭头连接符 64"/>
          <p:cNvCxnSpPr>
            <a:stCxn id="37" idx="2"/>
            <a:endCxn id="55" idx="0"/>
          </p:cNvCxnSpPr>
          <p:nvPr/>
        </p:nvCxnSpPr>
        <p:spPr>
          <a:xfrm>
            <a:off x="6462395" y="3610610"/>
            <a:ext cx="810260" cy="61087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66" name="直接箭头连接符 65"/>
          <p:cNvCxnSpPr>
            <a:stCxn id="36" idx="2"/>
            <a:endCxn id="55" idx="0"/>
          </p:cNvCxnSpPr>
          <p:nvPr/>
        </p:nvCxnSpPr>
        <p:spPr>
          <a:xfrm flipH="1">
            <a:off x="7272655" y="3594100"/>
            <a:ext cx="161290" cy="62738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67" name="直接箭头连接符 66"/>
          <p:cNvCxnSpPr>
            <a:stCxn id="52" idx="2"/>
            <a:endCxn id="56" idx="0"/>
          </p:cNvCxnSpPr>
          <p:nvPr/>
        </p:nvCxnSpPr>
        <p:spPr>
          <a:xfrm>
            <a:off x="2232025" y="4674235"/>
            <a:ext cx="864235" cy="26733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68" name="直接箭头连接符 67"/>
          <p:cNvCxnSpPr>
            <a:stCxn id="53" idx="2"/>
            <a:endCxn id="56" idx="0"/>
          </p:cNvCxnSpPr>
          <p:nvPr/>
        </p:nvCxnSpPr>
        <p:spPr>
          <a:xfrm flipH="1">
            <a:off x="3096260" y="4602480"/>
            <a:ext cx="504190" cy="33909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69" name="直接箭头连接符 68"/>
          <p:cNvCxnSpPr>
            <a:stCxn id="54" idx="2"/>
            <a:endCxn id="57" idx="0"/>
          </p:cNvCxnSpPr>
          <p:nvPr/>
        </p:nvCxnSpPr>
        <p:spPr>
          <a:xfrm>
            <a:off x="5328920" y="4602480"/>
            <a:ext cx="971550" cy="26670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71" name="直接箭头连接符 70"/>
          <p:cNvCxnSpPr>
            <a:stCxn id="56" idx="2"/>
            <a:endCxn id="58" idx="0"/>
          </p:cNvCxnSpPr>
          <p:nvPr/>
        </p:nvCxnSpPr>
        <p:spPr>
          <a:xfrm>
            <a:off x="3096260" y="5322570"/>
            <a:ext cx="1800860" cy="26670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74" name="矩形 73"/>
          <p:cNvSpPr/>
          <p:nvPr/>
        </p:nvSpPr>
        <p:spPr>
          <a:xfrm>
            <a:off x="1619885" y="1196975"/>
            <a:ext cx="6397625" cy="2592070"/>
          </a:xfrm>
          <a:prstGeom prst="rect">
            <a:avLst/>
          </a:prstGeom>
          <a:noFill/>
          <a:ln w="28575" cap="flat" cmpd="sng" algn="ctr">
            <a:solidFill>
              <a:srgbClr val="FF0000"/>
            </a:solidFill>
            <a:prstDash val="sys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75" name="文本框 74"/>
          <p:cNvSpPr txBox="1"/>
          <p:nvPr/>
        </p:nvSpPr>
        <p:spPr>
          <a:xfrm>
            <a:off x="170180" y="2132965"/>
            <a:ext cx="1379855" cy="716915"/>
          </a:xfrm>
          <a:prstGeom prst="rect">
            <a:avLst/>
          </a:prstGeom>
          <a:noFill/>
        </p:spPr>
        <p:txBody>
          <a:bodyPr wrap="square" rtlCol="0">
            <a:noAutofit/>
          </a:bodyPr>
          <a:p>
            <a:r>
              <a:rPr lang="zh-CN" altLang="en-US"/>
              <a:t>拆分：</a:t>
            </a:r>
            <a:r>
              <a:rPr lang="zh-CN" altLang="en-US"/>
              <a:t>递进</a:t>
            </a:r>
            <a:endParaRPr lang="zh-CN" altLang="en-US"/>
          </a:p>
        </p:txBody>
      </p:sp>
      <p:cxnSp>
        <p:nvCxnSpPr>
          <p:cNvPr id="76" name="直接箭头连接符 75"/>
          <p:cNvCxnSpPr>
            <a:stCxn id="55" idx="2"/>
            <a:endCxn id="57" idx="0"/>
          </p:cNvCxnSpPr>
          <p:nvPr/>
        </p:nvCxnSpPr>
        <p:spPr>
          <a:xfrm flipH="1">
            <a:off x="6300470" y="4602480"/>
            <a:ext cx="972185" cy="26670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77" name="直接箭头连接符 76"/>
          <p:cNvCxnSpPr>
            <a:stCxn id="57" idx="2"/>
            <a:endCxn id="58" idx="0"/>
          </p:cNvCxnSpPr>
          <p:nvPr/>
        </p:nvCxnSpPr>
        <p:spPr>
          <a:xfrm flipH="1">
            <a:off x="4897120" y="5250180"/>
            <a:ext cx="1403350" cy="33909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78" name="矩形 77"/>
          <p:cNvSpPr/>
          <p:nvPr/>
        </p:nvSpPr>
        <p:spPr>
          <a:xfrm>
            <a:off x="1619885" y="4077335"/>
            <a:ext cx="6322060" cy="2155190"/>
          </a:xfrm>
          <a:prstGeom prst="rect">
            <a:avLst/>
          </a:prstGeom>
          <a:noFill/>
          <a:ln w="28575" cap="flat" cmpd="sng" algn="ctr">
            <a:solidFill>
              <a:srgbClr val="0000FF"/>
            </a:solidFill>
            <a:prstDash val="sys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79" name="文本框 78"/>
          <p:cNvSpPr txBox="1"/>
          <p:nvPr/>
        </p:nvSpPr>
        <p:spPr>
          <a:xfrm>
            <a:off x="179705" y="4602480"/>
            <a:ext cx="1379855" cy="716915"/>
          </a:xfrm>
          <a:prstGeom prst="rect">
            <a:avLst/>
          </a:prstGeom>
          <a:noFill/>
        </p:spPr>
        <p:txBody>
          <a:bodyPr wrap="square" rtlCol="0">
            <a:noAutofit/>
          </a:bodyPr>
          <a:p>
            <a:r>
              <a:rPr lang="zh-CN" altLang="en-US"/>
              <a:t>合并：</a:t>
            </a:r>
            <a:r>
              <a:rPr lang="zh-CN" altLang="en-US"/>
              <a:t>回归</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ppt_x"/>
                                          </p:val>
                                        </p:tav>
                                        <p:tav tm="100000">
                                          <p:val>
                                            <p:strVal val="#ppt_x"/>
                                          </p:val>
                                        </p:tav>
                                      </p:tavLst>
                                    </p:anim>
                                    <p:anim calcmode="lin" valueType="num">
                                      <p:cBhvr additive="base">
                                        <p:cTn id="8" dur="500" fill="hold"/>
                                        <p:tgtEl>
                                          <p:spTgt spid="22"/>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fill="hold"/>
                                        <p:tgtEl>
                                          <p:spTgt spid="24"/>
                                        </p:tgtEl>
                                        <p:attrNameLst>
                                          <p:attrName>ppt_x</p:attrName>
                                        </p:attrNameLst>
                                      </p:cBhvr>
                                      <p:tavLst>
                                        <p:tav tm="0">
                                          <p:val>
                                            <p:strVal val="#ppt_x"/>
                                          </p:val>
                                        </p:tav>
                                        <p:tav tm="100000">
                                          <p:val>
                                            <p:strVal val="#ppt_x"/>
                                          </p:val>
                                        </p:tav>
                                      </p:tavLst>
                                    </p:anim>
                                    <p:anim calcmode="lin" valueType="num">
                                      <p:cBhvr additive="base">
                                        <p:cTn id="12" dur="500" fill="hold"/>
                                        <p:tgtEl>
                                          <p:spTgt spid="24"/>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1"/>
                                        </p:tgtEl>
                                        <p:attrNameLst>
                                          <p:attrName>style.visibility</p:attrName>
                                        </p:attrNameLst>
                                      </p:cBhvr>
                                      <p:to>
                                        <p:strVal val="visible"/>
                                      </p:to>
                                    </p:set>
                                    <p:anim calcmode="lin" valueType="num">
                                      <p:cBhvr additive="base">
                                        <p:cTn id="15" dur="500" fill="hold"/>
                                        <p:tgtEl>
                                          <p:spTgt spid="21"/>
                                        </p:tgtEl>
                                        <p:attrNameLst>
                                          <p:attrName>ppt_x</p:attrName>
                                        </p:attrNameLst>
                                      </p:cBhvr>
                                      <p:tavLst>
                                        <p:tav tm="0">
                                          <p:val>
                                            <p:strVal val="#ppt_x"/>
                                          </p:val>
                                        </p:tav>
                                        <p:tav tm="100000">
                                          <p:val>
                                            <p:strVal val="#ppt_x"/>
                                          </p:val>
                                        </p:tav>
                                      </p:tavLst>
                                    </p:anim>
                                    <p:anim calcmode="lin" valueType="num">
                                      <p:cBhvr additive="base">
                                        <p:cTn id="16" dur="500" fill="hold"/>
                                        <p:tgtEl>
                                          <p:spTgt spid="21"/>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5"/>
                                        </p:tgtEl>
                                        <p:attrNameLst>
                                          <p:attrName>style.visibility</p:attrName>
                                        </p:attrNameLst>
                                      </p:cBhvr>
                                      <p:to>
                                        <p:strVal val="visible"/>
                                      </p:to>
                                    </p:set>
                                    <p:anim calcmode="lin" valueType="num">
                                      <p:cBhvr additive="base">
                                        <p:cTn id="25" dur="500" fill="hold"/>
                                        <p:tgtEl>
                                          <p:spTgt spid="25"/>
                                        </p:tgtEl>
                                        <p:attrNameLst>
                                          <p:attrName>ppt_x</p:attrName>
                                        </p:attrNameLst>
                                      </p:cBhvr>
                                      <p:tavLst>
                                        <p:tav tm="0">
                                          <p:val>
                                            <p:strVal val="#ppt_x"/>
                                          </p:val>
                                        </p:tav>
                                        <p:tav tm="100000">
                                          <p:val>
                                            <p:strVal val="#ppt_x"/>
                                          </p:val>
                                        </p:tav>
                                      </p:tavLst>
                                    </p:anim>
                                    <p:anim calcmode="lin" valueType="num">
                                      <p:cBhvr additive="base">
                                        <p:cTn id="26" dur="500" fill="hold"/>
                                        <p:tgtEl>
                                          <p:spTgt spid="25"/>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29"/>
                                        </p:tgtEl>
                                        <p:attrNameLst>
                                          <p:attrName>style.visibility</p:attrName>
                                        </p:attrNameLst>
                                      </p:cBhvr>
                                      <p:to>
                                        <p:strVal val="visible"/>
                                      </p:to>
                                    </p:set>
                                    <p:anim calcmode="lin" valueType="num">
                                      <p:cBhvr additive="base">
                                        <p:cTn id="29" dur="500" fill="hold"/>
                                        <p:tgtEl>
                                          <p:spTgt spid="29"/>
                                        </p:tgtEl>
                                        <p:attrNameLst>
                                          <p:attrName>ppt_x</p:attrName>
                                        </p:attrNameLst>
                                      </p:cBhvr>
                                      <p:tavLst>
                                        <p:tav tm="0">
                                          <p:val>
                                            <p:strVal val="#ppt_x"/>
                                          </p:val>
                                        </p:tav>
                                        <p:tav tm="100000">
                                          <p:val>
                                            <p:strVal val="#ppt_x"/>
                                          </p:val>
                                        </p:tav>
                                      </p:tavLst>
                                    </p:anim>
                                    <p:anim calcmode="lin" valueType="num">
                                      <p:cBhvr additive="base">
                                        <p:cTn id="30" dur="500" fill="hold"/>
                                        <p:tgtEl>
                                          <p:spTgt spid="29"/>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27"/>
                                        </p:tgtEl>
                                        <p:attrNameLst>
                                          <p:attrName>style.visibility</p:attrName>
                                        </p:attrNameLst>
                                      </p:cBhvr>
                                      <p:to>
                                        <p:strVal val="visible"/>
                                      </p:to>
                                    </p:set>
                                    <p:anim calcmode="lin" valueType="num">
                                      <p:cBhvr additive="base">
                                        <p:cTn id="33" dur="500" fill="hold"/>
                                        <p:tgtEl>
                                          <p:spTgt spid="27"/>
                                        </p:tgtEl>
                                        <p:attrNameLst>
                                          <p:attrName>ppt_x</p:attrName>
                                        </p:attrNameLst>
                                      </p:cBhvr>
                                      <p:tavLst>
                                        <p:tav tm="0">
                                          <p:val>
                                            <p:strVal val="#ppt_x"/>
                                          </p:val>
                                        </p:tav>
                                        <p:tav tm="100000">
                                          <p:val>
                                            <p:strVal val="#ppt_x"/>
                                          </p:val>
                                        </p:tav>
                                      </p:tavLst>
                                    </p:anim>
                                    <p:anim calcmode="lin" valueType="num">
                                      <p:cBhvr additive="base">
                                        <p:cTn id="34" dur="500" fill="hold"/>
                                        <p:tgtEl>
                                          <p:spTgt spid="27"/>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0"/>
                                        </p:tgtEl>
                                        <p:attrNameLst>
                                          <p:attrName>style.visibility</p:attrName>
                                        </p:attrNameLst>
                                      </p:cBhvr>
                                      <p:to>
                                        <p:strVal val="visible"/>
                                      </p:to>
                                    </p:set>
                                    <p:anim calcmode="lin" valueType="num">
                                      <p:cBhvr additive="base">
                                        <p:cTn id="37" dur="500" fill="hold"/>
                                        <p:tgtEl>
                                          <p:spTgt spid="30"/>
                                        </p:tgtEl>
                                        <p:attrNameLst>
                                          <p:attrName>ppt_x</p:attrName>
                                        </p:attrNameLst>
                                      </p:cBhvr>
                                      <p:tavLst>
                                        <p:tav tm="0">
                                          <p:val>
                                            <p:strVal val="#ppt_x"/>
                                          </p:val>
                                        </p:tav>
                                        <p:tav tm="100000">
                                          <p:val>
                                            <p:strVal val="#ppt_x"/>
                                          </p:val>
                                        </p:tav>
                                      </p:tavLst>
                                    </p:anim>
                                    <p:anim calcmode="lin" valueType="num">
                                      <p:cBhvr additive="base">
                                        <p:cTn id="38" dur="500" fill="hold"/>
                                        <p:tgtEl>
                                          <p:spTgt spid="30"/>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7"/>
                                        </p:tgtEl>
                                        <p:attrNameLst>
                                          <p:attrName>style.visibility</p:attrName>
                                        </p:attrNameLst>
                                      </p:cBhvr>
                                      <p:to>
                                        <p:strVal val="visible"/>
                                      </p:to>
                                    </p:set>
                                    <p:anim calcmode="lin" valueType="num">
                                      <p:cBhvr additive="base">
                                        <p:cTn id="41" dur="500" fill="hold"/>
                                        <p:tgtEl>
                                          <p:spTgt spid="7"/>
                                        </p:tgtEl>
                                        <p:attrNameLst>
                                          <p:attrName>ppt_x</p:attrName>
                                        </p:attrNameLst>
                                      </p:cBhvr>
                                      <p:tavLst>
                                        <p:tav tm="0">
                                          <p:val>
                                            <p:strVal val="#ppt_x"/>
                                          </p:val>
                                        </p:tav>
                                        <p:tav tm="100000">
                                          <p:val>
                                            <p:strVal val="#ppt_x"/>
                                          </p:val>
                                        </p:tav>
                                      </p:tavLst>
                                    </p:anim>
                                    <p:anim calcmode="lin" valueType="num">
                                      <p:cBhvr additive="base">
                                        <p:cTn id="42" dur="500" fill="hold"/>
                                        <p:tgtEl>
                                          <p:spTgt spid="7"/>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11"/>
                                        </p:tgtEl>
                                        <p:attrNameLst>
                                          <p:attrName>style.visibility</p:attrName>
                                        </p:attrNameLst>
                                      </p:cBhvr>
                                      <p:to>
                                        <p:strVal val="visible"/>
                                      </p:to>
                                    </p:set>
                                    <p:anim calcmode="lin" valueType="num">
                                      <p:cBhvr additive="base">
                                        <p:cTn id="45" dur="500" fill="hold"/>
                                        <p:tgtEl>
                                          <p:spTgt spid="11"/>
                                        </p:tgtEl>
                                        <p:attrNameLst>
                                          <p:attrName>ppt_x</p:attrName>
                                        </p:attrNameLst>
                                      </p:cBhvr>
                                      <p:tavLst>
                                        <p:tav tm="0">
                                          <p:val>
                                            <p:strVal val="#ppt_x"/>
                                          </p:val>
                                        </p:tav>
                                        <p:tav tm="100000">
                                          <p:val>
                                            <p:strVal val="#ppt_x"/>
                                          </p:val>
                                        </p:tav>
                                      </p:tavLst>
                                    </p:anim>
                                    <p:anim calcmode="lin" valueType="num">
                                      <p:cBhvr additive="base">
                                        <p:cTn id="46" dur="500" fill="hold"/>
                                        <p:tgtEl>
                                          <p:spTgt spid="11"/>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19"/>
                                        </p:tgtEl>
                                        <p:attrNameLst>
                                          <p:attrName>style.visibility</p:attrName>
                                        </p:attrNameLst>
                                      </p:cBhvr>
                                      <p:to>
                                        <p:strVal val="visible"/>
                                      </p:to>
                                    </p:set>
                                    <p:anim calcmode="lin" valueType="num">
                                      <p:cBhvr additive="base">
                                        <p:cTn id="49" dur="500" fill="hold"/>
                                        <p:tgtEl>
                                          <p:spTgt spid="19"/>
                                        </p:tgtEl>
                                        <p:attrNameLst>
                                          <p:attrName>ppt_x</p:attrName>
                                        </p:attrNameLst>
                                      </p:cBhvr>
                                      <p:tavLst>
                                        <p:tav tm="0">
                                          <p:val>
                                            <p:strVal val="#ppt_x"/>
                                          </p:val>
                                        </p:tav>
                                        <p:tav tm="100000">
                                          <p:val>
                                            <p:strVal val="#ppt_x"/>
                                          </p:val>
                                        </p:tav>
                                      </p:tavLst>
                                    </p:anim>
                                    <p:anim calcmode="lin" valueType="num">
                                      <p:cBhvr additive="base">
                                        <p:cTn id="50" dur="500" fill="hold"/>
                                        <p:tgtEl>
                                          <p:spTgt spid="19"/>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15"/>
                                        </p:tgtEl>
                                        <p:attrNameLst>
                                          <p:attrName>style.visibility</p:attrName>
                                        </p:attrNameLst>
                                      </p:cBhvr>
                                      <p:to>
                                        <p:strVal val="visible"/>
                                      </p:to>
                                    </p:set>
                                    <p:anim calcmode="lin" valueType="num">
                                      <p:cBhvr additive="base">
                                        <p:cTn id="53" dur="500" fill="hold"/>
                                        <p:tgtEl>
                                          <p:spTgt spid="15"/>
                                        </p:tgtEl>
                                        <p:attrNameLst>
                                          <p:attrName>ppt_x</p:attrName>
                                        </p:attrNameLst>
                                      </p:cBhvr>
                                      <p:tavLst>
                                        <p:tav tm="0">
                                          <p:val>
                                            <p:strVal val="#ppt_x"/>
                                          </p:val>
                                        </p:tav>
                                        <p:tav tm="100000">
                                          <p:val>
                                            <p:strVal val="#ppt_x"/>
                                          </p:val>
                                        </p:tav>
                                      </p:tavLst>
                                    </p:anim>
                                    <p:anim calcmode="lin" valueType="num">
                                      <p:cBhvr additive="base">
                                        <p:cTn id="5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nodeType="clickEffect">
                                  <p:stCondLst>
                                    <p:cond delay="0"/>
                                  </p:stCondLst>
                                  <p:childTnLst>
                                    <p:set>
                                      <p:cBhvr>
                                        <p:cTn id="58" dur="1" fill="hold">
                                          <p:stCondLst>
                                            <p:cond delay="0"/>
                                          </p:stCondLst>
                                        </p:cTn>
                                        <p:tgtEl>
                                          <p:spTgt spid="43"/>
                                        </p:tgtEl>
                                        <p:attrNameLst>
                                          <p:attrName>style.visibility</p:attrName>
                                        </p:attrNameLst>
                                      </p:cBhvr>
                                      <p:to>
                                        <p:strVal val="visible"/>
                                      </p:to>
                                    </p:set>
                                    <p:anim calcmode="lin" valueType="num">
                                      <p:cBhvr additive="base">
                                        <p:cTn id="59" dur="500" fill="hold"/>
                                        <p:tgtEl>
                                          <p:spTgt spid="43"/>
                                        </p:tgtEl>
                                        <p:attrNameLst>
                                          <p:attrName>ppt_x</p:attrName>
                                        </p:attrNameLst>
                                      </p:cBhvr>
                                      <p:tavLst>
                                        <p:tav tm="0">
                                          <p:val>
                                            <p:strVal val="#ppt_x"/>
                                          </p:val>
                                        </p:tav>
                                        <p:tav tm="100000">
                                          <p:val>
                                            <p:strVal val="#ppt_x"/>
                                          </p:val>
                                        </p:tav>
                                      </p:tavLst>
                                    </p:anim>
                                    <p:anim calcmode="lin" valueType="num">
                                      <p:cBhvr additive="base">
                                        <p:cTn id="60" dur="500" fill="hold"/>
                                        <p:tgtEl>
                                          <p:spTgt spid="43"/>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42"/>
                                        </p:tgtEl>
                                        <p:attrNameLst>
                                          <p:attrName>style.visibility</p:attrName>
                                        </p:attrNameLst>
                                      </p:cBhvr>
                                      <p:to>
                                        <p:strVal val="visible"/>
                                      </p:to>
                                    </p:set>
                                    <p:anim calcmode="lin" valueType="num">
                                      <p:cBhvr additive="base">
                                        <p:cTn id="63" dur="500" fill="hold"/>
                                        <p:tgtEl>
                                          <p:spTgt spid="42"/>
                                        </p:tgtEl>
                                        <p:attrNameLst>
                                          <p:attrName>ppt_x</p:attrName>
                                        </p:attrNameLst>
                                      </p:cBhvr>
                                      <p:tavLst>
                                        <p:tav tm="0">
                                          <p:val>
                                            <p:strVal val="#ppt_x"/>
                                          </p:val>
                                        </p:tav>
                                        <p:tav tm="100000">
                                          <p:val>
                                            <p:strVal val="#ppt_x"/>
                                          </p:val>
                                        </p:tav>
                                      </p:tavLst>
                                    </p:anim>
                                    <p:anim calcmode="lin" valueType="num">
                                      <p:cBhvr additive="base">
                                        <p:cTn id="64" dur="500" fill="hold"/>
                                        <p:tgtEl>
                                          <p:spTgt spid="42"/>
                                        </p:tgtEl>
                                        <p:attrNameLst>
                                          <p:attrName>ppt_y</p:attrName>
                                        </p:attrNameLst>
                                      </p:cBhvr>
                                      <p:tavLst>
                                        <p:tav tm="0">
                                          <p:val>
                                            <p:strVal val="1+#ppt_h/2"/>
                                          </p:val>
                                        </p:tav>
                                        <p:tav tm="100000">
                                          <p:val>
                                            <p:strVal val="#ppt_y"/>
                                          </p:val>
                                        </p:tav>
                                      </p:tavLst>
                                    </p:anim>
                                  </p:childTnLst>
                                </p:cTn>
                              </p:par>
                              <p:par>
                                <p:cTn id="65" presetID="2" presetClass="entr" presetSubtype="4" fill="hold" nodeType="withEffect">
                                  <p:stCondLst>
                                    <p:cond delay="0"/>
                                  </p:stCondLst>
                                  <p:childTnLst>
                                    <p:set>
                                      <p:cBhvr>
                                        <p:cTn id="66" dur="1" fill="hold">
                                          <p:stCondLst>
                                            <p:cond delay="0"/>
                                          </p:stCondLst>
                                        </p:cTn>
                                        <p:tgtEl>
                                          <p:spTgt spid="44"/>
                                        </p:tgtEl>
                                        <p:attrNameLst>
                                          <p:attrName>style.visibility</p:attrName>
                                        </p:attrNameLst>
                                      </p:cBhvr>
                                      <p:to>
                                        <p:strVal val="visible"/>
                                      </p:to>
                                    </p:set>
                                    <p:anim calcmode="lin" valueType="num">
                                      <p:cBhvr additive="base">
                                        <p:cTn id="67" dur="500" fill="hold"/>
                                        <p:tgtEl>
                                          <p:spTgt spid="44"/>
                                        </p:tgtEl>
                                        <p:attrNameLst>
                                          <p:attrName>ppt_x</p:attrName>
                                        </p:attrNameLst>
                                      </p:cBhvr>
                                      <p:tavLst>
                                        <p:tav tm="0">
                                          <p:val>
                                            <p:strVal val="#ppt_x"/>
                                          </p:val>
                                        </p:tav>
                                        <p:tav tm="100000">
                                          <p:val>
                                            <p:strVal val="#ppt_x"/>
                                          </p:val>
                                        </p:tav>
                                      </p:tavLst>
                                    </p:anim>
                                    <p:anim calcmode="lin" valueType="num">
                                      <p:cBhvr additive="base">
                                        <p:cTn id="68" dur="500" fill="hold"/>
                                        <p:tgtEl>
                                          <p:spTgt spid="44"/>
                                        </p:tgtEl>
                                        <p:attrNameLst>
                                          <p:attrName>ppt_y</p:attrName>
                                        </p:attrNameLst>
                                      </p:cBhvr>
                                      <p:tavLst>
                                        <p:tav tm="0">
                                          <p:val>
                                            <p:strVal val="1+#ppt_h/2"/>
                                          </p:val>
                                        </p:tav>
                                        <p:tav tm="100000">
                                          <p:val>
                                            <p:strVal val="#ppt_y"/>
                                          </p:val>
                                        </p:tav>
                                      </p:tavLst>
                                    </p:anim>
                                  </p:childTnLst>
                                </p:cTn>
                              </p:par>
                              <p:par>
                                <p:cTn id="69" presetID="2" presetClass="entr" presetSubtype="4" fill="hold" nodeType="withEffect">
                                  <p:stCondLst>
                                    <p:cond delay="0"/>
                                  </p:stCondLst>
                                  <p:childTnLst>
                                    <p:set>
                                      <p:cBhvr>
                                        <p:cTn id="70" dur="1" fill="hold">
                                          <p:stCondLst>
                                            <p:cond delay="0"/>
                                          </p:stCondLst>
                                        </p:cTn>
                                        <p:tgtEl>
                                          <p:spTgt spid="45"/>
                                        </p:tgtEl>
                                        <p:attrNameLst>
                                          <p:attrName>style.visibility</p:attrName>
                                        </p:attrNameLst>
                                      </p:cBhvr>
                                      <p:to>
                                        <p:strVal val="visible"/>
                                      </p:to>
                                    </p:set>
                                    <p:anim calcmode="lin" valueType="num">
                                      <p:cBhvr additive="base">
                                        <p:cTn id="71" dur="500" fill="hold"/>
                                        <p:tgtEl>
                                          <p:spTgt spid="45"/>
                                        </p:tgtEl>
                                        <p:attrNameLst>
                                          <p:attrName>ppt_x</p:attrName>
                                        </p:attrNameLst>
                                      </p:cBhvr>
                                      <p:tavLst>
                                        <p:tav tm="0">
                                          <p:val>
                                            <p:strVal val="#ppt_x"/>
                                          </p:val>
                                        </p:tav>
                                        <p:tav tm="100000">
                                          <p:val>
                                            <p:strVal val="#ppt_x"/>
                                          </p:val>
                                        </p:tav>
                                      </p:tavLst>
                                    </p:anim>
                                    <p:anim calcmode="lin" valueType="num">
                                      <p:cBhvr additive="base">
                                        <p:cTn id="72" dur="500" fill="hold"/>
                                        <p:tgtEl>
                                          <p:spTgt spid="45"/>
                                        </p:tgtEl>
                                        <p:attrNameLst>
                                          <p:attrName>ppt_y</p:attrName>
                                        </p:attrNameLst>
                                      </p:cBhvr>
                                      <p:tavLst>
                                        <p:tav tm="0">
                                          <p:val>
                                            <p:strVal val="1+#ppt_h/2"/>
                                          </p:val>
                                        </p:tav>
                                        <p:tav tm="100000">
                                          <p:val>
                                            <p:strVal val="#ppt_y"/>
                                          </p:val>
                                        </p:tav>
                                      </p:tavLst>
                                    </p:anim>
                                  </p:childTnLst>
                                </p:cTn>
                              </p:par>
                              <p:par>
                                <p:cTn id="73" presetID="2" presetClass="entr" presetSubtype="4" fill="hold" nodeType="withEffect">
                                  <p:stCondLst>
                                    <p:cond delay="0"/>
                                  </p:stCondLst>
                                  <p:childTnLst>
                                    <p:set>
                                      <p:cBhvr>
                                        <p:cTn id="74" dur="1" fill="hold">
                                          <p:stCondLst>
                                            <p:cond delay="0"/>
                                          </p:stCondLst>
                                        </p:cTn>
                                        <p:tgtEl>
                                          <p:spTgt spid="46"/>
                                        </p:tgtEl>
                                        <p:attrNameLst>
                                          <p:attrName>style.visibility</p:attrName>
                                        </p:attrNameLst>
                                      </p:cBhvr>
                                      <p:to>
                                        <p:strVal val="visible"/>
                                      </p:to>
                                    </p:set>
                                    <p:anim calcmode="lin" valueType="num">
                                      <p:cBhvr additive="base">
                                        <p:cTn id="75" dur="500" fill="hold"/>
                                        <p:tgtEl>
                                          <p:spTgt spid="46"/>
                                        </p:tgtEl>
                                        <p:attrNameLst>
                                          <p:attrName>ppt_x</p:attrName>
                                        </p:attrNameLst>
                                      </p:cBhvr>
                                      <p:tavLst>
                                        <p:tav tm="0">
                                          <p:val>
                                            <p:strVal val="#ppt_x"/>
                                          </p:val>
                                        </p:tav>
                                        <p:tav tm="100000">
                                          <p:val>
                                            <p:strVal val="#ppt_x"/>
                                          </p:val>
                                        </p:tav>
                                      </p:tavLst>
                                    </p:anim>
                                    <p:anim calcmode="lin" valueType="num">
                                      <p:cBhvr additive="base">
                                        <p:cTn id="76" dur="500" fill="hold"/>
                                        <p:tgtEl>
                                          <p:spTgt spid="46"/>
                                        </p:tgtEl>
                                        <p:attrNameLst>
                                          <p:attrName>ppt_y</p:attrName>
                                        </p:attrNameLst>
                                      </p:cBhvr>
                                      <p:tavLst>
                                        <p:tav tm="0">
                                          <p:val>
                                            <p:strVal val="1+#ppt_h/2"/>
                                          </p:val>
                                        </p:tav>
                                        <p:tav tm="100000">
                                          <p:val>
                                            <p:strVal val="#ppt_y"/>
                                          </p:val>
                                        </p:tav>
                                      </p:tavLst>
                                    </p:anim>
                                  </p:childTnLst>
                                </p:cTn>
                              </p:par>
                              <p:par>
                                <p:cTn id="77" presetID="2" presetClass="entr" presetSubtype="4" fill="hold" nodeType="withEffect">
                                  <p:stCondLst>
                                    <p:cond delay="0"/>
                                  </p:stCondLst>
                                  <p:childTnLst>
                                    <p:set>
                                      <p:cBhvr>
                                        <p:cTn id="78" dur="1" fill="hold">
                                          <p:stCondLst>
                                            <p:cond delay="0"/>
                                          </p:stCondLst>
                                        </p:cTn>
                                        <p:tgtEl>
                                          <p:spTgt spid="47"/>
                                        </p:tgtEl>
                                        <p:attrNameLst>
                                          <p:attrName>style.visibility</p:attrName>
                                        </p:attrNameLst>
                                      </p:cBhvr>
                                      <p:to>
                                        <p:strVal val="visible"/>
                                      </p:to>
                                    </p:set>
                                    <p:anim calcmode="lin" valueType="num">
                                      <p:cBhvr additive="base">
                                        <p:cTn id="79" dur="500" fill="hold"/>
                                        <p:tgtEl>
                                          <p:spTgt spid="47"/>
                                        </p:tgtEl>
                                        <p:attrNameLst>
                                          <p:attrName>ppt_x</p:attrName>
                                        </p:attrNameLst>
                                      </p:cBhvr>
                                      <p:tavLst>
                                        <p:tav tm="0">
                                          <p:val>
                                            <p:strVal val="#ppt_x"/>
                                          </p:val>
                                        </p:tav>
                                        <p:tav tm="100000">
                                          <p:val>
                                            <p:strVal val="#ppt_x"/>
                                          </p:val>
                                        </p:tav>
                                      </p:tavLst>
                                    </p:anim>
                                    <p:anim calcmode="lin" valueType="num">
                                      <p:cBhvr additive="base">
                                        <p:cTn id="80" dur="500" fill="hold"/>
                                        <p:tgtEl>
                                          <p:spTgt spid="47"/>
                                        </p:tgtEl>
                                        <p:attrNameLst>
                                          <p:attrName>ppt_y</p:attrName>
                                        </p:attrNameLst>
                                      </p:cBhvr>
                                      <p:tavLst>
                                        <p:tav tm="0">
                                          <p:val>
                                            <p:strVal val="1+#ppt_h/2"/>
                                          </p:val>
                                        </p:tav>
                                        <p:tav tm="100000">
                                          <p:val>
                                            <p:strVal val="#ppt_y"/>
                                          </p:val>
                                        </p:tav>
                                      </p:tavLst>
                                    </p:anim>
                                  </p:childTnLst>
                                </p:cTn>
                              </p:par>
                              <p:par>
                                <p:cTn id="81" presetID="2" presetClass="entr" presetSubtype="4" fill="hold" nodeType="withEffect">
                                  <p:stCondLst>
                                    <p:cond delay="0"/>
                                  </p:stCondLst>
                                  <p:childTnLst>
                                    <p:set>
                                      <p:cBhvr>
                                        <p:cTn id="82" dur="1" fill="hold">
                                          <p:stCondLst>
                                            <p:cond delay="0"/>
                                          </p:stCondLst>
                                        </p:cTn>
                                        <p:tgtEl>
                                          <p:spTgt spid="48"/>
                                        </p:tgtEl>
                                        <p:attrNameLst>
                                          <p:attrName>style.visibility</p:attrName>
                                        </p:attrNameLst>
                                      </p:cBhvr>
                                      <p:to>
                                        <p:strVal val="visible"/>
                                      </p:to>
                                    </p:set>
                                    <p:anim calcmode="lin" valueType="num">
                                      <p:cBhvr additive="base">
                                        <p:cTn id="83" dur="500" fill="hold"/>
                                        <p:tgtEl>
                                          <p:spTgt spid="48"/>
                                        </p:tgtEl>
                                        <p:attrNameLst>
                                          <p:attrName>ppt_x</p:attrName>
                                        </p:attrNameLst>
                                      </p:cBhvr>
                                      <p:tavLst>
                                        <p:tav tm="0">
                                          <p:val>
                                            <p:strVal val="#ppt_x"/>
                                          </p:val>
                                        </p:tav>
                                        <p:tav tm="100000">
                                          <p:val>
                                            <p:strVal val="#ppt_x"/>
                                          </p:val>
                                        </p:tav>
                                      </p:tavLst>
                                    </p:anim>
                                    <p:anim calcmode="lin" valueType="num">
                                      <p:cBhvr additive="base">
                                        <p:cTn id="84" dur="500" fill="hold"/>
                                        <p:tgtEl>
                                          <p:spTgt spid="48"/>
                                        </p:tgtEl>
                                        <p:attrNameLst>
                                          <p:attrName>ppt_y</p:attrName>
                                        </p:attrNameLst>
                                      </p:cBhvr>
                                      <p:tavLst>
                                        <p:tav tm="0">
                                          <p:val>
                                            <p:strVal val="1+#ppt_h/2"/>
                                          </p:val>
                                        </p:tav>
                                        <p:tav tm="100000">
                                          <p:val>
                                            <p:strVal val="#ppt_y"/>
                                          </p:val>
                                        </p:tav>
                                      </p:tavLst>
                                    </p:anim>
                                  </p:childTnLst>
                                </p:cTn>
                              </p:par>
                              <p:par>
                                <p:cTn id="85" presetID="2" presetClass="entr" presetSubtype="4" fill="hold" nodeType="withEffect">
                                  <p:stCondLst>
                                    <p:cond delay="0"/>
                                  </p:stCondLst>
                                  <p:childTnLst>
                                    <p:set>
                                      <p:cBhvr>
                                        <p:cTn id="86" dur="1" fill="hold">
                                          <p:stCondLst>
                                            <p:cond delay="0"/>
                                          </p:stCondLst>
                                        </p:cTn>
                                        <p:tgtEl>
                                          <p:spTgt spid="50"/>
                                        </p:tgtEl>
                                        <p:attrNameLst>
                                          <p:attrName>style.visibility</p:attrName>
                                        </p:attrNameLst>
                                      </p:cBhvr>
                                      <p:to>
                                        <p:strVal val="visible"/>
                                      </p:to>
                                    </p:set>
                                    <p:anim calcmode="lin" valueType="num">
                                      <p:cBhvr additive="base">
                                        <p:cTn id="87" dur="500" fill="hold"/>
                                        <p:tgtEl>
                                          <p:spTgt spid="50"/>
                                        </p:tgtEl>
                                        <p:attrNameLst>
                                          <p:attrName>ppt_x</p:attrName>
                                        </p:attrNameLst>
                                      </p:cBhvr>
                                      <p:tavLst>
                                        <p:tav tm="0">
                                          <p:val>
                                            <p:strVal val="#ppt_x"/>
                                          </p:val>
                                        </p:tav>
                                        <p:tav tm="100000">
                                          <p:val>
                                            <p:strVal val="#ppt_x"/>
                                          </p:val>
                                        </p:tav>
                                      </p:tavLst>
                                    </p:anim>
                                    <p:anim calcmode="lin" valueType="num">
                                      <p:cBhvr additive="base">
                                        <p:cTn id="88" dur="500" fill="hold"/>
                                        <p:tgtEl>
                                          <p:spTgt spid="50"/>
                                        </p:tgtEl>
                                        <p:attrNameLst>
                                          <p:attrName>ppt_y</p:attrName>
                                        </p:attrNameLst>
                                      </p:cBhvr>
                                      <p:tavLst>
                                        <p:tav tm="0">
                                          <p:val>
                                            <p:strVal val="1+#ppt_h/2"/>
                                          </p:val>
                                        </p:tav>
                                        <p:tav tm="100000">
                                          <p:val>
                                            <p:strVal val="#ppt_y"/>
                                          </p:val>
                                        </p:tav>
                                      </p:tavLst>
                                    </p:anim>
                                  </p:childTnLst>
                                </p:cTn>
                              </p:par>
                              <p:par>
                                <p:cTn id="89" presetID="2" presetClass="entr" presetSubtype="4" fill="hold" nodeType="withEffect">
                                  <p:stCondLst>
                                    <p:cond delay="0"/>
                                  </p:stCondLst>
                                  <p:childTnLst>
                                    <p:set>
                                      <p:cBhvr>
                                        <p:cTn id="90" dur="1" fill="hold">
                                          <p:stCondLst>
                                            <p:cond delay="0"/>
                                          </p:stCondLst>
                                        </p:cTn>
                                        <p:tgtEl>
                                          <p:spTgt spid="31"/>
                                        </p:tgtEl>
                                        <p:attrNameLst>
                                          <p:attrName>style.visibility</p:attrName>
                                        </p:attrNameLst>
                                      </p:cBhvr>
                                      <p:to>
                                        <p:strVal val="visible"/>
                                      </p:to>
                                    </p:set>
                                    <p:anim calcmode="lin" valueType="num">
                                      <p:cBhvr additive="base">
                                        <p:cTn id="91" dur="500" fill="hold"/>
                                        <p:tgtEl>
                                          <p:spTgt spid="31"/>
                                        </p:tgtEl>
                                        <p:attrNameLst>
                                          <p:attrName>ppt_x</p:attrName>
                                        </p:attrNameLst>
                                      </p:cBhvr>
                                      <p:tavLst>
                                        <p:tav tm="0">
                                          <p:val>
                                            <p:strVal val="#ppt_x"/>
                                          </p:val>
                                        </p:tav>
                                        <p:tav tm="100000">
                                          <p:val>
                                            <p:strVal val="#ppt_x"/>
                                          </p:val>
                                        </p:tav>
                                      </p:tavLst>
                                    </p:anim>
                                    <p:anim calcmode="lin" valueType="num">
                                      <p:cBhvr additive="base">
                                        <p:cTn id="92" dur="500" fill="hold"/>
                                        <p:tgtEl>
                                          <p:spTgt spid="31"/>
                                        </p:tgtEl>
                                        <p:attrNameLst>
                                          <p:attrName>ppt_y</p:attrName>
                                        </p:attrNameLst>
                                      </p:cBhvr>
                                      <p:tavLst>
                                        <p:tav tm="0">
                                          <p:val>
                                            <p:strVal val="1+#ppt_h/2"/>
                                          </p:val>
                                        </p:tav>
                                        <p:tav tm="100000">
                                          <p:val>
                                            <p:strVal val="#ppt_y"/>
                                          </p:val>
                                        </p:tav>
                                      </p:tavLst>
                                    </p:anim>
                                  </p:childTnLst>
                                </p:cTn>
                              </p:par>
                              <p:par>
                                <p:cTn id="93" presetID="2" presetClass="entr" presetSubtype="4" fill="hold" nodeType="withEffect">
                                  <p:stCondLst>
                                    <p:cond delay="0"/>
                                  </p:stCondLst>
                                  <p:childTnLst>
                                    <p:set>
                                      <p:cBhvr>
                                        <p:cTn id="94" dur="1" fill="hold">
                                          <p:stCondLst>
                                            <p:cond delay="0"/>
                                          </p:stCondLst>
                                        </p:cTn>
                                        <p:tgtEl>
                                          <p:spTgt spid="33"/>
                                        </p:tgtEl>
                                        <p:attrNameLst>
                                          <p:attrName>style.visibility</p:attrName>
                                        </p:attrNameLst>
                                      </p:cBhvr>
                                      <p:to>
                                        <p:strVal val="visible"/>
                                      </p:to>
                                    </p:set>
                                    <p:anim calcmode="lin" valueType="num">
                                      <p:cBhvr additive="base">
                                        <p:cTn id="95" dur="500" fill="hold"/>
                                        <p:tgtEl>
                                          <p:spTgt spid="33"/>
                                        </p:tgtEl>
                                        <p:attrNameLst>
                                          <p:attrName>ppt_x</p:attrName>
                                        </p:attrNameLst>
                                      </p:cBhvr>
                                      <p:tavLst>
                                        <p:tav tm="0">
                                          <p:val>
                                            <p:strVal val="#ppt_x"/>
                                          </p:val>
                                        </p:tav>
                                        <p:tav tm="100000">
                                          <p:val>
                                            <p:strVal val="#ppt_x"/>
                                          </p:val>
                                        </p:tav>
                                      </p:tavLst>
                                    </p:anim>
                                    <p:anim calcmode="lin" valueType="num">
                                      <p:cBhvr additive="base">
                                        <p:cTn id="96" dur="500" fill="hold"/>
                                        <p:tgtEl>
                                          <p:spTgt spid="33"/>
                                        </p:tgtEl>
                                        <p:attrNameLst>
                                          <p:attrName>ppt_y</p:attrName>
                                        </p:attrNameLst>
                                      </p:cBhvr>
                                      <p:tavLst>
                                        <p:tav tm="0">
                                          <p:val>
                                            <p:strVal val="1+#ppt_h/2"/>
                                          </p:val>
                                        </p:tav>
                                        <p:tav tm="100000">
                                          <p:val>
                                            <p:strVal val="#ppt_y"/>
                                          </p:val>
                                        </p:tav>
                                      </p:tavLst>
                                    </p:anim>
                                  </p:childTnLst>
                                </p:cTn>
                              </p:par>
                              <p:par>
                                <p:cTn id="97" presetID="2" presetClass="entr" presetSubtype="4" fill="hold" nodeType="withEffect">
                                  <p:stCondLst>
                                    <p:cond delay="0"/>
                                  </p:stCondLst>
                                  <p:childTnLst>
                                    <p:set>
                                      <p:cBhvr>
                                        <p:cTn id="98" dur="1" fill="hold">
                                          <p:stCondLst>
                                            <p:cond delay="0"/>
                                          </p:stCondLst>
                                        </p:cTn>
                                        <p:tgtEl>
                                          <p:spTgt spid="40"/>
                                        </p:tgtEl>
                                        <p:attrNameLst>
                                          <p:attrName>style.visibility</p:attrName>
                                        </p:attrNameLst>
                                      </p:cBhvr>
                                      <p:to>
                                        <p:strVal val="visible"/>
                                      </p:to>
                                    </p:set>
                                    <p:anim calcmode="lin" valueType="num">
                                      <p:cBhvr additive="base">
                                        <p:cTn id="99" dur="500" fill="hold"/>
                                        <p:tgtEl>
                                          <p:spTgt spid="40"/>
                                        </p:tgtEl>
                                        <p:attrNameLst>
                                          <p:attrName>ppt_x</p:attrName>
                                        </p:attrNameLst>
                                      </p:cBhvr>
                                      <p:tavLst>
                                        <p:tav tm="0">
                                          <p:val>
                                            <p:strVal val="#ppt_x"/>
                                          </p:val>
                                        </p:tav>
                                        <p:tav tm="100000">
                                          <p:val>
                                            <p:strVal val="#ppt_x"/>
                                          </p:val>
                                        </p:tav>
                                      </p:tavLst>
                                    </p:anim>
                                    <p:anim calcmode="lin" valueType="num">
                                      <p:cBhvr additive="base">
                                        <p:cTn id="100" dur="500" fill="hold"/>
                                        <p:tgtEl>
                                          <p:spTgt spid="40"/>
                                        </p:tgtEl>
                                        <p:attrNameLst>
                                          <p:attrName>ppt_y</p:attrName>
                                        </p:attrNameLst>
                                      </p:cBhvr>
                                      <p:tavLst>
                                        <p:tav tm="0">
                                          <p:val>
                                            <p:strVal val="1+#ppt_h/2"/>
                                          </p:val>
                                        </p:tav>
                                        <p:tav tm="100000">
                                          <p:val>
                                            <p:strVal val="#ppt_y"/>
                                          </p:val>
                                        </p:tav>
                                      </p:tavLst>
                                    </p:anim>
                                  </p:childTnLst>
                                </p:cTn>
                              </p:par>
                              <p:par>
                                <p:cTn id="101" presetID="2" presetClass="entr" presetSubtype="4" fill="hold" nodeType="withEffect">
                                  <p:stCondLst>
                                    <p:cond delay="0"/>
                                  </p:stCondLst>
                                  <p:childTnLst>
                                    <p:set>
                                      <p:cBhvr>
                                        <p:cTn id="102" dur="1" fill="hold">
                                          <p:stCondLst>
                                            <p:cond delay="0"/>
                                          </p:stCondLst>
                                        </p:cTn>
                                        <p:tgtEl>
                                          <p:spTgt spid="41"/>
                                        </p:tgtEl>
                                        <p:attrNameLst>
                                          <p:attrName>style.visibility</p:attrName>
                                        </p:attrNameLst>
                                      </p:cBhvr>
                                      <p:to>
                                        <p:strVal val="visible"/>
                                      </p:to>
                                    </p:set>
                                    <p:anim calcmode="lin" valueType="num">
                                      <p:cBhvr additive="base">
                                        <p:cTn id="103" dur="500" fill="hold"/>
                                        <p:tgtEl>
                                          <p:spTgt spid="41"/>
                                        </p:tgtEl>
                                        <p:attrNameLst>
                                          <p:attrName>ppt_x</p:attrName>
                                        </p:attrNameLst>
                                      </p:cBhvr>
                                      <p:tavLst>
                                        <p:tav tm="0">
                                          <p:val>
                                            <p:strVal val="#ppt_x"/>
                                          </p:val>
                                        </p:tav>
                                        <p:tav tm="100000">
                                          <p:val>
                                            <p:strVal val="#ppt_x"/>
                                          </p:val>
                                        </p:tav>
                                      </p:tavLst>
                                    </p:anim>
                                    <p:anim calcmode="lin" valueType="num">
                                      <p:cBhvr additive="base">
                                        <p:cTn id="104" dur="500" fill="hold"/>
                                        <p:tgtEl>
                                          <p:spTgt spid="41"/>
                                        </p:tgtEl>
                                        <p:attrNameLst>
                                          <p:attrName>ppt_y</p:attrName>
                                        </p:attrNameLst>
                                      </p:cBhvr>
                                      <p:tavLst>
                                        <p:tav tm="0">
                                          <p:val>
                                            <p:strVal val="1+#ppt_h/2"/>
                                          </p:val>
                                        </p:tav>
                                        <p:tav tm="100000">
                                          <p:val>
                                            <p:strVal val="#ppt_y"/>
                                          </p:val>
                                        </p:tav>
                                      </p:tavLst>
                                    </p:anim>
                                  </p:childTnLst>
                                </p:cTn>
                              </p:par>
                              <p:par>
                                <p:cTn id="105" presetID="2" presetClass="entr" presetSubtype="4" fill="hold" nodeType="withEffect">
                                  <p:stCondLst>
                                    <p:cond delay="0"/>
                                  </p:stCondLst>
                                  <p:childTnLst>
                                    <p:set>
                                      <p:cBhvr>
                                        <p:cTn id="106" dur="1" fill="hold">
                                          <p:stCondLst>
                                            <p:cond delay="0"/>
                                          </p:stCondLst>
                                        </p:cTn>
                                        <p:tgtEl>
                                          <p:spTgt spid="39"/>
                                        </p:tgtEl>
                                        <p:attrNameLst>
                                          <p:attrName>style.visibility</p:attrName>
                                        </p:attrNameLst>
                                      </p:cBhvr>
                                      <p:to>
                                        <p:strVal val="visible"/>
                                      </p:to>
                                    </p:set>
                                    <p:anim calcmode="lin" valueType="num">
                                      <p:cBhvr additive="base">
                                        <p:cTn id="107" dur="500" fill="hold"/>
                                        <p:tgtEl>
                                          <p:spTgt spid="39"/>
                                        </p:tgtEl>
                                        <p:attrNameLst>
                                          <p:attrName>ppt_x</p:attrName>
                                        </p:attrNameLst>
                                      </p:cBhvr>
                                      <p:tavLst>
                                        <p:tav tm="0">
                                          <p:val>
                                            <p:strVal val="#ppt_x"/>
                                          </p:val>
                                        </p:tav>
                                        <p:tav tm="100000">
                                          <p:val>
                                            <p:strVal val="#ppt_x"/>
                                          </p:val>
                                        </p:tav>
                                      </p:tavLst>
                                    </p:anim>
                                    <p:anim calcmode="lin" valueType="num">
                                      <p:cBhvr additive="base">
                                        <p:cTn id="108" dur="500" fill="hold"/>
                                        <p:tgtEl>
                                          <p:spTgt spid="39"/>
                                        </p:tgtEl>
                                        <p:attrNameLst>
                                          <p:attrName>ppt_y</p:attrName>
                                        </p:attrNameLst>
                                      </p:cBhvr>
                                      <p:tavLst>
                                        <p:tav tm="0">
                                          <p:val>
                                            <p:strVal val="1+#ppt_h/2"/>
                                          </p:val>
                                        </p:tav>
                                        <p:tav tm="100000">
                                          <p:val>
                                            <p:strVal val="#ppt_y"/>
                                          </p:val>
                                        </p:tav>
                                      </p:tavLst>
                                    </p:anim>
                                  </p:childTnLst>
                                </p:cTn>
                              </p:par>
                              <p:par>
                                <p:cTn id="109" presetID="2" presetClass="entr" presetSubtype="4" fill="hold" nodeType="withEffect">
                                  <p:stCondLst>
                                    <p:cond delay="0"/>
                                  </p:stCondLst>
                                  <p:childTnLst>
                                    <p:set>
                                      <p:cBhvr>
                                        <p:cTn id="110" dur="1" fill="hold">
                                          <p:stCondLst>
                                            <p:cond delay="0"/>
                                          </p:stCondLst>
                                        </p:cTn>
                                        <p:tgtEl>
                                          <p:spTgt spid="38"/>
                                        </p:tgtEl>
                                        <p:attrNameLst>
                                          <p:attrName>style.visibility</p:attrName>
                                        </p:attrNameLst>
                                      </p:cBhvr>
                                      <p:to>
                                        <p:strVal val="visible"/>
                                      </p:to>
                                    </p:set>
                                    <p:anim calcmode="lin" valueType="num">
                                      <p:cBhvr additive="base">
                                        <p:cTn id="111" dur="500" fill="hold"/>
                                        <p:tgtEl>
                                          <p:spTgt spid="38"/>
                                        </p:tgtEl>
                                        <p:attrNameLst>
                                          <p:attrName>ppt_x</p:attrName>
                                        </p:attrNameLst>
                                      </p:cBhvr>
                                      <p:tavLst>
                                        <p:tav tm="0">
                                          <p:val>
                                            <p:strVal val="#ppt_x"/>
                                          </p:val>
                                        </p:tav>
                                        <p:tav tm="100000">
                                          <p:val>
                                            <p:strVal val="#ppt_x"/>
                                          </p:val>
                                        </p:tav>
                                      </p:tavLst>
                                    </p:anim>
                                    <p:anim calcmode="lin" valueType="num">
                                      <p:cBhvr additive="base">
                                        <p:cTn id="112" dur="500" fill="hold"/>
                                        <p:tgtEl>
                                          <p:spTgt spid="38"/>
                                        </p:tgtEl>
                                        <p:attrNameLst>
                                          <p:attrName>ppt_y</p:attrName>
                                        </p:attrNameLst>
                                      </p:cBhvr>
                                      <p:tavLst>
                                        <p:tav tm="0">
                                          <p:val>
                                            <p:strVal val="1+#ppt_h/2"/>
                                          </p:val>
                                        </p:tav>
                                        <p:tav tm="100000">
                                          <p:val>
                                            <p:strVal val="#ppt_y"/>
                                          </p:val>
                                        </p:tav>
                                      </p:tavLst>
                                    </p:anim>
                                  </p:childTnLst>
                                </p:cTn>
                              </p:par>
                              <p:par>
                                <p:cTn id="113" presetID="2" presetClass="entr" presetSubtype="4" fill="hold" nodeType="withEffect">
                                  <p:stCondLst>
                                    <p:cond delay="0"/>
                                  </p:stCondLst>
                                  <p:childTnLst>
                                    <p:set>
                                      <p:cBhvr>
                                        <p:cTn id="114" dur="1" fill="hold">
                                          <p:stCondLst>
                                            <p:cond delay="0"/>
                                          </p:stCondLst>
                                        </p:cTn>
                                        <p:tgtEl>
                                          <p:spTgt spid="37"/>
                                        </p:tgtEl>
                                        <p:attrNameLst>
                                          <p:attrName>style.visibility</p:attrName>
                                        </p:attrNameLst>
                                      </p:cBhvr>
                                      <p:to>
                                        <p:strVal val="visible"/>
                                      </p:to>
                                    </p:set>
                                    <p:anim calcmode="lin" valueType="num">
                                      <p:cBhvr additive="base">
                                        <p:cTn id="115" dur="500" fill="hold"/>
                                        <p:tgtEl>
                                          <p:spTgt spid="37"/>
                                        </p:tgtEl>
                                        <p:attrNameLst>
                                          <p:attrName>ppt_x</p:attrName>
                                        </p:attrNameLst>
                                      </p:cBhvr>
                                      <p:tavLst>
                                        <p:tav tm="0">
                                          <p:val>
                                            <p:strVal val="#ppt_x"/>
                                          </p:val>
                                        </p:tav>
                                        <p:tav tm="100000">
                                          <p:val>
                                            <p:strVal val="#ppt_x"/>
                                          </p:val>
                                        </p:tav>
                                      </p:tavLst>
                                    </p:anim>
                                    <p:anim calcmode="lin" valueType="num">
                                      <p:cBhvr additive="base">
                                        <p:cTn id="116" dur="500" fill="hold"/>
                                        <p:tgtEl>
                                          <p:spTgt spid="37"/>
                                        </p:tgtEl>
                                        <p:attrNameLst>
                                          <p:attrName>ppt_y</p:attrName>
                                        </p:attrNameLst>
                                      </p:cBhvr>
                                      <p:tavLst>
                                        <p:tav tm="0">
                                          <p:val>
                                            <p:strVal val="1+#ppt_h/2"/>
                                          </p:val>
                                        </p:tav>
                                        <p:tav tm="100000">
                                          <p:val>
                                            <p:strVal val="#ppt_y"/>
                                          </p:val>
                                        </p:tav>
                                      </p:tavLst>
                                    </p:anim>
                                  </p:childTnLst>
                                </p:cTn>
                              </p:par>
                              <p:par>
                                <p:cTn id="117" presetID="2" presetClass="entr" presetSubtype="4" fill="hold" nodeType="withEffect">
                                  <p:stCondLst>
                                    <p:cond delay="0"/>
                                  </p:stCondLst>
                                  <p:childTnLst>
                                    <p:set>
                                      <p:cBhvr>
                                        <p:cTn id="118" dur="1" fill="hold">
                                          <p:stCondLst>
                                            <p:cond delay="0"/>
                                          </p:stCondLst>
                                        </p:cTn>
                                        <p:tgtEl>
                                          <p:spTgt spid="36"/>
                                        </p:tgtEl>
                                        <p:attrNameLst>
                                          <p:attrName>style.visibility</p:attrName>
                                        </p:attrNameLst>
                                      </p:cBhvr>
                                      <p:to>
                                        <p:strVal val="visible"/>
                                      </p:to>
                                    </p:set>
                                    <p:anim calcmode="lin" valueType="num">
                                      <p:cBhvr additive="base">
                                        <p:cTn id="119" dur="500" fill="hold"/>
                                        <p:tgtEl>
                                          <p:spTgt spid="36"/>
                                        </p:tgtEl>
                                        <p:attrNameLst>
                                          <p:attrName>ppt_x</p:attrName>
                                        </p:attrNameLst>
                                      </p:cBhvr>
                                      <p:tavLst>
                                        <p:tav tm="0">
                                          <p:val>
                                            <p:strVal val="#ppt_x"/>
                                          </p:val>
                                        </p:tav>
                                        <p:tav tm="100000">
                                          <p:val>
                                            <p:strVal val="#ppt_x"/>
                                          </p:val>
                                        </p:tav>
                                      </p:tavLst>
                                    </p:anim>
                                    <p:anim calcmode="lin" valueType="num">
                                      <p:cBhvr additive="base">
                                        <p:cTn id="120"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121" fill="hold">
                      <p:stCondLst>
                        <p:cond delay="indefinite"/>
                      </p:stCondLst>
                      <p:childTnLst>
                        <p:par>
                          <p:cTn id="122" fill="hold">
                            <p:stCondLst>
                              <p:cond delay="0"/>
                            </p:stCondLst>
                            <p:childTnLst>
                              <p:par>
                                <p:cTn id="123" presetID="2" presetClass="entr" presetSubtype="4" fill="hold" grpId="0" nodeType="clickEffect">
                                  <p:stCondLst>
                                    <p:cond delay="0"/>
                                  </p:stCondLst>
                                  <p:childTnLst>
                                    <p:set>
                                      <p:cBhvr>
                                        <p:cTn id="124" dur="1" fill="hold">
                                          <p:stCondLst>
                                            <p:cond delay="0"/>
                                          </p:stCondLst>
                                        </p:cTn>
                                        <p:tgtEl>
                                          <p:spTgt spid="74"/>
                                        </p:tgtEl>
                                        <p:attrNameLst>
                                          <p:attrName>style.visibility</p:attrName>
                                        </p:attrNameLst>
                                      </p:cBhvr>
                                      <p:to>
                                        <p:strVal val="visible"/>
                                      </p:to>
                                    </p:set>
                                    <p:anim calcmode="lin" valueType="num">
                                      <p:cBhvr additive="base">
                                        <p:cTn id="125" dur="500" fill="hold"/>
                                        <p:tgtEl>
                                          <p:spTgt spid="74"/>
                                        </p:tgtEl>
                                        <p:attrNameLst>
                                          <p:attrName>ppt_x</p:attrName>
                                        </p:attrNameLst>
                                      </p:cBhvr>
                                      <p:tavLst>
                                        <p:tav tm="0">
                                          <p:val>
                                            <p:strVal val="#ppt_x"/>
                                          </p:val>
                                        </p:tav>
                                        <p:tav tm="100000">
                                          <p:val>
                                            <p:strVal val="#ppt_x"/>
                                          </p:val>
                                        </p:tav>
                                      </p:tavLst>
                                    </p:anim>
                                    <p:anim calcmode="lin" valueType="num">
                                      <p:cBhvr additive="base">
                                        <p:cTn id="126" dur="500" fill="hold"/>
                                        <p:tgtEl>
                                          <p:spTgt spid="74"/>
                                        </p:tgtEl>
                                        <p:attrNameLst>
                                          <p:attrName>ppt_y</p:attrName>
                                        </p:attrNameLst>
                                      </p:cBhvr>
                                      <p:tavLst>
                                        <p:tav tm="0">
                                          <p:val>
                                            <p:strVal val="1+#ppt_h/2"/>
                                          </p:val>
                                        </p:tav>
                                        <p:tav tm="100000">
                                          <p:val>
                                            <p:strVal val="#ppt_y"/>
                                          </p:val>
                                        </p:tav>
                                      </p:tavLst>
                                    </p:anim>
                                  </p:childTnLst>
                                </p:cTn>
                              </p:par>
                              <p:par>
                                <p:cTn id="127" presetID="2" presetClass="entr" presetSubtype="4" fill="hold" grpId="0" nodeType="withEffect">
                                  <p:stCondLst>
                                    <p:cond delay="0"/>
                                  </p:stCondLst>
                                  <p:childTnLst>
                                    <p:set>
                                      <p:cBhvr>
                                        <p:cTn id="128" dur="1" fill="hold">
                                          <p:stCondLst>
                                            <p:cond delay="0"/>
                                          </p:stCondLst>
                                        </p:cTn>
                                        <p:tgtEl>
                                          <p:spTgt spid="75"/>
                                        </p:tgtEl>
                                        <p:attrNameLst>
                                          <p:attrName>style.visibility</p:attrName>
                                        </p:attrNameLst>
                                      </p:cBhvr>
                                      <p:to>
                                        <p:strVal val="visible"/>
                                      </p:to>
                                    </p:set>
                                    <p:anim calcmode="lin" valueType="num">
                                      <p:cBhvr additive="base">
                                        <p:cTn id="129" dur="500" fill="hold"/>
                                        <p:tgtEl>
                                          <p:spTgt spid="75"/>
                                        </p:tgtEl>
                                        <p:attrNameLst>
                                          <p:attrName>ppt_x</p:attrName>
                                        </p:attrNameLst>
                                      </p:cBhvr>
                                      <p:tavLst>
                                        <p:tav tm="0">
                                          <p:val>
                                            <p:strVal val="#ppt_x"/>
                                          </p:val>
                                        </p:tav>
                                        <p:tav tm="100000">
                                          <p:val>
                                            <p:strVal val="#ppt_x"/>
                                          </p:val>
                                        </p:tav>
                                      </p:tavLst>
                                    </p:anim>
                                    <p:anim calcmode="lin" valueType="num">
                                      <p:cBhvr additive="base">
                                        <p:cTn id="130" dur="500" fill="hold"/>
                                        <p:tgtEl>
                                          <p:spTgt spid="75"/>
                                        </p:tgtEl>
                                        <p:attrNameLst>
                                          <p:attrName>ppt_y</p:attrName>
                                        </p:attrNameLst>
                                      </p:cBhvr>
                                      <p:tavLst>
                                        <p:tav tm="0">
                                          <p:val>
                                            <p:strVal val="1+#ppt_h/2"/>
                                          </p:val>
                                        </p:tav>
                                        <p:tav tm="100000">
                                          <p:val>
                                            <p:strVal val="#ppt_y"/>
                                          </p:val>
                                        </p:tav>
                                      </p:tavLst>
                                    </p:anim>
                                  </p:childTnLst>
                                </p:cTn>
                              </p:par>
                            </p:childTnLst>
                          </p:cTn>
                        </p:par>
                      </p:childTnLst>
                    </p:cTn>
                  </p:par>
                  <p:par>
                    <p:cTn id="131" fill="hold">
                      <p:stCondLst>
                        <p:cond delay="indefinite"/>
                      </p:stCondLst>
                      <p:childTnLst>
                        <p:par>
                          <p:cTn id="132" fill="hold">
                            <p:stCondLst>
                              <p:cond delay="0"/>
                            </p:stCondLst>
                            <p:childTnLst>
                              <p:par>
                                <p:cTn id="133" presetID="2" presetClass="entr" presetSubtype="4" fill="hold" nodeType="clickEffect">
                                  <p:stCondLst>
                                    <p:cond delay="0"/>
                                  </p:stCondLst>
                                  <p:childTnLst>
                                    <p:set>
                                      <p:cBhvr>
                                        <p:cTn id="134" dur="1" fill="hold">
                                          <p:stCondLst>
                                            <p:cond delay="0"/>
                                          </p:stCondLst>
                                        </p:cTn>
                                        <p:tgtEl>
                                          <p:spTgt spid="60"/>
                                        </p:tgtEl>
                                        <p:attrNameLst>
                                          <p:attrName>style.visibility</p:attrName>
                                        </p:attrNameLst>
                                      </p:cBhvr>
                                      <p:to>
                                        <p:strVal val="visible"/>
                                      </p:to>
                                    </p:set>
                                    <p:anim calcmode="lin" valueType="num">
                                      <p:cBhvr additive="base">
                                        <p:cTn id="135" dur="500" fill="hold"/>
                                        <p:tgtEl>
                                          <p:spTgt spid="60"/>
                                        </p:tgtEl>
                                        <p:attrNameLst>
                                          <p:attrName>ppt_x</p:attrName>
                                        </p:attrNameLst>
                                      </p:cBhvr>
                                      <p:tavLst>
                                        <p:tav tm="0">
                                          <p:val>
                                            <p:strVal val="#ppt_x"/>
                                          </p:val>
                                        </p:tav>
                                        <p:tav tm="100000">
                                          <p:val>
                                            <p:strVal val="#ppt_x"/>
                                          </p:val>
                                        </p:tav>
                                      </p:tavLst>
                                    </p:anim>
                                    <p:anim calcmode="lin" valueType="num">
                                      <p:cBhvr additive="base">
                                        <p:cTn id="136" dur="500" fill="hold"/>
                                        <p:tgtEl>
                                          <p:spTgt spid="60"/>
                                        </p:tgtEl>
                                        <p:attrNameLst>
                                          <p:attrName>ppt_y</p:attrName>
                                        </p:attrNameLst>
                                      </p:cBhvr>
                                      <p:tavLst>
                                        <p:tav tm="0">
                                          <p:val>
                                            <p:strVal val="1+#ppt_h/2"/>
                                          </p:val>
                                        </p:tav>
                                        <p:tav tm="100000">
                                          <p:val>
                                            <p:strVal val="#ppt_y"/>
                                          </p:val>
                                        </p:tav>
                                      </p:tavLst>
                                    </p:anim>
                                  </p:childTnLst>
                                </p:cTn>
                              </p:par>
                              <p:par>
                                <p:cTn id="137" presetID="2" presetClass="entr" presetSubtype="4" fill="hold" nodeType="withEffect">
                                  <p:stCondLst>
                                    <p:cond delay="0"/>
                                  </p:stCondLst>
                                  <p:childTnLst>
                                    <p:set>
                                      <p:cBhvr>
                                        <p:cTn id="138" dur="1" fill="hold">
                                          <p:stCondLst>
                                            <p:cond delay="0"/>
                                          </p:stCondLst>
                                        </p:cTn>
                                        <p:tgtEl>
                                          <p:spTgt spid="59"/>
                                        </p:tgtEl>
                                        <p:attrNameLst>
                                          <p:attrName>style.visibility</p:attrName>
                                        </p:attrNameLst>
                                      </p:cBhvr>
                                      <p:to>
                                        <p:strVal val="visible"/>
                                      </p:to>
                                    </p:set>
                                    <p:anim calcmode="lin" valueType="num">
                                      <p:cBhvr additive="base">
                                        <p:cTn id="139" dur="500" fill="hold"/>
                                        <p:tgtEl>
                                          <p:spTgt spid="59"/>
                                        </p:tgtEl>
                                        <p:attrNameLst>
                                          <p:attrName>ppt_x</p:attrName>
                                        </p:attrNameLst>
                                      </p:cBhvr>
                                      <p:tavLst>
                                        <p:tav tm="0">
                                          <p:val>
                                            <p:strVal val="#ppt_x"/>
                                          </p:val>
                                        </p:tav>
                                        <p:tav tm="100000">
                                          <p:val>
                                            <p:strVal val="#ppt_x"/>
                                          </p:val>
                                        </p:tav>
                                      </p:tavLst>
                                    </p:anim>
                                    <p:anim calcmode="lin" valueType="num">
                                      <p:cBhvr additive="base">
                                        <p:cTn id="140" dur="500" fill="hold"/>
                                        <p:tgtEl>
                                          <p:spTgt spid="59"/>
                                        </p:tgtEl>
                                        <p:attrNameLst>
                                          <p:attrName>ppt_y</p:attrName>
                                        </p:attrNameLst>
                                      </p:cBhvr>
                                      <p:tavLst>
                                        <p:tav tm="0">
                                          <p:val>
                                            <p:strVal val="1+#ppt_h/2"/>
                                          </p:val>
                                        </p:tav>
                                        <p:tav tm="100000">
                                          <p:val>
                                            <p:strVal val="#ppt_y"/>
                                          </p:val>
                                        </p:tav>
                                      </p:tavLst>
                                    </p:anim>
                                  </p:childTnLst>
                                </p:cTn>
                              </p:par>
                              <p:par>
                                <p:cTn id="141" presetID="2" presetClass="entr" presetSubtype="4" fill="hold" nodeType="withEffect">
                                  <p:stCondLst>
                                    <p:cond delay="0"/>
                                  </p:stCondLst>
                                  <p:childTnLst>
                                    <p:set>
                                      <p:cBhvr>
                                        <p:cTn id="142" dur="1" fill="hold">
                                          <p:stCondLst>
                                            <p:cond delay="0"/>
                                          </p:stCondLst>
                                        </p:cTn>
                                        <p:tgtEl>
                                          <p:spTgt spid="61"/>
                                        </p:tgtEl>
                                        <p:attrNameLst>
                                          <p:attrName>style.visibility</p:attrName>
                                        </p:attrNameLst>
                                      </p:cBhvr>
                                      <p:to>
                                        <p:strVal val="visible"/>
                                      </p:to>
                                    </p:set>
                                    <p:anim calcmode="lin" valueType="num">
                                      <p:cBhvr additive="base">
                                        <p:cTn id="143" dur="500" fill="hold"/>
                                        <p:tgtEl>
                                          <p:spTgt spid="61"/>
                                        </p:tgtEl>
                                        <p:attrNameLst>
                                          <p:attrName>ppt_x</p:attrName>
                                        </p:attrNameLst>
                                      </p:cBhvr>
                                      <p:tavLst>
                                        <p:tav tm="0">
                                          <p:val>
                                            <p:strVal val="#ppt_x"/>
                                          </p:val>
                                        </p:tav>
                                        <p:tav tm="100000">
                                          <p:val>
                                            <p:strVal val="#ppt_x"/>
                                          </p:val>
                                        </p:tav>
                                      </p:tavLst>
                                    </p:anim>
                                    <p:anim calcmode="lin" valueType="num">
                                      <p:cBhvr additive="base">
                                        <p:cTn id="144" dur="500" fill="hold"/>
                                        <p:tgtEl>
                                          <p:spTgt spid="61"/>
                                        </p:tgtEl>
                                        <p:attrNameLst>
                                          <p:attrName>ppt_y</p:attrName>
                                        </p:attrNameLst>
                                      </p:cBhvr>
                                      <p:tavLst>
                                        <p:tav tm="0">
                                          <p:val>
                                            <p:strVal val="1+#ppt_h/2"/>
                                          </p:val>
                                        </p:tav>
                                        <p:tav tm="100000">
                                          <p:val>
                                            <p:strVal val="#ppt_y"/>
                                          </p:val>
                                        </p:tav>
                                      </p:tavLst>
                                    </p:anim>
                                  </p:childTnLst>
                                </p:cTn>
                              </p:par>
                              <p:par>
                                <p:cTn id="145" presetID="2" presetClass="entr" presetSubtype="4" fill="hold" nodeType="withEffect">
                                  <p:stCondLst>
                                    <p:cond delay="0"/>
                                  </p:stCondLst>
                                  <p:childTnLst>
                                    <p:set>
                                      <p:cBhvr>
                                        <p:cTn id="146" dur="1" fill="hold">
                                          <p:stCondLst>
                                            <p:cond delay="0"/>
                                          </p:stCondLst>
                                        </p:cTn>
                                        <p:tgtEl>
                                          <p:spTgt spid="62"/>
                                        </p:tgtEl>
                                        <p:attrNameLst>
                                          <p:attrName>style.visibility</p:attrName>
                                        </p:attrNameLst>
                                      </p:cBhvr>
                                      <p:to>
                                        <p:strVal val="visible"/>
                                      </p:to>
                                    </p:set>
                                    <p:anim calcmode="lin" valueType="num">
                                      <p:cBhvr additive="base">
                                        <p:cTn id="147" dur="500" fill="hold"/>
                                        <p:tgtEl>
                                          <p:spTgt spid="62"/>
                                        </p:tgtEl>
                                        <p:attrNameLst>
                                          <p:attrName>ppt_x</p:attrName>
                                        </p:attrNameLst>
                                      </p:cBhvr>
                                      <p:tavLst>
                                        <p:tav tm="0">
                                          <p:val>
                                            <p:strVal val="#ppt_x"/>
                                          </p:val>
                                        </p:tav>
                                        <p:tav tm="100000">
                                          <p:val>
                                            <p:strVal val="#ppt_x"/>
                                          </p:val>
                                        </p:tav>
                                      </p:tavLst>
                                    </p:anim>
                                    <p:anim calcmode="lin" valueType="num">
                                      <p:cBhvr additive="base">
                                        <p:cTn id="148" dur="500" fill="hold"/>
                                        <p:tgtEl>
                                          <p:spTgt spid="62"/>
                                        </p:tgtEl>
                                        <p:attrNameLst>
                                          <p:attrName>ppt_y</p:attrName>
                                        </p:attrNameLst>
                                      </p:cBhvr>
                                      <p:tavLst>
                                        <p:tav tm="0">
                                          <p:val>
                                            <p:strVal val="1+#ppt_h/2"/>
                                          </p:val>
                                        </p:tav>
                                        <p:tav tm="100000">
                                          <p:val>
                                            <p:strVal val="#ppt_y"/>
                                          </p:val>
                                        </p:tav>
                                      </p:tavLst>
                                    </p:anim>
                                  </p:childTnLst>
                                </p:cTn>
                              </p:par>
                              <p:par>
                                <p:cTn id="149" presetID="2" presetClass="entr" presetSubtype="4" fill="hold" nodeType="withEffect">
                                  <p:stCondLst>
                                    <p:cond delay="0"/>
                                  </p:stCondLst>
                                  <p:childTnLst>
                                    <p:set>
                                      <p:cBhvr>
                                        <p:cTn id="150" dur="1" fill="hold">
                                          <p:stCondLst>
                                            <p:cond delay="0"/>
                                          </p:stCondLst>
                                        </p:cTn>
                                        <p:tgtEl>
                                          <p:spTgt spid="63"/>
                                        </p:tgtEl>
                                        <p:attrNameLst>
                                          <p:attrName>style.visibility</p:attrName>
                                        </p:attrNameLst>
                                      </p:cBhvr>
                                      <p:to>
                                        <p:strVal val="visible"/>
                                      </p:to>
                                    </p:set>
                                    <p:anim calcmode="lin" valueType="num">
                                      <p:cBhvr additive="base">
                                        <p:cTn id="151" dur="500" fill="hold"/>
                                        <p:tgtEl>
                                          <p:spTgt spid="63"/>
                                        </p:tgtEl>
                                        <p:attrNameLst>
                                          <p:attrName>ppt_x</p:attrName>
                                        </p:attrNameLst>
                                      </p:cBhvr>
                                      <p:tavLst>
                                        <p:tav tm="0">
                                          <p:val>
                                            <p:strVal val="#ppt_x"/>
                                          </p:val>
                                        </p:tav>
                                        <p:tav tm="100000">
                                          <p:val>
                                            <p:strVal val="#ppt_x"/>
                                          </p:val>
                                        </p:tav>
                                      </p:tavLst>
                                    </p:anim>
                                    <p:anim calcmode="lin" valueType="num">
                                      <p:cBhvr additive="base">
                                        <p:cTn id="152" dur="500" fill="hold"/>
                                        <p:tgtEl>
                                          <p:spTgt spid="63"/>
                                        </p:tgtEl>
                                        <p:attrNameLst>
                                          <p:attrName>ppt_y</p:attrName>
                                        </p:attrNameLst>
                                      </p:cBhvr>
                                      <p:tavLst>
                                        <p:tav tm="0">
                                          <p:val>
                                            <p:strVal val="1+#ppt_h/2"/>
                                          </p:val>
                                        </p:tav>
                                        <p:tav tm="100000">
                                          <p:val>
                                            <p:strVal val="#ppt_y"/>
                                          </p:val>
                                        </p:tav>
                                      </p:tavLst>
                                    </p:anim>
                                  </p:childTnLst>
                                </p:cTn>
                              </p:par>
                              <p:par>
                                <p:cTn id="153" presetID="2" presetClass="entr" presetSubtype="4" fill="hold" nodeType="withEffect">
                                  <p:stCondLst>
                                    <p:cond delay="0"/>
                                  </p:stCondLst>
                                  <p:childTnLst>
                                    <p:set>
                                      <p:cBhvr>
                                        <p:cTn id="154" dur="1" fill="hold">
                                          <p:stCondLst>
                                            <p:cond delay="0"/>
                                          </p:stCondLst>
                                        </p:cTn>
                                        <p:tgtEl>
                                          <p:spTgt spid="64"/>
                                        </p:tgtEl>
                                        <p:attrNameLst>
                                          <p:attrName>style.visibility</p:attrName>
                                        </p:attrNameLst>
                                      </p:cBhvr>
                                      <p:to>
                                        <p:strVal val="visible"/>
                                      </p:to>
                                    </p:set>
                                    <p:anim calcmode="lin" valueType="num">
                                      <p:cBhvr additive="base">
                                        <p:cTn id="155" dur="500" fill="hold"/>
                                        <p:tgtEl>
                                          <p:spTgt spid="64"/>
                                        </p:tgtEl>
                                        <p:attrNameLst>
                                          <p:attrName>ppt_x</p:attrName>
                                        </p:attrNameLst>
                                      </p:cBhvr>
                                      <p:tavLst>
                                        <p:tav tm="0">
                                          <p:val>
                                            <p:strVal val="#ppt_x"/>
                                          </p:val>
                                        </p:tav>
                                        <p:tav tm="100000">
                                          <p:val>
                                            <p:strVal val="#ppt_x"/>
                                          </p:val>
                                        </p:tav>
                                      </p:tavLst>
                                    </p:anim>
                                    <p:anim calcmode="lin" valueType="num">
                                      <p:cBhvr additive="base">
                                        <p:cTn id="156" dur="500" fill="hold"/>
                                        <p:tgtEl>
                                          <p:spTgt spid="64"/>
                                        </p:tgtEl>
                                        <p:attrNameLst>
                                          <p:attrName>ppt_y</p:attrName>
                                        </p:attrNameLst>
                                      </p:cBhvr>
                                      <p:tavLst>
                                        <p:tav tm="0">
                                          <p:val>
                                            <p:strVal val="1+#ppt_h/2"/>
                                          </p:val>
                                        </p:tav>
                                        <p:tav tm="100000">
                                          <p:val>
                                            <p:strVal val="#ppt_y"/>
                                          </p:val>
                                        </p:tav>
                                      </p:tavLst>
                                    </p:anim>
                                  </p:childTnLst>
                                </p:cTn>
                              </p:par>
                              <p:par>
                                <p:cTn id="157" presetID="2" presetClass="entr" presetSubtype="4" fill="hold" nodeType="withEffect">
                                  <p:stCondLst>
                                    <p:cond delay="0"/>
                                  </p:stCondLst>
                                  <p:childTnLst>
                                    <p:set>
                                      <p:cBhvr>
                                        <p:cTn id="158" dur="1" fill="hold">
                                          <p:stCondLst>
                                            <p:cond delay="0"/>
                                          </p:stCondLst>
                                        </p:cTn>
                                        <p:tgtEl>
                                          <p:spTgt spid="65"/>
                                        </p:tgtEl>
                                        <p:attrNameLst>
                                          <p:attrName>style.visibility</p:attrName>
                                        </p:attrNameLst>
                                      </p:cBhvr>
                                      <p:to>
                                        <p:strVal val="visible"/>
                                      </p:to>
                                    </p:set>
                                    <p:anim calcmode="lin" valueType="num">
                                      <p:cBhvr additive="base">
                                        <p:cTn id="159" dur="500" fill="hold"/>
                                        <p:tgtEl>
                                          <p:spTgt spid="65"/>
                                        </p:tgtEl>
                                        <p:attrNameLst>
                                          <p:attrName>ppt_x</p:attrName>
                                        </p:attrNameLst>
                                      </p:cBhvr>
                                      <p:tavLst>
                                        <p:tav tm="0">
                                          <p:val>
                                            <p:strVal val="#ppt_x"/>
                                          </p:val>
                                        </p:tav>
                                        <p:tav tm="100000">
                                          <p:val>
                                            <p:strVal val="#ppt_x"/>
                                          </p:val>
                                        </p:tav>
                                      </p:tavLst>
                                    </p:anim>
                                    <p:anim calcmode="lin" valueType="num">
                                      <p:cBhvr additive="base">
                                        <p:cTn id="160" dur="500" fill="hold"/>
                                        <p:tgtEl>
                                          <p:spTgt spid="65"/>
                                        </p:tgtEl>
                                        <p:attrNameLst>
                                          <p:attrName>ppt_y</p:attrName>
                                        </p:attrNameLst>
                                      </p:cBhvr>
                                      <p:tavLst>
                                        <p:tav tm="0">
                                          <p:val>
                                            <p:strVal val="1+#ppt_h/2"/>
                                          </p:val>
                                        </p:tav>
                                        <p:tav tm="100000">
                                          <p:val>
                                            <p:strVal val="#ppt_y"/>
                                          </p:val>
                                        </p:tav>
                                      </p:tavLst>
                                    </p:anim>
                                  </p:childTnLst>
                                </p:cTn>
                              </p:par>
                              <p:par>
                                <p:cTn id="161" presetID="2" presetClass="entr" presetSubtype="4" fill="hold" nodeType="withEffect">
                                  <p:stCondLst>
                                    <p:cond delay="0"/>
                                  </p:stCondLst>
                                  <p:childTnLst>
                                    <p:set>
                                      <p:cBhvr>
                                        <p:cTn id="162" dur="1" fill="hold">
                                          <p:stCondLst>
                                            <p:cond delay="0"/>
                                          </p:stCondLst>
                                        </p:cTn>
                                        <p:tgtEl>
                                          <p:spTgt spid="66"/>
                                        </p:tgtEl>
                                        <p:attrNameLst>
                                          <p:attrName>style.visibility</p:attrName>
                                        </p:attrNameLst>
                                      </p:cBhvr>
                                      <p:to>
                                        <p:strVal val="visible"/>
                                      </p:to>
                                    </p:set>
                                    <p:anim calcmode="lin" valueType="num">
                                      <p:cBhvr additive="base">
                                        <p:cTn id="163" dur="500" fill="hold"/>
                                        <p:tgtEl>
                                          <p:spTgt spid="66"/>
                                        </p:tgtEl>
                                        <p:attrNameLst>
                                          <p:attrName>ppt_x</p:attrName>
                                        </p:attrNameLst>
                                      </p:cBhvr>
                                      <p:tavLst>
                                        <p:tav tm="0">
                                          <p:val>
                                            <p:strVal val="#ppt_x"/>
                                          </p:val>
                                        </p:tav>
                                        <p:tav tm="100000">
                                          <p:val>
                                            <p:strVal val="#ppt_x"/>
                                          </p:val>
                                        </p:tav>
                                      </p:tavLst>
                                    </p:anim>
                                    <p:anim calcmode="lin" valueType="num">
                                      <p:cBhvr additive="base">
                                        <p:cTn id="164" dur="500" fill="hold"/>
                                        <p:tgtEl>
                                          <p:spTgt spid="66"/>
                                        </p:tgtEl>
                                        <p:attrNameLst>
                                          <p:attrName>ppt_y</p:attrName>
                                        </p:attrNameLst>
                                      </p:cBhvr>
                                      <p:tavLst>
                                        <p:tav tm="0">
                                          <p:val>
                                            <p:strVal val="1+#ppt_h/2"/>
                                          </p:val>
                                        </p:tav>
                                        <p:tav tm="100000">
                                          <p:val>
                                            <p:strVal val="#ppt_y"/>
                                          </p:val>
                                        </p:tav>
                                      </p:tavLst>
                                    </p:anim>
                                  </p:childTnLst>
                                </p:cTn>
                              </p:par>
                              <p:par>
                                <p:cTn id="165" presetID="2" presetClass="entr" presetSubtype="4" fill="hold" nodeType="withEffect">
                                  <p:stCondLst>
                                    <p:cond delay="0"/>
                                  </p:stCondLst>
                                  <p:childTnLst>
                                    <p:set>
                                      <p:cBhvr>
                                        <p:cTn id="166" dur="1" fill="hold">
                                          <p:stCondLst>
                                            <p:cond delay="0"/>
                                          </p:stCondLst>
                                        </p:cTn>
                                        <p:tgtEl>
                                          <p:spTgt spid="52"/>
                                        </p:tgtEl>
                                        <p:attrNameLst>
                                          <p:attrName>style.visibility</p:attrName>
                                        </p:attrNameLst>
                                      </p:cBhvr>
                                      <p:to>
                                        <p:strVal val="visible"/>
                                      </p:to>
                                    </p:set>
                                    <p:anim calcmode="lin" valueType="num">
                                      <p:cBhvr additive="base">
                                        <p:cTn id="167" dur="500" fill="hold"/>
                                        <p:tgtEl>
                                          <p:spTgt spid="52"/>
                                        </p:tgtEl>
                                        <p:attrNameLst>
                                          <p:attrName>ppt_x</p:attrName>
                                        </p:attrNameLst>
                                      </p:cBhvr>
                                      <p:tavLst>
                                        <p:tav tm="0">
                                          <p:val>
                                            <p:strVal val="#ppt_x"/>
                                          </p:val>
                                        </p:tav>
                                        <p:tav tm="100000">
                                          <p:val>
                                            <p:strVal val="#ppt_x"/>
                                          </p:val>
                                        </p:tav>
                                      </p:tavLst>
                                    </p:anim>
                                    <p:anim calcmode="lin" valueType="num">
                                      <p:cBhvr additive="base">
                                        <p:cTn id="168" dur="500" fill="hold"/>
                                        <p:tgtEl>
                                          <p:spTgt spid="52"/>
                                        </p:tgtEl>
                                        <p:attrNameLst>
                                          <p:attrName>ppt_y</p:attrName>
                                        </p:attrNameLst>
                                      </p:cBhvr>
                                      <p:tavLst>
                                        <p:tav tm="0">
                                          <p:val>
                                            <p:strVal val="1+#ppt_h/2"/>
                                          </p:val>
                                        </p:tav>
                                        <p:tav tm="100000">
                                          <p:val>
                                            <p:strVal val="#ppt_y"/>
                                          </p:val>
                                        </p:tav>
                                      </p:tavLst>
                                    </p:anim>
                                  </p:childTnLst>
                                </p:cTn>
                              </p:par>
                              <p:par>
                                <p:cTn id="169" presetID="2" presetClass="entr" presetSubtype="4" fill="hold" nodeType="withEffect">
                                  <p:stCondLst>
                                    <p:cond delay="0"/>
                                  </p:stCondLst>
                                  <p:childTnLst>
                                    <p:set>
                                      <p:cBhvr>
                                        <p:cTn id="170" dur="1" fill="hold">
                                          <p:stCondLst>
                                            <p:cond delay="0"/>
                                          </p:stCondLst>
                                        </p:cTn>
                                        <p:tgtEl>
                                          <p:spTgt spid="53"/>
                                        </p:tgtEl>
                                        <p:attrNameLst>
                                          <p:attrName>style.visibility</p:attrName>
                                        </p:attrNameLst>
                                      </p:cBhvr>
                                      <p:to>
                                        <p:strVal val="visible"/>
                                      </p:to>
                                    </p:set>
                                    <p:anim calcmode="lin" valueType="num">
                                      <p:cBhvr additive="base">
                                        <p:cTn id="171" dur="500" fill="hold"/>
                                        <p:tgtEl>
                                          <p:spTgt spid="53"/>
                                        </p:tgtEl>
                                        <p:attrNameLst>
                                          <p:attrName>ppt_x</p:attrName>
                                        </p:attrNameLst>
                                      </p:cBhvr>
                                      <p:tavLst>
                                        <p:tav tm="0">
                                          <p:val>
                                            <p:strVal val="#ppt_x"/>
                                          </p:val>
                                        </p:tav>
                                        <p:tav tm="100000">
                                          <p:val>
                                            <p:strVal val="#ppt_x"/>
                                          </p:val>
                                        </p:tav>
                                      </p:tavLst>
                                    </p:anim>
                                    <p:anim calcmode="lin" valueType="num">
                                      <p:cBhvr additive="base">
                                        <p:cTn id="172" dur="500" fill="hold"/>
                                        <p:tgtEl>
                                          <p:spTgt spid="53"/>
                                        </p:tgtEl>
                                        <p:attrNameLst>
                                          <p:attrName>ppt_y</p:attrName>
                                        </p:attrNameLst>
                                      </p:cBhvr>
                                      <p:tavLst>
                                        <p:tav tm="0">
                                          <p:val>
                                            <p:strVal val="1+#ppt_h/2"/>
                                          </p:val>
                                        </p:tav>
                                        <p:tav tm="100000">
                                          <p:val>
                                            <p:strVal val="#ppt_y"/>
                                          </p:val>
                                        </p:tav>
                                      </p:tavLst>
                                    </p:anim>
                                  </p:childTnLst>
                                </p:cTn>
                              </p:par>
                              <p:par>
                                <p:cTn id="173" presetID="2" presetClass="entr" presetSubtype="4" fill="hold" nodeType="withEffect">
                                  <p:stCondLst>
                                    <p:cond delay="0"/>
                                  </p:stCondLst>
                                  <p:childTnLst>
                                    <p:set>
                                      <p:cBhvr>
                                        <p:cTn id="174" dur="1" fill="hold">
                                          <p:stCondLst>
                                            <p:cond delay="0"/>
                                          </p:stCondLst>
                                        </p:cTn>
                                        <p:tgtEl>
                                          <p:spTgt spid="54"/>
                                        </p:tgtEl>
                                        <p:attrNameLst>
                                          <p:attrName>style.visibility</p:attrName>
                                        </p:attrNameLst>
                                      </p:cBhvr>
                                      <p:to>
                                        <p:strVal val="visible"/>
                                      </p:to>
                                    </p:set>
                                    <p:anim calcmode="lin" valueType="num">
                                      <p:cBhvr additive="base">
                                        <p:cTn id="175" dur="500" fill="hold"/>
                                        <p:tgtEl>
                                          <p:spTgt spid="54"/>
                                        </p:tgtEl>
                                        <p:attrNameLst>
                                          <p:attrName>ppt_x</p:attrName>
                                        </p:attrNameLst>
                                      </p:cBhvr>
                                      <p:tavLst>
                                        <p:tav tm="0">
                                          <p:val>
                                            <p:strVal val="#ppt_x"/>
                                          </p:val>
                                        </p:tav>
                                        <p:tav tm="100000">
                                          <p:val>
                                            <p:strVal val="#ppt_x"/>
                                          </p:val>
                                        </p:tav>
                                      </p:tavLst>
                                    </p:anim>
                                    <p:anim calcmode="lin" valueType="num">
                                      <p:cBhvr additive="base">
                                        <p:cTn id="176" dur="500" fill="hold"/>
                                        <p:tgtEl>
                                          <p:spTgt spid="54"/>
                                        </p:tgtEl>
                                        <p:attrNameLst>
                                          <p:attrName>ppt_y</p:attrName>
                                        </p:attrNameLst>
                                      </p:cBhvr>
                                      <p:tavLst>
                                        <p:tav tm="0">
                                          <p:val>
                                            <p:strVal val="1+#ppt_h/2"/>
                                          </p:val>
                                        </p:tav>
                                        <p:tav tm="100000">
                                          <p:val>
                                            <p:strVal val="#ppt_y"/>
                                          </p:val>
                                        </p:tav>
                                      </p:tavLst>
                                    </p:anim>
                                  </p:childTnLst>
                                </p:cTn>
                              </p:par>
                              <p:par>
                                <p:cTn id="177" presetID="2" presetClass="entr" presetSubtype="4" fill="hold" nodeType="withEffect">
                                  <p:stCondLst>
                                    <p:cond delay="0"/>
                                  </p:stCondLst>
                                  <p:childTnLst>
                                    <p:set>
                                      <p:cBhvr>
                                        <p:cTn id="178" dur="1" fill="hold">
                                          <p:stCondLst>
                                            <p:cond delay="0"/>
                                          </p:stCondLst>
                                        </p:cTn>
                                        <p:tgtEl>
                                          <p:spTgt spid="55"/>
                                        </p:tgtEl>
                                        <p:attrNameLst>
                                          <p:attrName>style.visibility</p:attrName>
                                        </p:attrNameLst>
                                      </p:cBhvr>
                                      <p:to>
                                        <p:strVal val="visible"/>
                                      </p:to>
                                    </p:set>
                                    <p:anim calcmode="lin" valueType="num">
                                      <p:cBhvr additive="base">
                                        <p:cTn id="179" dur="500" fill="hold"/>
                                        <p:tgtEl>
                                          <p:spTgt spid="55"/>
                                        </p:tgtEl>
                                        <p:attrNameLst>
                                          <p:attrName>ppt_x</p:attrName>
                                        </p:attrNameLst>
                                      </p:cBhvr>
                                      <p:tavLst>
                                        <p:tav tm="0">
                                          <p:val>
                                            <p:strVal val="#ppt_x"/>
                                          </p:val>
                                        </p:tav>
                                        <p:tav tm="100000">
                                          <p:val>
                                            <p:strVal val="#ppt_x"/>
                                          </p:val>
                                        </p:tav>
                                      </p:tavLst>
                                    </p:anim>
                                    <p:anim calcmode="lin" valueType="num">
                                      <p:cBhvr additive="base">
                                        <p:cTn id="180" dur="500" fill="hold"/>
                                        <p:tgtEl>
                                          <p:spTgt spid="55"/>
                                        </p:tgtEl>
                                        <p:attrNameLst>
                                          <p:attrName>ppt_y</p:attrName>
                                        </p:attrNameLst>
                                      </p:cBhvr>
                                      <p:tavLst>
                                        <p:tav tm="0">
                                          <p:val>
                                            <p:strVal val="1+#ppt_h/2"/>
                                          </p:val>
                                        </p:tav>
                                        <p:tav tm="100000">
                                          <p:val>
                                            <p:strVal val="#ppt_y"/>
                                          </p:val>
                                        </p:tav>
                                      </p:tavLst>
                                    </p:anim>
                                  </p:childTnLst>
                                </p:cTn>
                              </p:par>
                            </p:childTnLst>
                          </p:cTn>
                        </p:par>
                      </p:childTnLst>
                    </p:cTn>
                  </p:par>
                  <p:par>
                    <p:cTn id="181" fill="hold">
                      <p:stCondLst>
                        <p:cond delay="indefinite"/>
                      </p:stCondLst>
                      <p:childTnLst>
                        <p:par>
                          <p:cTn id="182" fill="hold">
                            <p:stCondLst>
                              <p:cond delay="0"/>
                            </p:stCondLst>
                            <p:childTnLst>
                              <p:par>
                                <p:cTn id="183" presetID="2" presetClass="entr" presetSubtype="4" fill="hold" nodeType="clickEffect">
                                  <p:stCondLst>
                                    <p:cond delay="0"/>
                                  </p:stCondLst>
                                  <p:childTnLst>
                                    <p:set>
                                      <p:cBhvr>
                                        <p:cTn id="184" dur="1" fill="hold">
                                          <p:stCondLst>
                                            <p:cond delay="0"/>
                                          </p:stCondLst>
                                        </p:cTn>
                                        <p:tgtEl>
                                          <p:spTgt spid="68"/>
                                        </p:tgtEl>
                                        <p:attrNameLst>
                                          <p:attrName>style.visibility</p:attrName>
                                        </p:attrNameLst>
                                      </p:cBhvr>
                                      <p:to>
                                        <p:strVal val="visible"/>
                                      </p:to>
                                    </p:set>
                                    <p:anim calcmode="lin" valueType="num">
                                      <p:cBhvr additive="base">
                                        <p:cTn id="185" dur="500" fill="hold"/>
                                        <p:tgtEl>
                                          <p:spTgt spid="68"/>
                                        </p:tgtEl>
                                        <p:attrNameLst>
                                          <p:attrName>ppt_x</p:attrName>
                                        </p:attrNameLst>
                                      </p:cBhvr>
                                      <p:tavLst>
                                        <p:tav tm="0">
                                          <p:val>
                                            <p:strVal val="#ppt_x"/>
                                          </p:val>
                                        </p:tav>
                                        <p:tav tm="100000">
                                          <p:val>
                                            <p:strVal val="#ppt_x"/>
                                          </p:val>
                                        </p:tav>
                                      </p:tavLst>
                                    </p:anim>
                                    <p:anim calcmode="lin" valueType="num">
                                      <p:cBhvr additive="base">
                                        <p:cTn id="186" dur="500" fill="hold"/>
                                        <p:tgtEl>
                                          <p:spTgt spid="68"/>
                                        </p:tgtEl>
                                        <p:attrNameLst>
                                          <p:attrName>ppt_y</p:attrName>
                                        </p:attrNameLst>
                                      </p:cBhvr>
                                      <p:tavLst>
                                        <p:tav tm="0">
                                          <p:val>
                                            <p:strVal val="1+#ppt_h/2"/>
                                          </p:val>
                                        </p:tav>
                                        <p:tav tm="100000">
                                          <p:val>
                                            <p:strVal val="#ppt_y"/>
                                          </p:val>
                                        </p:tav>
                                      </p:tavLst>
                                    </p:anim>
                                  </p:childTnLst>
                                </p:cTn>
                              </p:par>
                              <p:par>
                                <p:cTn id="187" presetID="2" presetClass="entr" presetSubtype="4" fill="hold" nodeType="withEffect">
                                  <p:stCondLst>
                                    <p:cond delay="0"/>
                                  </p:stCondLst>
                                  <p:childTnLst>
                                    <p:set>
                                      <p:cBhvr>
                                        <p:cTn id="188" dur="1" fill="hold">
                                          <p:stCondLst>
                                            <p:cond delay="0"/>
                                          </p:stCondLst>
                                        </p:cTn>
                                        <p:tgtEl>
                                          <p:spTgt spid="67"/>
                                        </p:tgtEl>
                                        <p:attrNameLst>
                                          <p:attrName>style.visibility</p:attrName>
                                        </p:attrNameLst>
                                      </p:cBhvr>
                                      <p:to>
                                        <p:strVal val="visible"/>
                                      </p:to>
                                    </p:set>
                                    <p:anim calcmode="lin" valueType="num">
                                      <p:cBhvr additive="base">
                                        <p:cTn id="189" dur="500" fill="hold"/>
                                        <p:tgtEl>
                                          <p:spTgt spid="67"/>
                                        </p:tgtEl>
                                        <p:attrNameLst>
                                          <p:attrName>ppt_x</p:attrName>
                                        </p:attrNameLst>
                                      </p:cBhvr>
                                      <p:tavLst>
                                        <p:tav tm="0">
                                          <p:val>
                                            <p:strVal val="#ppt_x"/>
                                          </p:val>
                                        </p:tav>
                                        <p:tav tm="100000">
                                          <p:val>
                                            <p:strVal val="#ppt_x"/>
                                          </p:val>
                                        </p:tav>
                                      </p:tavLst>
                                    </p:anim>
                                    <p:anim calcmode="lin" valueType="num">
                                      <p:cBhvr additive="base">
                                        <p:cTn id="190" dur="500" fill="hold"/>
                                        <p:tgtEl>
                                          <p:spTgt spid="67"/>
                                        </p:tgtEl>
                                        <p:attrNameLst>
                                          <p:attrName>ppt_y</p:attrName>
                                        </p:attrNameLst>
                                      </p:cBhvr>
                                      <p:tavLst>
                                        <p:tav tm="0">
                                          <p:val>
                                            <p:strVal val="1+#ppt_h/2"/>
                                          </p:val>
                                        </p:tav>
                                        <p:tav tm="100000">
                                          <p:val>
                                            <p:strVal val="#ppt_y"/>
                                          </p:val>
                                        </p:tav>
                                      </p:tavLst>
                                    </p:anim>
                                  </p:childTnLst>
                                </p:cTn>
                              </p:par>
                              <p:par>
                                <p:cTn id="191" presetID="2" presetClass="entr" presetSubtype="4" fill="hold" nodeType="withEffect">
                                  <p:stCondLst>
                                    <p:cond delay="0"/>
                                  </p:stCondLst>
                                  <p:childTnLst>
                                    <p:set>
                                      <p:cBhvr>
                                        <p:cTn id="192" dur="1" fill="hold">
                                          <p:stCondLst>
                                            <p:cond delay="0"/>
                                          </p:stCondLst>
                                        </p:cTn>
                                        <p:tgtEl>
                                          <p:spTgt spid="69"/>
                                        </p:tgtEl>
                                        <p:attrNameLst>
                                          <p:attrName>style.visibility</p:attrName>
                                        </p:attrNameLst>
                                      </p:cBhvr>
                                      <p:to>
                                        <p:strVal val="visible"/>
                                      </p:to>
                                    </p:set>
                                    <p:anim calcmode="lin" valueType="num">
                                      <p:cBhvr additive="base">
                                        <p:cTn id="193" dur="500" fill="hold"/>
                                        <p:tgtEl>
                                          <p:spTgt spid="69"/>
                                        </p:tgtEl>
                                        <p:attrNameLst>
                                          <p:attrName>ppt_x</p:attrName>
                                        </p:attrNameLst>
                                      </p:cBhvr>
                                      <p:tavLst>
                                        <p:tav tm="0">
                                          <p:val>
                                            <p:strVal val="#ppt_x"/>
                                          </p:val>
                                        </p:tav>
                                        <p:tav tm="100000">
                                          <p:val>
                                            <p:strVal val="#ppt_x"/>
                                          </p:val>
                                        </p:tav>
                                      </p:tavLst>
                                    </p:anim>
                                    <p:anim calcmode="lin" valueType="num">
                                      <p:cBhvr additive="base">
                                        <p:cTn id="194" dur="500" fill="hold"/>
                                        <p:tgtEl>
                                          <p:spTgt spid="69"/>
                                        </p:tgtEl>
                                        <p:attrNameLst>
                                          <p:attrName>ppt_y</p:attrName>
                                        </p:attrNameLst>
                                      </p:cBhvr>
                                      <p:tavLst>
                                        <p:tav tm="0">
                                          <p:val>
                                            <p:strVal val="1+#ppt_h/2"/>
                                          </p:val>
                                        </p:tav>
                                        <p:tav tm="100000">
                                          <p:val>
                                            <p:strVal val="#ppt_y"/>
                                          </p:val>
                                        </p:tav>
                                      </p:tavLst>
                                    </p:anim>
                                  </p:childTnLst>
                                </p:cTn>
                              </p:par>
                              <p:par>
                                <p:cTn id="195" presetID="2" presetClass="entr" presetSubtype="4" fill="hold" nodeType="withEffect">
                                  <p:stCondLst>
                                    <p:cond delay="0"/>
                                  </p:stCondLst>
                                  <p:childTnLst>
                                    <p:set>
                                      <p:cBhvr>
                                        <p:cTn id="196" dur="1" fill="hold">
                                          <p:stCondLst>
                                            <p:cond delay="0"/>
                                          </p:stCondLst>
                                        </p:cTn>
                                        <p:tgtEl>
                                          <p:spTgt spid="57"/>
                                        </p:tgtEl>
                                        <p:attrNameLst>
                                          <p:attrName>style.visibility</p:attrName>
                                        </p:attrNameLst>
                                      </p:cBhvr>
                                      <p:to>
                                        <p:strVal val="visible"/>
                                      </p:to>
                                    </p:set>
                                    <p:anim calcmode="lin" valueType="num">
                                      <p:cBhvr additive="base">
                                        <p:cTn id="197" dur="500" fill="hold"/>
                                        <p:tgtEl>
                                          <p:spTgt spid="57"/>
                                        </p:tgtEl>
                                        <p:attrNameLst>
                                          <p:attrName>ppt_x</p:attrName>
                                        </p:attrNameLst>
                                      </p:cBhvr>
                                      <p:tavLst>
                                        <p:tav tm="0">
                                          <p:val>
                                            <p:strVal val="#ppt_x"/>
                                          </p:val>
                                        </p:tav>
                                        <p:tav tm="100000">
                                          <p:val>
                                            <p:strVal val="#ppt_x"/>
                                          </p:val>
                                        </p:tav>
                                      </p:tavLst>
                                    </p:anim>
                                    <p:anim calcmode="lin" valueType="num">
                                      <p:cBhvr additive="base">
                                        <p:cTn id="198" dur="500" fill="hold"/>
                                        <p:tgtEl>
                                          <p:spTgt spid="57"/>
                                        </p:tgtEl>
                                        <p:attrNameLst>
                                          <p:attrName>ppt_y</p:attrName>
                                        </p:attrNameLst>
                                      </p:cBhvr>
                                      <p:tavLst>
                                        <p:tav tm="0">
                                          <p:val>
                                            <p:strVal val="1+#ppt_h/2"/>
                                          </p:val>
                                        </p:tav>
                                        <p:tav tm="100000">
                                          <p:val>
                                            <p:strVal val="#ppt_y"/>
                                          </p:val>
                                        </p:tav>
                                      </p:tavLst>
                                    </p:anim>
                                  </p:childTnLst>
                                </p:cTn>
                              </p:par>
                              <p:par>
                                <p:cTn id="199" presetID="2" presetClass="entr" presetSubtype="4" fill="hold" nodeType="withEffect">
                                  <p:stCondLst>
                                    <p:cond delay="0"/>
                                  </p:stCondLst>
                                  <p:childTnLst>
                                    <p:set>
                                      <p:cBhvr>
                                        <p:cTn id="200" dur="1" fill="hold">
                                          <p:stCondLst>
                                            <p:cond delay="0"/>
                                          </p:stCondLst>
                                        </p:cTn>
                                        <p:tgtEl>
                                          <p:spTgt spid="76"/>
                                        </p:tgtEl>
                                        <p:attrNameLst>
                                          <p:attrName>style.visibility</p:attrName>
                                        </p:attrNameLst>
                                      </p:cBhvr>
                                      <p:to>
                                        <p:strVal val="visible"/>
                                      </p:to>
                                    </p:set>
                                    <p:anim calcmode="lin" valueType="num">
                                      <p:cBhvr additive="base">
                                        <p:cTn id="201" dur="500" fill="hold"/>
                                        <p:tgtEl>
                                          <p:spTgt spid="76"/>
                                        </p:tgtEl>
                                        <p:attrNameLst>
                                          <p:attrName>ppt_x</p:attrName>
                                        </p:attrNameLst>
                                      </p:cBhvr>
                                      <p:tavLst>
                                        <p:tav tm="0">
                                          <p:val>
                                            <p:strVal val="#ppt_x"/>
                                          </p:val>
                                        </p:tav>
                                        <p:tav tm="100000">
                                          <p:val>
                                            <p:strVal val="#ppt_x"/>
                                          </p:val>
                                        </p:tav>
                                      </p:tavLst>
                                    </p:anim>
                                    <p:anim calcmode="lin" valueType="num">
                                      <p:cBhvr additive="base">
                                        <p:cTn id="202" dur="500" fill="hold"/>
                                        <p:tgtEl>
                                          <p:spTgt spid="76"/>
                                        </p:tgtEl>
                                        <p:attrNameLst>
                                          <p:attrName>ppt_y</p:attrName>
                                        </p:attrNameLst>
                                      </p:cBhvr>
                                      <p:tavLst>
                                        <p:tav tm="0">
                                          <p:val>
                                            <p:strVal val="1+#ppt_h/2"/>
                                          </p:val>
                                        </p:tav>
                                        <p:tav tm="100000">
                                          <p:val>
                                            <p:strVal val="#ppt_y"/>
                                          </p:val>
                                        </p:tav>
                                      </p:tavLst>
                                    </p:anim>
                                  </p:childTnLst>
                                </p:cTn>
                              </p:par>
                              <p:par>
                                <p:cTn id="203" presetID="2" presetClass="entr" presetSubtype="4" fill="hold" nodeType="withEffect">
                                  <p:stCondLst>
                                    <p:cond delay="0"/>
                                  </p:stCondLst>
                                  <p:childTnLst>
                                    <p:set>
                                      <p:cBhvr>
                                        <p:cTn id="204" dur="1" fill="hold">
                                          <p:stCondLst>
                                            <p:cond delay="0"/>
                                          </p:stCondLst>
                                        </p:cTn>
                                        <p:tgtEl>
                                          <p:spTgt spid="56"/>
                                        </p:tgtEl>
                                        <p:attrNameLst>
                                          <p:attrName>style.visibility</p:attrName>
                                        </p:attrNameLst>
                                      </p:cBhvr>
                                      <p:to>
                                        <p:strVal val="visible"/>
                                      </p:to>
                                    </p:set>
                                    <p:anim calcmode="lin" valueType="num">
                                      <p:cBhvr additive="base">
                                        <p:cTn id="205" dur="500" fill="hold"/>
                                        <p:tgtEl>
                                          <p:spTgt spid="56"/>
                                        </p:tgtEl>
                                        <p:attrNameLst>
                                          <p:attrName>ppt_x</p:attrName>
                                        </p:attrNameLst>
                                      </p:cBhvr>
                                      <p:tavLst>
                                        <p:tav tm="0">
                                          <p:val>
                                            <p:strVal val="#ppt_x"/>
                                          </p:val>
                                        </p:tav>
                                        <p:tav tm="100000">
                                          <p:val>
                                            <p:strVal val="#ppt_x"/>
                                          </p:val>
                                        </p:tav>
                                      </p:tavLst>
                                    </p:anim>
                                    <p:anim calcmode="lin" valueType="num">
                                      <p:cBhvr additive="base">
                                        <p:cTn id="206" dur="500" fill="hold"/>
                                        <p:tgtEl>
                                          <p:spTgt spid="56"/>
                                        </p:tgtEl>
                                        <p:attrNameLst>
                                          <p:attrName>ppt_y</p:attrName>
                                        </p:attrNameLst>
                                      </p:cBhvr>
                                      <p:tavLst>
                                        <p:tav tm="0">
                                          <p:val>
                                            <p:strVal val="1+#ppt_h/2"/>
                                          </p:val>
                                        </p:tav>
                                        <p:tav tm="100000">
                                          <p:val>
                                            <p:strVal val="#ppt_y"/>
                                          </p:val>
                                        </p:tav>
                                      </p:tavLst>
                                    </p:anim>
                                  </p:childTnLst>
                                </p:cTn>
                              </p:par>
                            </p:childTnLst>
                          </p:cTn>
                        </p:par>
                      </p:childTnLst>
                    </p:cTn>
                  </p:par>
                  <p:par>
                    <p:cTn id="207" fill="hold">
                      <p:stCondLst>
                        <p:cond delay="indefinite"/>
                      </p:stCondLst>
                      <p:childTnLst>
                        <p:par>
                          <p:cTn id="208" fill="hold">
                            <p:stCondLst>
                              <p:cond delay="0"/>
                            </p:stCondLst>
                            <p:childTnLst>
                              <p:par>
                                <p:cTn id="209" presetID="2" presetClass="entr" presetSubtype="4" fill="hold" nodeType="clickEffect">
                                  <p:stCondLst>
                                    <p:cond delay="0"/>
                                  </p:stCondLst>
                                  <p:childTnLst>
                                    <p:set>
                                      <p:cBhvr>
                                        <p:cTn id="210" dur="1" fill="hold">
                                          <p:stCondLst>
                                            <p:cond delay="0"/>
                                          </p:stCondLst>
                                        </p:cTn>
                                        <p:tgtEl>
                                          <p:spTgt spid="71"/>
                                        </p:tgtEl>
                                        <p:attrNameLst>
                                          <p:attrName>style.visibility</p:attrName>
                                        </p:attrNameLst>
                                      </p:cBhvr>
                                      <p:to>
                                        <p:strVal val="visible"/>
                                      </p:to>
                                    </p:set>
                                    <p:anim calcmode="lin" valueType="num">
                                      <p:cBhvr additive="base">
                                        <p:cTn id="211" dur="500" fill="hold"/>
                                        <p:tgtEl>
                                          <p:spTgt spid="71"/>
                                        </p:tgtEl>
                                        <p:attrNameLst>
                                          <p:attrName>ppt_x</p:attrName>
                                        </p:attrNameLst>
                                      </p:cBhvr>
                                      <p:tavLst>
                                        <p:tav tm="0">
                                          <p:val>
                                            <p:strVal val="#ppt_x"/>
                                          </p:val>
                                        </p:tav>
                                        <p:tav tm="100000">
                                          <p:val>
                                            <p:strVal val="#ppt_x"/>
                                          </p:val>
                                        </p:tav>
                                      </p:tavLst>
                                    </p:anim>
                                    <p:anim calcmode="lin" valueType="num">
                                      <p:cBhvr additive="base">
                                        <p:cTn id="212" dur="500" fill="hold"/>
                                        <p:tgtEl>
                                          <p:spTgt spid="71"/>
                                        </p:tgtEl>
                                        <p:attrNameLst>
                                          <p:attrName>ppt_y</p:attrName>
                                        </p:attrNameLst>
                                      </p:cBhvr>
                                      <p:tavLst>
                                        <p:tav tm="0">
                                          <p:val>
                                            <p:strVal val="1+#ppt_h/2"/>
                                          </p:val>
                                        </p:tav>
                                        <p:tav tm="100000">
                                          <p:val>
                                            <p:strVal val="#ppt_y"/>
                                          </p:val>
                                        </p:tav>
                                      </p:tavLst>
                                    </p:anim>
                                  </p:childTnLst>
                                </p:cTn>
                              </p:par>
                              <p:par>
                                <p:cTn id="213" presetID="2" presetClass="entr" presetSubtype="4" fill="hold" nodeType="withEffect">
                                  <p:stCondLst>
                                    <p:cond delay="0"/>
                                  </p:stCondLst>
                                  <p:childTnLst>
                                    <p:set>
                                      <p:cBhvr>
                                        <p:cTn id="214" dur="1" fill="hold">
                                          <p:stCondLst>
                                            <p:cond delay="0"/>
                                          </p:stCondLst>
                                        </p:cTn>
                                        <p:tgtEl>
                                          <p:spTgt spid="77"/>
                                        </p:tgtEl>
                                        <p:attrNameLst>
                                          <p:attrName>style.visibility</p:attrName>
                                        </p:attrNameLst>
                                      </p:cBhvr>
                                      <p:to>
                                        <p:strVal val="visible"/>
                                      </p:to>
                                    </p:set>
                                    <p:anim calcmode="lin" valueType="num">
                                      <p:cBhvr additive="base">
                                        <p:cTn id="215" dur="500" fill="hold"/>
                                        <p:tgtEl>
                                          <p:spTgt spid="77"/>
                                        </p:tgtEl>
                                        <p:attrNameLst>
                                          <p:attrName>ppt_x</p:attrName>
                                        </p:attrNameLst>
                                      </p:cBhvr>
                                      <p:tavLst>
                                        <p:tav tm="0">
                                          <p:val>
                                            <p:strVal val="#ppt_x"/>
                                          </p:val>
                                        </p:tav>
                                        <p:tav tm="100000">
                                          <p:val>
                                            <p:strVal val="#ppt_x"/>
                                          </p:val>
                                        </p:tav>
                                      </p:tavLst>
                                    </p:anim>
                                    <p:anim calcmode="lin" valueType="num">
                                      <p:cBhvr additive="base">
                                        <p:cTn id="216" dur="500" fill="hold"/>
                                        <p:tgtEl>
                                          <p:spTgt spid="77"/>
                                        </p:tgtEl>
                                        <p:attrNameLst>
                                          <p:attrName>ppt_y</p:attrName>
                                        </p:attrNameLst>
                                      </p:cBhvr>
                                      <p:tavLst>
                                        <p:tav tm="0">
                                          <p:val>
                                            <p:strVal val="1+#ppt_h/2"/>
                                          </p:val>
                                        </p:tav>
                                        <p:tav tm="100000">
                                          <p:val>
                                            <p:strVal val="#ppt_y"/>
                                          </p:val>
                                        </p:tav>
                                      </p:tavLst>
                                    </p:anim>
                                  </p:childTnLst>
                                </p:cTn>
                              </p:par>
                              <p:par>
                                <p:cTn id="217" presetID="2" presetClass="entr" presetSubtype="4" fill="hold" nodeType="withEffect">
                                  <p:stCondLst>
                                    <p:cond delay="0"/>
                                  </p:stCondLst>
                                  <p:childTnLst>
                                    <p:set>
                                      <p:cBhvr>
                                        <p:cTn id="218" dur="1" fill="hold">
                                          <p:stCondLst>
                                            <p:cond delay="0"/>
                                          </p:stCondLst>
                                        </p:cTn>
                                        <p:tgtEl>
                                          <p:spTgt spid="58"/>
                                        </p:tgtEl>
                                        <p:attrNameLst>
                                          <p:attrName>style.visibility</p:attrName>
                                        </p:attrNameLst>
                                      </p:cBhvr>
                                      <p:to>
                                        <p:strVal val="visible"/>
                                      </p:to>
                                    </p:set>
                                    <p:anim calcmode="lin" valueType="num">
                                      <p:cBhvr additive="base">
                                        <p:cTn id="219" dur="500" fill="hold"/>
                                        <p:tgtEl>
                                          <p:spTgt spid="58"/>
                                        </p:tgtEl>
                                        <p:attrNameLst>
                                          <p:attrName>ppt_x</p:attrName>
                                        </p:attrNameLst>
                                      </p:cBhvr>
                                      <p:tavLst>
                                        <p:tav tm="0">
                                          <p:val>
                                            <p:strVal val="#ppt_x"/>
                                          </p:val>
                                        </p:tav>
                                        <p:tav tm="100000">
                                          <p:val>
                                            <p:strVal val="#ppt_x"/>
                                          </p:val>
                                        </p:tav>
                                      </p:tavLst>
                                    </p:anim>
                                    <p:anim calcmode="lin" valueType="num">
                                      <p:cBhvr additive="base">
                                        <p:cTn id="220" dur="500" fill="hold"/>
                                        <p:tgtEl>
                                          <p:spTgt spid="58"/>
                                        </p:tgtEl>
                                        <p:attrNameLst>
                                          <p:attrName>ppt_y</p:attrName>
                                        </p:attrNameLst>
                                      </p:cBhvr>
                                      <p:tavLst>
                                        <p:tav tm="0">
                                          <p:val>
                                            <p:strVal val="1+#ppt_h/2"/>
                                          </p:val>
                                        </p:tav>
                                        <p:tav tm="100000">
                                          <p:val>
                                            <p:strVal val="#ppt_y"/>
                                          </p:val>
                                        </p:tav>
                                      </p:tavLst>
                                    </p:anim>
                                  </p:childTnLst>
                                </p:cTn>
                              </p:par>
                            </p:childTnLst>
                          </p:cTn>
                        </p:par>
                      </p:childTnLst>
                    </p:cTn>
                  </p:par>
                  <p:par>
                    <p:cTn id="221" fill="hold">
                      <p:stCondLst>
                        <p:cond delay="indefinite"/>
                      </p:stCondLst>
                      <p:childTnLst>
                        <p:par>
                          <p:cTn id="222" fill="hold">
                            <p:stCondLst>
                              <p:cond delay="0"/>
                            </p:stCondLst>
                            <p:childTnLst>
                              <p:par>
                                <p:cTn id="223" presetID="2" presetClass="entr" presetSubtype="4" fill="hold" grpId="0" nodeType="clickEffect">
                                  <p:stCondLst>
                                    <p:cond delay="0"/>
                                  </p:stCondLst>
                                  <p:childTnLst>
                                    <p:set>
                                      <p:cBhvr>
                                        <p:cTn id="224" dur="1" fill="hold">
                                          <p:stCondLst>
                                            <p:cond delay="0"/>
                                          </p:stCondLst>
                                        </p:cTn>
                                        <p:tgtEl>
                                          <p:spTgt spid="79"/>
                                        </p:tgtEl>
                                        <p:attrNameLst>
                                          <p:attrName>style.visibility</p:attrName>
                                        </p:attrNameLst>
                                      </p:cBhvr>
                                      <p:to>
                                        <p:strVal val="visible"/>
                                      </p:to>
                                    </p:set>
                                    <p:anim calcmode="lin" valueType="num">
                                      <p:cBhvr additive="base">
                                        <p:cTn id="225" dur="500" fill="hold"/>
                                        <p:tgtEl>
                                          <p:spTgt spid="79"/>
                                        </p:tgtEl>
                                        <p:attrNameLst>
                                          <p:attrName>ppt_x</p:attrName>
                                        </p:attrNameLst>
                                      </p:cBhvr>
                                      <p:tavLst>
                                        <p:tav tm="0">
                                          <p:val>
                                            <p:strVal val="#ppt_x"/>
                                          </p:val>
                                        </p:tav>
                                        <p:tav tm="100000">
                                          <p:val>
                                            <p:strVal val="#ppt_x"/>
                                          </p:val>
                                        </p:tav>
                                      </p:tavLst>
                                    </p:anim>
                                    <p:anim calcmode="lin" valueType="num">
                                      <p:cBhvr additive="base">
                                        <p:cTn id="226" dur="500" fill="hold"/>
                                        <p:tgtEl>
                                          <p:spTgt spid="79"/>
                                        </p:tgtEl>
                                        <p:attrNameLst>
                                          <p:attrName>ppt_y</p:attrName>
                                        </p:attrNameLst>
                                      </p:cBhvr>
                                      <p:tavLst>
                                        <p:tav tm="0">
                                          <p:val>
                                            <p:strVal val="1+#ppt_h/2"/>
                                          </p:val>
                                        </p:tav>
                                        <p:tav tm="100000">
                                          <p:val>
                                            <p:strVal val="#ppt_y"/>
                                          </p:val>
                                        </p:tav>
                                      </p:tavLst>
                                    </p:anim>
                                  </p:childTnLst>
                                </p:cTn>
                              </p:par>
                              <p:par>
                                <p:cTn id="227" presetID="2" presetClass="entr" presetSubtype="4" fill="hold" grpId="0" nodeType="withEffect">
                                  <p:stCondLst>
                                    <p:cond delay="0"/>
                                  </p:stCondLst>
                                  <p:childTnLst>
                                    <p:set>
                                      <p:cBhvr>
                                        <p:cTn id="228" dur="1" fill="hold">
                                          <p:stCondLst>
                                            <p:cond delay="0"/>
                                          </p:stCondLst>
                                        </p:cTn>
                                        <p:tgtEl>
                                          <p:spTgt spid="78"/>
                                        </p:tgtEl>
                                        <p:attrNameLst>
                                          <p:attrName>style.visibility</p:attrName>
                                        </p:attrNameLst>
                                      </p:cBhvr>
                                      <p:to>
                                        <p:strVal val="visible"/>
                                      </p:to>
                                    </p:set>
                                    <p:anim calcmode="lin" valueType="num">
                                      <p:cBhvr additive="base">
                                        <p:cTn id="229" dur="500" fill="hold"/>
                                        <p:tgtEl>
                                          <p:spTgt spid="78"/>
                                        </p:tgtEl>
                                        <p:attrNameLst>
                                          <p:attrName>ppt_x</p:attrName>
                                        </p:attrNameLst>
                                      </p:cBhvr>
                                      <p:tavLst>
                                        <p:tav tm="0">
                                          <p:val>
                                            <p:strVal val="#ppt_x"/>
                                          </p:val>
                                        </p:tav>
                                        <p:tav tm="100000">
                                          <p:val>
                                            <p:strVal val="#ppt_x"/>
                                          </p:val>
                                        </p:tav>
                                      </p:tavLst>
                                    </p:anim>
                                    <p:anim calcmode="lin" valueType="num">
                                      <p:cBhvr additive="base">
                                        <p:cTn id="230" dur="500" fill="hold"/>
                                        <p:tgtEl>
                                          <p:spTgt spid="7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animBg="1"/>
      <p:bldP spid="75" grpId="0"/>
      <p:bldP spid="74" grpId="1" animBg="1"/>
      <p:bldP spid="75" grpId="1"/>
      <p:bldP spid="79" grpId="0"/>
      <p:bldP spid="78" grpId="0" animBg="1"/>
      <p:bldP spid="79" grpId="1"/>
      <p:bldP spid="78" grpId="1"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07074" y="704121"/>
            <a:ext cx="269113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3.2.3 </a:t>
            </a:r>
            <a:r>
              <a:rPr lang="zh-CN" altLang="en-US" sz="2800" b="1" dirty="0">
                <a:solidFill>
                  <a:srgbClr val="0000FF"/>
                </a:solidFill>
                <a:latin typeface="楷体" panose="02010609060101010101" pitchFamily="49" charset="-122"/>
                <a:ea typeface="楷体" panose="02010609060101010101" pitchFamily="49" charset="-122"/>
              </a:rPr>
              <a:t>归并排序</a:t>
            </a:r>
            <a:endParaRPr lang="zh-CN" altLang="en-US" sz="2800" b="1" dirty="0">
              <a:solidFill>
                <a:srgbClr val="0000FF"/>
              </a:solidFill>
              <a:latin typeface="楷体" panose="02010609060101010101" pitchFamily="49" charset="-122"/>
              <a:ea typeface="楷体" panose="02010609060101010101" pitchFamily="49" charset="-122"/>
            </a:endParaRPr>
          </a:p>
        </p:txBody>
      </p:sp>
      <p:graphicFrame>
        <p:nvGraphicFramePr>
          <p:cNvPr id="56" name="表格 55"/>
          <p:cNvGraphicFramePr/>
          <p:nvPr/>
        </p:nvGraphicFramePr>
        <p:xfrm>
          <a:off x="1547495" y="1844675"/>
          <a:ext cx="3197860" cy="381000"/>
        </p:xfrm>
        <a:graphic>
          <a:graphicData uri="http://schemas.openxmlformats.org/drawingml/2006/table">
            <a:tbl>
              <a:tblPr firstRow="1" bandRow="1">
                <a:tableStyleId>{5C22544A-7EE6-4342-B048-85BDC9FD1C3A}</a:tableStyleId>
              </a:tblPr>
              <a:tblGrid>
                <a:gridCol w="540000"/>
                <a:gridCol w="540000"/>
                <a:gridCol w="540000"/>
                <a:gridCol w="540000"/>
              </a:tblGrid>
              <a:tr h="381000">
                <a:tc>
                  <a:txBody>
                    <a:bodyPr/>
                    <a:p>
                      <a:pPr>
                        <a:buNone/>
                      </a:pPr>
                      <a:r>
                        <a:rPr lang="en-US" altLang="zh-CN" sz="1800" dirty="0">
                          <a:solidFill>
                            <a:srgbClr val="080808"/>
                          </a:solidFill>
                          <a:latin typeface="Times New Roman" panose="02020603050405020304" pitchFamily="18" charset="0"/>
                          <a:sym typeface="+mn-ea"/>
                        </a:rPr>
                        <a:t>11</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15</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26</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32</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57" name="表格 56"/>
          <p:cNvGraphicFramePr/>
          <p:nvPr/>
        </p:nvGraphicFramePr>
        <p:xfrm>
          <a:off x="4716145" y="1844675"/>
          <a:ext cx="3197860" cy="381000"/>
        </p:xfrm>
        <a:graphic>
          <a:graphicData uri="http://schemas.openxmlformats.org/drawingml/2006/table">
            <a:tbl>
              <a:tblPr firstRow="1" bandRow="1">
                <a:tableStyleId>{5C22544A-7EE6-4342-B048-85BDC9FD1C3A}</a:tableStyleId>
              </a:tblPr>
              <a:tblGrid>
                <a:gridCol w="540000"/>
                <a:gridCol w="540000"/>
                <a:gridCol w="540000"/>
                <a:gridCol w="540000"/>
              </a:tblGrid>
              <a:tr h="381000">
                <a:tc>
                  <a:txBody>
                    <a:bodyPr/>
                    <a:p>
                      <a:pPr>
                        <a:buNone/>
                      </a:pPr>
                      <a:r>
                        <a:rPr lang="en-US" altLang="zh-CN" sz="1800" dirty="0">
                          <a:solidFill>
                            <a:srgbClr val="080808"/>
                          </a:solidFill>
                          <a:latin typeface="Times New Roman" panose="02020603050405020304" pitchFamily="18" charset="0"/>
                          <a:sym typeface="+mn-ea"/>
                        </a:rPr>
                        <a:t>3</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53</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61</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87</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58" name="表格 57"/>
          <p:cNvGraphicFramePr/>
          <p:nvPr/>
        </p:nvGraphicFramePr>
        <p:xfrm>
          <a:off x="1530985" y="3429000"/>
          <a:ext cx="6400165" cy="381000"/>
        </p:xfrm>
        <a:graphic>
          <a:graphicData uri="http://schemas.openxmlformats.org/drawingml/2006/table">
            <a:tbl>
              <a:tblPr firstRow="1" bandRow="1">
                <a:tableStyleId>{5C22544A-7EE6-4342-B048-85BDC9FD1C3A}</a:tableStyleId>
              </a:tblPr>
              <a:tblGrid>
                <a:gridCol w="540000"/>
                <a:gridCol w="540000"/>
                <a:gridCol w="540000"/>
                <a:gridCol w="540000"/>
                <a:gridCol w="540000"/>
                <a:gridCol w="540000"/>
                <a:gridCol w="540000"/>
                <a:gridCol w="540000"/>
              </a:tblGrid>
              <a:tr h="381000">
                <a:tc>
                  <a:txBody>
                    <a:bodyPr/>
                    <a:p>
                      <a:pPr>
                        <a:buNone/>
                      </a:pP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sp>
        <p:nvSpPr>
          <p:cNvPr id="2" name="文本框 1"/>
          <p:cNvSpPr txBox="1"/>
          <p:nvPr/>
        </p:nvSpPr>
        <p:spPr>
          <a:xfrm>
            <a:off x="539750" y="1226185"/>
            <a:ext cx="3454400" cy="353060"/>
          </a:xfrm>
          <a:prstGeom prst="rect">
            <a:avLst/>
          </a:prstGeom>
          <a:noFill/>
        </p:spPr>
        <p:txBody>
          <a:bodyPr wrap="square" rtlCol="0">
            <a:noAutofit/>
          </a:bodyPr>
          <a:p>
            <a:r>
              <a:rPr lang="zh-CN" altLang="en-US"/>
              <a:t>如何合并</a:t>
            </a:r>
            <a:r>
              <a:rPr lang="zh-CN" altLang="en-US"/>
              <a:t>呢？细节如何：</a:t>
            </a:r>
            <a:endParaRPr lang="en-US" altLang="zh-CN"/>
          </a:p>
        </p:txBody>
      </p:sp>
      <p:sp>
        <p:nvSpPr>
          <p:cNvPr id="3" name="文本框 2"/>
          <p:cNvSpPr txBox="1"/>
          <p:nvPr/>
        </p:nvSpPr>
        <p:spPr>
          <a:xfrm>
            <a:off x="1637665" y="2271395"/>
            <a:ext cx="311785" cy="375285"/>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i</a:t>
            </a:r>
            <a:endParaRPr lang="en-US" altLang="zh-CN">
              <a:latin typeface="Times New Roman" panose="02020603050405020304" pitchFamily="18" charset="0"/>
              <a:cs typeface="Times New Roman" panose="02020603050405020304" pitchFamily="18" charset="0"/>
            </a:endParaRPr>
          </a:p>
        </p:txBody>
      </p:sp>
      <p:sp>
        <p:nvSpPr>
          <p:cNvPr id="4" name="文本框 3"/>
          <p:cNvSpPr txBox="1"/>
          <p:nvPr/>
        </p:nvSpPr>
        <p:spPr>
          <a:xfrm>
            <a:off x="4860290" y="2277110"/>
            <a:ext cx="311785" cy="375285"/>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j</a:t>
            </a:r>
            <a:endParaRPr lang="en-US" altLang="zh-CN">
              <a:latin typeface="Times New Roman" panose="02020603050405020304" pitchFamily="18" charset="0"/>
              <a:cs typeface="Times New Roman" panose="02020603050405020304" pitchFamily="18" charset="0"/>
            </a:endParaRPr>
          </a:p>
        </p:txBody>
      </p:sp>
      <p:graphicFrame>
        <p:nvGraphicFramePr>
          <p:cNvPr id="9" name="表格 8"/>
          <p:cNvGraphicFramePr/>
          <p:nvPr/>
        </p:nvGraphicFramePr>
        <p:xfrm>
          <a:off x="1530985" y="3415665"/>
          <a:ext cx="6400165" cy="381000"/>
        </p:xfrm>
        <a:graphic>
          <a:graphicData uri="http://schemas.openxmlformats.org/drawingml/2006/table">
            <a:tbl>
              <a:tblPr firstRow="1" bandRow="1">
                <a:tableStyleId>{5C22544A-7EE6-4342-B048-85BDC9FD1C3A}</a:tableStyleId>
              </a:tblPr>
              <a:tblGrid>
                <a:gridCol w="540000"/>
                <a:gridCol w="540000"/>
                <a:gridCol w="540000"/>
                <a:gridCol w="540000"/>
                <a:gridCol w="540000"/>
                <a:gridCol w="540000"/>
                <a:gridCol w="540000"/>
                <a:gridCol w="540000"/>
              </a:tblGrid>
              <a:tr h="381000">
                <a:tc>
                  <a:txBody>
                    <a:bodyPr/>
                    <a:p>
                      <a:pPr>
                        <a:buNone/>
                      </a:pPr>
                      <a:r>
                        <a:rPr lang="en-US" altLang="zh-CN" sz="1600" dirty="0">
                          <a:solidFill>
                            <a:srgbClr val="FF0000"/>
                          </a:solidFill>
                          <a:latin typeface="Times New Roman" panose="02020603050405020304" pitchFamily="18" charset="0"/>
                          <a:sym typeface="+mn-ea"/>
                        </a:rPr>
                        <a:t>3</a:t>
                      </a:r>
                      <a:endParaRPr lang="en-US" altLang="zh-CN" sz="16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sp>
        <p:nvSpPr>
          <p:cNvPr id="12" name="文本框 11"/>
          <p:cNvSpPr txBox="1"/>
          <p:nvPr/>
        </p:nvSpPr>
        <p:spPr>
          <a:xfrm>
            <a:off x="1475740" y="1540510"/>
            <a:ext cx="1133475" cy="294005"/>
          </a:xfrm>
          <a:prstGeom prst="rect">
            <a:avLst/>
          </a:prstGeom>
          <a:noFill/>
        </p:spPr>
        <p:txBody>
          <a:bodyPr wrap="square" rtlCol="0">
            <a:noAutofit/>
          </a:bodyPr>
          <a:p>
            <a:r>
              <a:rPr lang="zh-CN" altLang="en-US"/>
              <a:t>数组</a:t>
            </a:r>
            <a:r>
              <a:rPr lang="en-US" altLang="zh-CN">
                <a:latin typeface="Times New Roman" panose="02020603050405020304" pitchFamily="18" charset="0"/>
                <a:cs typeface="Times New Roman" panose="02020603050405020304" pitchFamily="18" charset="0"/>
              </a:rPr>
              <a:t>a</a:t>
            </a:r>
            <a:endParaRPr lang="zh-CN" altLang="en-US">
              <a:latin typeface="Times New Roman" panose="02020603050405020304" pitchFamily="18" charset="0"/>
              <a:cs typeface="Times New Roman" panose="02020603050405020304" pitchFamily="18" charset="0"/>
            </a:endParaRPr>
          </a:p>
        </p:txBody>
      </p:sp>
      <p:sp>
        <p:nvSpPr>
          <p:cNvPr id="13" name="文本框 12"/>
          <p:cNvSpPr txBox="1"/>
          <p:nvPr/>
        </p:nvSpPr>
        <p:spPr>
          <a:xfrm>
            <a:off x="4644390" y="1539875"/>
            <a:ext cx="1133475" cy="294005"/>
          </a:xfrm>
          <a:prstGeom prst="rect">
            <a:avLst/>
          </a:prstGeom>
          <a:noFill/>
        </p:spPr>
        <p:txBody>
          <a:bodyPr wrap="square" rtlCol="0">
            <a:noAutofit/>
          </a:bodyPr>
          <a:p>
            <a:r>
              <a:rPr lang="zh-CN" altLang="en-US"/>
              <a:t>数组</a:t>
            </a:r>
            <a:r>
              <a:rPr lang="en-US" altLang="zh-CN">
                <a:latin typeface="Times New Roman" panose="02020603050405020304" pitchFamily="18" charset="0"/>
                <a:cs typeface="Times New Roman" panose="02020603050405020304" pitchFamily="18" charset="0"/>
              </a:rPr>
              <a:t>b</a:t>
            </a:r>
            <a:endParaRPr lang="en-US" altLang="zh-CN">
              <a:latin typeface="Times New Roman" panose="02020603050405020304" pitchFamily="18" charset="0"/>
              <a:cs typeface="Times New Roman" panose="02020603050405020304" pitchFamily="18" charset="0"/>
            </a:endParaRPr>
          </a:p>
        </p:txBody>
      </p:sp>
      <p:sp>
        <p:nvSpPr>
          <p:cNvPr id="14" name="文本框 13"/>
          <p:cNvSpPr txBox="1"/>
          <p:nvPr/>
        </p:nvSpPr>
        <p:spPr>
          <a:xfrm>
            <a:off x="1115695" y="2637155"/>
            <a:ext cx="7333615" cy="570230"/>
          </a:xfrm>
          <a:prstGeom prst="rect">
            <a:avLst/>
          </a:prstGeom>
          <a:noFill/>
        </p:spPr>
        <p:txBody>
          <a:bodyPr wrap="square" rtlCol="0">
            <a:noAutofit/>
          </a:bodyPr>
          <a:p>
            <a:r>
              <a:rPr lang="zh-CN" altLang="en-US">
                <a:latin typeface="Times New Roman" panose="02020603050405020304" pitchFamily="18" charset="0"/>
                <a:cs typeface="Times New Roman" panose="02020603050405020304" pitchFamily="18" charset="0"/>
              </a:rPr>
              <a:t>比较数组</a:t>
            </a:r>
            <a:r>
              <a:rPr lang="en-US" altLang="zh-CN">
                <a:latin typeface="Times New Roman" panose="02020603050405020304" pitchFamily="18" charset="0"/>
                <a:cs typeface="Times New Roman" panose="02020603050405020304" pitchFamily="18" charset="0"/>
              </a:rPr>
              <a:t>a[i]</a:t>
            </a:r>
            <a:r>
              <a:rPr lang="zh-CN" altLang="en-US">
                <a:latin typeface="Times New Roman" panose="02020603050405020304" pitchFamily="18" charset="0"/>
                <a:cs typeface="Times New Roman" panose="02020603050405020304" pitchFamily="18" charset="0"/>
              </a:rPr>
              <a:t>与</a:t>
            </a:r>
            <a:r>
              <a:rPr lang="en-US" altLang="zh-CN">
                <a:latin typeface="Times New Roman" panose="02020603050405020304" pitchFamily="18" charset="0"/>
                <a:cs typeface="Times New Roman" panose="02020603050405020304" pitchFamily="18" charset="0"/>
              </a:rPr>
              <a:t>b[j]</a:t>
            </a:r>
            <a:r>
              <a:rPr lang="zh-CN" altLang="en-US">
                <a:latin typeface="Times New Roman" panose="02020603050405020304" pitchFamily="18" charset="0"/>
                <a:cs typeface="Times New Roman" panose="02020603050405020304" pitchFamily="18" charset="0"/>
              </a:rPr>
              <a:t>的大小，如果</a:t>
            </a:r>
            <a:r>
              <a:rPr lang="en-US" altLang="zh-CN">
                <a:latin typeface="Times New Roman" panose="02020603050405020304" pitchFamily="18" charset="0"/>
                <a:cs typeface="Times New Roman" panose="02020603050405020304" pitchFamily="18" charset="0"/>
              </a:rPr>
              <a:t>a[i]&gt;=b[j]</a:t>
            </a:r>
            <a:r>
              <a:rPr lang="zh-CN" altLang="en-US">
                <a:latin typeface="Times New Roman" panose="02020603050405020304" pitchFamily="18" charset="0"/>
                <a:cs typeface="Times New Roman" panose="02020603050405020304" pitchFamily="18" charset="0"/>
              </a:rPr>
              <a:t>，将</a:t>
            </a:r>
            <a:r>
              <a:rPr lang="en-US" altLang="zh-CN">
                <a:latin typeface="Times New Roman" panose="02020603050405020304" pitchFamily="18" charset="0"/>
                <a:cs typeface="Times New Roman" panose="02020603050405020304" pitchFamily="18" charset="0"/>
              </a:rPr>
              <a:t>b[j]</a:t>
            </a:r>
            <a:r>
              <a:rPr lang="zh-CN" altLang="en-US">
                <a:latin typeface="Times New Roman" panose="02020603050405020304" pitchFamily="18" charset="0"/>
                <a:cs typeface="Times New Roman" panose="02020603050405020304" pitchFamily="18" charset="0"/>
              </a:rPr>
              <a:t>的值进行排序，</a:t>
            </a:r>
            <a:r>
              <a:rPr lang="en-US" altLang="zh-CN">
                <a:latin typeface="Times New Roman" panose="02020603050405020304" pitchFamily="18" charset="0"/>
                <a:cs typeface="Times New Roman" panose="02020603050405020304" pitchFamily="18" charset="0"/>
                <a:sym typeface="+mn-ea"/>
              </a:rPr>
              <a:t>j++</a:t>
            </a:r>
            <a:r>
              <a:rPr lang="zh-CN" altLang="en-US">
                <a:latin typeface="Times New Roman" panose="02020603050405020304" pitchFamily="18" charset="0"/>
                <a:cs typeface="Times New Roman" panose="02020603050405020304" pitchFamily="18" charset="0"/>
                <a:sym typeface="+mn-ea"/>
              </a:rPr>
              <a:t>。</a:t>
            </a:r>
            <a:endParaRPr lang="zh-CN" altLang="en-US">
              <a:latin typeface="Times New Roman" panose="02020603050405020304" pitchFamily="18" charset="0"/>
              <a:cs typeface="Times New Roman" panose="02020603050405020304" pitchFamily="18" charset="0"/>
              <a:sym typeface="+mn-ea"/>
            </a:endParaRPr>
          </a:p>
          <a:p>
            <a:r>
              <a:rPr lang="zh-CN" altLang="en-US">
                <a:latin typeface="Times New Roman" panose="02020603050405020304" pitchFamily="18" charset="0"/>
                <a:cs typeface="Times New Roman" panose="02020603050405020304" pitchFamily="18" charset="0"/>
                <a:sym typeface="+mn-ea"/>
              </a:rPr>
              <a:t>否则将</a:t>
            </a:r>
            <a:r>
              <a:rPr lang="en-US" altLang="zh-CN">
                <a:latin typeface="Times New Roman" panose="02020603050405020304" pitchFamily="18" charset="0"/>
                <a:cs typeface="Times New Roman" panose="02020603050405020304" pitchFamily="18" charset="0"/>
                <a:sym typeface="+mn-ea"/>
              </a:rPr>
              <a:t>a[i]</a:t>
            </a:r>
            <a:r>
              <a:rPr lang="zh-CN" altLang="en-US">
                <a:latin typeface="Times New Roman" panose="02020603050405020304" pitchFamily="18" charset="0"/>
                <a:cs typeface="Times New Roman" panose="02020603050405020304" pitchFamily="18" charset="0"/>
                <a:sym typeface="+mn-ea"/>
              </a:rPr>
              <a:t>的值进行排序，然后</a:t>
            </a:r>
            <a:r>
              <a:rPr lang="en-US" altLang="zh-CN">
                <a:latin typeface="Times New Roman" panose="02020603050405020304" pitchFamily="18" charset="0"/>
                <a:cs typeface="Times New Roman" panose="02020603050405020304" pitchFamily="18" charset="0"/>
                <a:sym typeface="+mn-ea"/>
              </a:rPr>
              <a:t>i++</a:t>
            </a:r>
            <a:r>
              <a:rPr lang="zh-CN" altLang="en-US">
                <a:latin typeface="Times New Roman" panose="02020603050405020304" pitchFamily="18" charset="0"/>
                <a:cs typeface="Times New Roman" panose="02020603050405020304" pitchFamily="18" charset="0"/>
                <a:sym typeface="+mn-ea"/>
              </a:rPr>
              <a:t>。</a:t>
            </a:r>
            <a:endParaRPr lang="zh-CN" altLang="en-US">
              <a:latin typeface="Times New Roman" panose="02020603050405020304" pitchFamily="18" charset="0"/>
              <a:cs typeface="Times New Roman" panose="02020603050405020304" pitchFamily="18" charset="0"/>
              <a:sym typeface="+mn-ea"/>
            </a:endParaRPr>
          </a:p>
        </p:txBody>
      </p:sp>
      <p:graphicFrame>
        <p:nvGraphicFramePr>
          <p:cNvPr id="16" name="表格 15"/>
          <p:cNvGraphicFramePr/>
          <p:nvPr/>
        </p:nvGraphicFramePr>
        <p:xfrm>
          <a:off x="1530985" y="3430270"/>
          <a:ext cx="6400165" cy="381000"/>
        </p:xfrm>
        <a:graphic>
          <a:graphicData uri="http://schemas.openxmlformats.org/drawingml/2006/table">
            <a:tbl>
              <a:tblPr firstRow="1" bandRow="1">
                <a:tableStyleId>{5C22544A-7EE6-4342-B048-85BDC9FD1C3A}</a:tableStyleId>
              </a:tblPr>
              <a:tblGrid>
                <a:gridCol w="540000"/>
                <a:gridCol w="540000"/>
                <a:gridCol w="540000"/>
                <a:gridCol w="540000"/>
                <a:gridCol w="540000"/>
                <a:gridCol w="540000"/>
                <a:gridCol w="540000"/>
                <a:gridCol w="540000"/>
              </a:tblGrid>
              <a:tr h="381000">
                <a:tc>
                  <a:txBody>
                    <a:bodyPr/>
                    <a:p>
                      <a:pPr>
                        <a:buNone/>
                      </a:pPr>
                      <a:r>
                        <a:rPr lang="en-US" altLang="zh-CN" sz="1600" dirty="0">
                          <a:solidFill>
                            <a:srgbClr val="FF0000"/>
                          </a:solidFill>
                          <a:latin typeface="Times New Roman" panose="02020603050405020304" pitchFamily="18" charset="0"/>
                          <a:sym typeface="+mn-ea"/>
                        </a:rPr>
                        <a:t>3</a:t>
                      </a:r>
                      <a:endParaRPr lang="en-US" altLang="zh-CN" sz="16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FF0000"/>
                          </a:solidFill>
                          <a:latin typeface="Times New Roman" panose="02020603050405020304" pitchFamily="18" charset="0"/>
                          <a:sym typeface="+mn-ea"/>
                        </a:rPr>
                        <a:t>11</a:t>
                      </a:r>
                      <a:endParaRPr lang="en-US" altLang="zh-CN" sz="16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17" name="表格 16"/>
          <p:cNvGraphicFramePr/>
          <p:nvPr/>
        </p:nvGraphicFramePr>
        <p:xfrm>
          <a:off x="1530985" y="3429000"/>
          <a:ext cx="6400165" cy="381000"/>
        </p:xfrm>
        <a:graphic>
          <a:graphicData uri="http://schemas.openxmlformats.org/drawingml/2006/table">
            <a:tbl>
              <a:tblPr firstRow="1" bandRow="1">
                <a:tableStyleId>{5C22544A-7EE6-4342-B048-85BDC9FD1C3A}</a:tableStyleId>
              </a:tblPr>
              <a:tblGrid>
                <a:gridCol w="540000"/>
                <a:gridCol w="540000"/>
                <a:gridCol w="540000"/>
                <a:gridCol w="540000"/>
                <a:gridCol w="540000"/>
                <a:gridCol w="540000"/>
                <a:gridCol w="540000"/>
                <a:gridCol w="540000"/>
              </a:tblGrid>
              <a:tr h="381000">
                <a:tc>
                  <a:txBody>
                    <a:bodyPr/>
                    <a:p>
                      <a:pPr>
                        <a:buNone/>
                      </a:pPr>
                      <a:r>
                        <a:rPr lang="en-US" altLang="zh-CN" sz="1600" dirty="0">
                          <a:solidFill>
                            <a:srgbClr val="FF0000"/>
                          </a:solidFill>
                          <a:latin typeface="Times New Roman" panose="02020603050405020304" pitchFamily="18" charset="0"/>
                          <a:sym typeface="+mn-ea"/>
                        </a:rPr>
                        <a:t>3</a:t>
                      </a:r>
                      <a:endParaRPr lang="en-US" altLang="zh-CN" sz="16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FF0000"/>
                          </a:solidFill>
                          <a:latin typeface="Times New Roman" panose="02020603050405020304" pitchFamily="18" charset="0"/>
                          <a:sym typeface="+mn-ea"/>
                        </a:rPr>
                        <a:t>11</a:t>
                      </a:r>
                      <a:endParaRPr lang="en-US" altLang="zh-CN" sz="16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FF0000"/>
                          </a:solidFill>
                          <a:latin typeface="Times New Roman" panose="02020603050405020304" pitchFamily="18" charset="0"/>
                          <a:sym typeface="+mn-ea"/>
                        </a:rPr>
                        <a:t>15</a:t>
                      </a:r>
                      <a:endParaRPr lang="en-US" altLang="zh-CN" sz="16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18" name="表格 17"/>
          <p:cNvGraphicFramePr/>
          <p:nvPr/>
        </p:nvGraphicFramePr>
        <p:xfrm>
          <a:off x="1530985" y="3430270"/>
          <a:ext cx="6400165" cy="381000"/>
        </p:xfrm>
        <a:graphic>
          <a:graphicData uri="http://schemas.openxmlformats.org/drawingml/2006/table">
            <a:tbl>
              <a:tblPr firstRow="1" bandRow="1">
                <a:tableStyleId>{5C22544A-7EE6-4342-B048-85BDC9FD1C3A}</a:tableStyleId>
              </a:tblPr>
              <a:tblGrid>
                <a:gridCol w="540000"/>
                <a:gridCol w="540000"/>
                <a:gridCol w="540000"/>
                <a:gridCol w="540000"/>
                <a:gridCol w="540000"/>
                <a:gridCol w="540000"/>
                <a:gridCol w="540000"/>
                <a:gridCol w="540000"/>
              </a:tblGrid>
              <a:tr h="381000">
                <a:tc>
                  <a:txBody>
                    <a:bodyPr/>
                    <a:p>
                      <a:pPr>
                        <a:buNone/>
                      </a:pPr>
                      <a:r>
                        <a:rPr lang="en-US" altLang="zh-CN" sz="1600" dirty="0">
                          <a:solidFill>
                            <a:srgbClr val="FF0000"/>
                          </a:solidFill>
                          <a:latin typeface="Times New Roman" panose="02020603050405020304" pitchFamily="18" charset="0"/>
                          <a:sym typeface="+mn-ea"/>
                        </a:rPr>
                        <a:t>3</a:t>
                      </a:r>
                      <a:endParaRPr lang="en-US" altLang="zh-CN" sz="16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FF0000"/>
                          </a:solidFill>
                          <a:latin typeface="Times New Roman" panose="02020603050405020304" pitchFamily="18" charset="0"/>
                          <a:sym typeface="+mn-ea"/>
                        </a:rPr>
                        <a:t>11</a:t>
                      </a:r>
                      <a:endParaRPr lang="en-US" altLang="zh-CN" sz="16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FF0000"/>
                          </a:solidFill>
                          <a:latin typeface="Times New Roman" panose="02020603050405020304" pitchFamily="18" charset="0"/>
                          <a:sym typeface="+mn-ea"/>
                        </a:rPr>
                        <a:t>15</a:t>
                      </a:r>
                      <a:endParaRPr lang="en-US" altLang="zh-CN" sz="16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FF0000"/>
                          </a:solidFill>
                          <a:latin typeface="Times New Roman" panose="02020603050405020304" pitchFamily="18" charset="0"/>
                          <a:sym typeface="+mn-ea"/>
                        </a:rPr>
                        <a:t>26</a:t>
                      </a:r>
                      <a:endParaRPr lang="en-US" altLang="zh-CN" sz="16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20" name="表格 19"/>
          <p:cNvGraphicFramePr/>
          <p:nvPr/>
        </p:nvGraphicFramePr>
        <p:xfrm>
          <a:off x="1547495" y="3420110"/>
          <a:ext cx="6400165" cy="381000"/>
        </p:xfrm>
        <a:graphic>
          <a:graphicData uri="http://schemas.openxmlformats.org/drawingml/2006/table">
            <a:tbl>
              <a:tblPr firstRow="1" bandRow="1">
                <a:tableStyleId>{5C22544A-7EE6-4342-B048-85BDC9FD1C3A}</a:tableStyleId>
              </a:tblPr>
              <a:tblGrid>
                <a:gridCol w="540000"/>
                <a:gridCol w="540000"/>
                <a:gridCol w="540000"/>
                <a:gridCol w="540000"/>
                <a:gridCol w="540000"/>
                <a:gridCol w="540000"/>
                <a:gridCol w="540000"/>
                <a:gridCol w="540000"/>
              </a:tblGrid>
              <a:tr h="381000">
                <a:tc>
                  <a:txBody>
                    <a:bodyPr/>
                    <a:p>
                      <a:pPr>
                        <a:buNone/>
                      </a:pPr>
                      <a:r>
                        <a:rPr lang="en-US" altLang="zh-CN" sz="1600" dirty="0">
                          <a:solidFill>
                            <a:srgbClr val="FF0000"/>
                          </a:solidFill>
                          <a:latin typeface="Times New Roman" panose="02020603050405020304" pitchFamily="18" charset="0"/>
                          <a:sym typeface="+mn-ea"/>
                        </a:rPr>
                        <a:t>3</a:t>
                      </a:r>
                      <a:endParaRPr lang="en-US" altLang="zh-CN" sz="16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FF0000"/>
                          </a:solidFill>
                          <a:latin typeface="Times New Roman" panose="02020603050405020304" pitchFamily="18" charset="0"/>
                          <a:sym typeface="+mn-ea"/>
                        </a:rPr>
                        <a:t>11</a:t>
                      </a:r>
                      <a:endParaRPr lang="en-US" altLang="zh-CN" sz="16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FF0000"/>
                          </a:solidFill>
                          <a:latin typeface="Times New Roman" panose="02020603050405020304" pitchFamily="18" charset="0"/>
                          <a:sym typeface="+mn-ea"/>
                        </a:rPr>
                        <a:t>15</a:t>
                      </a:r>
                      <a:endParaRPr lang="en-US" altLang="zh-CN" sz="16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FF0000"/>
                          </a:solidFill>
                          <a:latin typeface="Times New Roman" panose="02020603050405020304" pitchFamily="18" charset="0"/>
                          <a:sym typeface="+mn-ea"/>
                        </a:rPr>
                        <a:t>26</a:t>
                      </a:r>
                      <a:endParaRPr lang="en-US" altLang="zh-CN" sz="16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FF0000"/>
                          </a:solidFill>
                          <a:latin typeface="Times New Roman" panose="02020603050405020304" pitchFamily="18" charset="0"/>
                          <a:sym typeface="+mn-ea"/>
                        </a:rPr>
                        <a:t>32</a:t>
                      </a:r>
                      <a:endParaRPr lang="en-US" altLang="zh-CN" sz="16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23" name="表格 22"/>
          <p:cNvGraphicFramePr/>
          <p:nvPr/>
        </p:nvGraphicFramePr>
        <p:xfrm>
          <a:off x="1547495" y="3415665"/>
          <a:ext cx="6400165" cy="381000"/>
        </p:xfrm>
        <a:graphic>
          <a:graphicData uri="http://schemas.openxmlformats.org/drawingml/2006/table">
            <a:tbl>
              <a:tblPr firstRow="1" bandRow="1">
                <a:tableStyleId>{5C22544A-7EE6-4342-B048-85BDC9FD1C3A}</a:tableStyleId>
              </a:tblPr>
              <a:tblGrid>
                <a:gridCol w="540000"/>
                <a:gridCol w="540000"/>
                <a:gridCol w="540000"/>
                <a:gridCol w="540000"/>
                <a:gridCol w="540000"/>
                <a:gridCol w="540000"/>
                <a:gridCol w="540000"/>
                <a:gridCol w="540000"/>
              </a:tblGrid>
              <a:tr h="381000">
                <a:tc>
                  <a:txBody>
                    <a:bodyPr/>
                    <a:p>
                      <a:pPr>
                        <a:buNone/>
                      </a:pPr>
                      <a:r>
                        <a:rPr lang="en-US" altLang="zh-CN" sz="1600" dirty="0">
                          <a:solidFill>
                            <a:srgbClr val="FF0000"/>
                          </a:solidFill>
                          <a:latin typeface="Times New Roman" panose="02020603050405020304" pitchFamily="18" charset="0"/>
                          <a:sym typeface="+mn-ea"/>
                        </a:rPr>
                        <a:t>3</a:t>
                      </a:r>
                      <a:endParaRPr lang="en-US" altLang="zh-CN" sz="16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FF0000"/>
                          </a:solidFill>
                          <a:latin typeface="Times New Roman" panose="02020603050405020304" pitchFamily="18" charset="0"/>
                          <a:sym typeface="+mn-ea"/>
                        </a:rPr>
                        <a:t>11</a:t>
                      </a:r>
                      <a:endParaRPr lang="en-US" altLang="zh-CN" sz="16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FF0000"/>
                          </a:solidFill>
                          <a:latin typeface="Times New Roman" panose="02020603050405020304" pitchFamily="18" charset="0"/>
                          <a:sym typeface="+mn-ea"/>
                        </a:rPr>
                        <a:t>15</a:t>
                      </a:r>
                      <a:endParaRPr lang="en-US" altLang="zh-CN" sz="16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FF0000"/>
                          </a:solidFill>
                          <a:latin typeface="Times New Roman" panose="02020603050405020304" pitchFamily="18" charset="0"/>
                          <a:sym typeface="+mn-ea"/>
                        </a:rPr>
                        <a:t>26</a:t>
                      </a:r>
                      <a:endParaRPr lang="en-US" altLang="zh-CN" sz="16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FF0000"/>
                          </a:solidFill>
                          <a:latin typeface="Times New Roman" panose="02020603050405020304" pitchFamily="18" charset="0"/>
                          <a:sym typeface="+mn-ea"/>
                        </a:rPr>
                        <a:t>32</a:t>
                      </a:r>
                      <a:endParaRPr lang="en-US" altLang="zh-CN" sz="16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FF0000"/>
                          </a:solidFill>
                          <a:latin typeface="Times New Roman" panose="02020603050405020304" pitchFamily="18" charset="0"/>
                          <a:sym typeface="+mn-ea"/>
                        </a:rPr>
                        <a:t>53</a:t>
                      </a:r>
                      <a:endParaRPr lang="en-US" altLang="zh-CN" sz="16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26" name="表格 25"/>
          <p:cNvGraphicFramePr/>
          <p:nvPr/>
        </p:nvGraphicFramePr>
        <p:xfrm>
          <a:off x="1530985" y="3427730"/>
          <a:ext cx="6400165" cy="381000"/>
        </p:xfrm>
        <a:graphic>
          <a:graphicData uri="http://schemas.openxmlformats.org/drawingml/2006/table">
            <a:tbl>
              <a:tblPr firstRow="1" bandRow="1">
                <a:tableStyleId>{5C22544A-7EE6-4342-B048-85BDC9FD1C3A}</a:tableStyleId>
              </a:tblPr>
              <a:tblGrid>
                <a:gridCol w="540000"/>
                <a:gridCol w="540000"/>
                <a:gridCol w="540000"/>
                <a:gridCol w="540000"/>
                <a:gridCol w="540000"/>
                <a:gridCol w="540000"/>
                <a:gridCol w="540000"/>
                <a:gridCol w="540000"/>
              </a:tblGrid>
              <a:tr h="381000">
                <a:tc>
                  <a:txBody>
                    <a:bodyPr/>
                    <a:p>
                      <a:pPr>
                        <a:buNone/>
                      </a:pPr>
                      <a:r>
                        <a:rPr lang="en-US" altLang="zh-CN" sz="1600" dirty="0">
                          <a:solidFill>
                            <a:srgbClr val="FF0000"/>
                          </a:solidFill>
                          <a:latin typeface="Times New Roman" panose="02020603050405020304" pitchFamily="18" charset="0"/>
                          <a:sym typeface="+mn-ea"/>
                        </a:rPr>
                        <a:t>3</a:t>
                      </a:r>
                      <a:endParaRPr lang="en-US" altLang="zh-CN" sz="16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FF0000"/>
                          </a:solidFill>
                          <a:latin typeface="Times New Roman" panose="02020603050405020304" pitchFamily="18" charset="0"/>
                          <a:sym typeface="+mn-ea"/>
                        </a:rPr>
                        <a:t>11</a:t>
                      </a:r>
                      <a:endParaRPr lang="en-US" altLang="zh-CN" sz="16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FF0000"/>
                          </a:solidFill>
                          <a:latin typeface="Times New Roman" panose="02020603050405020304" pitchFamily="18" charset="0"/>
                          <a:sym typeface="+mn-ea"/>
                        </a:rPr>
                        <a:t>15</a:t>
                      </a:r>
                      <a:endParaRPr lang="en-US" altLang="zh-CN" sz="16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FF0000"/>
                          </a:solidFill>
                          <a:latin typeface="Times New Roman" panose="02020603050405020304" pitchFamily="18" charset="0"/>
                          <a:sym typeface="+mn-ea"/>
                        </a:rPr>
                        <a:t>26</a:t>
                      </a:r>
                      <a:endParaRPr lang="en-US" altLang="zh-CN" sz="16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FF0000"/>
                          </a:solidFill>
                          <a:latin typeface="Times New Roman" panose="02020603050405020304" pitchFamily="18" charset="0"/>
                          <a:sym typeface="+mn-ea"/>
                        </a:rPr>
                        <a:t>32</a:t>
                      </a:r>
                      <a:endParaRPr lang="en-US" altLang="zh-CN" sz="16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FF0000"/>
                          </a:solidFill>
                          <a:latin typeface="Times New Roman" panose="02020603050405020304" pitchFamily="18" charset="0"/>
                          <a:sym typeface="+mn-ea"/>
                        </a:rPr>
                        <a:t>53</a:t>
                      </a:r>
                      <a:endParaRPr lang="en-US" altLang="zh-CN" sz="16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FF0000"/>
                          </a:solidFill>
                          <a:latin typeface="Times New Roman" panose="02020603050405020304" pitchFamily="18" charset="0"/>
                          <a:sym typeface="+mn-ea"/>
                        </a:rPr>
                        <a:t>61</a:t>
                      </a:r>
                      <a:endParaRPr lang="en-US" altLang="zh-CN" sz="16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28" name="表格 27"/>
          <p:cNvGraphicFramePr/>
          <p:nvPr/>
        </p:nvGraphicFramePr>
        <p:xfrm>
          <a:off x="1530985" y="3429000"/>
          <a:ext cx="4320000" cy="381635"/>
        </p:xfrm>
        <a:graphic>
          <a:graphicData uri="http://schemas.openxmlformats.org/drawingml/2006/table">
            <a:tbl>
              <a:tblPr firstRow="1" bandRow="1">
                <a:tableStyleId>{5C22544A-7EE6-4342-B048-85BDC9FD1C3A}</a:tableStyleId>
              </a:tblPr>
              <a:tblGrid>
                <a:gridCol w="540000"/>
                <a:gridCol w="540000"/>
                <a:gridCol w="540000"/>
                <a:gridCol w="540000"/>
                <a:gridCol w="540000"/>
                <a:gridCol w="540000"/>
                <a:gridCol w="540000"/>
                <a:gridCol w="540000"/>
              </a:tblGrid>
              <a:tr h="381635">
                <a:tc>
                  <a:txBody>
                    <a:bodyPr/>
                    <a:p>
                      <a:pPr>
                        <a:buNone/>
                      </a:pPr>
                      <a:r>
                        <a:rPr lang="en-US" altLang="zh-CN" sz="1600" dirty="0">
                          <a:solidFill>
                            <a:srgbClr val="FF0000"/>
                          </a:solidFill>
                          <a:latin typeface="Times New Roman" panose="02020603050405020304" pitchFamily="18" charset="0"/>
                          <a:sym typeface="+mn-ea"/>
                        </a:rPr>
                        <a:t>3</a:t>
                      </a:r>
                      <a:endParaRPr lang="en-US" altLang="zh-CN" sz="16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FF0000"/>
                          </a:solidFill>
                          <a:latin typeface="Times New Roman" panose="02020603050405020304" pitchFamily="18" charset="0"/>
                          <a:sym typeface="+mn-ea"/>
                        </a:rPr>
                        <a:t>11</a:t>
                      </a:r>
                      <a:endParaRPr lang="en-US" altLang="zh-CN" sz="16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FF0000"/>
                          </a:solidFill>
                          <a:latin typeface="Times New Roman" panose="02020603050405020304" pitchFamily="18" charset="0"/>
                          <a:sym typeface="+mn-ea"/>
                        </a:rPr>
                        <a:t>15</a:t>
                      </a:r>
                      <a:endParaRPr lang="en-US" altLang="zh-CN" sz="16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FF0000"/>
                          </a:solidFill>
                          <a:latin typeface="Times New Roman" panose="02020603050405020304" pitchFamily="18" charset="0"/>
                          <a:sym typeface="+mn-ea"/>
                        </a:rPr>
                        <a:t>26</a:t>
                      </a:r>
                      <a:endParaRPr lang="en-US" altLang="zh-CN" sz="16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FF0000"/>
                          </a:solidFill>
                          <a:latin typeface="Times New Roman" panose="02020603050405020304" pitchFamily="18" charset="0"/>
                          <a:sym typeface="+mn-ea"/>
                        </a:rPr>
                        <a:t>32</a:t>
                      </a:r>
                      <a:endParaRPr lang="en-US" altLang="zh-CN" sz="16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FF0000"/>
                          </a:solidFill>
                          <a:latin typeface="Times New Roman" panose="02020603050405020304" pitchFamily="18" charset="0"/>
                          <a:sym typeface="+mn-ea"/>
                        </a:rPr>
                        <a:t>53</a:t>
                      </a:r>
                      <a:endParaRPr lang="en-US" altLang="zh-CN" sz="16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FF0000"/>
                          </a:solidFill>
                          <a:latin typeface="Times New Roman" panose="02020603050405020304" pitchFamily="18" charset="0"/>
                          <a:sym typeface="+mn-ea"/>
                        </a:rPr>
                        <a:t>61</a:t>
                      </a:r>
                      <a:endParaRPr lang="en-US" altLang="zh-CN" sz="16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FF0000"/>
                          </a:solidFill>
                          <a:latin typeface="Times New Roman" panose="02020603050405020304" pitchFamily="18" charset="0"/>
                          <a:sym typeface="+mn-ea"/>
                        </a:rPr>
                        <a:t>87</a:t>
                      </a:r>
                      <a:endParaRPr lang="en-US" altLang="zh-CN" sz="16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nodeType="clickEffect">
                                  <p:stCondLst>
                                    <p:cond delay="0"/>
                                  </p:stCondLst>
                                  <p:childTnLst>
                                    <p:anim calcmode="lin" valueType="num">
                                      <p:cBhvr additive="base">
                                        <p:cTn id="6" dur="500"/>
                                        <p:tgtEl>
                                          <p:spTgt spid="58"/>
                                        </p:tgtEl>
                                        <p:attrNameLst>
                                          <p:attrName>ppt_x</p:attrName>
                                        </p:attrNameLst>
                                      </p:cBhvr>
                                      <p:tavLst>
                                        <p:tav tm="0">
                                          <p:val>
                                            <p:strVal val="ppt_x"/>
                                          </p:val>
                                        </p:tav>
                                        <p:tav tm="100000">
                                          <p:val>
                                            <p:strVal val="ppt_x"/>
                                          </p:val>
                                        </p:tav>
                                      </p:tavLst>
                                    </p:anim>
                                    <p:anim calcmode="lin" valueType="num">
                                      <p:cBhvr additive="base">
                                        <p:cTn id="7" dur="500"/>
                                        <p:tgtEl>
                                          <p:spTgt spid="58"/>
                                        </p:tgtEl>
                                        <p:attrNameLst>
                                          <p:attrName>ppt_y</p:attrName>
                                        </p:attrNameLst>
                                      </p:cBhvr>
                                      <p:tavLst>
                                        <p:tav tm="0">
                                          <p:val>
                                            <p:strVal val="ppt_y"/>
                                          </p:val>
                                        </p:tav>
                                        <p:tav tm="100000">
                                          <p:val>
                                            <p:strVal val="1+ppt_h/2"/>
                                          </p:val>
                                        </p:tav>
                                      </p:tavLst>
                                    </p:anim>
                                    <p:set>
                                      <p:cBhvr>
                                        <p:cTn id="8" dur="1" fill="hold">
                                          <p:stCondLst>
                                            <p:cond delay="499"/>
                                          </p:stCondLst>
                                        </p:cTn>
                                        <p:tgtEl>
                                          <p:spTgt spid="58"/>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0" presetClass="path" presetSubtype="0" accel="50000" decel="50000" fill="hold" grpId="0" nodeType="clickEffect">
                                  <p:stCondLst>
                                    <p:cond delay="0"/>
                                  </p:stCondLst>
                                  <p:childTnLst>
                                    <p:animMotion origin="layout" path="M 0 0 L 0.0550694 0 " pathEditMode="relative" ptsTypes="">
                                      <p:cBhvr>
                                        <p:cTn id="18" dur="2000" fill="hold"/>
                                        <p:tgtEl>
                                          <p:spTgt spid="4"/>
                                        </p:tgtEl>
                                        <p:attrNameLst>
                                          <p:attrName>ppt_x</p:attrName>
                                          <p:attrName>ppt_y</p:attrName>
                                        </p:attrNameLst>
                                      </p:cBhvr>
                                    </p:animMotion>
                                  </p:childTnLst>
                                </p:cTn>
                              </p:par>
                            </p:childTnLst>
                          </p:cTn>
                        </p:par>
                      </p:childTnLst>
                    </p:cTn>
                  </p:par>
                  <p:par>
                    <p:cTn id="19" fill="hold">
                      <p:stCondLst>
                        <p:cond delay="indefinite"/>
                      </p:stCondLst>
                      <p:childTnLst>
                        <p:par>
                          <p:cTn id="20" fill="hold">
                            <p:stCondLst>
                              <p:cond delay="0"/>
                            </p:stCondLst>
                            <p:childTnLst>
                              <p:par>
                                <p:cTn id="21" presetID="2" presetClass="exit" presetSubtype="4" fill="hold" nodeType="clickEffect">
                                  <p:stCondLst>
                                    <p:cond delay="0"/>
                                  </p:stCondLst>
                                  <p:childTnLst>
                                    <p:anim calcmode="lin" valueType="num">
                                      <p:cBhvr additive="base">
                                        <p:cTn id="22" dur="500"/>
                                        <p:tgtEl>
                                          <p:spTgt spid="9"/>
                                        </p:tgtEl>
                                        <p:attrNameLst>
                                          <p:attrName>ppt_x</p:attrName>
                                        </p:attrNameLst>
                                      </p:cBhvr>
                                      <p:tavLst>
                                        <p:tav tm="0">
                                          <p:val>
                                            <p:strVal val="ppt_x"/>
                                          </p:val>
                                        </p:tav>
                                        <p:tav tm="100000">
                                          <p:val>
                                            <p:strVal val="ppt_x"/>
                                          </p:val>
                                        </p:tav>
                                      </p:tavLst>
                                    </p:anim>
                                    <p:anim calcmode="lin" valueType="num">
                                      <p:cBhvr additive="base">
                                        <p:cTn id="23" dur="500"/>
                                        <p:tgtEl>
                                          <p:spTgt spid="9"/>
                                        </p:tgtEl>
                                        <p:attrNameLst>
                                          <p:attrName>ppt_y</p:attrName>
                                        </p:attrNameLst>
                                      </p:cBhvr>
                                      <p:tavLst>
                                        <p:tav tm="0">
                                          <p:val>
                                            <p:strVal val="ppt_y"/>
                                          </p:val>
                                        </p:tav>
                                        <p:tav tm="100000">
                                          <p:val>
                                            <p:strVal val="1+ppt_h/2"/>
                                          </p:val>
                                        </p:tav>
                                      </p:tavLst>
                                    </p:anim>
                                    <p:set>
                                      <p:cBhvr>
                                        <p:cTn id="24" dur="1" fill="hold">
                                          <p:stCondLst>
                                            <p:cond delay="499"/>
                                          </p:stCondLst>
                                        </p:cTn>
                                        <p:tgtEl>
                                          <p:spTgt spid="9"/>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6"/>
                                        </p:tgtEl>
                                        <p:attrNameLst>
                                          <p:attrName>style.visibility</p:attrName>
                                        </p:attrNameLst>
                                      </p:cBhvr>
                                      <p:to>
                                        <p:strVal val="visible"/>
                                      </p:to>
                                    </p:set>
                                    <p:anim calcmode="lin" valueType="num">
                                      <p:cBhvr additive="base">
                                        <p:cTn id="29" dur="500" fill="hold"/>
                                        <p:tgtEl>
                                          <p:spTgt spid="16"/>
                                        </p:tgtEl>
                                        <p:attrNameLst>
                                          <p:attrName>ppt_x</p:attrName>
                                        </p:attrNameLst>
                                      </p:cBhvr>
                                      <p:tavLst>
                                        <p:tav tm="0">
                                          <p:val>
                                            <p:strVal val="#ppt_x"/>
                                          </p:val>
                                        </p:tav>
                                        <p:tav tm="100000">
                                          <p:val>
                                            <p:strVal val="#ppt_x"/>
                                          </p:val>
                                        </p:tav>
                                      </p:tavLst>
                                    </p:anim>
                                    <p:anim calcmode="lin" valueType="num">
                                      <p:cBhvr additive="base">
                                        <p:cTn id="30"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0" presetClass="path" presetSubtype="0" accel="50000" decel="50000" fill="hold" grpId="0" nodeType="clickEffect">
                                  <p:stCondLst>
                                    <p:cond delay="0"/>
                                  </p:stCondLst>
                                  <p:childTnLst>
                                    <p:animMotion origin="layout" path="M 0 0 L 0.0629861 0 " pathEditMode="relative" ptsTypes="">
                                      <p:cBhvr>
                                        <p:cTn id="34" dur="2000" fill="hold"/>
                                        <p:tgtEl>
                                          <p:spTgt spid="3"/>
                                        </p:tgtEl>
                                        <p:attrNameLst>
                                          <p:attrName>ppt_x</p:attrName>
                                          <p:attrName>ppt_y</p:attrName>
                                        </p:attrNameLst>
                                      </p:cBhvr>
                                    </p:animMotion>
                                  </p:childTnLst>
                                </p:cTn>
                              </p:par>
                            </p:childTnLst>
                          </p:cTn>
                        </p:par>
                      </p:childTnLst>
                    </p:cTn>
                  </p:par>
                  <p:par>
                    <p:cTn id="35" fill="hold">
                      <p:stCondLst>
                        <p:cond delay="indefinite"/>
                      </p:stCondLst>
                      <p:childTnLst>
                        <p:par>
                          <p:cTn id="36" fill="hold">
                            <p:stCondLst>
                              <p:cond delay="0"/>
                            </p:stCondLst>
                            <p:childTnLst>
                              <p:par>
                                <p:cTn id="37" presetID="2" presetClass="exit" presetSubtype="4" fill="hold" nodeType="clickEffect">
                                  <p:stCondLst>
                                    <p:cond delay="0"/>
                                  </p:stCondLst>
                                  <p:childTnLst>
                                    <p:anim calcmode="lin" valueType="num">
                                      <p:cBhvr additive="base">
                                        <p:cTn id="38" dur="500"/>
                                        <p:tgtEl>
                                          <p:spTgt spid="16"/>
                                        </p:tgtEl>
                                        <p:attrNameLst>
                                          <p:attrName>ppt_x</p:attrName>
                                        </p:attrNameLst>
                                      </p:cBhvr>
                                      <p:tavLst>
                                        <p:tav tm="0">
                                          <p:val>
                                            <p:strVal val="ppt_x"/>
                                          </p:val>
                                        </p:tav>
                                        <p:tav tm="100000">
                                          <p:val>
                                            <p:strVal val="ppt_x"/>
                                          </p:val>
                                        </p:tav>
                                      </p:tavLst>
                                    </p:anim>
                                    <p:anim calcmode="lin" valueType="num">
                                      <p:cBhvr additive="base">
                                        <p:cTn id="39" dur="500"/>
                                        <p:tgtEl>
                                          <p:spTgt spid="16"/>
                                        </p:tgtEl>
                                        <p:attrNameLst>
                                          <p:attrName>ppt_y</p:attrName>
                                        </p:attrNameLst>
                                      </p:cBhvr>
                                      <p:tavLst>
                                        <p:tav tm="0">
                                          <p:val>
                                            <p:strVal val="ppt_y"/>
                                          </p:val>
                                        </p:tav>
                                        <p:tav tm="100000">
                                          <p:val>
                                            <p:strVal val="1+ppt_h/2"/>
                                          </p:val>
                                        </p:tav>
                                      </p:tavLst>
                                    </p:anim>
                                    <p:set>
                                      <p:cBhvr>
                                        <p:cTn id="40" dur="1" fill="hold">
                                          <p:stCondLst>
                                            <p:cond delay="499"/>
                                          </p:stCondLst>
                                        </p:cTn>
                                        <p:tgtEl>
                                          <p:spTgt spid="16"/>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17"/>
                                        </p:tgtEl>
                                        <p:attrNameLst>
                                          <p:attrName>style.visibility</p:attrName>
                                        </p:attrNameLst>
                                      </p:cBhvr>
                                      <p:to>
                                        <p:strVal val="visible"/>
                                      </p:to>
                                    </p:set>
                                    <p:anim calcmode="lin" valueType="num">
                                      <p:cBhvr additive="base">
                                        <p:cTn id="45" dur="500" fill="hold"/>
                                        <p:tgtEl>
                                          <p:spTgt spid="17"/>
                                        </p:tgtEl>
                                        <p:attrNameLst>
                                          <p:attrName>ppt_x</p:attrName>
                                        </p:attrNameLst>
                                      </p:cBhvr>
                                      <p:tavLst>
                                        <p:tav tm="0">
                                          <p:val>
                                            <p:strVal val="#ppt_x"/>
                                          </p:val>
                                        </p:tav>
                                        <p:tav tm="100000">
                                          <p:val>
                                            <p:strVal val="#ppt_x"/>
                                          </p:val>
                                        </p:tav>
                                      </p:tavLst>
                                    </p:anim>
                                    <p:anim calcmode="lin" valueType="num">
                                      <p:cBhvr additive="base">
                                        <p:cTn id="46"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0" presetClass="path" presetSubtype="0" accel="50000" decel="50000" fill="hold" grpId="1" nodeType="clickEffect">
                                  <p:stCondLst>
                                    <p:cond delay="0"/>
                                  </p:stCondLst>
                                  <p:childTnLst>
                                    <p:animMotion origin="layout" path="M 0.0618055 -9.25901e-05 L 0.124791 -9.25901e-05 " pathEditMode="relative" rAng="0" ptsTypes="">
                                      <p:cBhvr>
                                        <p:cTn id="50" dur="2000" fill="hold"/>
                                        <p:tgtEl>
                                          <p:spTgt spid="3"/>
                                        </p:tgtEl>
                                        <p:attrNameLst>
                                          <p:attrName>ppt_x</p:attrName>
                                          <p:attrName>ppt_y</p:attrName>
                                        </p:attrNameLst>
                                      </p:cBhvr>
                                      <p:rCtr x="31" y="0"/>
                                    </p:animMotion>
                                  </p:childTnLst>
                                </p:cTn>
                              </p:par>
                            </p:childTnLst>
                          </p:cTn>
                        </p:par>
                      </p:childTnLst>
                    </p:cTn>
                  </p:par>
                  <p:par>
                    <p:cTn id="51" fill="hold">
                      <p:stCondLst>
                        <p:cond delay="indefinite"/>
                      </p:stCondLst>
                      <p:childTnLst>
                        <p:par>
                          <p:cTn id="52" fill="hold">
                            <p:stCondLst>
                              <p:cond delay="0"/>
                            </p:stCondLst>
                            <p:childTnLst>
                              <p:par>
                                <p:cTn id="53" presetID="2" presetClass="exit" presetSubtype="4" fill="hold" nodeType="clickEffect">
                                  <p:stCondLst>
                                    <p:cond delay="0"/>
                                  </p:stCondLst>
                                  <p:childTnLst>
                                    <p:anim calcmode="lin" valueType="num">
                                      <p:cBhvr additive="base">
                                        <p:cTn id="54" dur="500"/>
                                        <p:tgtEl>
                                          <p:spTgt spid="17"/>
                                        </p:tgtEl>
                                        <p:attrNameLst>
                                          <p:attrName>ppt_x</p:attrName>
                                        </p:attrNameLst>
                                      </p:cBhvr>
                                      <p:tavLst>
                                        <p:tav tm="0">
                                          <p:val>
                                            <p:strVal val="ppt_x"/>
                                          </p:val>
                                        </p:tav>
                                        <p:tav tm="100000">
                                          <p:val>
                                            <p:strVal val="ppt_x"/>
                                          </p:val>
                                        </p:tav>
                                      </p:tavLst>
                                    </p:anim>
                                    <p:anim calcmode="lin" valueType="num">
                                      <p:cBhvr additive="base">
                                        <p:cTn id="55" dur="500"/>
                                        <p:tgtEl>
                                          <p:spTgt spid="17"/>
                                        </p:tgtEl>
                                        <p:attrNameLst>
                                          <p:attrName>ppt_y</p:attrName>
                                        </p:attrNameLst>
                                      </p:cBhvr>
                                      <p:tavLst>
                                        <p:tav tm="0">
                                          <p:val>
                                            <p:strVal val="ppt_y"/>
                                          </p:val>
                                        </p:tav>
                                        <p:tav tm="100000">
                                          <p:val>
                                            <p:strVal val="1+ppt_h/2"/>
                                          </p:val>
                                        </p:tav>
                                      </p:tavLst>
                                    </p:anim>
                                    <p:set>
                                      <p:cBhvr>
                                        <p:cTn id="56" dur="1" fill="hold">
                                          <p:stCondLst>
                                            <p:cond delay="499"/>
                                          </p:stCondLst>
                                        </p:cTn>
                                        <p:tgtEl>
                                          <p:spTgt spid="17"/>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18"/>
                                        </p:tgtEl>
                                        <p:attrNameLst>
                                          <p:attrName>style.visibility</p:attrName>
                                        </p:attrNameLst>
                                      </p:cBhvr>
                                      <p:to>
                                        <p:strVal val="visible"/>
                                      </p:to>
                                    </p:set>
                                    <p:anim calcmode="lin" valueType="num">
                                      <p:cBhvr additive="base">
                                        <p:cTn id="61" dur="500" fill="hold"/>
                                        <p:tgtEl>
                                          <p:spTgt spid="18"/>
                                        </p:tgtEl>
                                        <p:attrNameLst>
                                          <p:attrName>ppt_x</p:attrName>
                                        </p:attrNameLst>
                                      </p:cBhvr>
                                      <p:tavLst>
                                        <p:tav tm="0">
                                          <p:val>
                                            <p:strVal val="#ppt_x"/>
                                          </p:val>
                                        </p:tav>
                                        <p:tav tm="100000">
                                          <p:val>
                                            <p:strVal val="#ppt_x"/>
                                          </p:val>
                                        </p:tav>
                                      </p:tavLst>
                                    </p:anim>
                                    <p:anim calcmode="lin" valueType="num">
                                      <p:cBhvr additive="base">
                                        <p:cTn id="62"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0" presetClass="path" presetSubtype="0" accel="50000" decel="50000" fill="hold" grpId="2" nodeType="clickEffect">
                                  <p:stCondLst>
                                    <p:cond delay="0"/>
                                  </p:stCondLst>
                                  <p:childTnLst>
                                    <p:animMotion origin="layout" path="M 0.124861 -0.00148148 L 0.18 -0.00148148 " pathEditMode="relative" rAng="0" ptsTypes="">
                                      <p:cBhvr>
                                        <p:cTn id="66" dur="2000" fill="hold"/>
                                        <p:tgtEl>
                                          <p:spTgt spid="3"/>
                                        </p:tgtEl>
                                        <p:attrNameLst>
                                          <p:attrName>ppt_x</p:attrName>
                                          <p:attrName>ppt_y</p:attrName>
                                        </p:attrNameLst>
                                      </p:cBhvr>
                                      <p:rCtr x="28" y="0"/>
                                    </p:animMotion>
                                  </p:childTnLst>
                                </p:cTn>
                              </p:par>
                            </p:childTnLst>
                          </p:cTn>
                        </p:par>
                      </p:childTnLst>
                    </p:cTn>
                  </p:par>
                  <p:par>
                    <p:cTn id="67" fill="hold">
                      <p:stCondLst>
                        <p:cond delay="indefinite"/>
                      </p:stCondLst>
                      <p:childTnLst>
                        <p:par>
                          <p:cTn id="68" fill="hold">
                            <p:stCondLst>
                              <p:cond delay="0"/>
                            </p:stCondLst>
                            <p:childTnLst>
                              <p:par>
                                <p:cTn id="69" presetID="2" presetClass="exit" presetSubtype="4" fill="hold" nodeType="clickEffect">
                                  <p:stCondLst>
                                    <p:cond delay="0"/>
                                  </p:stCondLst>
                                  <p:childTnLst>
                                    <p:anim calcmode="lin" valueType="num">
                                      <p:cBhvr additive="base">
                                        <p:cTn id="70" dur="500"/>
                                        <p:tgtEl>
                                          <p:spTgt spid="18"/>
                                        </p:tgtEl>
                                        <p:attrNameLst>
                                          <p:attrName>ppt_x</p:attrName>
                                        </p:attrNameLst>
                                      </p:cBhvr>
                                      <p:tavLst>
                                        <p:tav tm="0">
                                          <p:val>
                                            <p:strVal val="ppt_x"/>
                                          </p:val>
                                        </p:tav>
                                        <p:tav tm="100000">
                                          <p:val>
                                            <p:strVal val="ppt_x"/>
                                          </p:val>
                                        </p:tav>
                                      </p:tavLst>
                                    </p:anim>
                                    <p:anim calcmode="lin" valueType="num">
                                      <p:cBhvr additive="base">
                                        <p:cTn id="71" dur="500"/>
                                        <p:tgtEl>
                                          <p:spTgt spid="18"/>
                                        </p:tgtEl>
                                        <p:attrNameLst>
                                          <p:attrName>ppt_y</p:attrName>
                                        </p:attrNameLst>
                                      </p:cBhvr>
                                      <p:tavLst>
                                        <p:tav tm="0">
                                          <p:val>
                                            <p:strVal val="ppt_y"/>
                                          </p:val>
                                        </p:tav>
                                        <p:tav tm="100000">
                                          <p:val>
                                            <p:strVal val="1+ppt_h/2"/>
                                          </p:val>
                                        </p:tav>
                                      </p:tavLst>
                                    </p:anim>
                                    <p:set>
                                      <p:cBhvr>
                                        <p:cTn id="72" dur="1" fill="hold">
                                          <p:stCondLst>
                                            <p:cond delay="499"/>
                                          </p:stCondLst>
                                        </p:cTn>
                                        <p:tgtEl>
                                          <p:spTgt spid="18"/>
                                        </p:tgtEl>
                                        <p:attrNameLst>
                                          <p:attrName>style.visibility</p:attrName>
                                        </p:attrNameLst>
                                      </p:cBhvr>
                                      <p:to>
                                        <p:strVal val="hidden"/>
                                      </p:to>
                                    </p:set>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nodeType="clickEffect">
                                  <p:stCondLst>
                                    <p:cond delay="0"/>
                                  </p:stCondLst>
                                  <p:childTnLst>
                                    <p:set>
                                      <p:cBhvr>
                                        <p:cTn id="76" dur="1" fill="hold">
                                          <p:stCondLst>
                                            <p:cond delay="0"/>
                                          </p:stCondLst>
                                        </p:cTn>
                                        <p:tgtEl>
                                          <p:spTgt spid="20"/>
                                        </p:tgtEl>
                                        <p:attrNameLst>
                                          <p:attrName>style.visibility</p:attrName>
                                        </p:attrNameLst>
                                      </p:cBhvr>
                                      <p:to>
                                        <p:strVal val="visible"/>
                                      </p:to>
                                    </p:set>
                                    <p:anim calcmode="lin" valueType="num">
                                      <p:cBhvr additive="base">
                                        <p:cTn id="77" dur="500" fill="hold"/>
                                        <p:tgtEl>
                                          <p:spTgt spid="20"/>
                                        </p:tgtEl>
                                        <p:attrNameLst>
                                          <p:attrName>ppt_x</p:attrName>
                                        </p:attrNameLst>
                                      </p:cBhvr>
                                      <p:tavLst>
                                        <p:tav tm="0">
                                          <p:val>
                                            <p:strVal val="#ppt_x"/>
                                          </p:val>
                                        </p:tav>
                                        <p:tav tm="100000">
                                          <p:val>
                                            <p:strVal val="#ppt_x"/>
                                          </p:val>
                                        </p:tav>
                                      </p:tavLst>
                                    </p:anim>
                                    <p:anim calcmode="lin" valueType="num">
                                      <p:cBhvr additive="base">
                                        <p:cTn id="78"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0" presetClass="path" presetSubtype="0" accel="50000" decel="50000" fill="hold" grpId="3" nodeType="clickEffect">
                                  <p:stCondLst>
                                    <p:cond delay="0"/>
                                  </p:stCondLst>
                                  <p:childTnLst>
                                    <p:animMotion origin="layout" path="M 0.177986 -0.00546296 L 0.233056 -0.00546296 " pathEditMode="relative" ptsTypes="">
                                      <p:cBhvr>
                                        <p:cTn id="82" dur="2000" fill="hold"/>
                                        <p:tgtEl>
                                          <p:spTgt spid="3"/>
                                        </p:tgtEl>
                                        <p:attrNameLst>
                                          <p:attrName>ppt_x</p:attrName>
                                          <p:attrName>ppt_y</p:attrName>
                                        </p:attrNameLst>
                                      </p:cBhvr>
                                    </p:animMotion>
                                  </p:childTnLst>
                                </p:cTn>
                              </p:par>
                            </p:childTnLst>
                          </p:cTn>
                        </p:par>
                      </p:childTnLst>
                    </p:cTn>
                  </p:par>
                  <p:par>
                    <p:cTn id="83" fill="hold">
                      <p:stCondLst>
                        <p:cond delay="indefinite"/>
                      </p:stCondLst>
                      <p:childTnLst>
                        <p:par>
                          <p:cTn id="84" fill="hold">
                            <p:stCondLst>
                              <p:cond delay="0"/>
                            </p:stCondLst>
                            <p:childTnLst>
                              <p:par>
                                <p:cTn id="85" presetID="2" presetClass="exit" presetSubtype="4" fill="hold" nodeType="clickEffect">
                                  <p:stCondLst>
                                    <p:cond delay="0"/>
                                  </p:stCondLst>
                                  <p:childTnLst>
                                    <p:anim calcmode="lin" valueType="num">
                                      <p:cBhvr additive="base">
                                        <p:cTn id="86" dur="500"/>
                                        <p:tgtEl>
                                          <p:spTgt spid="20"/>
                                        </p:tgtEl>
                                        <p:attrNameLst>
                                          <p:attrName>ppt_x</p:attrName>
                                        </p:attrNameLst>
                                      </p:cBhvr>
                                      <p:tavLst>
                                        <p:tav tm="0">
                                          <p:val>
                                            <p:strVal val="ppt_x"/>
                                          </p:val>
                                        </p:tav>
                                        <p:tav tm="100000">
                                          <p:val>
                                            <p:strVal val="ppt_x"/>
                                          </p:val>
                                        </p:tav>
                                      </p:tavLst>
                                    </p:anim>
                                    <p:anim calcmode="lin" valueType="num">
                                      <p:cBhvr additive="base">
                                        <p:cTn id="87" dur="500"/>
                                        <p:tgtEl>
                                          <p:spTgt spid="20"/>
                                        </p:tgtEl>
                                        <p:attrNameLst>
                                          <p:attrName>ppt_y</p:attrName>
                                        </p:attrNameLst>
                                      </p:cBhvr>
                                      <p:tavLst>
                                        <p:tav tm="0">
                                          <p:val>
                                            <p:strVal val="ppt_y"/>
                                          </p:val>
                                        </p:tav>
                                        <p:tav tm="100000">
                                          <p:val>
                                            <p:strVal val="1+ppt_h/2"/>
                                          </p:val>
                                        </p:tav>
                                      </p:tavLst>
                                    </p:anim>
                                    <p:set>
                                      <p:cBhvr>
                                        <p:cTn id="88" dur="1" fill="hold">
                                          <p:stCondLst>
                                            <p:cond delay="499"/>
                                          </p:stCondLst>
                                        </p:cTn>
                                        <p:tgtEl>
                                          <p:spTgt spid="20"/>
                                        </p:tgtEl>
                                        <p:attrNameLst>
                                          <p:attrName>style.visibility</p:attrName>
                                        </p:attrNameLst>
                                      </p:cBhvr>
                                      <p:to>
                                        <p:strVal val="hidden"/>
                                      </p:to>
                                    </p:set>
                                  </p:childTnLst>
                                </p:cTn>
                              </p:par>
                            </p:childTnLst>
                          </p:cTn>
                        </p:par>
                      </p:childTnLst>
                    </p:cTn>
                  </p:par>
                  <p:par>
                    <p:cTn id="89" fill="hold">
                      <p:stCondLst>
                        <p:cond delay="indefinite"/>
                      </p:stCondLst>
                      <p:childTnLst>
                        <p:par>
                          <p:cTn id="90" fill="hold">
                            <p:stCondLst>
                              <p:cond delay="0"/>
                            </p:stCondLst>
                            <p:childTnLst>
                              <p:par>
                                <p:cTn id="91" presetID="2" presetClass="entr" presetSubtype="4" fill="hold" nodeType="clickEffect">
                                  <p:stCondLst>
                                    <p:cond delay="0"/>
                                  </p:stCondLst>
                                  <p:childTnLst>
                                    <p:set>
                                      <p:cBhvr>
                                        <p:cTn id="92" dur="1" fill="hold">
                                          <p:stCondLst>
                                            <p:cond delay="0"/>
                                          </p:stCondLst>
                                        </p:cTn>
                                        <p:tgtEl>
                                          <p:spTgt spid="23"/>
                                        </p:tgtEl>
                                        <p:attrNameLst>
                                          <p:attrName>style.visibility</p:attrName>
                                        </p:attrNameLst>
                                      </p:cBhvr>
                                      <p:to>
                                        <p:strVal val="visible"/>
                                      </p:to>
                                    </p:set>
                                    <p:anim calcmode="lin" valueType="num">
                                      <p:cBhvr additive="base">
                                        <p:cTn id="93" dur="500" fill="hold"/>
                                        <p:tgtEl>
                                          <p:spTgt spid="23"/>
                                        </p:tgtEl>
                                        <p:attrNameLst>
                                          <p:attrName>ppt_x</p:attrName>
                                        </p:attrNameLst>
                                      </p:cBhvr>
                                      <p:tavLst>
                                        <p:tav tm="0">
                                          <p:val>
                                            <p:strVal val="#ppt_x"/>
                                          </p:val>
                                        </p:tav>
                                        <p:tav tm="100000">
                                          <p:val>
                                            <p:strVal val="#ppt_x"/>
                                          </p:val>
                                        </p:tav>
                                      </p:tavLst>
                                    </p:anim>
                                    <p:anim calcmode="lin" valueType="num">
                                      <p:cBhvr additive="base">
                                        <p:cTn id="94"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95" fill="hold">
                      <p:stCondLst>
                        <p:cond delay="indefinite"/>
                      </p:stCondLst>
                      <p:childTnLst>
                        <p:par>
                          <p:cTn id="96" fill="hold">
                            <p:stCondLst>
                              <p:cond delay="0"/>
                            </p:stCondLst>
                            <p:childTnLst>
                              <p:par>
                                <p:cTn id="97" presetID="0" presetClass="path" presetSubtype="0" accel="50000" decel="50000" fill="hold" grpId="1" nodeType="clickEffect">
                                  <p:stCondLst>
                                    <p:cond delay="0"/>
                                  </p:stCondLst>
                                  <p:childTnLst>
                                    <p:animMotion origin="layout" path="M 0.0538889 0.000185188 L 0.109028 0.000185188 " pathEditMode="relative" rAng="0" ptsTypes="">
                                      <p:cBhvr>
                                        <p:cTn id="98" dur="2000" fill="hold"/>
                                        <p:tgtEl>
                                          <p:spTgt spid="4"/>
                                        </p:tgtEl>
                                        <p:attrNameLst>
                                          <p:attrName>ppt_x</p:attrName>
                                          <p:attrName>ppt_y</p:attrName>
                                        </p:attrNameLst>
                                      </p:cBhvr>
                                      <p:rCtr x="28" y="0"/>
                                    </p:animMotion>
                                  </p:childTnLst>
                                </p:cTn>
                              </p:par>
                            </p:childTnLst>
                          </p:cTn>
                        </p:par>
                      </p:childTnLst>
                    </p:cTn>
                  </p:par>
                  <p:par>
                    <p:cTn id="99" fill="hold">
                      <p:stCondLst>
                        <p:cond delay="indefinite"/>
                      </p:stCondLst>
                      <p:childTnLst>
                        <p:par>
                          <p:cTn id="100" fill="hold">
                            <p:stCondLst>
                              <p:cond delay="0"/>
                            </p:stCondLst>
                            <p:childTnLst>
                              <p:par>
                                <p:cTn id="101" presetID="2" presetClass="exit" presetSubtype="4" fill="hold" nodeType="clickEffect">
                                  <p:stCondLst>
                                    <p:cond delay="0"/>
                                  </p:stCondLst>
                                  <p:childTnLst>
                                    <p:anim calcmode="lin" valueType="num">
                                      <p:cBhvr additive="base">
                                        <p:cTn id="102" dur="500"/>
                                        <p:tgtEl>
                                          <p:spTgt spid="23"/>
                                        </p:tgtEl>
                                        <p:attrNameLst>
                                          <p:attrName>ppt_x</p:attrName>
                                        </p:attrNameLst>
                                      </p:cBhvr>
                                      <p:tavLst>
                                        <p:tav tm="0">
                                          <p:val>
                                            <p:strVal val="ppt_x"/>
                                          </p:val>
                                        </p:tav>
                                        <p:tav tm="100000">
                                          <p:val>
                                            <p:strVal val="ppt_x"/>
                                          </p:val>
                                        </p:tav>
                                      </p:tavLst>
                                    </p:anim>
                                    <p:anim calcmode="lin" valueType="num">
                                      <p:cBhvr additive="base">
                                        <p:cTn id="103" dur="500"/>
                                        <p:tgtEl>
                                          <p:spTgt spid="23"/>
                                        </p:tgtEl>
                                        <p:attrNameLst>
                                          <p:attrName>ppt_y</p:attrName>
                                        </p:attrNameLst>
                                      </p:cBhvr>
                                      <p:tavLst>
                                        <p:tav tm="0">
                                          <p:val>
                                            <p:strVal val="ppt_y"/>
                                          </p:val>
                                        </p:tav>
                                        <p:tav tm="100000">
                                          <p:val>
                                            <p:strVal val="1+ppt_h/2"/>
                                          </p:val>
                                        </p:tav>
                                      </p:tavLst>
                                    </p:anim>
                                    <p:set>
                                      <p:cBhvr>
                                        <p:cTn id="104" dur="1" fill="hold">
                                          <p:stCondLst>
                                            <p:cond delay="499"/>
                                          </p:stCondLst>
                                        </p:cTn>
                                        <p:tgtEl>
                                          <p:spTgt spid="23"/>
                                        </p:tgtEl>
                                        <p:attrNameLst>
                                          <p:attrName>style.visibility</p:attrName>
                                        </p:attrNameLst>
                                      </p:cBhvr>
                                      <p:to>
                                        <p:strVal val="hidden"/>
                                      </p:to>
                                    </p:set>
                                  </p:childTnLst>
                                </p:cTn>
                              </p:par>
                            </p:childTnLst>
                          </p:cTn>
                        </p:par>
                      </p:childTnLst>
                    </p:cTn>
                  </p:par>
                  <p:par>
                    <p:cTn id="105" fill="hold">
                      <p:stCondLst>
                        <p:cond delay="indefinite"/>
                      </p:stCondLst>
                      <p:childTnLst>
                        <p:par>
                          <p:cTn id="106" fill="hold">
                            <p:stCondLst>
                              <p:cond delay="0"/>
                            </p:stCondLst>
                            <p:childTnLst>
                              <p:par>
                                <p:cTn id="107" presetID="2" presetClass="entr" presetSubtype="4" fill="hold" nodeType="clickEffect">
                                  <p:stCondLst>
                                    <p:cond delay="0"/>
                                  </p:stCondLst>
                                  <p:childTnLst>
                                    <p:set>
                                      <p:cBhvr>
                                        <p:cTn id="108" dur="1" fill="hold">
                                          <p:stCondLst>
                                            <p:cond delay="0"/>
                                          </p:stCondLst>
                                        </p:cTn>
                                        <p:tgtEl>
                                          <p:spTgt spid="26"/>
                                        </p:tgtEl>
                                        <p:attrNameLst>
                                          <p:attrName>style.visibility</p:attrName>
                                        </p:attrNameLst>
                                      </p:cBhvr>
                                      <p:to>
                                        <p:strVal val="visible"/>
                                      </p:to>
                                    </p:set>
                                    <p:anim calcmode="lin" valueType="num">
                                      <p:cBhvr additive="base">
                                        <p:cTn id="109" dur="500" fill="hold"/>
                                        <p:tgtEl>
                                          <p:spTgt spid="26"/>
                                        </p:tgtEl>
                                        <p:attrNameLst>
                                          <p:attrName>ppt_x</p:attrName>
                                        </p:attrNameLst>
                                      </p:cBhvr>
                                      <p:tavLst>
                                        <p:tav tm="0">
                                          <p:val>
                                            <p:strVal val="#ppt_x"/>
                                          </p:val>
                                        </p:tav>
                                        <p:tav tm="100000">
                                          <p:val>
                                            <p:strVal val="#ppt_x"/>
                                          </p:val>
                                        </p:tav>
                                      </p:tavLst>
                                    </p:anim>
                                    <p:anim calcmode="lin" valueType="num">
                                      <p:cBhvr additive="base">
                                        <p:cTn id="110"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0" presetClass="path" presetSubtype="0" accel="50000" decel="50000" fill="hold" grpId="2" nodeType="clickEffect">
                                  <p:stCondLst>
                                    <p:cond delay="0"/>
                                  </p:stCondLst>
                                  <p:childTnLst>
                                    <p:animMotion origin="layout" path="M 0.109028 0.000185188 L 0.172014 0.000185188 " pathEditMode="relative" rAng="0" ptsTypes="">
                                      <p:cBhvr>
                                        <p:cTn id="114" dur="2000" fill="hold"/>
                                        <p:tgtEl>
                                          <p:spTgt spid="4"/>
                                        </p:tgtEl>
                                        <p:attrNameLst>
                                          <p:attrName>ppt_x</p:attrName>
                                          <p:attrName>ppt_y</p:attrName>
                                        </p:attrNameLst>
                                      </p:cBhvr>
                                      <p:rCtr x="31" y="0"/>
                                    </p:animMotion>
                                  </p:childTnLst>
                                </p:cTn>
                              </p:par>
                            </p:childTnLst>
                          </p:cTn>
                        </p:par>
                      </p:childTnLst>
                    </p:cTn>
                  </p:par>
                  <p:par>
                    <p:cTn id="115" fill="hold">
                      <p:stCondLst>
                        <p:cond delay="indefinite"/>
                      </p:stCondLst>
                      <p:childTnLst>
                        <p:par>
                          <p:cTn id="116" fill="hold">
                            <p:stCondLst>
                              <p:cond delay="0"/>
                            </p:stCondLst>
                            <p:childTnLst>
                              <p:par>
                                <p:cTn id="117" presetID="2" presetClass="exit" presetSubtype="4" fill="hold" nodeType="clickEffect">
                                  <p:stCondLst>
                                    <p:cond delay="0"/>
                                  </p:stCondLst>
                                  <p:childTnLst>
                                    <p:anim calcmode="lin" valueType="num">
                                      <p:cBhvr additive="base">
                                        <p:cTn id="118" dur="500"/>
                                        <p:tgtEl>
                                          <p:spTgt spid="26"/>
                                        </p:tgtEl>
                                        <p:attrNameLst>
                                          <p:attrName>ppt_x</p:attrName>
                                        </p:attrNameLst>
                                      </p:cBhvr>
                                      <p:tavLst>
                                        <p:tav tm="0">
                                          <p:val>
                                            <p:strVal val="ppt_x"/>
                                          </p:val>
                                        </p:tav>
                                        <p:tav tm="100000">
                                          <p:val>
                                            <p:strVal val="ppt_x"/>
                                          </p:val>
                                        </p:tav>
                                      </p:tavLst>
                                    </p:anim>
                                    <p:anim calcmode="lin" valueType="num">
                                      <p:cBhvr additive="base">
                                        <p:cTn id="119" dur="500"/>
                                        <p:tgtEl>
                                          <p:spTgt spid="26"/>
                                        </p:tgtEl>
                                        <p:attrNameLst>
                                          <p:attrName>ppt_y</p:attrName>
                                        </p:attrNameLst>
                                      </p:cBhvr>
                                      <p:tavLst>
                                        <p:tav tm="0">
                                          <p:val>
                                            <p:strVal val="ppt_y"/>
                                          </p:val>
                                        </p:tav>
                                        <p:tav tm="100000">
                                          <p:val>
                                            <p:strVal val="1+ppt_h/2"/>
                                          </p:val>
                                        </p:tav>
                                      </p:tavLst>
                                    </p:anim>
                                    <p:set>
                                      <p:cBhvr>
                                        <p:cTn id="120" dur="1" fill="hold">
                                          <p:stCondLst>
                                            <p:cond delay="499"/>
                                          </p:stCondLst>
                                        </p:cTn>
                                        <p:tgtEl>
                                          <p:spTgt spid="26"/>
                                        </p:tgtEl>
                                        <p:attrNameLst>
                                          <p:attrName>style.visibility</p:attrName>
                                        </p:attrNameLst>
                                      </p:cBhvr>
                                      <p:to>
                                        <p:strVal val="hidden"/>
                                      </p:to>
                                    </p:set>
                                  </p:childTnLst>
                                </p:cTn>
                              </p:par>
                            </p:childTnLst>
                          </p:cTn>
                        </p:par>
                      </p:childTnLst>
                    </p:cTn>
                  </p:par>
                  <p:par>
                    <p:cTn id="121" fill="hold">
                      <p:stCondLst>
                        <p:cond delay="indefinite"/>
                      </p:stCondLst>
                      <p:childTnLst>
                        <p:par>
                          <p:cTn id="122" fill="hold">
                            <p:stCondLst>
                              <p:cond delay="0"/>
                            </p:stCondLst>
                            <p:childTnLst>
                              <p:par>
                                <p:cTn id="123" presetID="2" presetClass="entr" presetSubtype="4" fill="hold" nodeType="clickEffect">
                                  <p:stCondLst>
                                    <p:cond delay="0"/>
                                  </p:stCondLst>
                                  <p:childTnLst>
                                    <p:set>
                                      <p:cBhvr>
                                        <p:cTn id="124" dur="1" fill="hold">
                                          <p:stCondLst>
                                            <p:cond delay="0"/>
                                          </p:stCondLst>
                                        </p:cTn>
                                        <p:tgtEl>
                                          <p:spTgt spid="28"/>
                                        </p:tgtEl>
                                        <p:attrNameLst>
                                          <p:attrName>style.visibility</p:attrName>
                                        </p:attrNameLst>
                                      </p:cBhvr>
                                      <p:to>
                                        <p:strVal val="visible"/>
                                      </p:to>
                                    </p:set>
                                    <p:anim calcmode="lin" valueType="num">
                                      <p:cBhvr additive="base">
                                        <p:cTn id="125" dur="500" fill="hold"/>
                                        <p:tgtEl>
                                          <p:spTgt spid="28"/>
                                        </p:tgtEl>
                                        <p:attrNameLst>
                                          <p:attrName>ppt_x</p:attrName>
                                        </p:attrNameLst>
                                      </p:cBhvr>
                                      <p:tavLst>
                                        <p:tav tm="0">
                                          <p:val>
                                            <p:strVal val="#ppt_x"/>
                                          </p:val>
                                        </p:tav>
                                        <p:tav tm="100000">
                                          <p:val>
                                            <p:strVal val="#ppt_x"/>
                                          </p:val>
                                        </p:tav>
                                      </p:tavLst>
                                    </p:anim>
                                    <p:anim calcmode="lin" valueType="num">
                                      <p:cBhvr additive="base">
                                        <p:cTn id="126"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127" fill="hold">
                      <p:stCondLst>
                        <p:cond delay="indefinite"/>
                      </p:stCondLst>
                      <p:childTnLst>
                        <p:par>
                          <p:cTn id="128" fill="hold">
                            <p:stCondLst>
                              <p:cond delay="0"/>
                            </p:stCondLst>
                            <p:childTnLst>
                              <p:par>
                                <p:cTn id="129" presetID="0" presetClass="path" presetSubtype="0" accel="50000" decel="50000" fill="hold" grpId="3" nodeType="clickEffect">
                                  <p:stCondLst>
                                    <p:cond delay="0"/>
                                  </p:stCondLst>
                                  <p:childTnLst>
                                    <p:animMotion origin="layout" path="M 0.172986 0.000185188 L 0.220278 0.000185188 " pathEditMode="relative" rAng="0" ptsTypes="">
                                      <p:cBhvr>
                                        <p:cTn id="130" dur="2000" fill="hold"/>
                                        <p:tgtEl>
                                          <p:spTgt spid="4"/>
                                        </p:tgtEl>
                                        <p:attrNameLst>
                                          <p:attrName>ppt_x</p:attrName>
                                          <p:attrName>ppt_y</p:attrName>
                                        </p:attrNameLst>
                                      </p:cBhvr>
                                      <p:rCtr x="24"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1"/>
      <p:bldP spid="4" grpId="0"/>
      <p:bldP spid="3" grpId="0"/>
      <p:bldP spid="3" grpId="1"/>
      <p:bldP spid="3" grpId="2"/>
      <p:bldP spid="3" grpId="3"/>
      <p:bldP spid="4" grpId="1"/>
      <p:bldP spid="4" grpId="2"/>
      <p:bldP spid="4" grpId="3"/>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99770" y="1282700"/>
            <a:ext cx="8589010" cy="1444625"/>
          </a:xfrm>
          <a:prstGeom prst="rect">
            <a:avLst/>
          </a:prstGeom>
          <a:noFill/>
        </p:spPr>
        <p:txBody>
          <a:bodyPr wrap="square" rtlCol="0">
            <a:noAutofit/>
          </a:bodyPr>
          <a:p>
            <a:r>
              <a:rPr lang="zh-CN" altLang="en-US">
                <a:latin typeface="Times New Roman" panose="02020603050405020304" pitchFamily="18" charset="0"/>
              </a:rPr>
              <a:t>二路归并排序的</a:t>
            </a:r>
            <a:r>
              <a:rPr lang="zh-CN" altLang="en-US">
                <a:latin typeface="Times New Roman" panose="02020603050405020304" pitchFamily="18" charset="0"/>
              </a:rPr>
              <a:t>实现：</a:t>
            </a:r>
            <a:endParaRPr lang="zh-CN" altLang="en-US">
              <a:latin typeface="Times New Roman" panose="02020603050405020304" pitchFamily="18" charset="0"/>
            </a:endParaRPr>
          </a:p>
          <a:p>
            <a:r>
              <a:rPr lang="zh-CN" altLang="en-US">
                <a:latin typeface="Times New Roman" panose="02020603050405020304" pitchFamily="18" charset="0"/>
              </a:rPr>
              <a:t>（</a:t>
            </a:r>
            <a:r>
              <a:rPr lang="en-US" altLang="zh-CN">
                <a:latin typeface="Times New Roman" panose="02020603050405020304" pitchFamily="18" charset="0"/>
              </a:rPr>
              <a:t>1</a:t>
            </a:r>
            <a:r>
              <a:rPr lang="zh-CN" altLang="en-US">
                <a:latin typeface="Times New Roman" panose="02020603050405020304" pitchFamily="18" charset="0"/>
              </a:rPr>
              <a:t>）首先是归并排序的递归体，首先是完成数组的拆分，拆分只需要找到数组的中间值索引，根据中间索引值就可以完成</a:t>
            </a:r>
            <a:r>
              <a:rPr lang="en-US" altLang="zh-CN">
                <a:latin typeface="Times New Roman" panose="02020603050405020304" pitchFamily="18" charset="0"/>
              </a:rPr>
              <a:t>;</a:t>
            </a:r>
            <a:r>
              <a:rPr lang="zh-CN" altLang="en-US">
                <a:latin typeface="Times New Roman" panose="02020603050405020304" pitchFamily="18" charset="0"/>
              </a:rPr>
              <a:t>然后递归的差分。</a:t>
            </a:r>
            <a:endParaRPr lang="en-US" altLang="zh-CN">
              <a:latin typeface="Times New Roman" panose="02020603050405020304" pitchFamily="18" charset="0"/>
            </a:endParaRPr>
          </a:p>
          <a:p>
            <a:endParaRPr lang="zh-CN" altLang="en-US">
              <a:latin typeface="Times New Roman" panose="02020603050405020304" pitchFamily="18" charset="0"/>
            </a:endParaRPr>
          </a:p>
          <a:p>
            <a:r>
              <a:rPr lang="zh-CN" altLang="en-US">
                <a:latin typeface="Times New Roman" panose="02020603050405020304" pitchFamily="18" charset="0"/>
              </a:rPr>
              <a:t>（</a:t>
            </a:r>
            <a:r>
              <a:rPr lang="en-US" altLang="zh-CN">
                <a:latin typeface="Times New Roman" panose="02020603050405020304" pitchFamily="18" charset="0"/>
              </a:rPr>
              <a:t>2</a:t>
            </a:r>
            <a:r>
              <a:rPr lang="zh-CN" altLang="en-US">
                <a:latin typeface="Times New Roman" panose="02020603050405020304" pitchFamily="18" charset="0"/>
              </a:rPr>
              <a:t>）拆分完成之后，则需要合并，需要完成合并的函数</a:t>
            </a:r>
            <a:r>
              <a:rPr lang="en-US" altLang="zh-CN">
                <a:latin typeface="Times New Roman" panose="02020603050405020304" pitchFamily="18" charset="0"/>
              </a:rPr>
              <a:t>;</a:t>
            </a:r>
            <a:endParaRPr lang="zh-CN" altLang="en-US">
              <a:latin typeface="Times New Roman" panose="02020603050405020304" pitchFamily="18" charset="0"/>
            </a:endParaRPr>
          </a:p>
        </p:txBody>
      </p:sp>
      <p:sp>
        <p:nvSpPr>
          <p:cNvPr id="6" name="矩形 5"/>
          <p:cNvSpPr/>
          <p:nvPr/>
        </p:nvSpPr>
        <p:spPr>
          <a:xfrm>
            <a:off x="407074" y="764446"/>
            <a:ext cx="269113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3.2.3 </a:t>
            </a:r>
            <a:r>
              <a:rPr lang="zh-CN" altLang="en-US" sz="2800" b="1" dirty="0">
                <a:solidFill>
                  <a:srgbClr val="0000FF"/>
                </a:solidFill>
                <a:latin typeface="楷体" panose="02010609060101010101" pitchFamily="49" charset="-122"/>
                <a:ea typeface="楷体" panose="02010609060101010101" pitchFamily="49" charset="-122"/>
              </a:rPr>
              <a:t>归并排序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4" name="文本框 3"/>
          <p:cNvSpPr txBox="1"/>
          <p:nvPr/>
        </p:nvSpPr>
        <p:spPr>
          <a:xfrm>
            <a:off x="2195830" y="2997200"/>
            <a:ext cx="4911725" cy="1276985"/>
          </a:xfrm>
          <a:prstGeom prst="rect">
            <a:avLst/>
          </a:prstGeom>
          <a:noFill/>
        </p:spPr>
        <p:txBody>
          <a:bodyPr wrap="square" rtlCol="0" anchor="t">
            <a:noAutofit/>
          </a:bodyPr>
          <a:p>
            <a:r>
              <a:rPr lang="en-US" altLang="zh-CN" sz="2400">
                <a:solidFill>
                  <a:schemeClr val="tx1"/>
                </a:solidFill>
                <a:uFillTx/>
                <a:latin typeface="Times New Roman" panose="02020603050405020304" pitchFamily="18" charset="0"/>
              </a:rPr>
              <a:t>def mergeSort(arr):</a:t>
            </a:r>
            <a:endParaRPr lang="en-US" altLang="zh-CN" sz="2400">
              <a:solidFill>
                <a:schemeClr val="tx1"/>
              </a:solidFill>
              <a:uFillTx/>
              <a:latin typeface="Times New Roman" panose="02020603050405020304" pitchFamily="18" charset="0"/>
            </a:endParaRPr>
          </a:p>
          <a:p>
            <a:r>
              <a:rPr lang="en-US" altLang="zh-CN" sz="2400">
                <a:solidFill>
                  <a:schemeClr val="tx1"/>
                </a:solidFill>
                <a:uFillTx/>
                <a:latin typeface="Times New Roman" panose="02020603050405020304" pitchFamily="18" charset="0"/>
              </a:rPr>
              <a:t>    if len(arr) &lt;= 1: #</a:t>
            </a:r>
            <a:r>
              <a:rPr lang="zh-CN" altLang="en-US" sz="2400">
                <a:solidFill>
                  <a:schemeClr val="tx1"/>
                </a:solidFill>
                <a:uFillTx/>
                <a:latin typeface="Times New Roman" panose="02020603050405020304" pitchFamily="18" charset="0"/>
              </a:rPr>
              <a:t>递归出口</a:t>
            </a:r>
            <a:endParaRPr lang="en-US" altLang="zh-CN" sz="2400">
              <a:solidFill>
                <a:schemeClr val="tx1"/>
              </a:solidFill>
              <a:uFillTx/>
              <a:latin typeface="Times New Roman" panose="02020603050405020304" pitchFamily="18" charset="0"/>
            </a:endParaRPr>
          </a:p>
          <a:p>
            <a:r>
              <a:rPr lang="en-US" altLang="zh-CN" sz="2400">
                <a:solidFill>
                  <a:schemeClr val="tx1"/>
                </a:solidFill>
                <a:uFillTx/>
                <a:latin typeface="Times New Roman" panose="02020603050405020304" pitchFamily="18" charset="0"/>
              </a:rPr>
              <a:t>        return arr</a:t>
            </a:r>
            <a:endParaRPr lang="en-US" altLang="zh-CN" sz="2400">
              <a:solidFill>
                <a:schemeClr val="tx1"/>
              </a:solidFill>
              <a:uFillTx/>
              <a:latin typeface="Times New Roman" panose="02020603050405020304" pitchFamily="18" charset="0"/>
            </a:endParaRPr>
          </a:p>
          <a:p>
            <a:endParaRPr lang="en-US" altLang="zh-CN" sz="2400">
              <a:solidFill>
                <a:schemeClr val="tx1"/>
              </a:solidFill>
              <a:uFillTx/>
              <a:latin typeface="Times New Roman" panose="02020603050405020304" pitchFamily="18" charset="0"/>
            </a:endParaRPr>
          </a:p>
        </p:txBody>
      </p:sp>
      <p:sp>
        <p:nvSpPr>
          <p:cNvPr id="5" name="文本框 4"/>
          <p:cNvSpPr txBox="1"/>
          <p:nvPr/>
        </p:nvSpPr>
        <p:spPr>
          <a:xfrm>
            <a:off x="2124075" y="4130675"/>
            <a:ext cx="7071995" cy="1105535"/>
          </a:xfrm>
          <a:prstGeom prst="rect">
            <a:avLst/>
          </a:prstGeom>
          <a:noFill/>
        </p:spPr>
        <p:txBody>
          <a:bodyPr wrap="square" rtlCol="0" anchor="t">
            <a:noAutofit/>
          </a:bodyPr>
          <a:p>
            <a:r>
              <a:rPr lang="en-US" altLang="zh-CN" sz="2400">
                <a:uFillTx/>
                <a:latin typeface="Times New Roman" panose="02020603050405020304" pitchFamily="18" charset="0"/>
                <a:sym typeface="+mn-ea"/>
              </a:rPr>
              <a:t>    low, high = 0, len(arr)-1 # </a:t>
            </a:r>
            <a:r>
              <a:rPr lang="zh-CN" altLang="en-US" sz="2400">
                <a:uFillTx/>
                <a:latin typeface="Times New Roman" panose="02020603050405020304" pitchFamily="18" charset="0"/>
                <a:sym typeface="+mn-ea"/>
              </a:rPr>
              <a:t>切分数组的中间索引</a:t>
            </a:r>
            <a:endParaRPr lang="en-US" altLang="zh-CN" sz="2400">
              <a:solidFill>
                <a:schemeClr val="tx1"/>
              </a:solidFill>
              <a:uFillTx/>
              <a:latin typeface="Times New Roman" panose="02020603050405020304" pitchFamily="18" charset="0"/>
            </a:endParaRPr>
          </a:p>
          <a:p>
            <a:r>
              <a:rPr lang="en-US" altLang="zh-CN" sz="2400">
                <a:uFillTx/>
                <a:latin typeface="Times New Roman" panose="02020603050405020304" pitchFamily="18" charset="0"/>
                <a:sym typeface="+mn-ea"/>
              </a:rPr>
              <a:t>    mid = (low+high)//2</a:t>
            </a:r>
            <a:endParaRPr lang="en-US" altLang="zh-CN" sz="2400">
              <a:solidFill>
                <a:schemeClr val="tx1"/>
              </a:solidFill>
              <a:uFillTx/>
              <a:latin typeface="Times New Roman" panose="02020603050405020304" pitchFamily="18" charset="0"/>
            </a:endParaRPr>
          </a:p>
          <a:p>
            <a:r>
              <a:rPr lang="en-US" altLang="zh-CN" sz="2400">
                <a:uFillTx/>
                <a:latin typeface="Times New Roman" panose="02020603050405020304" pitchFamily="18" charset="0"/>
                <a:sym typeface="+mn-ea"/>
              </a:rPr>
              <a:t> </a:t>
            </a:r>
            <a:endParaRPr lang="en-US" altLang="zh-CN" sz="2400">
              <a:uFillTx/>
              <a:latin typeface="Times New Roman" panose="02020603050405020304" pitchFamily="18" charset="0"/>
              <a:sym typeface="+mn-ea"/>
            </a:endParaRPr>
          </a:p>
        </p:txBody>
      </p:sp>
      <p:sp>
        <p:nvSpPr>
          <p:cNvPr id="7" name="文本框 6"/>
          <p:cNvSpPr txBox="1"/>
          <p:nvPr/>
        </p:nvSpPr>
        <p:spPr>
          <a:xfrm>
            <a:off x="2142490" y="4941570"/>
            <a:ext cx="4572000" cy="1198880"/>
          </a:xfrm>
          <a:prstGeom prst="rect">
            <a:avLst/>
          </a:prstGeom>
          <a:noFill/>
        </p:spPr>
        <p:txBody>
          <a:bodyPr wrap="square" rtlCol="0" anchor="t">
            <a:spAutoFit/>
          </a:bodyPr>
          <a:p>
            <a:r>
              <a:rPr lang="en-US" altLang="zh-CN" sz="2400">
                <a:uFillTx/>
                <a:latin typeface="Times New Roman" panose="02020603050405020304" pitchFamily="18" charset="0"/>
                <a:sym typeface="+mn-ea"/>
              </a:rPr>
              <a:t>    arr1 = mergeSort(arr[:mid+1])</a:t>
            </a:r>
            <a:endParaRPr lang="en-US" altLang="zh-CN" sz="2400">
              <a:solidFill>
                <a:schemeClr val="tx1"/>
              </a:solidFill>
              <a:uFillTx/>
              <a:latin typeface="Times New Roman" panose="02020603050405020304" pitchFamily="18" charset="0"/>
            </a:endParaRPr>
          </a:p>
          <a:p>
            <a:r>
              <a:rPr lang="en-US" altLang="zh-CN" sz="2400">
                <a:uFillTx/>
                <a:latin typeface="Times New Roman" panose="02020603050405020304" pitchFamily="18" charset="0"/>
                <a:sym typeface="+mn-ea"/>
              </a:rPr>
              <a:t>    arr2 = mergeSort(arr[mid+1:])</a:t>
            </a:r>
            <a:endParaRPr lang="en-US" altLang="zh-CN" sz="2400">
              <a:solidFill>
                <a:schemeClr val="tx1"/>
              </a:solidFill>
              <a:uFillTx/>
              <a:latin typeface="Times New Roman" panose="02020603050405020304" pitchFamily="18" charset="0"/>
            </a:endParaRPr>
          </a:p>
          <a:p>
            <a:r>
              <a:rPr lang="en-US" altLang="zh-CN" sz="2400">
                <a:uFillTx/>
                <a:latin typeface="Times New Roman" panose="02020603050405020304" pitchFamily="18" charset="0"/>
                <a:sym typeface="+mn-ea"/>
              </a:rPr>
              <a:t>    return merge(arr1, arr2)</a:t>
            </a:r>
            <a:endParaRPr lang="en-US" altLang="zh-CN" sz="2400">
              <a:uFillTx/>
              <a:latin typeface="Times New Roman" panose="02020603050405020304" pitchFamily="18"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5" grpId="0"/>
      <p:bldP spid="5" grpId="1"/>
      <p:bldP spid="7" grpId="0"/>
      <p:bldP spid="7" grpId="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07074" y="764446"/>
            <a:ext cx="269113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3.2.3 </a:t>
            </a:r>
            <a:r>
              <a:rPr lang="zh-CN" altLang="en-US" sz="2800" b="1" dirty="0">
                <a:solidFill>
                  <a:srgbClr val="0000FF"/>
                </a:solidFill>
                <a:latin typeface="楷体" panose="02010609060101010101" pitchFamily="49" charset="-122"/>
                <a:ea typeface="楷体" panose="02010609060101010101" pitchFamily="49" charset="-122"/>
              </a:rPr>
              <a:t>归并排序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3" name="文本框 2"/>
          <p:cNvSpPr txBox="1"/>
          <p:nvPr/>
        </p:nvSpPr>
        <p:spPr>
          <a:xfrm>
            <a:off x="539750" y="1313180"/>
            <a:ext cx="4572000" cy="368300"/>
          </a:xfrm>
          <a:prstGeom prst="rect">
            <a:avLst/>
          </a:prstGeom>
          <a:noFill/>
        </p:spPr>
        <p:txBody>
          <a:bodyPr wrap="square" rtlCol="0" anchor="t">
            <a:spAutoFit/>
          </a:bodyPr>
          <a:p>
            <a:r>
              <a:rPr lang="zh-CN" altLang="en-US">
                <a:latin typeface="Times New Roman" panose="02020603050405020304" pitchFamily="18" charset="0"/>
                <a:sym typeface="+mn-ea"/>
              </a:rPr>
              <a:t>合并函数的实现</a:t>
            </a:r>
            <a:r>
              <a:rPr lang="en-US" altLang="zh-CN">
                <a:latin typeface="Times New Roman" panose="02020603050405020304" pitchFamily="18" charset="0"/>
                <a:sym typeface="+mn-ea"/>
              </a:rPr>
              <a:t>:</a:t>
            </a:r>
            <a:endParaRPr lang="en-US" altLang="zh-CN">
              <a:latin typeface="Times New Roman" panose="02020603050405020304" pitchFamily="18" charset="0"/>
              <a:sym typeface="+mn-ea"/>
            </a:endParaRPr>
          </a:p>
        </p:txBody>
      </p:sp>
      <p:sp>
        <p:nvSpPr>
          <p:cNvPr id="8" name="文本框 7"/>
          <p:cNvSpPr txBox="1"/>
          <p:nvPr/>
        </p:nvSpPr>
        <p:spPr>
          <a:xfrm>
            <a:off x="2628265" y="1772920"/>
            <a:ext cx="4572000" cy="4799965"/>
          </a:xfrm>
          <a:prstGeom prst="rect">
            <a:avLst/>
          </a:prstGeom>
          <a:noFill/>
        </p:spPr>
        <p:txBody>
          <a:bodyPr wrap="square" rtlCol="0" anchor="t">
            <a:spAutoFit/>
          </a:bodyPr>
          <a:p>
            <a:r>
              <a:rPr lang="en-US" altLang="zh-CN">
                <a:solidFill>
                  <a:schemeClr val="tx1"/>
                </a:solidFill>
                <a:uFillTx/>
                <a:latin typeface="Times New Roman" panose="02020603050405020304" pitchFamily="18" charset="0"/>
              </a:rPr>
              <a:t>def merge(arr1, arr2):</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i,j = 0,0</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result = []</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while i &lt;len(arr1) and j &lt;len(arr2):</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if arr1[i] &lt;= arr2[j]:</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result.append(arr1[i])</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i += 1</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else:</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result.append(arr2[j])</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j += 1</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while i &lt; len(arr1):</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result.append(arr1[i])</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i += 1</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while j &lt; len(arr2):</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result.append(arr2[j])</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j += 1</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return result</a:t>
            </a:r>
            <a:endParaRPr lang="en-US" altLang="zh-CN">
              <a:solidFill>
                <a:schemeClr val="tx1"/>
              </a:solidFill>
              <a:uFillTx/>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07074" y="704121"/>
            <a:ext cx="269113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3.2.3 </a:t>
            </a:r>
            <a:r>
              <a:rPr lang="zh-CN" altLang="en-US" sz="2800" b="1" dirty="0">
                <a:solidFill>
                  <a:srgbClr val="0000FF"/>
                </a:solidFill>
                <a:latin typeface="楷体" panose="02010609060101010101" pitchFamily="49" charset="-122"/>
                <a:ea typeface="楷体" panose="02010609060101010101" pitchFamily="49" charset="-122"/>
              </a:rPr>
              <a:t>归并排序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3" name="文本框 2"/>
          <p:cNvSpPr txBox="1"/>
          <p:nvPr/>
        </p:nvSpPr>
        <p:spPr>
          <a:xfrm>
            <a:off x="539750" y="1268730"/>
            <a:ext cx="4572000" cy="368300"/>
          </a:xfrm>
          <a:prstGeom prst="rect">
            <a:avLst/>
          </a:prstGeom>
          <a:noFill/>
        </p:spPr>
        <p:txBody>
          <a:bodyPr wrap="square" rtlCol="0" anchor="t">
            <a:spAutoFit/>
          </a:bodyPr>
          <a:p>
            <a:r>
              <a:rPr lang="zh-CN" altLang="en-US">
                <a:latin typeface="Times New Roman" panose="02020603050405020304" pitchFamily="18" charset="0"/>
                <a:sym typeface="+mn-ea"/>
              </a:rPr>
              <a:t>二路归并排序延伸的</a:t>
            </a:r>
            <a:r>
              <a:rPr lang="en-US" altLang="zh-CN">
                <a:latin typeface="Times New Roman" panose="02020603050405020304" pitchFamily="18" charset="0"/>
                <a:sym typeface="+mn-ea"/>
              </a:rPr>
              <a:t>K</a:t>
            </a:r>
            <a:r>
              <a:rPr lang="zh-CN" altLang="en-US">
                <a:latin typeface="Times New Roman" panose="02020603050405020304" pitchFamily="18" charset="0"/>
                <a:sym typeface="+mn-ea"/>
              </a:rPr>
              <a:t>路归并问题</a:t>
            </a:r>
            <a:r>
              <a:rPr lang="en-US" altLang="zh-CN">
                <a:latin typeface="Times New Roman" panose="02020603050405020304" pitchFamily="18" charset="0"/>
                <a:sym typeface="+mn-ea"/>
              </a:rPr>
              <a:t>:</a:t>
            </a:r>
            <a:endParaRPr lang="en-US" altLang="zh-CN">
              <a:latin typeface="Times New Roman" panose="02020603050405020304" pitchFamily="18" charset="0"/>
              <a:sym typeface="+mn-ea"/>
            </a:endParaRPr>
          </a:p>
        </p:txBody>
      </p:sp>
      <p:graphicFrame>
        <p:nvGraphicFramePr>
          <p:cNvPr id="2" name="表格 1"/>
          <p:cNvGraphicFramePr/>
          <p:nvPr>
            <p:custDataLst>
              <p:tags r:id="rId1"/>
            </p:custDataLst>
          </p:nvPr>
        </p:nvGraphicFramePr>
        <p:xfrm>
          <a:off x="1371600" y="2286000"/>
          <a:ext cx="598170" cy="2286000"/>
        </p:xfrm>
        <a:graphic>
          <a:graphicData uri="http://schemas.openxmlformats.org/drawingml/2006/table">
            <a:tbl>
              <a:tblPr firstRow="1" bandRow="1">
                <a:tableStyleId>{5C22544A-7EE6-4342-B048-85BDC9FD1C3A}</a:tableStyleId>
              </a:tblPr>
              <a:tblGrid>
                <a:gridCol w="598170"/>
              </a:tblGrid>
              <a:tr h="381000">
                <a:tc>
                  <a:txBody>
                    <a:bodyPr/>
                    <a:p>
                      <a:pPr>
                        <a:buNone/>
                      </a:pPr>
                      <a:r>
                        <a:rPr lang="en-US" altLang="zh-CN" b="1">
                          <a:solidFill>
                            <a:schemeClr val="tx1"/>
                          </a:solidFill>
                          <a:latin typeface="Times New Roman" panose="02020603050405020304" pitchFamily="18" charset="0"/>
                          <a:cs typeface="Times New Roman" panose="02020603050405020304" pitchFamily="18" charset="0"/>
                        </a:rPr>
                        <a:t>8</a:t>
                      </a:r>
                      <a:endParaRPr lang="en-US" altLang="zh-CN" b="1">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381000">
                <a:tc>
                  <a:txBody>
                    <a:bodyPr/>
                    <a:p>
                      <a:pPr>
                        <a:buNone/>
                      </a:pPr>
                      <a:r>
                        <a:rPr lang="en-US" altLang="zh-CN" b="1">
                          <a:latin typeface="Times New Roman" panose="02020603050405020304" pitchFamily="18" charset="0"/>
                          <a:cs typeface="Times New Roman" panose="02020603050405020304" pitchFamily="18" charset="0"/>
                        </a:rPr>
                        <a:t>9</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381000">
                <a:tc>
                  <a:txBody>
                    <a:bodyPr/>
                    <a:p>
                      <a:pPr>
                        <a:buNone/>
                      </a:pPr>
                      <a:r>
                        <a:rPr lang="en-US" altLang="zh-CN" b="1">
                          <a:latin typeface="Times New Roman" panose="02020603050405020304" pitchFamily="18" charset="0"/>
                          <a:cs typeface="Times New Roman" panose="02020603050405020304" pitchFamily="18" charset="0"/>
                        </a:rPr>
                        <a:t>11</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381000">
                <a:tc>
                  <a:txBody>
                    <a:bodyPr/>
                    <a:p>
                      <a:pPr>
                        <a:buNone/>
                      </a:pPr>
                      <a:r>
                        <a:rPr lang="en-US" altLang="zh-CN" b="1">
                          <a:latin typeface="Times New Roman" panose="02020603050405020304" pitchFamily="18" charset="0"/>
                          <a:cs typeface="Times New Roman" panose="02020603050405020304" pitchFamily="18" charset="0"/>
                        </a:rPr>
                        <a:t>22</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381000">
                <a:tc>
                  <a:txBody>
                    <a:bodyPr/>
                    <a:p>
                      <a:pPr>
                        <a:buNone/>
                      </a:pPr>
                      <a:r>
                        <a:rPr lang="en-US" altLang="zh-CN" b="1">
                          <a:latin typeface="Times New Roman" panose="02020603050405020304" pitchFamily="18" charset="0"/>
                          <a:cs typeface="Times New Roman" panose="02020603050405020304" pitchFamily="18" charset="0"/>
                        </a:rPr>
                        <a:t>67</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381000">
                <a:tc>
                  <a:txBody>
                    <a:bodyPr/>
                    <a:p>
                      <a:pPr>
                        <a:buNone/>
                      </a:pPr>
                      <a:r>
                        <a:rPr lang="en-US" altLang="zh-CN" b="1">
                          <a:latin typeface="Times New Roman" panose="02020603050405020304" pitchFamily="18" charset="0"/>
                          <a:cs typeface="Times New Roman" panose="02020603050405020304" pitchFamily="18" charset="0"/>
                        </a:rPr>
                        <a:t>79</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bl>
          </a:graphicData>
        </a:graphic>
      </p:graphicFrame>
      <p:graphicFrame>
        <p:nvGraphicFramePr>
          <p:cNvPr id="4" name="表格 3"/>
          <p:cNvGraphicFramePr/>
          <p:nvPr>
            <p:custDataLst>
              <p:tags r:id="rId2"/>
            </p:custDataLst>
          </p:nvPr>
        </p:nvGraphicFramePr>
        <p:xfrm>
          <a:off x="2628265" y="2286000"/>
          <a:ext cx="598170" cy="2286000"/>
        </p:xfrm>
        <a:graphic>
          <a:graphicData uri="http://schemas.openxmlformats.org/drawingml/2006/table">
            <a:tbl>
              <a:tblPr firstRow="1" bandRow="1">
                <a:tableStyleId>{5C22544A-7EE6-4342-B048-85BDC9FD1C3A}</a:tableStyleId>
              </a:tblPr>
              <a:tblGrid>
                <a:gridCol w="598170"/>
              </a:tblGrid>
              <a:tr h="381000">
                <a:tc>
                  <a:txBody>
                    <a:bodyPr/>
                    <a:p>
                      <a:pPr>
                        <a:buNone/>
                      </a:pPr>
                      <a:r>
                        <a:rPr lang="en-US" altLang="zh-CN" b="1">
                          <a:solidFill>
                            <a:schemeClr val="tx1"/>
                          </a:solidFill>
                          <a:latin typeface="Times New Roman" panose="02020603050405020304" pitchFamily="18" charset="0"/>
                        </a:rPr>
                        <a:t>2</a:t>
                      </a:r>
                      <a:endParaRPr lang="en-US" altLang="zh-CN" b="1">
                        <a:solidFill>
                          <a:schemeClr val="tx1"/>
                        </a:solidFill>
                        <a:latin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rPr>
                        <a:t>12</a:t>
                      </a:r>
                      <a:endParaRPr lang="en-US" altLang="zh-CN" b="1">
                        <a:latin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rPr>
                        <a:t>17</a:t>
                      </a:r>
                      <a:endParaRPr lang="en-US" altLang="zh-CN" b="1">
                        <a:latin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rPr>
                        <a:t>18</a:t>
                      </a:r>
                      <a:endParaRPr lang="en-US" altLang="zh-CN" b="1">
                        <a:latin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rPr>
                        <a:t>29</a:t>
                      </a:r>
                      <a:endParaRPr lang="en-US" altLang="zh-CN" b="1">
                        <a:latin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rPr>
                        <a:t>90</a:t>
                      </a:r>
                      <a:endParaRPr lang="en-US" altLang="zh-CN" b="1">
                        <a:latin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bl>
          </a:graphicData>
        </a:graphic>
      </p:graphicFrame>
      <p:graphicFrame>
        <p:nvGraphicFramePr>
          <p:cNvPr id="5" name="表格 4"/>
          <p:cNvGraphicFramePr/>
          <p:nvPr>
            <p:custDataLst>
              <p:tags r:id="rId3"/>
            </p:custDataLst>
          </p:nvPr>
        </p:nvGraphicFramePr>
        <p:xfrm>
          <a:off x="3924300" y="2286000"/>
          <a:ext cx="598170" cy="2286000"/>
        </p:xfrm>
        <a:graphic>
          <a:graphicData uri="http://schemas.openxmlformats.org/drawingml/2006/table">
            <a:tbl>
              <a:tblPr firstRow="1" bandRow="1">
                <a:tableStyleId>{5C22544A-7EE6-4342-B048-85BDC9FD1C3A}</a:tableStyleId>
              </a:tblPr>
              <a:tblGrid>
                <a:gridCol w="598170"/>
              </a:tblGrid>
              <a:tr h="381000">
                <a:tc>
                  <a:txBody>
                    <a:bodyPr/>
                    <a:p>
                      <a:pPr>
                        <a:buNone/>
                      </a:pPr>
                      <a:r>
                        <a:rPr lang="en-US" altLang="zh-CN" b="1">
                          <a:solidFill>
                            <a:schemeClr val="tx1"/>
                          </a:solidFill>
                          <a:latin typeface="Times New Roman" panose="02020603050405020304" pitchFamily="18" charset="0"/>
                          <a:cs typeface="Times New Roman" panose="02020603050405020304" pitchFamily="18" charset="0"/>
                        </a:rPr>
                        <a:t>13</a:t>
                      </a:r>
                      <a:endParaRPr lang="en-US" altLang="zh-CN" b="1">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cs typeface="Times New Roman" panose="02020603050405020304" pitchFamily="18" charset="0"/>
                        </a:rPr>
                        <a:t>21</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cs typeface="Times New Roman" panose="02020603050405020304" pitchFamily="18" charset="0"/>
                        </a:rPr>
                        <a:t>24</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cs typeface="Times New Roman" panose="02020603050405020304" pitchFamily="18" charset="0"/>
                        </a:rPr>
                        <a:t>26</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cs typeface="Times New Roman" panose="02020603050405020304" pitchFamily="18" charset="0"/>
                        </a:rPr>
                        <a:t>75</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cs typeface="Times New Roman" panose="02020603050405020304" pitchFamily="18" charset="0"/>
                        </a:rPr>
                        <a:t>89</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bl>
          </a:graphicData>
        </a:graphic>
      </p:graphicFrame>
      <p:graphicFrame>
        <p:nvGraphicFramePr>
          <p:cNvPr id="9" name="表格 8"/>
          <p:cNvGraphicFramePr/>
          <p:nvPr>
            <p:custDataLst>
              <p:tags r:id="rId4"/>
            </p:custDataLst>
          </p:nvPr>
        </p:nvGraphicFramePr>
        <p:xfrm>
          <a:off x="6300470" y="2286000"/>
          <a:ext cx="598170" cy="2286000"/>
        </p:xfrm>
        <a:graphic>
          <a:graphicData uri="http://schemas.openxmlformats.org/drawingml/2006/table">
            <a:tbl>
              <a:tblPr firstRow="1" bandRow="1">
                <a:tableStyleId>{5C22544A-7EE6-4342-B048-85BDC9FD1C3A}</a:tableStyleId>
              </a:tblPr>
              <a:tblGrid>
                <a:gridCol w="598170"/>
              </a:tblGrid>
              <a:tr h="381000">
                <a:tc>
                  <a:txBody>
                    <a:bodyPr/>
                    <a:p>
                      <a:pPr>
                        <a:buNone/>
                      </a:pPr>
                      <a:r>
                        <a:rPr lang="en-US" altLang="zh-CN" b="1">
                          <a:solidFill>
                            <a:schemeClr val="tx1"/>
                          </a:solidFill>
                          <a:latin typeface="Times New Roman" panose="02020603050405020304" pitchFamily="18" charset="0"/>
                          <a:cs typeface="Times New Roman" panose="02020603050405020304" pitchFamily="18" charset="0"/>
                        </a:rPr>
                        <a:t>1</a:t>
                      </a:r>
                      <a:endParaRPr lang="en-US" altLang="zh-CN" b="1">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cs typeface="Times New Roman" panose="02020603050405020304" pitchFamily="18" charset="0"/>
                        </a:rPr>
                        <a:t>3</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cs typeface="Times New Roman" panose="02020603050405020304" pitchFamily="18" charset="0"/>
                        </a:rPr>
                        <a:t>10</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cs typeface="Times New Roman" panose="02020603050405020304" pitchFamily="18" charset="0"/>
                        </a:rPr>
                        <a:t>13</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cs typeface="Times New Roman" panose="02020603050405020304" pitchFamily="18" charset="0"/>
                        </a:rPr>
                        <a:t>52</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cs typeface="Times New Roman" panose="02020603050405020304" pitchFamily="18" charset="0"/>
                        </a:rPr>
                        <a:t>78</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bl>
          </a:graphicData>
        </a:graphic>
      </p:graphicFrame>
      <p:sp>
        <p:nvSpPr>
          <p:cNvPr id="12" name="文本框 11"/>
          <p:cNvSpPr txBox="1"/>
          <p:nvPr/>
        </p:nvSpPr>
        <p:spPr>
          <a:xfrm>
            <a:off x="4907915" y="3086735"/>
            <a:ext cx="960120" cy="368300"/>
          </a:xfrm>
          <a:prstGeom prst="rect">
            <a:avLst/>
          </a:prstGeom>
          <a:noFill/>
        </p:spPr>
        <p:txBody>
          <a:bodyPr wrap="square" rtlCol="0">
            <a:spAutoFit/>
          </a:bodyPr>
          <a:p>
            <a:r>
              <a:rPr lang="en-US" altLang="zh-CN"/>
              <a:t>......</a:t>
            </a:r>
            <a:endParaRPr lang="en-US" altLang="zh-CN"/>
          </a:p>
        </p:txBody>
      </p:sp>
      <p:sp>
        <p:nvSpPr>
          <p:cNvPr id="13" name="文本框 12"/>
          <p:cNvSpPr txBox="1"/>
          <p:nvPr/>
        </p:nvSpPr>
        <p:spPr>
          <a:xfrm>
            <a:off x="755015" y="1729740"/>
            <a:ext cx="2232660" cy="368300"/>
          </a:xfrm>
          <a:prstGeom prst="rect">
            <a:avLst/>
          </a:prstGeom>
          <a:noFill/>
        </p:spPr>
        <p:txBody>
          <a:bodyPr wrap="square" rtlCol="0">
            <a:spAutoFit/>
          </a:bodyPr>
          <a:p>
            <a:r>
              <a:rPr lang="zh-CN" altLang="en-US"/>
              <a:t>现在有</a:t>
            </a:r>
            <a:r>
              <a:rPr lang="en-US" altLang="zh-CN">
                <a:latin typeface="Times New Roman" panose="02020603050405020304" pitchFamily="18" charset="0"/>
                <a:cs typeface="Times New Roman" panose="02020603050405020304" pitchFamily="18" charset="0"/>
              </a:rPr>
              <a:t>K</a:t>
            </a:r>
            <a:r>
              <a:rPr lang="zh-CN" altLang="en-US"/>
              <a:t>路有序</a:t>
            </a:r>
            <a:r>
              <a:rPr lang="zh-CN" altLang="en-US"/>
              <a:t>数组</a:t>
            </a:r>
            <a:endParaRPr lang="zh-CN" altLang="en-US"/>
          </a:p>
        </p:txBody>
      </p:sp>
      <p:sp>
        <p:nvSpPr>
          <p:cNvPr id="14" name="文本框 13"/>
          <p:cNvSpPr txBox="1"/>
          <p:nvPr/>
        </p:nvSpPr>
        <p:spPr>
          <a:xfrm>
            <a:off x="899795" y="4941570"/>
            <a:ext cx="3578860" cy="408940"/>
          </a:xfrm>
          <a:prstGeom prst="rect">
            <a:avLst/>
          </a:prstGeom>
          <a:noFill/>
        </p:spPr>
        <p:txBody>
          <a:bodyPr wrap="square" rtlCol="0">
            <a:noAutofit/>
          </a:bodyPr>
          <a:p>
            <a:r>
              <a:rPr lang="zh-CN" altLang="en-US"/>
              <a:t>现在有</a:t>
            </a:r>
            <a:r>
              <a:rPr lang="en-US" altLang="zh-CN">
                <a:latin typeface="Times New Roman" panose="02020603050405020304" pitchFamily="18" charset="0"/>
                <a:cs typeface="Times New Roman" panose="02020603050405020304" pitchFamily="18" charset="0"/>
              </a:rPr>
              <a:t>K</a:t>
            </a:r>
            <a:r>
              <a:rPr lang="zh-CN" altLang="en-US"/>
              <a:t>路有序数组如何</a:t>
            </a:r>
            <a:r>
              <a:rPr lang="zh-CN" altLang="en-US"/>
              <a:t>排序？</a:t>
            </a:r>
            <a:endParaRPr lang="zh-CN" altLang="en-US"/>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07074" y="704121"/>
            <a:ext cx="269113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3.2.3 </a:t>
            </a:r>
            <a:r>
              <a:rPr lang="zh-CN" altLang="en-US" sz="2800" b="1" dirty="0">
                <a:solidFill>
                  <a:srgbClr val="0000FF"/>
                </a:solidFill>
                <a:latin typeface="楷体" panose="02010609060101010101" pitchFamily="49" charset="-122"/>
                <a:ea typeface="楷体" panose="02010609060101010101" pitchFamily="49" charset="-122"/>
              </a:rPr>
              <a:t>归并排序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3" name="文本框 2"/>
          <p:cNvSpPr txBox="1"/>
          <p:nvPr/>
        </p:nvSpPr>
        <p:spPr>
          <a:xfrm>
            <a:off x="539750" y="1268730"/>
            <a:ext cx="4572000" cy="368300"/>
          </a:xfrm>
          <a:prstGeom prst="rect">
            <a:avLst/>
          </a:prstGeom>
          <a:noFill/>
        </p:spPr>
        <p:txBody>
          <a:bodyPr wrap="square" rtlCol="0" anchor="t">
            <a:spAutoFit/>
          </a:bodyPr>
          <a:p>
            <a:r>
              <a:rPr lang="zh-CN" altLang="en-US">
                <a:latin typeface="Times New Roman" panose="02020603050405020304" pitchFamily="18" charset="0"/>
                <a:sym typeface="+mn-ea"/>
              </a:rPr>
              <a:t>二路归并排序延伸的</a:t>
            </a:r>
            <a:r>
              <a:rPr lang="en-US" altLang="zh-CN">
                <a:latin typeface="Times New Roman" panose="02020603050405020304" pitchFamily="18" charset="0"/>
                <a:sym typeface="+mn-ea"/>
              </a:rPr>
              <a:t>K</a:t>
            </a:r>
            <a:r>
              <a:rPr lang="zh-CN" altLang="en-US">
                <a:latin typeface="Times New Roman" panose="02020603050405020304" pitchFamily="18" charset="0"/>
                <a:sym typeface="+mn-ea"/>
              </a:rPr>
              <a:t>路归并问题</a:t>
            </a:r>
            <a:r>
              <a:rPr lang="en-US" altLang="zh-CN">
                <a:latin typeface="Times New Roman" panose="02020603050405020304" pitchFamily="18" charset="0"/>
                <a:sym typeface="+mn-ea"/>
              </a:rPr>
              <a:t>:</a:t>
            </a:r>
            <a:endParaRPr lang="en-US" altLang="zh-CN">
              <a:latin typeface="Times New Roman" panose="02020603050405020304" pitchFamily="18" charset="0"/>
              <a:sym typeface="+mn-ea"/>
            </a:endParaRPr>
          </a:p>
        </p:txBody>
      </p:sp>
      <p:graphicFrame>
        <p:nvGraphicFramePr>
          <p:cNvPr id="2" name="表格 1"/>
          <p:cNvGraphicFramePr/>
          <p:nvPr>
            <p:custDataLst>
              <p:tags r:id="rId1"/>
            </p:custDataLst>
          </p:nvPr>
        </p:nvGraphicFramePr>
        <p:xfrm>
          <a:off x="1807210" y="2401570"/>
          <a:ext cx="598170" cy="2286000"/>
        </p:xfrm>
        <a:graphic>
          <a:graphicData uri="http://schemas.openxmlformats.org/drawingml/2006/table">
            <a:tbl>
              <a:tblPr firstRow="1" bandRow="1">
                <a:tableStyleId>{5C22544A-7EE6-4342-B048-85BDC9FD1C3A}</a:tableStyleId>
              </a:tblPr>
              <a:tblGrid>
                <a:gridCol w="598170"/>
              </a:tblGrid>
              <a:tr h="381000">
                <a:tc>
                  <a:txBody>
                    <a:bodyPr/>
                    <a:p>
                      <a:pPr>
                        <a:buNone/>
                      </a:pPr>
                      <a:r>
                        <a:rPr lang="en-US" altLang="zh-CN" b="1">
                          <a:solidFill>
                            <a:schemeClr val="tx1"/>
                          </a:solidFill>
                          <a:latin typeface="Times New Roman" panose="02020603050405020304" pitchFamily="18" charset="0"/>
                          <a:cs typeface="Times New Roman" panose="02020603050405020304" pitchFamily="18" charset="0"/>
                        </a:rPr>
                        <a:t>8</a:t>
                      </a:r>
                      <a:endParaRPr lang="en-US" altLang="zh-CN" b="1">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381000">
                <a:tc>
                  <a:txBody>
                    <a:bodyPr/>
                    <a:p>
                      <a:pPr>
                        <a:buNone/>
                      </a:pPr>
                      <a:r>
                        <a:rPr lang="en-US" altLang="zh-CN" b="1">
                          <a:latin typeface="Times New Roman" panose="02020603050405020304" pitchFamily="18" charset="0"/>
                          <a:cs typeface="Times New Roman" panose="02020603050405020304" pitchFamily="18" charset="0"/>
                        </a:rPr>
                        <a:t>9</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381000">
                <a:tc>
                  <a:txBody>
                    <a:bodyPr/>
                    <a:p>
                      <a:pPr>
                        <a:buNone/>
                      </a:pPr>
                      <a:r>
                        <a:rPr lang="en-US" altLang="zh-CN" b="1">
                          <a:latin typeface="Times New Roman" panose="02020603050405020304" pitchFamily="18" charset="0"/>
                          <a:cs typeface="Times New Roman" panose="02020603050405020304" pitchFamily="18" charset="0"/>
                        </a:rPr>
                        <a:t>11</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381000">
                <a:tc>
                  <a:txBody>
                    <a:bodyPr/>
                    <a:p>
                      <a:pPr>
                        <a:buNone/>
                      </a:pPr>
                      <a:r>
                        <a:rPr lang="en-US" altLang="zh-CN" b="1">
                          <a:latin typeface="Times New Roman" panose="02020603050405020304" pitchFamily="18" charset="0"/>
                          <a:cs typeface="Times New Roman" panose="02020603050405020304" pitchFamily="18" charset="0"/>
                        </a:rPr>
                        <a:t>22</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381000">
                <a:tc>
                  <a:txBody>
                    <a:bodyPr/>
                    <a:p>
                      <a:pPr>
                        <a:buNone/>
                      </a:pPr>
                      <a:r>
                        <a:rPr lang="en-US" altLang="zh-CN" b="1">
                          <a:latin typeface="Times New Roman" panose="02020603050405020304" pitchFamily="18" charset="0"/>
                          <a:cs typeface="Times New Roman" panose="02020603050405020304" pitchFamily="18" charset="0"/>
                        </a:rPr>
                        <a:t>67</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381000">
                <a:tc>
                  <a:txBody>
                    <a:bodyPr/>
                    <a:p>
                      <a:pPr>
                        <a:buNone/>
                      </a:pPr>
                      <a:r>
                        <a:rPr lang="en-US" altLang="zh-CN" b="1">
                          <a:latin typeface="Times New Roman" panose="02020603050405020304" pitchFamily="18" charset="0"/>
                          <a:cs typeface="Times New Roman" panose="02020603050405020304" pitchFamily="18" charset="0"/>
                        </a:rPr>
                        <a:t>79</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bl>
          </a:graphicData>
        </a:graphic>
      </p:graphicFrame>
      <p:graphicFrame>
        <p:nvGraphicFramePr>
          <p:cNvPr id="4" name="表格 3"/>
          <p:cNvGraphicFramePr/>
          <p:nvPr>
            <p:custDataLst>
              <p:tags r:id="rId2"/>
            </p:custDataLst>
          </p:nvPr>
        </p:nvGraphicFramePr>
        <p:xfrm>
          <a:off x="3063875" y="2401570"/>
          <a:ext cx="598170" cy="2286000"/>
        </p:xfrm>
        <a:graphic>
          <a:graphicData uri="http://schemas.openxmlformats.org/drawingml/2006/table">
            <a:tbl>
              <a:tblPr firstRow="1" bandRow="1">
                <a:tableStyleId>{5C22544A-7EE6-4342-B048-85BDC9FD1C3A}</a:tableStyleId>
              </a:tblPr>
              <a:tblGrid>
                <a:gridCol w="598170"/>
              </a:tblGrid>
              <a:tr h="381000">
                <a:tc>
                  <a:txBody>
                    <a:bodyPr/>
                    <a:p>
                      <a:pPr>
                        <a:buNone/>
                      </a:pPr>
                      <a:r>
                        <a:rPr lang="en-US" altLang="zh-CN" b="1">
                          <a:solidFill>
                            <a:schemeClr val="tx1"/>
                          </a:solidFill>
                          <a:latin typeface="Times New Roman" panose="02020603050405020304" pitchFamily="18" charset="0"/>
                        </a:rPr>
                        <a:t>2</a:t>
                      </a:r>
                      <a:endParaRPr lang="en-US" altLang="zh-CN" b="1">
                        <a:solidFill>
                          <a:schemeClr val="tx1"/>
                        </a:solidFill>
                        <a:latin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rPr>
                        <a:t>12</a:t>
                      </a:r>
                      <a:endParaRPr lang="en-US" altLang="zh-CN" b="1">
                        <a:latin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rPr>
                        <a:t>17</a:t>
                      </a:r>
                      <a:endParaRPr lang="en-US" altLang="zh-CN" b="1">
                        <a:latin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rPr>
                        <a:t>18</a:t>
                      </a:r>
                      <a:endParaRPr lang="en-US" altLang="zh-CN" b="1">
                        <a:latin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rPr>
                        <a:t>29</a:t>
                      </a:r>
                      <a:endParaRPr lang="en-US" altLang="zh-CN" b="1">
                        <a:latin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rPr>
                        <a:t>90</a:t>
                      </a:r>
                      <a:endParaRPr lang="en-US" altLang="zh-CN" b="1">
                        <a:latin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bl>
          </a:graphicData>
        </a:graphic>
      </p:graphicFrame>
      <p:graphicFrame>
        <p:nvGraphicFramePr>
          <p:cNvPr id="5" name="表格 4"/>
          <p:cNvGraphicFramePr/>
          <p:nvPr>
            <p:custDataLst>
              <p:tags r:id="rId3"/>
            </p:custDataLst>
          </p:nvPr>
        </p:nvGraphicFramePr>
        <p:xfrm>
          <a:off x="4359910" y="2401570"/>
          <a:ext cx="598170" cy="2286000"/>
        </p:xfrm>
        <a:graphic>
          <a:graphicData uri="http://schemas.openxmlformats.org/drawingml/2006/table">
            <a:tbl>
              <a:tblPr firstRow="1" bandRow="1">
                <a:tableStyleId>{5C22544A-7EE6-4342-B048-85BDC9FD1C3A}</a:tableStyleId>
              </a:tblPr>
              <a:tblGrid>
                <a:gridCol w="598170"/>
              </a:tblGrid>
              <a:tr h="381000">
                <a:tc>
                  <a:txBody>
                    <a:bodyPr/>
                    <a:p>
                      <a:pPr>
                        <a:buNone/>
                      </a:pPr>
                      <a:r>
                        <a:rPr lang="en-US" altLang="zh-CN" b="1">
                          <a:solidFill>
                            <a:schemeClr val="tx1"/>
                          </a:solidFill>
                          <a:latin typeface="Times New Roman" panose="02020603050405020304" pitchFamily="18" charset="0"/>
                          <a:cs typeface="Times New Roman" panose="02020603050405020304" pitchFamily="18" charset="0"/>
                        </a:rPr>
                        <a:t>13</a:t>
                      </a:r>
                      <a:endParaRPr lang="en-US" altLang="zh-CN" b="1">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cs typeface="Times New Roman" panose="02020603050405020304" pitchFamily="18" charset="0"/>
                        </a:rPr>
                        <a:t>21</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cs typeface="Times New Roman" panose="02020603050405020304" pitchFamily="18" charset="0"/>
                        </a:rPr>
                        <a:t>24</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cs typeface="Times New Roman" panose="02020603050405020304" pitchFamily="18" charset="0"/>
                        </a:rPr>
                        <a:t>26</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cs typeface="Times New Roman" panose="02020603050405020304" pitchFamily="18" charset="0"/>
                        </a:rPr>
                        <a:t>75</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cs typeface="Times New Roman" panose="02020603050405020304" pitchFamily="18" charset="0"/>
                        </a:rPr>
                        <a:t>89</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bl>
          </a:graphicData>
        </a:graphic>
      </p:graphicFrame>
      <p:graphicFrame>
        <p:nvGraphicFramePr>
          <p:cNvPr id="9" name="表格 8"/>
          <p:cNvGraphicFramePr/>
          <p:nvPr>
            <p:custDataLst>
              <p:tags r:id="rId4"/>
            </p:custDataLst>
          </p:nvPr>
        </p:nvGraphicFramePr>
        <p:xfrm>
          <a:off x="6736080" y="2401570"/>
          <a:ext cx="598170" cy="2286000"/>
        </p:xfrm>
        <a:graphic>
          <a:graphicData uri="http://schemas.openxmlformats.org/drawingml/2006/table">
            <a:tbl>
              <a:tblPr firstRow="1" bandRow="1">
                <a:tableStyleId>{5C22544A-7EE6-4342-B048-85BDC9FD1C3A}</a:tableStyleId>
              </a:tblPr>
              <a:tblGrid>
                <a:gridCol w="598170"/>
              </a:tblGrid>
              <a:tr h="381000">
                <a:tc>
                  <a:txBody>
                    <a:bodyPr/>
                    <a:p>
                      <a:pPr>
                        <a:buNone/>
                      </a:pPr>
                      <a:r>
                        <a:rPr lang="en-US" altLang="zh-CN" b="1">
                          <a:solidFill>
                            <a:schemeClr val="tx1"/>
                          </a:solidFill>
                          <a:latin typeface="Times New Roman" panose="02020603050405020304" pitchFamily="18" charset="0"/>
                          <a:cs typeface="Times New Roman" panose="02020603050405020304" pitchFamily="18" charset="0"/>
                        </a:rPr>
                        <a:t>1</a:t>
                      </a:r>
                      <a:endParaRPr lang="en-US" altLang="zh-CN" b="1">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cs typeface="Times New Roman" panose="02020603050405020304" pitchFamily="18" charset="0"/>
                        </a:rPr>
                        <a:t>3</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cs typeface="Times New Roman" panose="02020603050405020304" pitchFamily="18" charset="0"/>
                        </a:rPr>
                        <a:t>10</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cs typeface="Times New Roman" panose="02020603050405020304" pitchFamily="18" charset="0"/>
                        </a:rPr>
                        <a:t>13</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cs typeface="Times New Roman" panose="02020603050405020304" pitchFamily="18" charset="0"/>
                        </a:rPr>
                        <a:t>52</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cs typeface="Times New Roman" panose="02020603050405020304" pitchFamily="18" charset="0"/>
                        </a:rPr>
                        <a:t>78</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bl>
          </a:graphicData>
        </a:graphic>
      </p:graphicFrame>
      <p:sp>
        <p:nvSpPr>
          <p:cNvPr id="12" name="文本框 11"/>
          <p:cNvSpPr txBox="1"/>
          <p:nvPr/>
        </p:nvSpPr>
        <p:spPr>
          <a:xfrm>
            <a:off x="5343525" y="3202305"/>
            <a:ext cx="960120" cy="368300"/>
          </a:xfrm>
          <a:prstGeom prst="rect">
            <a:avLst/>
          </a:prstGeom>
          <a:noFill/>
        </p:spPr>
        <p:txBody>
          <a:bodyPr wrap="square" rtlCol="0">
            <a:spAutoFit/>
          </a:bodyPr>
          <a:p>
            <a:r>
              <a:rPr lang="en-US" altLang="zh-CN"/>
              <a:t>......</a:t>
            </a:r>
            <a:endParaRPr lang="en-US" altLang="zh-CN"/>
          </a:p>
        </p:txBody>
      </p:sp>
      <p:sp>
        <p:nvSpPr>
          <p:cNvPr id="13" name="文本框 12"/>
          <p:cNvSpPr txBox="1"/>
          <p:nvPr/>
        </p:nvSpPr>
        <p:spPr>
          <a:xfrm>
            <a:off x="755015" y="1729740"/>
            <a:ext cx="7319645" cy="423545"/>
          </a:xfrm>
          <a:prstGeom prst="rect">
            <a:avLst/>
          </a:prstGeom>
          <a:noFill/>
        </p:spPr>
        <p:txBody>
          <a:bodyPr wrap="square" rtlCol="0">
            <a:noAutofit/>
          </a:bodyPr>
          <a:p>
            <a:r>
              <a:rPr lang="zh-CN" altLang="en-US"/>
              <a:t>可能与我们的二进制算法类似，设置指向头部的指针然后进行</a:t>
            </a:r>
            <a:r>
              <a:rPr lang="zh-CN" altLang="en-US"/>
              <a:t>比较。</a:t>
            </a:r>
            <a:endParaRPr lang="zh-CN" altLang="en-US"/>
          </a:p>
        </p:txBody>
      </p:sp>
      <p:sp>
        <p:nvSpPr>
          <p:cNvPr id="7" name="文本框 6"/>
          <p:cNvSpPr txBox="1"/>
          <p:nvPr/>
        </p:nvSpPr>
        <p:spPr>
          <a:xfrm>
            <a:off x="1106170" y="2409825"/>
            <a:ext cx="382270" cy="373380"/>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i</a:t>
            </a:r>
            <a:r>
              <a:rPr lang="en-US" altLang="zh-CN" baseline="-25000">
                <a:latin typeface="Times New Roman" panose="02020603050405020304" pitchFamily="18" charset="0"/>
                <a:cs typeface="Times New Roman" panose="02020603050405020304" pitchFamily="18" charset="0"/>
              </a:rPr>
              <a:t>1</a:t>
            </a:r>
            <a:endParaRPr lang="en-US" altLang="zh-CN" baseline="-25000">
              <a:latin typeface="Times New Roman" panose="02020603050405020304" pitchFamily="18" charset="0"/>
              <a:cs typeface="Times New Roman" panose="02020603050405020304" pitchFamily="18" charset="0"/>
            </a:endParaRPr>
          </a:p>
        </p:txBody>
      </p:sp>
      <p:cxnSp>
        <p:nvCxnSpPr>
          <p:cNvPr id="8" name="直接箭头连接符 7"/>
          <p:cNvCxnSpPr/>
          <p:nvPr/>
        </p:nvCxnSpPr>
        <p:spPr>
          <a:xfrm>
            <a:off x="1381760" y="2596515"/>
            <a:ext cx="385445" cy="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10" name="文本框 9"/>
          <p:cNvSpPr txBox="1"/>
          <p:nvPr/>
        </p:nvSpPr>
        <p:spPr>
          <a:xfrm>
            <a:off x="2392680" y="2409825"/>
            <a:ext cx="382270" cy="373380"/>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i</a:t>
            </a:r>
            <a:r>
              <a:rPr lang="en-US" altLang="zh-CN" baseline="-25000">
                <a:latin typeface="Times New Roman" panose="02020603050405020304" pitchFamily="18" charset="0"/>
                <a:cs typeface="Times New Roman" panose="02020603050405020304" pitchFamily="18" charset="0"/>
              </a:rPr>
              <a:t>2</a:t>
            </a:r>
            <a:endParaRPr lang="en-US" altLang="zh-CN" baseline="-25000">
              <a:latin typeface="Times New Roman" panose="02020603050405020304" pitchFamily="18" charset="0"/>
              <a:cs typeface="Times New Roman" panose="02020603050405020304" pitchFamily="18" charset="0"/>
            </a:endParaRPr>
          </a:p>
        </p:txBody>
      </p:sp>
      <p:cxnSp>
        <p:nvCxnSpPr>
          <p:cNvPr id="11" name="直接箭头连接符 10"/>
          <p:cNvCxnSpPr/>
          <p:nvPr/>
        </p:nvCxnSpPr>
        <p:spPr>
          <a:xfrm>
            <a:off x="2668270" y="2596515"/>
            <a:ext cx="385445" cy="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15" name="文本框 14"/>
          <p:cNvSpPr txBox="1"/>
          <p:nvPr/>
        </p:nvSpPr>
        <p:spPr>
          <a:xfrm>
            <a:off x="3688080" y="2409825"/>
            <a:ext cx="382270" cy="373380"/>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i</a:t>
            </a:r>
            <a:r>
              <a:rPr lang="en-US" altLang="zh-CN" baseline="-25000">
                <a:latin typeface="Times New Roman" panose="02020603050405020304" pitchFamily="18" charset="0"/>
                <a:cs typeface="Times New Roman" panose="02020603050405020304" pitchFamily="18" charset="0"/>
              </a:rPr>
              <a:t>3</a:t>
            </a:r>
            <a:endParaRPr lang="en-US" altLang="zh-CN" baseline="-25000">
              <a:latin typeface="Times New Roman" panose="02020603050405020304" pitchFamily="18" charset="0"/>
              <a:cs typeface="Times New Roman" panose="02020603050405020304" pitchFamily="18" charset="0"/>
            </a:endParaRPr>
          </a:p>
        </p:txBody>
      </p:sp>
      <p:cxnSp>
        <p:nvCxnSpPr>
          <p:cNvPr id="16" name="直接箭头连接符 15"/>
          <p:cNvCxnSpPr/>
          <p:nvPr/>
        </p:nvCxnSpPr>
        <p:spPr>
          <a:xfrm>
            <a:off x="3963670" y="2596515"/>
            <a:ext cx="385445" cy="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17" name="文本框 16"/>
          <p:cNvSpPr txBox="1"/>
          <p:nvPr/>
        </p:nvSpPr>
        <p:spPr>
          <a:xfrm>
            <a:off x="6064885" y="2409825"/>
            <a:ext cx="382270" cy="373380"/>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i</a:t>
            </a:r>
            <a:r>
              <a:rPr lang="en-US" altLang="zh-CN" baseline="-25000">
                <a:latin typeface="Times New Roman" panose="02020603050405020304" pitchFamily="18" charset="0"/>
                <a:cs typeface="Times New Roman" panose="02020603050405020304" pitchFamily="18" charset="0"/>
              </a:rPr>
              <a:t>k</a:t>
            </a:r>
            <a:endParaRPr lang="en-US" altLang="zh-CN" baseline="-25000">
              <a:latin typeface="Times New Roman" panose="02020603050405020304" pitchFamily="18" charset="0"/>
              <a:cs typeface="Times New Roman" panose="02020603050405020304" pitchFamily="18" charset="0"/>
            </a:endParaRPr>
          </a:p>
        </p:txBody>
      </p:sp>
      <p:cxnSp>
        <p:nvCxnSpPr>
          <p:cNvPr id="18" name="直接箭头连接符 17"/>
          <p:cNvCxnSpPr/>
          <p:nvPr/>
        </p:nvCxnSpPr>
        <p:spPr>
          <a:xfrm>
            <a:off x="6340475" y="2596515"/>
            <a:ext cx="385445" cy="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500" fill="hold"/>
                                        <p:tgtEl>
                                          <p:spTgt spid="11"/>
                                        </p:tgtEl>
                                        <p:attrNameLst>
                                          <p:attrName>ppt_x</p:attrName>
                                        </p:attrNameLst>
                                      </p:cBhvr>
                                      <p:tavLst>
                                        <p:tav tm="0">
                                          <p:val>
                                            <p:strVal val="#ppt_x"/>
                                          </p:val>
                                        </p:tav>
                                        <p:tav tm="100000">
                                          <p:val>
                                            <p:strVal val="#ppt_x"/>
                                          </p:val>
                                        </p:tav>
                                      </p:tavLst>
                                    </p:anim>
                                    <p:anim calcmode="lin" valueType="num">
                                      <p:cBhvr additive="base">
                                        <p:cTn id="18" dur="500" fill="hold"/>
                                        <p:tgtEl>
                                          <p:spTgt spid="11"/>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additive="base">
                                        <p:cTn id="21" dur="500" fill="hold"/>
                                        <p:tgtEl>
                                          <p:spTgt spid="10"/>
                                        </p:tgtEl>
                                        <p:attrNameLst>
                                          <p:attrName>ppt_x</p:attrName>
                                        </p:attrNameLst>
                                      </p:cBhvr>
                                      <p:tavLst>
                                        <p:tav tm="0">
                                          <p:val>
                                            <p:strVal val="#ppt_x"/>
                                          </p:val>
                                        </p:tav>
                                        <p:tav tm="100000">
                                          <p:val>
                                            <p:strVal val="#ppt_x"/>
                                          </p:val>
                                        </p:tav>
                                      </p:tavLst>
                                    </p:anim>
                                    <p:anim calcmode="lin" valueType="num">
                                      <p:cBhvr additive="base">
                                        <p:cTn id="2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anim calcmode="lin" valueType="num">
                                      <p:cBhvr additive="base">
                                        <p:cTn id="27" dur="500" fill="hold"/>
                                        <p:tgtEl>
                                          <p:spTgt spid="16"/>
                                        </p:tgtEl>
                                        <p:attrNameLst>
                                          <p:attrName>ppt_x</p:attrName>
                                        </p:attrNameLst>
                                      </p:cBhvr>
                                      <p:tavLst>
                                        <p:tav tm="0">
                                          <p:val>
                                            <p:strVal val="#ppt_x"/>
                                          </p:val>
                                        </p:tav>
                                        <p:tav tm="100000">
                                          <p:val>
                                            <p:strVal val="#ppt_x"/>
                                          </p:val>
                                        </p:tav>
                                      </p:tavLst>
                                    </p:anim>
                                    <p:anim calcmode="lin" valueType="num">
                                      <p:cBhvr additive="base">
                                        <p:cTn id="28" dur="500" fill="hold"/>
                                        <p:tgtEl>
                                          <p:spTgt spid="16"/>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anim calcmode="lin" valueType="num">
                                      <p:cBhvr additive="base">
                                        <p:cTn id="31" dur="500" fill="hold"/>
                                        <p:tgtEl>
                                          <p:spTgt spid="15"/>
                                        </p:tgtEl>
                                        <p:attrNameLst>
                                          <p:attrName>ppt_x</p:attrName>
                                        </p:attrNameLst>
                                      </p:cBhvr>
                                      <p:tavLst>
                                        <p:tav tm="0">
                                          <p:val>
                                            <p:strVal val="#ppt_x"/>
                                          </p:val>
                                        </p:tav>
                                        <p:tav tm="100000">
                                          <p:val>
                                            <p:strVal val="#ppt_x"/>
                                          </p:val>
                                        </p:tav>
                                      </p:tavLst>
                                    </p:anim>
                                    <p:anim calcmode="lin" valueType="num">
                                      <p:cBhvr additive="base">
                                        <p:cTn id="3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8"/>
                                        </p:tgtEl>
                                        <p:attrNameLst>
                                          <p:attrName>style.visibility</p:attrName>
                                        </p:attrNameLst>
                                      </p:cBhvr>
                                      <p:to>
                                        <p:strVal val="visible"/>
                                      </p:to>
                                    </p:set>
                                    <p:anim calcmode="lin" valueType="num">
                                      <p:cBhvr additive="base">
                                        <p:cTn id="37" dur="500" fill="hold"/>
                                        <p:tgtEl>
                                          <p:spTgt spid="18"/>
                                        </p:tgtEl>
                                        <p:attrNameLst>
                                          <p:attrName>ppt_x</p:attrName>
                                        </p:attrNameLst>
                                      </p:cBhvr>
                                      <p:tavLst>
                                        <p:tav tm="0">
                                          <p:val>
                                            <p:strVal val="#ppt_x"/>
                                          </p:val>
                                        </p:tav>
                                        <p:tav tm="100000">
                                          <p:val>
                                            <p:strVal val="#ppt_x"/>
                                          </p:val>
                                        </p:tav>
                                      </p:tavLst>
                                    </p:anim>
                                    <p:anim calcmode="lin" valueType="num">
                                      <p:cBhvr additive="base">
                                        <p:cTn id="38" dur="500" fill="hold"/>
                                        <p:tgtEl>
                                          <p:spTgt spid="18"/>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7"/>
                                        </p:tgtEl>
                                        <p:attrNameLst>
                                          <p:attrName>style.visibility</p:attrName>
                                        </p:attrNameLst>
                                      </p:cBhvr>
                                      <p:to>
                                        <p:strVal val="visible"/>
                                      </p:to>
                                    </p:set>
                                    <p:anim calcmode="lin" valueType="num">
                                      <p:cBhvr additive="base">
                                        <p:cTn id="41" dur="500" fill="hold"/>
                                        <p:tgtEl>
                                          <p:spTgt spid="17"/>
                                        </p:tgtEl>
                                        <p:attrNameLst>
                                          <p:attrName>ppt_x</p:attrName>
                                        </p:attrNameLst>
                                      </p:cBhvr>
                                      <p:tavLst>
                                        <p:tav tm="0">
                                          <p:val>
                                            <p:strVal val="#ppt_x"/>
                                          </p:val>
                                        </p:tav>
                                        <p:tav tm="100000">
                                          <p:val>
                                            <p:strVal val="#ppt_x"/>
                                          </p:val>
                                        </p:tav>
                                      </p:tavLst>
                                    </p:anim>
                                    <p:anim calcmode="lin" valueType="num">
                                      <p:cBhvr additive="base">
                                        <p:cTn id="42"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P spid="10" grpId="0"/>
      <p:bldP spid="10" grpId="1"/>
      <p:bldP spid="15" grpId="0"/>
      <p:bldP spid="15" grpId="1"/>
      <p:bldP spid="17" grpId="0"/>
      <p:bldP spid="17" grpId="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07074" y="704121"/>
            <a:ext cx="269113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3.2.3 </a:t>
            </a:r>
            <a:r>
              <a:rPr lang="zh-CN" altLang="en-US" sz="2800" b="1" dirty="0">
                <a:solidFill>
                  <a:srgbClr val="0000FF"/>
                </a:solidFill>
                <a:latin typeface="楷体" panose="02010609060101010101" pitchFamily="49" charset="-122"/>
                <a:ea typeface="楷体" panose="02010609060101010101" pitchFamily="49" charset="-122"/>
              </a:rPr>
              <a:t>归并排序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3" name="文本框 2"/>
          <p:cNvSpPr txBox="1"/>
          <p:nvPr/>
        </p:nvSpPr>
        <p:spPr>
          <a:xfrm>
            <a:off x="539750" y="1268730"/>
            <a:ext cx="4572000" cy="368300"/>
          </a:xfrm>
          <a:prstGeom prst="rect">
            <a:avLst/>
          </a:prstGeom>
          <a:noFill/>
        </p:spPr>
        <p:txBody>
          <a:bodyPr wrap="square" rtlCol="0" anchor="t">
            <a:spAutoFit/>
          </a:bodyPr>
          <a:p>
            <a:r>
              <a:rPr lang="zh-CN" altLang="en-US">
                <a:latin typeface="Times New Roman" panose="02020603050405020304" pitchFamily="18" charset="0"/>
                <a:sym typeface="+mn-ea"/>
              </a:rPr>
              <a:t>二路归并排序延伸的</a:t>
            </a:r>
            <a:r>
              <a:rPr lang="en-US" altLang="zh-CN">
                <a:latin typeface="Times New Roman" panose="02020603050405020304" pitchFamily="18" charset="0"/>
                <a:sym typeface="+mn-ea"/>
              </a:rPr>
              <a:t>K</a:t>
            </a:r>
            <a:r>
              <a:rPr lang="zh-CN" altLang="en-US">
                <a:latin typeface="Times New Roman" panose="02020603050405020304" pitchFamily="18" charset="0"/>
                <a:sym typeface="+mn-ea"/>
              </a:rPr>
              <a:t>路归并问题</a:t>
            </a:r>
            <a:r>
              <a:rPr lang="en-US" altLang="zh-CN">
                <a:latin typeface="Times New Roman" panose="02020603050405020304" pitchFamily="18" charset="0"/>
                <a:sym typeface="+mn-ea"/>
              </a:rPr>
              <a:t>:</a:t>
            </a:r>
            <a:endParaRPr lang="en-US" altLang="zh-CN">
              <a:latin typeface="Times New Roman" panose="02020603050405020304" pitchFamily="18" charset="0"/>
              <a:sym typeface="+mn-ea"/>
            </a:endParaRPr>
          </a:p>
        </p:txBody>
      </p:sp>
      <p:sp>
        <p:nvSpPr>
          <p:cNvPr id="13" name="文本框 12"/>
          <p:cNvSpPr txBox="1"/>
          <p:nvPr/>
        </p:nvSpPr>
        <p:spPr>
          <a:xfrm>
            <a:off x="755015" y="1729740"/>
            <a:ext cx="4245610" cy="369570"/>
          </a:xfrm>
          <a:prstGeom prst="rect">
            <a:avLst/>
          </a:prstGeom>
          <a:noFill/>
        </p:spPr>
        <p:txBody>
          <a:bodyPr wrap="square" rtlCol="0">
            <a:noAutofit/>
          </a:bodyPr>
          <a:p>
            <a:r>
              <a:rPr lang="zh-CN" altLang="en-US"/>
              <a:t>来分析一下这个方法的时间</a:t>
            </a:r>
            <a:r>
              <a:rPr lang="zh-CN" altLang="en-US"/>
              <a:t>复杂度？</a:t>
            </a:r>
            <a:endParaRPr lang="zh-CN" altLang="en-US"/>
          </a:p>
        </p:txBody>
      </p:sp>
      <p:pic>
        <p:nvPicPr>
          <p:cNvPr id="14" name="图片 13"/>
          <p:cNvPicPr>
            <a:picLocks noChangeAspect="1"/>
          </p:cNvPicPr>
          <p:nvPr/>
        </p:nvPicPr>
        <p:blipFill>
          <a:blip r:embed="rId1"/>
          <a:stretch>
            <a:fillRect/>
          </a:stretch>
        </p:blipFill>
        <p:spPr>
          <a:xfrm>
            <a:off x="5003800" y="1124585"/>
            <a:ext cx="3520440" cy="1515110"/>
          </a:xfrm>
          <a:prstGeom prst="rect">
            <a:avLst/>
          </a:prstGeom>
        </p:spPr>
      </p:pic>
      <p:sp>
        <p:nvSpPr>
          <p:cNvPr id="19" name="文本框 18"/>
          <p:cNvSpPr txBox="1"/>
          <p:nvPr/>
        </p:nvSpPr>
        <p:spPr>
          <a:xfrm>
            <a:off x="683260" y="2853055"/>
            <a:ext cx="7758430" cy="1805305"/>
          </a:xfrm>
          <a:prstGeom prst="rect">
            <a:avLst/>
          </a:prstGeom>
          <a:noFill/>
        </p:spPr>
        <p:txBody>
          <a:bodyPr wrap="square" rtlCol="0">
            <a:noAutofit/>
          </a:bodyPr>
          <a:p>
            <a:r>
              <a:rPr lang="zh-CN" altLang="en-US"/>
              <a:t>思考这个算法实现的比较次数：首先这个比较次数肯定会根据你这个数组情况而不同。</a:t>
            </a:r>
            <a:endParaRPr lang="zh-CN" altLang="en-US"/>
          </a:p>
          <a:p>
            <a:r>
              <a:rPr lang="zh-CN" altLang="en-US"/>
              <a:t>那么就思考两个</a:t>
            </a:r>
            <a:r>
              <a:rPr lang="zh-CN" altLang="en-US"/>
              <a:t>极端</a:t>
            </a:r>
            <a:endParaRPr lang="zh-CN" altLang="en-US"/>
          </a:p>
          <a:p>
            <a:r>
              <a:rPr lang="zh-CN" altLang="en-US"/>
              <a:t>①如果每一路都是最先比较</a:t>
            </a:r>
            <a:r>
              <a:rPr lang="zh-CN" altLang="en-US"/>
              <a:t>结束</a:t>
            </a:r>
            <a:endParaRPr lang="zh-CN" altLang="en-US"/>
          </a:p>
          <a:p>
            <a:r>
              <a:rPr lang="zh-CN" altLang="en-US"/>
              <a:t>②每次比较，每一路均减少一个</a:t>
            </a:r>
            <a:r>
              <a:rPr lang="zh-CN" altLang="en-US"/>
              <a:t>元素。</a:t>
            </a:r>
            <a:endParaRPr lang="zh-CN" altLang="en-US"/>
          </a:p>
        </p:txBody>
      </p:sp>
      <mc:AlternateContent xmlns:mc="http://schemas.openxmlformats.org/markup-compatibility/2006">
        <mc:Choice xmlns:a14="http://schemas.microsoft.com/office/drawing/2010/main" Requires="a14">
          <p:sp>
            <p:nvSpPr>
              <p:cNvPr id="20" name="文本框 19"/>
              <p:cNvSpPr txBox="1"/>
              <p:nvPr/>
            </p:nvSpPr>
            <p:spPr>
              <a:xfrm>
                <a:off x="692150" y="4437380"/>
                <a:ext cx="7758430" cy="960755"/>
              </a:xfrm>
              <a:prstGeom prst="rect">
                <a:avLst/>
              </a:prstGeom>
              <a:noFill/>
            </p:spPr>
            <p:txBody>
              <a:bodyPr wrap="square" rtlCol="0">
                <a:noAutofit/>
              </a:bodyPr>
              <a:p>
                <a:r>
                  <a:rPr lang="zh-CN" altLang="en-US">
                    <a:solidFill>
                      <a:schemeClr val="tx1"/>
                    </a:solidFill>
                    <a:uFillTx/>
                    <a:latin typeface="Times New Roman" panose="02020603050405020304" pitchFamily="18" charset="0"/>
                  </a:rPr>
                  <a:t>第一种情况的比较次数</a:t>
                </a:r>
                <a:r>
                  <a:rPr lang="en-US" altLang="zh-CN">
                    <a:solidFill>
                      <a:schemeClr val="tx1"/>
                    </a:solidFill>
                    <a:uFillTx/>
                    <a:latin typeface="Times New Roman" panose="02020603050405020304" pitchFamily="18" charset="0"/>
                  </a:rPr>
                  <a:t>n*(</a:t>
                </a:r>
                <a14:m>
                  <m:oMath xmlns:m="http://schemas.openxmlformats.org/officeDocument/2006/math">
                    <m:f>
                      <m:fPr>
                        <m:ctrlPr>
                          <a:rPr lang="en-US" altLang="zh-CN" i="1">
                            <a:solidFill>
                              <a:schemeClr val="tx1"/>
                            </a:solidFill>
                            <a:uFillTx/>
                            <a:latin typeface="Cambria Math" panose="02040503050406030204" charset="0"/>
                            <a:cs typeface="Cambria Math" panose="02040503050406030204" charset="0"/>
                          </a:rPr>
                        </m:ctrlPr>
                      </m:fPr>
                      <m:num>
                        <m:r>
                          <a:rPr lang="en-US" altLang="zh-CN" i="1">
                            <a:solidFill>
                              <a:schemeClr val="tx1"/>
                            </a:solidFill>
                            <a:uFillTx/>
                            <a:latin typeface="Cambria Math" panose="02040503050406030204" charset="0"/>
                            <a:cs typeface="Cambria Math" panose="02040503050406030204" charset="0"/>
                          </a:rPr>
                          <m:t>1</m:t>
                        </m:r>
                      </m:num>
                      <m:den>
                        <m:r>
                          <a:rPr lang="en-US" altLang="zh-CN" i="1">
                            <a:solidFill>
                              <a:schemeClr val="tx1"/>
                            </a:solidFill>
                            <a:uFillTx/>
                            <a:latin typeface="Cambria Math" panose="02040503050406030204" charset="0"/>
                            <a:cs typeface="Cambria Math" panose="02040503050406030204" charset="0"/>
                          </a:rPr>
                          <m:t>2</m:t>
                        </m:r>
                      </m:den>
                    </m:f>
                  </m:oMath>
                </a14:m>
                <a:r>
                  <a:rPr lang="en-US" altLang="zh-CN">
                    <a:solidFill>
                      <a:schemeClr val="tx1"/>
                    </a:solidFill>
                    <a:uFillTx/>
                    <a:latin typeface="Times New Roman" panose="02020603050405020304" pitchFamily="18" charset="0"/>
                  </a:rPr>
                  <a:t>K</a:t>
                </a:r>
                <a:r>
                  <a:rPr lang="en-US" altLang="zh-CN" baseline="30000">
                    <a:solidFill>
                      <a:schemeClr val="tx1"/>
                    </a:solidFill>
                    <a:uFillTx/>
                    <a:latin typeface="Times New Roman" panose="02020603050405020304" pitchFamily="18" charset="0"/>
                  </a:rPr>
                  <a:t>2</a:t>
                </a:r>
                <a:r>
                  <a:rPr lang="en-US" altLang="zh-CN">
                    <a:solidFill>
                      <a:schemeClr val="tx1"/>
                    </a:solidFill>
                    <a:uFillTx/>
                    <a:latin typeface="Times New Roman" panose="02020603050405020304" pitchFamily="18" charset="0"/>
                  </a:rPr>
                  <a:t>+</a:t>
                </a:r>
                <a14:m>
                  <m:oMath xmlns:m="http://schemas.openxmlformats.org/officeDocument/2006/math">
                    <m:f>
                      <m:fPr>
                        <m:ctrlPr>
                          <a:rPr lang="en-US" altLang="zh-CN" i="1">
                            <a:solidFill>
                              <a:schemeClr val="tx1"/>
                            </a:solidFill>
                            <a:uFillTx/>
                            <a:latin typeface="Cambria Math" panose="02040503050406030204" charset="0"/>
                            <a:cs typeface="Cambria Math" panose="02040503050406030204" charset="0"/>
                          </a:rPr>
                        </m:ctrlPr>
                      </m:fPr>
                      <m:num>
                        <m:r>
                          <a:rPr lang="en-US" altLang="zh-CN" i="1">
                            <a:solidFill>
                              <a:schemeClr val="tx1"/>
                            </a:solidFill>
                            <a:uFillTx/>
                            <a:latin typeface="Cambria Math" panose="02040503050406030204" charset="0"/>
                            <a:cs typeface="Cambria Math" panose="02040503050406030204" charset="0"/>
                          </a:rPr>
                          <m:t>1</m:t>
                        </m:r>
                      </m:num>
                      <m:den>
                        <m:r>
                          <a:rPr lang="en-US" altLang="zh-CN" i="1">
                            <a:solidFill>
                              <a:schemeClr val="tx1"/>
                            </a:solidFill>
                            <a:uFillTx/>
                            <a:latin typeface="Cambria Math" panose="02040503050406030204" charset="0"/>
                            <a:cs typeface="Cambria Math" panose="02040503050406030204" charset="0"/>
                          </a:rPr>
                          <m:t>2</m:t>
                        </m:r>
                      </m:den>
                    </m:f>
                  </m:oMath>
                </a14:m>
                <a:r>
                  <a:rPr lang="en-US" altLang="zh-CN">
                    <a:solidFill>
                      <a:schemeClr val="tx1"/>
                    </a:solidFill>
                    <a:uFillTx/>
                    <a:latin typeface="Times New Roman" panose="02020603050405020304" pitchFamily="18" charset="0"/>
                  </a:rPr>
                  <a:t>k)</a:t>
                </a:r>
                <a:endParaRPr lang="zh-CN" altLang="en-US">
                  <a:solidFill>
                    <a:schemeClr val="tx1"/>
                  </a:solidFill>
                  <a:uFillTx/>
                  <a:latin typeface="Times New Roman" panose="02020603050405020304" pitchFamily="18" charset="0"/>
                </a:endParaRPr>
              </a:p>
              <a:p>
                <a:r>
                  <a:rPr lang="zh-CN" altLang="en-US">
                    <a:solidFill>
                      <a:schemeClr val="tx1"/>
                    </a:solidFill>
                    <a:uFillTx/>
                    <a:latin typeface="Times New Roman" panose="02020603050405020304" pitchFamily="18" charset="0"/>
                  </a:rPr>
                  <a:t>第二种情况的比较次数：</a:t>
                </a:r>
                <a:r>
                  <a:rPr lang="en-US" altLang="zh-CN">
                    <a:solidFill>
                      <a:schemeClr val="tx1"/>
                    </a:solidFill>
                    <a:uFillTx/>
                    <a:latin typeface="Times New Roman" panose="02020603050405020304" pitchFamily="18" charset="0"/>
                  </a:rPr>
                  <a:t>n*k*(k-1)</a:t>
                </a:r>
                <a:r>
                  <a:rPr lang="zh-CN" altLang="en-US">
                    <a:solidFill>
                      <a:schemeClr val="tx1"/>
                    </a:solidFill>
                    <a:uFillTx/>
                    <a:latin typeface="Times New Roman" panose="02020603050405020304" pitchFamily="18" charset="0"/>
                  </a:rPr>
                  <a:t>。</a:t>
                </a:r>
                <a:endParaRPr lang="zh-CN" altLang="en-US">
                  <a:solidFill>
                    <a:schemeClr val="tx1"/>
                  </a:solidFill>
                  <a:uFillTx/>
                  <a:latin typeface="Times New Roman" panose="02020603050405020304" pitchFamily="18" charset="0"/>
                </a:endParaRPr>
              </a:p>
            </p:txBody>
          </p:sp>
        </mc:Choice>
        <mc:Fallback>
          <p:sp>
            <p:nvSpPr>
              <p:cNvPr id="20" name="文本框 19"/>
              <p:cNvSpPr txBox="1">
                <a:spLocks noRot="1" noChangeAspect="1" noMove="1" noResize="1" noEditPoints="1" noAdjustHandles="1" noChangeArrowheads="1" noChangeShapeType="1" noTextEdit="1"/>
              </p:cNvSpPr>
              <p:nvPr/>
            </p:nvSpPr>
            <p:spPr>
              <a:xfrm>
                <a:off x="692150" y="4437380"/>
                <a:ext cx="7758430" cy="960755"/>
              </a:xfrm>
              <a:prstGeom prst="rect">
                <a:avLst/>
              </a:prstGeom>
              <a:blipFill rotWithShape="1">
                <a:blip r:embed="rId2"/>
                <a:stretch>
                  <a:fillRect/>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07074" y="704121"/>
            <a:ext cx="269113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3.2.3 </a:t>
            </a:r>
            <a:r>
              <a:rPr lang="zh-CN" altLang="en-US" sz="2800" b="1" dirty="0">
                <a:solidFill>
                  <a:srgbClr val="0000FF"/>
                </a:solidFill>
                <a:latin typeface="楷体" panose="02010609060101010101" pitchFamily="49" charset="-122"/>
                <a:ea typeface="楷体" panose="02010609060101010101" pitchFamily="49" charset="-122"/>
              </a:rPr>
              <a:t>归并排序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3" name="文本框 2"/>
          <p:cNvSpPr txBox="1"/>
          <p:nvPr/>
        </p:nvSpPr>
        <p:spPr>
          <a:xfrm>
            <a:off x="539750" y="1268730"/>
            <a:ext cx="4572000" cy="368300"/>
          </a:xfrm>
          <a:prstGeom prst="rect">
            <a:avLst/>
          </a:prstGeom>
          <a:noFill/>
        </p:spPr>
        <p:txBody>
          <a:bodyPr wrap="square" rtlCol="0" anchor="t">
            <a:spAutoFit/>
          </a:bodyPr>
          <a:p>
            <a:r>
              <a:rPr lang="zh-CN" altLang="en-US">
                <a:latin typeface="Times New Roman" panose="02020603050405020304" pitchFamily="18" charset="0"/>
                <a:sym typeface="+mn-ea"/>
              </a:rPr>
              <a:t>二路归并排序延伸的</a:t>
            </a:r>
            <a:r>
              <a:rPr lang="en-US" altLang="zh-CN">
                <a:latin typeface="Times New Roman" panose="02020603050405020304" pitchFamily="18" charset="0"/>
                <a:sym typeface="+mn-ea"/>
              </a:rPr>
              <a:t>K</a:t>
            </a:r>
            <a:r>
              <a:rPr lang="zh-CN" altLang="en-US">
                <a:latin typeface="Times New Roman" panose="02020603050405020304" pitchFamily="18" charset="0"/>
                <a:sym typeface="+mn-ea"/>
              </a:rPr>
              <a:t>路归并问题</a:t>
            </a:r>
            <a:r>
              <a:rPr lang="en-US" altLang="zh-CN">
                <a:latin typeface="Times New Roman" panose="02020603050405020304" pitchFamily="18" charset="0"/>
                <a:sym typeface="+mn-ea"/>
              </a:rPr>
              <a:t>:</a:t>
            </a:r>
            <a:endParaRPr lang="en-US" altLang="zh-CN">
              <a:latin typeface="Times New Roman" panose="02020603050405020304" pitchFamily="18" charset="0"/>
              <a:sym typeface="+mn-ea"/>
            </a:endParaRPr>
          </a:p>
        </p:txBody>
      </p:sp>
      <p:sp>
        <p:nvSpPr>
          <p:cNvPr id="13" name="文本框 12"/>
          <p:cNvSpPr txBox="1"/>
          <p:nvPr/>
        </p:nvSpPr>
        <p:spPr>
          <a:xfrm>
            <a:off x="4211955" y="1276985"/>
            <a:ext cx="4248785" cy="713740"/>
          </a:xfrm>
          <a:prstGeom prst="rect">
            <a:avLst/>
          </a:prstGeom>
          <a:noFill/>
        </p:spPr>
        <p:txBody>
          <a:bodyPr wrap="square" rtlCol="0">
            <a:noAutofit/>
          </a:bodyPr>
          <a:p>
            <a:pPr algn="l"/>
            <a:r>
              <a:rPr lang="zh-CN" altLang="en-US"/>
              <a:t>那么如何改进这个算法？结合我们的分治思想来</a:t>
            </a:r>
            <a:r>
              <a:rPr lang="zh-CN" altLang="en-US"/>
              <a:t>改进。</a:t>
            </a:r>
            <a:endParaRPr lang="zh-CN" altLang="en-US"/>
          </a:p>
        </p:txBody>
      </p:sp>
      <p:graphicFrame>
        <p:nvGraphicFramePr>
          <p:cNvPr id="2" name="表格 1"/>
          <p:cNvGraphicFramePr/>
          <p:nvPr>
            <p:custDataLst>
              <p:tags r:id="rId1"/>
            </p:custDataLst>
          </p:nvPr>
        </p:nvGraphicFramePr>
        <p:xfrm>
          <a:off x="2242185" y="1863090"/>
          <a:ext cx="598170" cy="2286000"/>
        </p:xfrm>
        <a:graphic>
          <a:graphicData uri="http://schemas.openxmlformats.org/drawingml/2006/table">
            <a:tbl>
              <a:tblPr firstRow="1" bandRow="1">
                <a:tableStyleId>{5C22544A-7EE6-4342-B048-85BDC9FD1C3A}</a:tableStyleId>
              </a:tblPr>
              <a:tblGrid>
                <a:gridCol w="598170"/>
              </a:tblGrid>
              <a:tr h="381000">
                <a:tc>
                  <a:txBody>
                    <a:bodyPr/>
                    <a:p>
                      <a:pPr>
                        <a:buNone/>
                      </a:pPr>
                      <a:r>
                        <a:rPr lang="en-US" altLang="zh-CN" b="1">
                          <a:solidFill>
                            <a:schemeClr val="tx1"/>
                          </a:solidFill>
                          <a:latin typeface="Times New Roman" panose="02020603050405020304" pitchFamily="18" charset="0"/>
                          <a:cs typeface="Times New Roman" panose="02020603050405020304" pitchFamily="18" charset="0"/>
                        </a:rPr>
                        <a:t>8</a:t>
                      </a:r>
                      <a:endParaRPr lang="en-US" altLang="zh-CN" b="1">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381000">
                <a:tc>
                  <a:txBody>
                    <a:bodyPr/>
                    <a:p>
                      <a:pPr>
                        <a:buNone/>
                      </a:pPr>
                      <a:r>
                        <a:rPr lang="en-US" altLang="zh-CN" b="1">
                          <a:latin typeface="Times New Roman" panose="02020603050405020304" pitchFamily="18" charset="0"/>
                          <a:cs typeface="Times New Roman" panose="02020603050405020304" pitchFamily="18" charset="0"/>
                        </a:rPr>
                        <a:t>9</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381000">
                <a:tc>
                  <a:txBody>
                    <a:bodyPr/>
                    <a:p>
                      <a:pPr>
                        <a:buNone/>
                      </a:pPr>
                      <a:r>
                        <a:rPr lang="en-US" altLang="zh-CN" b="1">
                          <a:latin typeface="Times New Roman" panose="02020603050405020304" pitchFamily="18" charset="0"/>
                          <a:cs typeface="Times New Roman" panose="02020603050405020304" pitchFamily="18" charset="0"/>
                        </a:rPr>
                        <a:t>...</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381000">
                <a:tc>
                  <a:txBody>
                    <a:bodyPr/>
                    <a:p>
                      <a:pPr>
                        <a:buNone/>
                      </a:pPr>
                      <a:r>
                        <a:rPr lang="en-US" altLang="zh-CN" b="1">
                          <a:latin typeface="Times New Roman" panose="02020603050405020304" pitchFamily="18" charset="0"/>
                          <a:cs typeface="Times New Roman" panose="02020603050405020304" pitchFamily="18" charset="0"/>
                        </a:rPr>
                        <a:t>67</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381000">
                <a:tc>
                  <a:txBody>
                    <a:bodyPr/>
                    <a:p>
                      <a:pPr>
                        <a:buNone/>
                      </a:pPr>
                      <a:r>
                        <a:rPr lang="en-US" altLang="zh-CN" b="1">
                          <a:latin typeface="Times New Roman" panose="02020603050405020304" pitchFamily="18" charset="0"/>
                          <a:cs typeface="Times New Roman" panose="02020603050405020304" pitchFamily="18" charset="0"/>
                        </a:rPr>
                        <a:t>79</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bl>
          </a:graphicData>
        </a:graphic>
      </p:graphicFrame>
      <p:graphicFrame>
        <p:nvGraphicFramePr>
          <p:cNvPr id="4" name="表格 3"/>
          <p:cNvGraphicFramePr/>
          <p:nvPr>
            <p:custDataLst>
              <p:tags r:id="rId2"/>
            </p:custDataLst>
          </p:nvPr>
        </p:nvGraphicFramePr>
        <p:xfrm>
          <a:off x="3498850" y="1863090"/>
          <a:ext cx="598170" cy="2286000"/>
        </p:xfrm>
        <a:graphic>
          <a:graphicData uri="http://schemas.openxmlformats.org/drawingml/2006/table">
            <a:tbl>
              <a:tblPr firstRow="1" bandRow="1">
                <a:tableStyleId>{5C22544A-7EE6-4342-B048-85BDC9FD1C3A}</a:tableStyleId>
              </a:tblPr>
              <a:tblGrid>
                <a:gridCol w="598170"/>
              </a:tblGrid>
              <a:tr h="381000">
                <a:tc>
                  <a:txBody>
                    <a:bodyPr/>
                    <a:p>
                      <a:pPr>
                        <a:buNone/>
                      </a:pPr>
                      <a:r>
                        <a:rPr lang="en-US" altLang="zh-CN" b="1">
                          <a:solidFill>
                            <a:schemeClr val="tx1"/>
                          </a:solidFill>
                          <a:latin typeface="Times New Roman" panose="02020603050405020304" pitchFamily="18" charset="0"/>
                        </a:rPr>
                        <a:t>2</a:t>
                      </a:r>
                      <a:endParaRPr lang="en-US" altLang="zh-CN" b="1">
                        <a:solidFill>
                          <a:schemeClr val="tx1"/>
                        </a:solidFill>
                        <a:latin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rPr>
                        <a:t>12</a:t>
                      </a:r>
                      <a:endParaRPr lang="en-US" altLang="zh-CN" b="1">
                        <a:latin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rPr>
                        <a:t>...</a:t>
                      </a:r>
                      <a:endParaRPr lang="en-US" altLang="zh-CN" b="1">
                        <a:latin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rPr>
                        <a:t>29</a:t>
                      </a:r>
                      <a:endParaRPr lang="en-US" altLang="zh-CN" b="1">
                        <a:latin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rPr>
                        <a:t>90</a:t>
                      </a:r>
                      <a:endParaRPr lang="en-US" altLang="zh-CN" b="1">
                        <a:latin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bl>
          </a:graphicData>
        </a:graphic>
      </p:graphicFrame>
      <p:graphicFrame>
        <p:nvGraphicFramePr>
          <p:cNvPr id="5" name="表格 4"/>
          <p:cNvGraphicFramePr/>
          <p:nvPr>
            <p:custDataLst>
              <p:tags r:id="rId3"/>
            </p:custDataLst>
          </p:nvPr>
        </p:nvGraphicFramePr>
        <p:xfrm>
          <a:off x="4794885" y="1863090"/>
          <a:ext cx="598170" cy="2286000"/>
        </p:xfrm>
        <a:graphic>
          <a:graphicData uri="http://schemas.openxmlformats.org/drawingml/2006/table">
            <a:tbl>
              <a:tblPr firstRow="1" bandRow="1">
                <a:tableStyleId>{5C22544A-7EE6-4342-B048-85BDC9FD1C3A}</a:tableStyleId>
              </a:tblPr>
              <a:tblGrid>
                <a:gridCol w="598170"/>
              </a:tblGrid>
              <a:tr h="381000">
                <a:tc>
                  <a:txBody>
                    <a:bodyPr/>
                    <a:p>
                      <a:pPr>
                        <a:buNone/>
                      </a:pPr>
                      <a:r>
                        <a:rPr lang="en-US" altLang="zh-CN" b="1">
                          <a:solidFill>
                            <a:schemeClr val="tx1"/>
                          </a:solidFill>
                          <a:latin typeface="Times New Roman" panose="02020603050405020304" pitchFamily="18" charset="0"/>
                          <a:cs typeface="Times New Roman" panose="02020603050405020304" pitchFamily="18" charset="0"/>
                        </a:rPr>
                        <a:t>13</a:t>
                      </a:r>
                      <a:endParaRPr lang="en-US" altLang="zh-CN" b="1">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cs typeface="Times New Roman" panose="02020603050405020304" pitchFamily="18" charset="0"/>
                        </a:rPr>
                        <a:t>21</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cs typeface="Times New Roman" panose="02020603050405020304" pitchFamily="18" charset="0"/>
                        </a:rPr>
                        <a:t>...</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cs typeface="Times New Roman" panose="02020603050405020304" pitchFamily="18" charset="0"/>
                        </a:rPr>
                        <a:t>75</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cs typeface="Times New Roman" panose="02020603050405020304" pitchFamily="18" charset="0"/>
                        </a:rPr>
                        <a:t>89</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bl>
          </a:graphicData>
        </a:graphic>
      </p:graphicFrame>
      <p:graphicFrame>
        <p:nvGraphicFramePr>
          <p:cNvPr id="9" name="表格 8"/>
          <p:cNvGraphicFramePr/>
          <p:nvPr>
            <p:custDataLst>
              <p:tags r:id="rId4"/>
            </p:custDataLst>
          </p:nvPr>
        </p:nvGraphicFramePr>
        <p:xfrm>
          <a:off x="6075045" y="1844675"/>
          <a:ext cx="598170" cy="2286000"/>
        </p:xfrm>
        <a:graphic>
          <a:graphicData uri="http://schemas.openxmlformats.org/drawingml/2006/table">
            <a:tbl>
              <a:tblPr firstRow="1" bandRow="1">
                <a:tableStyleId>{5C22544A-7EE6-4342-B048-85BDC9FD1C3A}</a:tableStyleId>
              </a:tblPr>
              <a:tblGrid>
                <a:gridCol w="598170"/>
              </a:tblGrid>
              <a:tr h="381000">
                <a:tc>
                  <a:txBody>
                    <a:bodyPr/>
                    <a:p>
                      <a:pPr>
                        <a:buNone/>
                      </a:pPr>
                      <a:r>
                        <a:rPr lang="en-US" altLang="zh-CN" b="1">
                          <a:solidFill>
                            <a:schemeClr val="tx1"/>
                          </a:solidFill>
                          <a:latin typeface="Times New Roman" panose="02020603050405020304" pitchFamily="18" charset="0"/>
                          <a:cs typeface="Times New Roman" panose="02020603050405020304" pitchFamily="18" charset="0"/>
                        </a:rPr>
                        <a:t>1</a:t>
                      </a:r>
                      <a:endParaRPr lang="en-US" altLang="zh-CN" b="1">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cs typeface="Times New Roman" panose="02020603050405020304" pitchFamily="18" charset="0"/>
                        </a:rPr>
                        <a:t>3</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cs typeface="Times New Roman" panose="02020603050405020304" pitchFamily="18" charset="0"/>
                        </a:rPr>
                        <a:t>...</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cs typeface="Times New Roman" panose="02020603050405020304" pitchFamily="18" charset="0"/>
                        </a:rPr>
                        <a:t>52</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cs typeface="Times New Roman" panose="02020603050405020304" pitchFamily="18" charset="0"/>
                        </a:rPr>
                        <a:t>78</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bl>
          </a:graphicData>
        </a:graphic>
      </p:graphicFrame>
      <p:sp>
        <p:nvSpPr>
          <p:cNvPr id="21" name="左大括号 20"/>
          <p:cNvSpPr/>
          <p:nvPr/>
        </p:nvSpPr>
        <p:spPr>
          <a:xfrm rot="16200000">
            <a:off x="3068955" y="3420110"/>
            <a:ext cx="262890" cy="1145540"/>
          </a:xfrm>
          <a:prstGeom prst="leftBrac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2" name="左大括号 21"/>
          <p:cNvSpPr/>
          <p:nvPr/>
        </p:nvSpPr>
        <p:spPr>
          <a:xfrm rot="16200000">
            <a:off x="5589270" y="3431540"/>
            <a:ext cx="262890" cy="1145540"/>
          </a:xfrm>
          <a:prstGeom prst="leftBrac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graphicFrame>
        <p:nvGraphicFramePr>
          <p:cNvPr id="23" name="表格 22"/>
          <p:cNvGraphicFramePr/>
          <p:nvPr/>
        </p:nvGraphicFramePr>
        <p:xfrm>
          <a:off x="2915920" y="4221480"/>
          <a:ext cx="598170" cy="1905000"/>
        </p:xfrm>
        <a:graphic>
          <a:graphicData uri="http://schemas.openxmlformats.org/drawingml/2006/table">
            <a:tbl>
              <a:tblPr firstRow="1" bandRow="1">
                <a:tableStyleId>{5C22544A-7EE6-4342-B048-85BDC9FD1C3A}</a:tableStyleId>
              </a:tblPr>
              <a:tblGrid>
                <a:gridCol w="598170"/>
              </a:tblGrid>
              <a:tr h="381000">
                <a:tc>
                  <a:txBody>
                    <a:bodyPr/>
                    <a:p>
                      <a:pPr>
                        <a:buNone/>
                      </a:pPr>
                      <a:r>
                        <a:rPr lang="en-US" altLang="zh-CN" b="1">
                          <a:solidFill>
                            <a:schemeClr val="tx1"/>
                          </a:solidFill>
                          <a:latin typeface="Times New Roman" panose="02020603050405020304" pitchFamily="18" charset="0"/>
                          <a:cs typeface="Times New Roman" panose="02020603050405020304" pitchFamily="18" charset="0"/>
                        </a:rPr>
                        <a:t>2</a:t>
                      </a:r>
                      <a:endParaRPr lang="en-US" altLang="zh-CN" b="1">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381000">
                <a:tc>
                  <a:txBody>
                    <a:bodyPr/>
                    <a:p>
                      <a:pPr>
                        <a:buNone/>
                      </a:pPr>
                      <a:r>
                        <a:rPr lang="en-US" altLang="zh-CN" b="1">
                          <a:latin typeface="Times New Roman" panose="02020603050405020304" pitchFamily="18" charset="0"/>
                          <a:cs typeface="Times New Roman" panose="02020603050405020304" pitchFamily="18" charset="0"/>
                        </a:rPr>
                        <a:t>...</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381000">
                <a:tc>
                  <a:txBody>
                    <a:bodyPr/>
                    <a:p>
                      <a:pPr>
                        <a:buNone/>
                      </a:pPr>
                      <a:r>
                        <a:rPr lang="en-US" altLang="zh-CN" b="1">
                          <a:latin typeface="Times New Roman" panose="02020603050405020304" pitchFamily="18" charset="0"/>
                          <a:cs typeface="Times New Roman" panose="02020603050405020304" pitchFamily="18" charset="0"/>
                        </a:rPr>
                        <a:t>90</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bl>
          </a:graphicData>
        </a:graphic>
      </p:graphicFrame>
      <p:graphicFrame>
        <p:nvGraphicFramePr>
          <p:cNvPr id="24" name="表格 23"/>
          <p:cNvGraphicFramePr/>
          <p:nvPr/>
        </p:nvGraphicFramePr>
        <p:xfrm>
          <a:off x="5436235" y="4220845"/>
          <a:ext cx="598170" cy="1905000"/>
        </p:xfrm>
        <a:graphic>
          <a:graphicData uri="http://schemas.openxmlformats.org/drawingml/2006/table">
            <a:tbl>
              <a:tblPr firstRow="1" bandRow="1">
                <a:tableStyleId>{5C22544A-7EE6-4342-B048-85BDC9FD1C3A}</a:tableStyleId>
              </a:tblPr>
              <a:tblGrid>
                <a:gridCol w="598170"/>
              </a:tblGrid>
              <a:tr h="381000">
                <a:tc>
                  <a:txBody>
                    <a:bodyPr/>
                    <a:p>
                      <a:pPr>
                        <a:buNone/>
                      </a:pPr>
                      <a:r>
                        <a:rPr lang="en-US" altLang="zh-CN" b="1">
                          <a:solidFill>
                            <a:schemeClr val="tx1"/>
                          </a:solidFill>
                          <a:latin typeface="Times New Roman" panose="02020603050405020304" pitchFamily="18" charset="0"/>
                          <a:cs typeface="Times New Roman" panose="02020603050405020304" pitchFamily="18" charset="0"/>
                        </a:rPr>
                        <a:t>1</a:t>
                      </a:r>
                      <a:endParaRPr lang="en-US" altLang="zh-CN" b="1">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381000">
                <a:tc>
                  <a:txBody>
                    <a:bodyPr/>
                    <a:p>
                      <a:pPr>
                        <a:buNone/>
                      </a:pPr>
                      <a:r>
                        <a:rPr lang="en-US" altLang="zh-CN" b="1">
                          <a:latin typeface="Times New Roman" panose="02020603050405020304" pitchFamily="18" charset="0"/>
                          <a:cs typeface="Times New Roman" panose="02020603050405020304" pitchFamily="18" charset="0"/>
                        </a:rPr>
                        <a:t>...</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381000">
                <a:tc>
                  <a:txBody>
                    <a:bodyPr/>
                    <a:p>
                      <a:pPr>
                        <a:buNone/>
                      </a:pPr>
                      <a:r>
                        <a:rPr lang="en-US" altLang="zh-CN" b="1">
                          <a:latin typeface="Times New Roman" panose="02020603050405020304" pitchFamily="18" charset="0"/>
                          <a:cs typeface="Times New Roman" panose="02020603050405020304" pitchFamily="18" charset="0"/>
                        </a:rPr>
                        <a:t>89</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bl>
          </a:graphicData>
        </a:graphic>
      </p:graphicFrame>
      <p:sp>
        <p:nvSpPr>
          <p:cNvPr id="25" name="左大括号 24"/>
          <p:cNvSpPr/>
          <p:nvPr/>
        </p:nvSpPr>
        <p:spPr>
          <a:xfrm rot="16200000">
            <a:off x="4391660" y="4257040"/>
            <a:ext cx="229870" cy="2606040"/>
          </a:xfrm>
          <a:prstGeom prst="leftBrac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graphicFrame>
        <p:nvGraphicFramePr>
          <p:cNvPr id="26" name="表格 25"/>
          <p:cNvGraphicFramePr/>
          <p:nvPr/>
        </p:nvGraphicFramePr>
        <p:xfrm>
          <a:off x="4140200" y="5723255"/>
          <a:ext cx="598170" cy="1905000"/>
        </p:xfrm>
        <a:graphic>
          <a:graphicData uri="http://schemas.openxmlformats.org/drawingml/2006/table">
            <a:tbl>
              <a:tblPr firstRow="1" bandRow="1">
                <a:tableStyleId>{5C22544A-7EE6-4342-B048-85BDC9FD1C3A}</a:tableStyleId>
              </a:tblPr>
              <a:tblGrid>
                <a:gridCol w="598170"/>
              </a:tblGrid>
              <a:tr h="381000">
                <a:tc>
                  <a:txBody>
                    <a:bodyPr/>
                    <a:p>
                      <a:pPr>
                        <a:buNone/>
                      </a:pPr>
                      <a:r>
                        <a:rPr lang="en-US" altLang="zh-CN" b="1">
                          <a:solidFill>
                            <a:schemeClr val="tx1"/>
                          </a:solidFill>
                          <a:latin typeface="Times New Roman" panose="02020603050405020304" pitchFamily="18" charset="0"/>
                          <a:cs typeface="Times New Roman" panose="02020603050405020304" pitchFamily="18" charset="0"/>
                        </a:rPr>
                        <a:t>1</a:t>
                      </a:r>
                      <a:endParaRPr lang="en-US" altLang="zh-CN" b="1">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381000">
                <a:tc>
                  <a:txBody>
                    <a:bodyPr/>
                    <a:p>
                      <a:pPr>
                        <a:buNone/>
                      </a:pPr>
                      <a:r>
                        <a:rPr lang="en-US" altLang="zh-CN" b="1">
                          <a:latin typeface="Times New Roman" panose="02020603050405020304" pitchFamily="18" charset="0"/>
                          <a:cs typeface="Times New Roman" panose="02020603050405020304" pitchFamily="18" charset="0"/>
                        </a:rPr>
                        <a:t>...</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381000">
                <a:tc>
                  <a:txBody>
                    <a:bodyPr/>
                    <a:p>
                      <a:pPr>
                        <a:buNone/>
                      </a:pPr>
                      <a:r>
                        <a:rPr lang="en-US" altLang="zh-CN" b="1">
                          <a:latin typeface="Times New Roman" panose="02020603050405020304" pitchFamily="18" charset="0"/>
                          <a:cs typeface="Times New Roman" panose="02020603050405020304" pitchFamily="18" charset="0"/>
                        </a:rPr>
                        <a:t>90</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bl>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3"/>
          <p:cNvSpPr txBox="1">
            <a:spLocks noChangeArrowheads="1"/>
          </p:cNvSpPr>
          <p:nvPr/>
        </p:nvSpPr>
        <p:spPr bwMode="auto">
          <a:xfrm>
            <a:off x="2083739" y="1065375"/>
            <a:ext cx="4976520" cy="583565"/>
          </a:xfrm>
          <a:prstGeom prst="rect">
            <a:avLst/>
          </a:prstGeom>
          <a:noFill/>
          <a:ln w="9525">
            <a:noFill/>
            <a:miter lim="800000"/>
          </a:ln>
          <a:effectLst/>
        </p:spPr>
        <p:txBody>
          <a:bodyPr wrap="square">
            <a:spAutoFit/>
          </a:bodyPr>
          <a:lstStyle/>
          <a:p>
            <a:pPr algn="ctr">
              <a:spcBef>
                <a:spcPct val="50000"/>
              </a:spcBef>
              <a:defRPr/>
            </a:pPr>
            <a:r>
              <a:rPr lang="en-US" altLang="zh-CN"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3.1  </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递归</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技术</a:t>
            </a:r>
            <a:endPar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endParaRPr>
          </a:p>
        </p:txBody>
      </p:sp>
      <p:sp>
        <p:nvSpPr>
          <p:cNvPr id="2" name="矩形 1"/>
          <p:cNvSpPr/>
          <p:nvPr/>
        </p:nvSpPr>
        <p:spPr>
          <a:xfrm>
            <a:off x="225552" y="1557013"/>
            <a:ext cx="5908675" cy="521970"/>
          </a:xfrm>
          <a:prstGeom prst="rect">
            <a:avLst/>
          </a:prstGeom>
        </p:spPr>
        <p:txBody>
          <a:bodyPr wrap="none">
            <a:spAutoFit/>
          </a:bodyPr>
          <a:lstStyle/>
          <a:p>
            <a:pPr algn="just">
              <a:spcBef>
                <a:spcPct val="50000"/>
              </a:spcBef>
              <a:defRPr/>
            </a:pPr>
            <a:r>
              <a:rPr lang="en-US" altLang="zh-CN" sz="2800" b="1" dirty="0">
                <a:solidFill>
                  <a:srgbClr val="0000FF"/>
                </a:solidFill>
                <a:latin typeface="楷体" panose="02010609060101010101" pitchFamily="49" charset="-122"/>
                <a:ea typeface="楷体" panose="02010609060101010101" pitchFamily="49" charset="-122"/>
              </a:rPr>
              <a:t>3.1.1 </a:t>
            </a:r>
            <a:r>
              <a:rPr lang="zh-CN" altLang="en-US" sz="2800" b="1" dirty="0" smtClean="0">
                <a:solidFill>
                  <a:srgbClr val="0000FF"/>
                </a:solidFill>
                <a:latin typeface="楷体" panose="02010609060101010101" pitchFamily="49" charset="-122"/>
                <a:ea typeface="楷体" panose="02010609060101010101" pitchFamily="49" charset="-122"/>
              </a:rPr>
              <a:t>回顾一下现在计算机硬件</a:t>
            </a:r>
            <a:r>
              <a:rPr lang="zh-CN" altLang="en-US" sz="2800" b="1" dirty="0" smtClean="0">
                <a:solidFill>
                  <a:srgbClr val="0000FF"/>
                </a:solidFill>
                <a:latin typeface="楷体" panose="02010609060101010101" pitchFamily="49" charset="-122"/>
                <a:ea typeface="楷体" panose="02010609060101010101" pitchFamily="49" charset="-122"/>
              </a:rPr>
              <a:t>架构</a:t>
            </a:r>
            <a:endParaRPr lang="zh-CN" altLang="en-US" sz="2800" b="1" dirty="0" smtClean="0">
              <a:solidFill>
                <a:srgbClr val="0000FF"/>
              </a:solidFill>
              <a:latin typeface="楷体" panose="02010609060101010101" pitchFamily="49" charset="-122"/>
              <a:ea typeface="楷体" panose="02010609060101010101" pitchFamily="49" charset="-122"/>
            </a:endParaRPr>
          </a:p>
        </p:txBody>
      </p:sp>
      <p:sp>
        <p:nvSpPr>
          <p:cNvPr id="13" name="Text Box 4"/>
          <p:cNvSpPr txBox="1">
            <a:spLocks noChangeArrowheads="1"/>
          </p:cNvSpPr>
          <p:nvPr/>
        </p:nvSpPr>
        <p:spPr bwMode="auto">
          <a:xfrm>
            <a:off x="2844165" y="6196330"/>
            <a:ext cx="3763010"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2400" dirty="0">
                <a:solidFill>
                  <a:srgbClr val="080808"/>
                </a:solidFill>
                <a:uFillTx/>
                <a:latin typeface="Times New Roman" panose="02020603050405020304" pitchFamily="18" charset="0"/>
              </a:rPr>
              <a:t>当前计算机硬件</a:t>
            </a:r>
            <a:r>
              <a:rPr lang="zh-CN" altLang="en-US" sz="2400" dirty="0">
                <a:solidFill>
                  <a:srgbClr val="080808"/>
                </a:solidFill>
                <a:uFillTx/>
                <a:latin typeface="Times New Roman" panose="02020603050405020304" pitchFamily="18" charset="0"/>
              </a:rPr>
              <a:t>架构</a:t>
            </a:r>
            <a:endParaRPr lang="zh-CN" altLang="en-US" sz="2400" dirty="0">
              <a:solidFill>
                <a:srgbClr val="080808"/>
              </a:solidFill>
              <a:uFillTx/>
              <a:latin typeface="Times New Roman" panose="02020603050405020304" pitchFamily="18" charset="0"/>
            </a:endParaRPr>
          </a:p>
        </p:txBody>
      </p:sp>
      <p:sp>
        <p:nvSpPr>
          <p:cNvPr id="3" name="矩形 2"/>
          <p:cNvSpPr/>
          <p:nvPr/>
        </p:nvSpPr>
        <p:spPr>
          <a:xfrm>
            <a:off x="1359535" y="2946400"/>
            <a:ext cx="857250" cy="175450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4" name="文本框 3"/>
          <p:cNvSpPr txBox="1"/>
          <p:nvPr/>
        </p:nvSpPr>
        <p:spPr>
          <a:xfrm>
            <a:off x="1403985" y="3501390"/>
            <a:ext cx="857885" cy="475615"/>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CPU</a:t>
            </a:r>
            <a:endParaRPr lang="en-US" altLang="zh-CN">
              <a:latin typeface="Times New Roman" panose="02020603050405020304" pitchFamily="18" charset="0"/>
              <a:cs typeface="Times New Roman" panose="02020603050405020304" pitchFamily="18" charset="0"/>
            </a:endParaRPr>
          </a:p>
        </p:txBody>
      </p:sp>
      <p:sp>
        <p:nvSpPr>
          <p:cNvPr id="5" name="右箭头 4"/>
          <p:cNvSpPr/>
          <p:nvPr/>
        </p:nvSpPr>
        <p:spPr>
          <a:xfrm>
            <a:off x="2218055" y="3652520"/>
            <a:ext cx="4824000" cy="360000"/>
          </a:xfrm>
          <a:prstGeom prst="rightArrow">
            <a:avLst/>
          </a:prstGeom>
          <a:solidFill>
            <a:schemeClr val="accent1"/>
          </a:solidFill>
          <a:ln w="9525" cap="flat" cmpd="sng" algn="ctr">
            <a:solidFill>
              <a:srgbClr val="000000">
                <a:alpha val="0"/>
              </a:srgbClr>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6" name="左右箭头 5"/>
          <p:cNvSpPr/>
          <p:nvPr/>
        </p:nvSpPr>
        <p:spPr>
          <a:xfrm>
            <a:off x="2213610" y="3025775"/>
            <a:ext cx="4824730" cy="360045"/>
          </a:xfrm>
          <a:prstGeom prst="leftRightArrow">
            <a:avLst/>
          </a:prstGeom>
          <a:solidFill>
            <a:schemeClr val="bg1"/>
          </a:solidFill>
          <a:ln w="12700" cap="flat" cmpd="sng" algn="ctr">
            <a:gradFill>
              <a:gsLst>
                <a:gs pos="50000">
                  <a:schemeClr val="tx1"/>
                </a:gs>
                <a:gs pos="0">
                  <a:schemeClr val="tx1">
                    <a:lumMod val="25000"/>
                    <a:lumOff val="75000"/>
                  </a:schemeClr>
                </a:gs>
                <a:gs pos="100000">
                  <a:schemeClr val="tx1">
                    <a:lumMod val="85000"/>
                  </a:schemeClr>
                </a:gs>
              </a:gsLst>
              <a:lin ang="5400000" scaled="0"/>
            </a:gra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7" name="左右箭头 6"/>
          <p:cNvSpPr/>
          <p:nvPr/>
        </p:nvSpPr>
        <p:spPr>
          <a:xfrm>
            <a:off x="2216150" y="4272915"/>
            <a:ext cx="4824730" cy="360045"/>
          </a:xfrm>
          <a:prstGeom prst="leftRightArrow">
            <a:avLst/>
          </a:prstGeom>
          <a:solidFill>
            <a:schemeClr val="tx1"/>
          </a:solidFill>
          <a:ln w="9525" cap="flat" cmpd="sng" algn="ctr">
            <a:solidFill>
              <a:srgbClr val="000000">
                <a:alpha val="0"/>
              </a:srgbClr>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8" name="矩形 7"/>
          <p:cNvSpPr/>
          <p:nvPr/>
        </p:nvSpPr>
        <p:spPr>
          <a:xfrm>
            <a:off x="2788285" y="2143760"/>
            <a:ext cx="1343660" cy="666115"/>
          </a:xfrm>
          <a:prstGeom prst="rect">
            <a:avLst/>
          </a:prstGeom>
          <a:noFill/>
          <a:ln w="2857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9" name="文本框 8"/>
          <p:cNvSpPr txBox="1"/>
          <p:nvPr/>
        </p:nvSpPr>
        <p:spPr>
          <a:xfrm>
            <a:off x="2788285" y="2161540"/>
            <a:ext cx="1388745" cy="345440"/>
          </a:xfrm>
          <a:prstGeom prst="rect">
            <a:avLst/>
          </a:prstGeom>
          <a:noFill/>
        </p:spPr>
        <p:txBody>
          <a:bodyPr wrap="square" rtlCol="0">
            <a:noAutofit/>
          </a:bodyPr>
          <a:p>
            <a:r>
              <a:rPr lang="zh-CN" altLang="en-US"/>
              <a:t>随机存储</a:t>
            </a:r>
            <a:r>
              <a:rPr lang="zh-CN" altLang="en-US"/>
              <a:t>器</a:t>
            </a:r>
            <a:endParaRPr lang="zh-CN" altLang="en-US"/>
          </a:p>
        </p:txBody>
      </p:sp>
      <p:sp>
        <p:nvSpPr>
          <p:cNvPr id="10" name="矩形 9"/>
          <p:cNvSpPr/>
          <p:nvPr/>
        </p:nvSpPr>
        <p:spPr>
          <a:xfrm>
            <a:off x="4777740" y="2127250"/>
            <a:ext cx="1343660" cy="666115"/>
          </a:xfrm>
          <a:prstGeom prst="rect">
            <a:avLst/>
          </a:prstGeom>
          <a:noFill/>
          <a:ln w="2857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1" name="文本框 10"/>
          <p:cNvSpPr txBox="1"/>
          <p:nvPr/>
        </p:nvSpPr>
        <p:spPr>
          <a:xfrm>
            <a:off x="4777740" y="2145030"/>
            <a:ext cx="1388745" cy="345440"/>
          </a:xfrm>
          <a:prstGeom prst="rect">
            <a:avLst/>
          </a:prstGeom>
          <a:noFill/>
        </p:spPr>
        <p:txBody>
          <a:bodyPr wrap="square" rtlCol="0">
            <a:noAutofit/>
          </a:bodyPr>
          <a:p>
            <a:r>
              <a:rPr lang="zh-CN" altLang="en-US"/>
              <a:t>只读存储</a:t>
            </a:r>
            <a:r>
              <a:rPr lang="zh-CN" altLang="en-US"/>
              <a:t>器</a:t>
            </a:r>
            <a:endParaRPr lang="zh-CN" altLang="en-US"/>
          </a:p>
        </p:txBody>
      </p:sp>
      <p:sp>
        <p:nvSpPr>
          <p:cNvPr id="12" name="矩形 11"/>
          <p:cNvSpPr/>
          <p:nvPr/>
        </p:nvSpPr>
        <p:spPr>
          <a:xfrm>
            <a:off x="2771775" y="4816475"/>
            <a:ext cx="1359535" cy="357505"/>
          </a:xfrm>
          <a:prstGeom prst="rect">
            <a:avLst/>
          </a:prstGeom>
          <a:noFill/>
          <a:ln w="2857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4" name="文本框 13"/>
          <p:cNvSpPr txBox="1"/>
          <p:nvPr/>
        </p:nvSpPr>
        <p:spPr>
          <a:xfrm>
            <a:off x="2844165" y="4832350"/>
            <a:ext cx="1388745" cy="345440"/>
          </a:xfrm>
          <a:prstGeom prst="rect">
            <a:avLst/>
          </a:prstGeom>
          <a:noFill/>
        </p:spPr>
        <p:txBody>
          <a:bodyPr wrap="square" rtlCol="0">
            <a:noAutofit/>
          </a:bodyPr>
          <a:p>
            <a:r>
              <a:rPr lang="zh-CN" altLang="en-US"/>
              <a:t>输入</a:t>
            </a:r>
            <a:r>
              <a:rPr lang="zh-CN" altLang="en-US"/>
              <a:t>接口</a:t>
            </a:r>
            <a:endParaRPr lang="zh-CN" altLang="en-US"/>
          </a:p>
        </p:txBody>
      </p:sp>
      <p:sp>
        <p:nvSpPr>
          <p:cNvPr id="15" name="矩形 14"/>
          <p:cNvSpPr/>
          <p:nvPr/>
        </p:nvSpPr>
        <p:spPr>
          <a:xfrm>
            <a:off x="4761230" y="4799965"/>
            <a:ext cx="1360170" cy="356400"/>
          </a:xfrm>
          <a:prstGeom prst="rect">
            <a:avLst/>
          </a:prstGeom>
          <a:noFill/>
          <a:ln w="2857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6" name="文本框 15"/>
          <p:cNvSpPr txBox="1"/>
          <p:nvPr/>
        </p:nvSpPr>
        <p:spPr>
          <a:xfrm>
            <a:off x="4860290" y="4805045"/>
            <a:ext cx="1388745" cy="345440"/>
          </a:xfrm>
          <a:prstGeom prst="rect">
            <a:avLst/>
          </a:prstGeom>
          <a:noFill/>
        </p:spPr>
        <p:txBody>
          <a:bodyPr wrap="square" rtlCol="0">
            <a:noAutofit/>
          </a:bodyPr>
          <a:p>
            <a:r>
              <a:rPr lang="zh-CN" altLang="en-US"/>
              <a:t>输出</a:t>
            </a:r>
            <a:r>
              <a:rPr lang="zh-CN" altLang="en-US"/>
              <a:t>接口</a:t>
            </a:r>
            <a:endParaRPr lang="zh-CN" altLang="en-US"/>
          </a:p>
        </p:txBody>
      </p:sp>
      <p:sp>
        <p:nvSpPr>
          <p:cNvPr id="17" name="上下箭头 16"/>
          <p:cNvSpPr/>
          <p:nvPr/>
        </p:nvSpPr>
        <p:spPr>
          <a:xfrm>
            <a:off x="2970530" y="2825750"/>
            <a:ext cx="144145" cy="288290"/>
          </a:xfrm>
          <a:prstGeom prst="upDownArrow">
            <a:avLst/>
          </a:prstGeom>
          <a:noFill/>
          <a:ln w="9525" cap="flat" cmpd="sng" algn="ctr">
            <a:gradFill>
              <a:gsLst>
                <a:gs pos="50000">
                  <a:schemeClr val="tx1"/>
                </a:gs>
                <a:gs pos="0">
                  <a:schemeClr val="tx1">
                    <a:lumMod val="25000"/>
                    <a:lumOff val="75000"/>
                  </a:schemeClr>
                </a:gs>
                <a:gs pos="100000">
                  <a:schemeClr val="tx1">
                    <a:lumMod val="85000"/>
                  </a:schemeClr>
                </a:gs>
              </a:gsLst>
              <a:lin ang="5400000" scaled="0"/>
            </a:gra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8" name="文本框 17"/>
          <p:cNvSpPr txBox="1"/>
          <p:nvPr/>
        </p:nvSpPr>
        <p:spPr>
          <a:xfrm>
            <a:off x="6985635" y="2989580"/>
            <a:ext cx="1388745" cy="345440"/>
          </a:xfrm>
          <a:prstGeom prst="rect">
            <a:avLst/>
          </a:prstGeom>
          <a:noFill/>
        </p:spPr>
        <p:txBody>
          <a:bodyPr wrap="square" rtlCol="0">
            <a:noAutofit/>
          </a:bodyPr>
          <a:p>
            <a:r>
              <a:rPr lang="zh-CN" altLang="en-US"/>
              <a:t>数据</a:t>
            </a:r>
            <a:r>
              <a:rPr lang="zh-CN" altLang="en-US"/>
              <a:t>总线</a:t>
            </a:r>
            <a:endParaRPr lang="zh-CN" altLang="en-US"/>
          </a:p>
        </p:txBody>
      </p:sp>
      <p:sp>
        <p:nvSpPr>
          <p:cNvPr id="19" name="文本框 18"/>
          <p:cNvSpPr txBox="1"/>
          <p:nvPr/>
        </p:nvSpPr>
        <p:spPr>
          <a:xfrm>
            <a:off x="6985635" y="3641090"/>
            <a:ext cx="1388745" cy="345440"/>
          </a:xfrm>
          <a:prstGeom prst="rect">
            <a:avLst/>
          </a:prstGeom>
          <a:noFill/>
        </p:spPr>
        <p:txBody>
          <a:bodyPr wrap="square" rtlCol="0">
            <a:noAutofit/>
          </a:bodyPr>
          <a:p>
            <a:r>
              <a:rPr lang="zh-CN" altLang="en-US"/>
              <a:t>地址总线</a:t>
            </a:r>
            <a:endParaRPr lang="zh-CN" altLang="en-US"/>
          </a:p>
        </p:txBody>
      </p:sp>
      <p:sp>
        <p:nvSpPr>
          <p:cNvPr id="20" name="文本框 19"/>
          <p:cNvSpPr txBox="1"/>
          <p:nvPr/>
        </p:nvSpPr>
        <p:spPr>
          <a:xfrm>
            <a:off x="6985635" y="4279265"/>
            <a:ext cx="1388745" cy="345440"/>
          </a:xfrm>
          <a:prstGeom prst="rect">
            <a:avLst/>
          </a:prstGeom>
          <a:noFill/>
        </p:spPr>
        <p:txBody>
          <a:bodyPr wrap="square" rtlCol="0">
            <a:noAutofit/>
          </a:bodyPr>
          <a:p>
            <a:r>
              <a:rPr lang="zh-CN" altLang="en-US"/>
              <a:t>控制总线</a:t>
            </a:r>
            <a:endParaRPr lang="zh-CN" altLang="en-US"/>
          </a:p>
        </p:txBody>
      </p:sp>
      <p:sp>
        <p:nvSpPr>
          <p:cNvPr id="21" name="上箭头 20"/>
          <p:cNvSpPr/>
          <p:nvPr/>
        </p:nvSpPr>
        <p:spPr>
          <a:xfrm rot="10800000">
            <a:off x="5076335" y="2825750"/>
            <a:ext cx="144000" cy="287655"/>
          </a:xfrm>
          <a:prstGeom prst="upArrow">
            <a:avLst/>
          </a:prstGeom>
          <a:noFill/>
          <a:ln w="9525" cap="flat" cmpd="sng" algn="ctr">
            <a:gradFill>
              <a:gsLst>
                <a:gs pos="50000">
                  <a:schemeClr val="tx1"/>
                </a:gs>
                <a:gs pos="0">
                  <a:schemeClr val="tx1">
                    <a:lumMod val="25000"/>
                    <a:lumOff val="75000"/>
                  </a:schemeClr>
                </a:gs>
                <a:gs pos="100000">
                  <a:schemeClr val="tx1">
                    <a:lumMod val="85000"/>
                  </a:schemeClr>
                </a:gs>
              </a:gsLst>
              <a:lin ang="5400000" scaled="0"/>
            </a:gra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2" name="上箭头 21"/>
          <p:cNvSpPr/>
          <p:nvPr/>
        </p:nvSpPr>
        <p:spPr>
          <a:xfrm rot="10800000">
            <a:off x="3275965" y="3924300"/>
            <a:ext cx="295910" cy="847090"/>
          </a:xfrm>
          <a:prstGeom prst="upArrow">
            <a:avLst/>
          </a:prstGeom>
          <a:solidFill>
            <a:schemeClr val="accent1"/>
          </a:solidFill>
          <a:ln w="9525" cap="flat" cmpd="sng" algn="ctr">
            <a:solidFill>
              <a:srgbClr val="000000">
                <a:alpha val="0"/>
              </a:srgbClr>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3" name="上箭头 22"/>
          <p:cNvSpPr/>
          <p:nvPr/>
        </p:nvSpPr>
        <p:spPr>
          <a:xfrm rot="10800000">
            <a:off x="5363845" y="3922395"/>
            <a:ext cx="295910" cy="847090"/>
          </a:xfrm>
          <a:prstGeom prst="upArrow">
            <a:avLst/>
          </a:prstGeom>
          <a:solidFill>
            <a:schemeClr val="accent1"/>
          </a:solidFill>
          <a:ln w="9525" cap="flat" cmpd="sng" algn="ctr">
            <a:solidFill>
              <a:srgbClr val="000000">
                <a:alpha val="0"/>
              </a:srgbClr>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4" name="上箭头 23"/>
          <p:cNvSpPr/>
          <p:nvPr/>
        </p:nvSpPr>
        <p:spPr>
          <a:xfrm>
            <a:off x="3505835" y="2792730"/>
            <a:ext cx="295910" cy="946785"/>
          </a:xfrm>
          <a:prstGeom prst="upArrow">
            <a:avLst/>
          </a:prstGeom>
          <a:solidFill>
            <a:schemeClr val="accent1"/>
          </a:solidFill>
          <a:ln w="9525" cap="flat" cmpd="sng" algn="ctr">
            <a:solidFill>
              <a:srgbClr val="000000">
                <a:alpha val="0"/>
              </a:srgbClr>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5" name="上箭头 24"/>
          <p:cNvSpPr/>
          <p:nvPr/>
        </p:nvSpPr>
        <p:spPr>
          <a:xfrm>
            <a:off x="5634355" y="2794000"/>
            <a:ext cx="295910" cy="954405"/>
          </a:xfrm>
          <a:prstGeom prst="upArrow">
            <a:avLst/>
          </a:prstGeom>
          <a:solidFill>
            <a:schemeClr val="accent1"/>
          </a:solidFill>
          <a:ln w="9525" cap="flat" cmpd="sng" algn="ctr">
            <a:no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6" name="上箭头 25"/>
          <p:cNvSpPr/>
          <p:nvPr/>
        </p:nvSpPr>
        <p:spPr>
          <a:xfrm>
            <a:off x="2799080" y="3296285"/>
            <a:ext cx="295910" cy="1515745"/>
          </a:xfrm>
          <a:prstGeom prst="upArrow">
            <a:avLst/>
          </a:prstGeom>
          <a:solidFill>
            <a:schemeClr val="bg1"/>
          </a:solidFill>
          <a:ln w="9525" cap="flat" cmpd="sng" algn="ctr">
            <a:gradFill>
              <a:gsLst>
                <a:gs pos="50000">
                  <a:schemeClr val="tx1"/>
                </a:gs>
                <a:gs pos="0">
                  <a:schemeClr val="tx1">
                    <a:lumMod val="25000"/>
                    <a:lumOff val="75000"/>
                  </a:schemeClr>
                </a:gs>
                <a:gs pos="100000">
                  <a:schemeClr val="tx1">
                    <a:lumMod val="85000"/>
                  </a:schemeClr>
                </a:gs>
              </a:gsLst>
              <a:lin ang="5400000" scaled="0"/>
            </a:gra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7" name="上箭头 26"/>
          <p:cNvSpPr/>
          <p:nvPr/>
        </p:nvSpPr>
        <p:spPr>
          <a:xfrm rot="10800000">
            <a:off x="4892040" y="3295650"/>
            <a:ext cx="295910" cy="1515745"/>
          </a:xfrm>
          <a:prstGeom prst="upArrow">
            <a:avLst/>
          </a:prstGeom>
          <a:solidFill>
            <a:schemeClr val="bg1"/>
          </a:solidFill>
          <a:ln w="9525" cap="flat" cmpd="sng" algn="ctr">
            <a:gradFill>
              <a:gsLst>
                <a:gs pos="50000">
                  <a:schemeClr val="tx1"/>
                </a:gs>
                <a:gs pos="0">
                  <a:schemeClr val="tx1">
                    <a:lumMod val="25000"/>
                    <a:lumOff val="75000"/>
                  </a:schemeClr>
                </a:gs>
                <a:gs pos="100000">
                  <a:schemeClr val="tx1">
                    <a:lumMod val="85000"/>
                  </a:schemeClr>
                </a:gs>
              </a:gsLst>
              <a:lin ang="5400000" scaled="0"/>
            </a:gra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8" name="矩形 27"/>
          <p:cNvSpPr/>
          <p:nvPr/>
        </p:nvSpPr>
        <p:spPr>
          <a:xfrm>
            <a:off x="2752090" y="5483225"/>
            <a:ext cx="1343660" cy="666115"/>
          </a:xfrm>
          <a:prstGeom prst="rect">
            <a:avLst/>
          </a:prstGeom>
          <a:noFill/>
          <a:ln w="2857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9" name="文本框 28"/>
          <p:cNvSpPr txBox="1"/>
          <p:nvPr/>
        </p:nvSpPr>
        <p:spPr>
          <a:xfrm>
            <a:off x="2752090" y="5501005"/>
            <a:ext cx="1388745" cy="345440"/>
          </a:xfrm>
          <a:prstGeom prst="rect">
            <a:avLst/>
          </a:prstGeom>
          <a:noFill/>
        </p:spPr>
        <p:txBody>
          <a:bodyPr wrap="square" rtlCol="0">
            <a:noAutofit/>
          </a:bodyPr>
          <a:p>
            <a:r>
              <a:rPr lang="zh-CN" altLang="en-US"/>
              <a:t>输入</a:t>
            </a:r>
            <a:r>
              <a:rPr lang="zh-CN" altLang="en-US"/>
              <a:t>设备</a:t>
            </a:r>
            <a:endParaRPr lang="zh-CN" altLang="en-US"/>
          </a:p>
          <a:p>
            <a:endParaRPr lang="zh-CN" altLang="en-US"/>
          </a:p>
        </p:txBody>
      </p:sp>
      <p:sp>
        <p:nvSpPr>
          <p:cNvPr id="31" name="上下箭头 30"/>
          <p:cNvSpPr/>
          <p:nvPr/>
        </p:nvSpPr>
        <p:spPr>
          <a:xfrm>
            <a:off x="3804285" y="4520565"/>
            <a:ext cx="144145" cy="288290"/>
          </a:xfrm>
          <a:prstGeom prst="upDownArrow">
            <a:avLst/>
          </a:prstGeom>
          <a:solidFill>
            <a:schemeClr val="tx1"/>
          </a:solidFill>
          <a:ln w="9525" cap="flat" cmpd="sng" algn="ctr">
            <a:gradFill>
              <a:gsLst>
                <a:gs pos="50000">
                  <a:schemeClr val="tx1"/>
                </a:gs>
                <a:gs pos="0">
                  <a:schemeClr val="tx1">
                    <a:lumMod val="25000"/>
                    <a:lumOff val="75000"/>
                  </a:schemeClr>
                </a:gs>
                <a:gs pos="100000">
                  <a:schemeClr val="tx1">
                    <a:lumMod val="85000"/>
                  </a:schemeClr>
                </a:gs>
              </a:gsLst>
              <a:lin ang="5400000" scaled="0"/>
            </a:gra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2" name="上下箭头 31"/>
          <p:cNvSpPr/>
          <p:nvPr/>
        </p:nvSpPr>
        <p:spPr>
          <a:xfrm>
            <a:off x="3874135" y="2808605"/>
            <a:ext cx="201295" cy="1557020"/>
          </a:xfrm>
          <a:prstGeom prst="upDownArrow">
            <a:avLst/>
          </a:prstGeom>
          <a:solidFill>
            <a:schemeClr val="tx1"/>
          </a:solidFill>
          <a:ln w="9525" cap="flat" cmpd="sng" algn="ctr">
            <a:gradFill>
              <a:gsLst>
                <a:gs pos="50000">
                  <a:schemeClr val="tx1"/>
                </a:gs>
                <a:gs pos="0">
                  <a:schemeClr val="tx1">
                    <a:lumMod val="25000"/>
                    <a:lumOff val="75000"/>
                  </a:schemeClr>
                </a:gs>
                <a:gs pos="100000">
                  <a:schemeClr val="tx1">
                    <a:lumMod val="85000"/>
                  </a:schemeClr>
                </a:gs>
              </a:gsLst>
              <a:lin ang="5400000" scaled="0"/>
            </a:gra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3" name="上下箭头 32"/>
          <p:cNvSpPr/>
          <p:nvPr/>
        </p:nvSpPr>
        <p:spPr>
          <a:xfrm>
            <a:off x="5941695" y="2818130"/>
            <a:ext cx="201295" cy="1557020"/>
          </a:xfrm>
          <a:prstGeom prst="upDownArrow">
            <a:avLst/>
          </a:prstGeom>
          <a:solidFill>
            <a:schemeClr val="tx1"/>
          </a:solidFill>
          <a:ln w="9525" cap="flat" cmpd="sng" algn="ctr">
            <a:gradFill>
              <a:gsLst>
                <a:gs pos="50000">
                  <a:schemeClr val="tx1"/>
                </a:gs>
                <a:gs pos="0">
                  <a:schemeClr val="tx1">
                    <a:lumMod val="25000"/>
                    <a:lumOff val="75000"/>
                  </a:schemeClr>
                </a:gs>
                <a:gs pos="100000">
                  <a:schemeClr val="tx1">
                    <a:lumMod val="85000"/>
                  </a:schemeClr>
                </a:gs>
              </a:gsLst>
              <a:lin ang="5400000" scaled="0"/>
            </a:gra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4" name="上下箭头 33"/>
          <p:cNvSpPr/>
          <p:nvPr/>
        </p:nvSpPr>
        <p:spPr>
          <a:xfrm>
            <a:off x="5978525" y="4520565"/>
            <a:ext cx="144145" cy="288290"/>
          </a:xfrm>
          <a:prstGeom prst="upDownArrow">
            <a:avLst/>
          </a:prstGeom>
          <a:solidFill>
            <a:schemeClr val="tx1"/>
          </a:solidFill>
          <a:ln w="9525" cap="flat" cmpd="sng" algn="ctr">
            <a:gradFill>
              <a:gsLst>
                <a:gs pos="50000">
                  <a:schemeClr val="tx1"/>
                </a:gs>
                <a:gs pos="0">
                  <a:schemeClr val="tx1">
                    <a:lumMod val="25000"/>
                    <a:lumOff val="75000"/>
                  </a:schemeClr>
                </a:gs>
                <a:gs pos="100000">
                  <a:schemeClr val="tx1">
                    <a:lumMod val="85000"/>
                  </a:schemeClr>
                </a:gs>
              </a:gsLst>
              <a:lin ang="5400000" scaled="0"/>
            </a:gra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5" name="矩形 34"/>
          <p:cNvSpPr/>
          <p:nvPr/>
        </p:nvSpPr>
        <p:spPr>
          <a:xfrm>
            <a:off x="4761230" y="5485765"/>
            <a:ext cx="1343660" cy="666115"/>
          </a:xfrm>
          <a:prstGeom prst="rect">
            <a:avLst/>
          </a:prstGeom>
          <a:noFill/>
          <a:ln w="2857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6" name="文本框 35"/>
          <p:cNvSpPr txBox="1"/>
          <p:nvPr/>
        </p:nvSpPr>
        <p:spPr>
          <a:xfrm>
            <a:off x="4761230" y="5503545"/>
            <a:ext cx="1388745" cy="345440"/>
          </a:xfrm>
          <a:prstGeom prst="rect">
            <a:avLst/>
          </a:prstGeom>
          <a:noFill/>
        </p:spPr>
        <p:txBody>
          <a:bodyPr wrap="square" rtlCol="0">
            <a:noAutofit/>
          </a:bodyPr>
          <a:p>
            <a:r>
              <a:rPr lang="zh-CN" altLang="en-US"/>
              <a:t>输</a:t>
            </a:r>
            <a:r>
              <a:rPr lang="zh-CN" altLang="en-US"/>
              <a:t>出设备</a:t>
            </a:r>
            <a:endParaRPr lang="zh-CN" altLang="en-US"/>
          </a:p>
          <a:p>
            <a:endParaRPr lang="zh-CN" altLang="en-US"/>
          </a:p>
        </p:txBody>
      </p:sp>
      <p:sp>
        <p:nvSpPr>
          <p:cNvPr id="37" name="上箭头 36"/>
          <p:cNvSpPr/>
          <p:nvPr/>
        </p:nvSpPr>
        <p:spPr>
          <a:xfrm>
            <a:off x="2844165" y="5157470"/>
            <a:ext cx="271145" cy="320040"/>
          </a:xfrm>
          <a:prstGeom prst="upArrow">
            <a:avLst/>
          </a:prstGeom>
          <a:solidFill>
            <a:schemeClr val="bg1"/>
          </a:solidFill>
          <a:ln w="9525" cap="flat" cmpd="sng" algn="ctr">
            <a:gradFill>
              <a:gsLst>
                <a:gs pos="50000">
                  <a:schemeClr val="tx1"/>
                </a:gs>
                <a:gs pos="0">
                  <a:schemeClr val="tx1">
                    <a:lumMod val="25000"/>
                    <a:lumOff val="75000"/>
                  </a:schemeClr>
                </a:gs>
                <a:gs pos="100000">
                  <a:schemeClr val="tx1">
                    <a:lumMod val="85000"/>
                  </a:schemeClr>
                </a:gs>
              </a:gsLst>
              <a:lin ang="5400000" scaled="0"/>
            </a:gra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8" name="上下箭头 37"/>
          <p:cNvSpPr/>
          <p:nvPr/>
        </p:nvSpPr>
        <p:spPr>
          <a:xfrm>
            <a:off x="3636010" y="5186045"/>
            <a:ext cx="144145" cy="288290"/>
          </a:xfrm>
          <a:prstGeom prst="upDownArrow">
            <a:avLst/>
          </a:prstGeom>
          <a:solidFill>
            <a:schemeClr val="tx1"/>
          </a:solidFill>
          <a:ln w="9525" cap="flat" cmpd="sng" algn="ctr">
            <a:gradFill>
              <a:gsLst>
                <a:gs pos="50000">
                  <a:schemeClr val="tx1"/>
                </a:gs>
                <a:gs pos="0">
                  <a:schemeClr val="tx1">
                    <a:lumMod val="25000"/>
                    <a:lumOff val="75000"/>
                  </a:schemeClr>
                </a:gs>
                <a:gs pos="100000">
                  <a:schemeClr val="tx1">
                    <a:lumMod val="85000"/>
                  </a:schemeClr>
                </a:gs>
              </a:gsLst>
              <a:lin ang="5400000" scaled="0"/>
            </a:gra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9" name="上箭头 38"/>
          <p:cNvSpPr/>
          <p:nvPr/>
        </p:nvSpPr>
        <p:spPr>
          <a:xfrm rot="10800000">
            <a:off x="4892040" y="5174615"/>
            <a:ext cx="257175" cy="311150"/>
          </a:xfrm>
          <a:prstGeom prst="upArrow">
            <a:avLst/>
          </a:prstGeom>
          <a:solidFill>
            <a:schemeClr val="bg1"/>
          </a:solidFill>
          <a:ln w="9525" cap="flat" cmpd="sng" algn="ctr">
            <a:gradFill>
              <a:gsLst>
                <a:gs pos="50000">
                  <a:schemeClr val="tx1"/>
                </a:gs>
                <a:gs pos="0">
                  <a:schemeClr val="tx1">
                    <a:lumMod val="25000"/>
                    <a:lumOff val="75000"/>
                  </a:schemeClr>
                </a:gs>
                <a:gs pos="100000">
                  <a:schemeClr val="tx1">
                    <a:lumMod val="85000"/>
                  </a:schemeClr>
                </a:gs>
              </a:gsLst>
              <a:lin ang="5400000" scaled="0"/>
            </a:gra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40" name="上下箭头 39"/>
          <p:cNvSpPr/>
          <p:nvPr/>
        </p:nvSpPr>
        <p:spPr>
          <a:xfrm>
            <a:off x="5580380" y="5177155"/>
            <a:ext cx="144145" cy="288290"/>
          </a:xfrm>
          <a:prstGeom prst="upDownArrow">
            <a:avLst/>
          </a:prstGeom>
          <a:solidFill>
            <a:schemeClr val="tx1"/>
          </a:solidFill>
          <a:ln w="9525" cap="flat" cmpd="sng" algn="ctr">
            <a:gradFill>
              <a:gsLst>
                <a:gs pos="50000">
                  <a:schemeClr val="tx1"/>
                </a:gs>
                <a:gs pos="0">
                  <a:schemeClr val="tx1">
                    <a:lumMod val="25000"/>
                    <a:lumOff val="75000"/>
                  </a:schemeClr>
                </a:gs>
                <a:gs pos="100000">
                  <a:schemeClr val="tx1">
                    <a:lumMod val="85000"/>
                  </a:schemeClr>
                </a:gs>
              </a:gsLst>
              <a:lin ang="5400000" scaled="0"/>
            </a:gra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07074" y="704121"/>
            <a:ext cx="269113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3.2.3 </a:t>
            </a:r>
            <a:r>
              <a:rPr lang="zh-CN" altLang="en-US" sz="2800" b="1" dirty="0">
                <a:solidFill>
                  <a:srgbClr val="0000FF"/>
                </a:solidFill>
                <a:latin typeface="楷体" panose="02010609060101010101" pitchFamily="49" charset="-122"/>
                <a:ea typeface="楷体" panose="02010609060101010101" pitchFamily="49" charset="-122"/>
              </a:rPr>
              <a:t>归并排序</a:t>
            </a:r>
            <a:endParaRPr lang="zh-CN" altLang="en-US" sz="2800" b="1" dirty="0">
              <a:solidFill>
                <a:srgbClr val="0000FF"/>
              </a:solidFill>
              <a:latin typeface="楷体" panose="02010609060101010101" pitchFamily="49" charset="-122"/>
              <a:ea typeface="楷体" panose="02010609060101010101" pitchFamily="49" charset="-122"/>
            </a:endParaRPr>
          </a:p>
        </p:txBody>
      </p:sp>
      <p:pic>
        <p:nvPicPr>
          <p:cNvPr id="7" name="图片 6"/>
          <p:cNvPicPr>
            <a:picLocks noChangeAspect="1"/>
          </p:cNvPicPr>
          <p:nvPr/>
        </p:nvPicPr>
        <p:blipFill>
          <a:blip r:embed="rId1"/>
          <a:stretch>
            <a:fillRect/>
          </a:stretch>
        </p:blipFill>
        <p:spPr>
          <a:xfrm>
            <a:off x="5868035" y="1052830"/>
            <a:ext cx="2644775" cy="2865755"/>
          </a:xfrm>
          <a:prstGeom prst="rect">
            <a:avLst/>
          </a:prstGeom>
        </p:spPr>
      </p:pic>
      <p:sp>
        <p:nvSpPr>
          <p:cNvPr id="8" name="文本框 7"/>
          <p:cNvSpPr txBox="1"/>
          <p:nvPr/>
        </p:nvSpPr>
        <p:spPr>
          <a:xfrm>
            <a:off x="467360" y="1412875"/>
            <a:ext cx="4248785" cy="713740"/>
          </a:xfrm>
          <a:prstGeom prst="rect">
            <a:avLst/>
          </a:prstGeom>
          <a:noFill/>
        </p:spPr>
        <p:txBody>
          <a:bodyPr wrap="square" rtlCol="0">
            <a:noAutofit/>
          </a:bodyPr>
          <a:p>
            <a:pPr algn="l"/>
            <a:r>
              <a:rPr lang="zh-CN" altLang="en-US"/>
              <a:t>分析一下这种算法策略的时间</a:t>
            </a:r>
            <a:r>
              <a:rPr lang="zh-CN" altLang="en-US"/>
              <a:t>复杂度？</a:t>
            </a:r>
            <a:endParaRPr lang="zh-CN" altLang="en-US"/>
          </a:p>
        </p:txBody>
      </p:sp>
      <mc:AlternateContent xmlns:mc="http://schemas.openxmlformats.org/markup-compatibility/2006">
        <mc:Choice xmlns:a14="http://schemas.microsoft.com/office/drawing/2010/main" Requires="a14">
          <p:sp>
            <p:nvSpPr>
              <p:cNvPr id="10" name="文本框 9"/>
              <p:cNvSpPr txBox="1"/>
              <p:nvPr/>
            </p:nvSpPr>
            <p:spPr>
              <a:xfrm>
                <a:off x="539750" y="2493010"/>
                <a:ext cx="5244465" cy="967105"/>
              </a:xfrm>
              <a:prstGeom prst="rect">
                <a:avLst/>
              </a:prstGeom>
              <a:noFill/>
            </p:spPr>
            <p:txBody>
              <a:bodyPr wrap="square" rtlCol="0">
                <a:noAutofit/>
              </a:bodyPr>
              <a:p>
                <a:pPr algn="l"/>
                <a:r>
                  <a:rPr lang="zh-CN" altLang="en-US"/>
                  <a:t>分析一下这种算法策略的时间复杂度？是不是直接可以写成一个递归形式的时间复杂度</a:t>
                </a:r>
                <a:endParaRPr lang="zh-CN" altLang="en-US"/>
              </a:p>
              <a:p>
                <a:pPr algn="l"/>
                <a:r>
                  <a:rPr lang="en-US" altLang="zh-CN">
                    <a:solidFill>
                      <a:schemeClr val="tx1"/>
                    </a:solidFill>
                    <a:uFillTx/>
                    <a:latin typeface="Times New Roman" panose="02020603050405020304" pitchFamily="18" charset="0"/>
                  </a:rPr>
                  <a:t>T(k*n) = 2*T(</a:t>
                </a:r>
                <a14:m>
                  <m:oMath xmlns:m="http://schemas.openxmlformats.org/officeDocument/2006/math">
                    <m:f>
                      <m:fPr>
                        <m:ctrlPr>
                          <a:rPr lang="en-US" altLang="zh-CN" i="1">
                            <a:solidFill>
                              <a:schemeClr val="tx1"/>
                            </a:solidFill>
                            <a:uFillTx/>
                            <a:latin typeface="Cambria Math" panose="02040503050406030204" charset="0"/>
                            <a:cs typeface="Cambria Math" panose="02040503050406030204" charset="0"/>
                          </a:rPr>
                        </m:ctrlPr>
                      </m:fPr>
                      <m:num>
                        <m:r>
                          <a:rPr lang="en-US" altLang="zh-CN" i="1">
                            <a:solidFill>
                              <a:schemeClr val="tx1"/>
                            </a:solidFill>
                            <a:uFillTx/>
                            <a:latin typeface="Cambria Math" panose="02040503050406030204" charset="0"/>
                            <a:cs typeface="Cambria Math" panose="02040503050406030204" charset="0"/>
                          </a:rPr>
                          <m:t>𝑘</m:t>
                        </m:r>
                        <m:r>
                          <a:rPr lang="en-US" altLang="zh-CN" i="1">
                            <a:solidFill>
                              <a:schemeClr val="tx1"/>
                            </a:solidFill>
                            <a:uFillTx/>
                            <a:latin typeface="Cambria Math" panose="02040503050406030204" charset="0"/>
                            <a:cs typeface="Cambria Math" panose="02040503050406030204" charset="0"/>
                          </a:rPr>
                          <m:t>∗</m:t>
                        </m:r>
                        <m:r>
                          <a:rPr lang="en-US" altLang="zh-CN" i="1">
                            <a:solidFill>
                              <a:schemeClr val="tx1"/>
                            </a:solidFill>
                            <a:uFillTx/>
                            <a:latin typeface="Cambria Math" panose="02040503050406030204" charset="0"/>
                            <a:cs typeface="Cambria Math" panose="02040503050406030204" charset="0"/>
                          </a:rPr>
                          <m:t>𝑛</m:t>
                        </m:r>
                      </m:num>
                      <m:den>
                        <m:r>
                          <a:rPr lang="en-US" altLang="zh-CN" i="1">
                            <a:solidFill>
                              <a:schemeClr val="tx1"/>
                            </a:solidFill>
                            <a:uFillTx/>
                            <a:latin typeface="Cambria Math" panose="02040503050406030204" charset="0"/>
                            <a:ea typeface="MS Mincho" charset="0"/>
                            <a:cs typeface="Cambria Math" panose="02040503050406030204" charset="0"/>
                          </a:rPr>
                          <m:t>2</m:t>
                        </m:r>
                      </m:den>
                    </m:f>
                  </m:oMath>
                </a14:m>
                <a:r>
                  <a:rPr lang="en-US" altLang="zh-CN">
                    <a:solidFill>
                      <a:schemeClr val="tx1"/>
                    </a:solidFill>
                    <a:uFillTx/>
                    <a:latin typeface="Times New Roman" panose="02020603050405020304" pitchFamily="18" charset="0"/>
                  </a:rPr>
                  <a:t>)+O(k*n)</a:t>
                </a:r>
                <a:endParaRPr lang="en-US" altLang="zh-CN">
                  <a:solidFill>
                    <a:schemeClr val="tx1"/>
                  </a:solidFill>
                  <a:uFillTx/>
                  <a:latin typeface="Times New Roman" panose="02020603050405020304" pitchFamily="18" charset="0"/>
                </a:endParaRPr>
              </a:p>
            </p:txBody>
          </p:sp>
        </mc:Choice>
        <mc:Fallback>
          <p:sp>
            <p:nvSpPr>
              <p:cNvPr id="10" name="文本框 9"/>
              <p:cNvSpPr txBox="1">
                <a:spLocks noRot="1" noChangeAspect="1" noMove="1" noResize="1" noEditPoints="1" noAdjustHandles="1" noChangeArrowheads="1" noChangeShapeType="1" noTextEdit="1"/>
              </p:cNvSpPr>
              <p:nvPr/>
            </p:nvSpPr>
            <p:spPr>
              <a:xfrm>
                <a:off x="539750" y="2493010"/>
                <a:ext cx="5244465" cy="967105"/>
              </a:xfrm>
              <a:prstGeom prst="rect">
                <a:avLst/>
              </a:prstGeom>
              <a:blipFill rotWithShape="1">
                <a:blip r:embed="rId2"/>
                <a:stretch>
                  <a:fillRect b="-2101"/>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 Box 4"/>
          <p:cNvSpPr txBox="1">
            <a:spLocks noChangeArrowheads="1"/>
          </p:cNvSpPr>
          <p:nvPr/>
        </p:nvSpPr>
        <p:spPr bwMode="auto">
          <a:xfrm>
            <a:off x="97537" y="1772816"/>
            <a:ext cx="8948925" cy="30460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400" dirty="0">
                <a:solidFill>
                  <a:srgbClr val="080808"/>
                </a:solidFill>
                <a:uFillTx/>
                <a:latin typeface="Times New Roman" panose="02020603050405020304" pitchFamily="18" charset="0"/>
                <a:cs typeface="Times New Roman" panose="02020603050405020304" pitchFamily="18" charset="0"/>
              </a:rPr>
              <a:t>二分查找采用的是分治策略：</a:t>
            </a:r>
            <a:endParaRPr lang="zh-CN" altLang="en-US" sz="2400" dirty="0">
              <a:solidFill>
                <a:srgbClr val="080808"/>
              </a:solidFill>
              <a:uFillTx/>
              <a:latin typeface="Times New Roman" panose="02020603050405020304" pitchFamily="18" charset="0"/>
              <a:cs typeface="Times New Roman" panose="02020603050405020304" pitchFamily="18" charset="0"/>
            </a:endParaRPr>
          </a:p>
          <a:p>
            <a:pPr indent="457200">
              <a:spcBef>
                <a:spcPts val="0"/>
              </a:spcBef>
              <a:buSzTx/>
              <a:buFontTx/>
              <a:buNone/>
            </a:pPr>
            <a:r>
              <a:rPr lang="zh-CN" altLang="en-US" sz="2400" dirty="0">
                <a:solidFill>
                  <a:srgbClr val="080808"/>
                </a:solidFill>
                <a:uFillTx/>
                <a:latin typeface="Times New Roman" panose="02020603050405020304" pitchFamily="18" charset="0"/>
                <a:cs typeface="Times New Roman" panose="02020603050405020304" pitchFamily="18" charset="0"/>
              </a:rPr>
              <a:t>（</a:t>
            </a:r>
            <a:r>
              <a:rPr lang="en-US" altLang="zh-CN" sz="2400" dirty="0">
                <a:solidFill>
                  <a:srgbClr val="080808"/>
                </a:solidFill>
                <a:uFillTx/>
                <a:latin typeface="Times New Roman" panose="02020603050405020304" pitchFamily="18" charset="0"/>
                <a:cs typeface="Times New Roman" panose="02020603050405020304" pitchFamily="18" charset="0"/>
              </a:rPr>
              <a:t>1</a:t>
            </a:r>
            <a:r>
              <a:rPr lang="zh-CN" altLang="en-US" sz="2400" dirty="0">
                <a:solidFill>
                  <a:srgbClr val="080808"/>
                </a:solidFill>
                <a:uFillTx/>
                <a:latin typeface="Times New Roman" panose="02020603050405020304" pitchFamily="18" charset="0"/>
                <a:cs typeface="Times New Roman" panose="02020603050405020304" pitchFamily="18" charset="0"/>
              </a:rPr>
              <a:t>）分：将待查找数据序列分成两个长度相等的子序列，取中间元素与</a:t>
            </a:r>
            <a:r>
              <a:rPr lang="en-US" altLang="zh-CN" sz="2400" dirty="0">
                <a:solidFill>
                  <a:srgbClr val="080808"/>
                </a:solidFill>
                <a:uFillTx/>
                <a:latin typeface="Times New Roman" panose="02020603050405020304" pitchFamily="18" charset="0"/>
                <a:cs typeface="Times New Roman" panose="02020603050405020304" pitchFamily="18" charset="0"/>
              </a:rPr>
              <a:t>key</a:t>
            </a:r>
            <a:r>
              <a:rPr lang="zh-CN" altLang="en-US" sz="2400" dirty="0">
                <a:solidFill>
                  <a:srgbClr val="080808"/>
                </a:solidFill>
                <a:uFillTx/>
                <a:latin typeface="Times New Roman" panose="02020603050405020304" pitchFamily="18" charset="0"/>
                <a:cs typeface="Times New Roman" panose="02020603050405020304" pitchFamily="18" charset="0"/>
              </a:rPr>
              <a:t>进行比较；</a:t>
            </a:r>
            <a:endParaRPr lang="zh-CN" altLang="en-US" sz="2400" dirty="0">
              <a:solidFill>
                <a:srgbClr val="080808"/>
              </a:solidFill>
              <a:uFillTx/>
              <a:latin typeface="Times New Roman" panose="02020603050405020304" pitchFamily="18" charset="0"/>
              <a:cs typeface="Times New Roman" panose="02020603050405020304" pitchFamily="18" charset="0"/>
            </a:endParaRPr>
          </a:p>
          <a:p>
            <a:pPr indent="457200">
              <a:spcBef>
                <a:spcPts val="0"/>
              </a:spcBef>
              <a:buSzTx/>
              <a:buFontTx/>
              <a:buNone/>
            </a:pPr>
            <a:r>
              <a:rPr lang="zh-CN" altLang="en-US" sz="2400" dirty="0">
                <a:solidFill>
                  <a:srgbClr val="080808"/>
                </a:solidFill>
                <a:uFillTx/>
                <a:latin typeface="Times New Roman" panose="02020603050405020304" pitchFamily="18" charset="0"/>
                <a:cs typeface="Times New Roman" panose="02020603050405020304" pitchFamily="18" charset="0"/>
              </a:rPr>
              <a:t>（</a:t>
            </a:r>
            <a:r>
              <a:rPr lang="en-US" altLang="zh-CN" sz="2400" dirty="0">
                <a:solidFill>
                  <a:srgbClr val="080808"/>
                </a:solidFill>
                <a:uFillTx/>
                <a:latin typeface="Times New Roman" panose="02020603050405020304" pitchFamily="18" charset="0"/>
                <a:cs typeface="Times New Roman" panose="02020603050405020304" pitchFamily="18" charset="0"/>
              </a:rPr>
              <a:t>2</a:t>
            </a:r>
            <a:r>
              <a:rPr lang="zh-CN" altLang="en-US" sz="2400" dirty="0">
                <a:solidFill>
                  <a:srgbClr val="080808"/>
                </a:solidFill>
                <a:uFillTx/>
                <a:latin typeface="Times New Roman" panose="02020603050405020304" pitchFamily="18" charset="0"/>
                <a:cs typeface="Times New Roman" panose="02020603050405020304" pitchFamily="18" charset="0"/>
              </a:rPr>
              <a:t>）治：如果相等，查找成功，结束查找；如果不相等在子序列中进行递归查找；</a:t>
            </a:r>
            <a:endParaRPr lang="zh-CN" altLang="en-US" sz="2400" dirty="0">
              <a:solidFill>
                <a:srgbClr val="080808"/>
              </a:solidFill>
              <a:uFillTx/>
              <a:latin typeface="Times New Roman" panose="02020603050405020304" pitchFamily="18" charset="0"/>
              <a:cs typeface="Times New Roman" panose="02020603050405020304" pitchFamily="18" charset="0"/>
            </a:endParaRPr>
          </a:p>
          <a:p>
            <a:pPr indent="457200">
              <a:spcBef>
                <a:spcPts val="0"/>
              </a:spcBef>
              <a:buSzTx/>
              <a:buFontTx/>
              <a:buNone/>
            </a:pPr>
            <a:r>
              <a:rPr lang="zh-CN" altLang="en-US" sz="2400" dirty="0">
                <a:solidFill>
                  <a:srgbClr val="080808"/>
                </a:solidFill>
                <a:uFillTx/>
                <a:latin typeface="Times New Roman" panose="02020603050405020304" pitchFamily="18" charset="0"/>
                <a:cs typeface="Times New Roman" panose="02020603050405020304" pitchFamily="18" charset="0"/>
              </a:rPr>
              <a:t>（</a:t>
            </a:r>
            <a:r>
              <a:rPr lang="en-US" altLang="zh-CN" sz="2400" dirty="0">
                <a:solidFill>
                  <a:srgbClr val="080808"/>
                </a:solidFill>
                <a:uFillTx/>
                <a:latin typeface="Times New Roman" panose="02020603050405020304" pitchFamily="18" charset="0"/>
                <a:cs typeface="Times New Roman" panose="02020603050405020304" pitchFamily="18" charset="0"/>
              </a:rPr>
              <a:t>3</a:t>
            </a:r>
            <a:r>
              <a:rPr lang="zh-CN" altLang="en-US" sz="2400" dirty="0">
                <a:solidFill>
                  <a:srgbClr val="080808"/>
                </a:solidFill>
                <a:uFillTx/>
                <a:latin typeface="Times New Roman" panose="02020603050405020304" pitchFamily="18" charset="0"/>
                <a:cs typeface="Times New Roman" panose="02020603050405020304" pitchFamily="18" charset="0"/>
              </a:rPr>
              <a:t>）合：因为实际上并没有把数据序列分开，因此无需进行合并；</a:t>
            </a:r>
            <a:endParaRPr lang="zh-CN" altLang="en-US" sz="2400" dirty="0">
              <a:solidFill>
                <a:srgbClr val="080808"/>
              </a:solidFill>
              <a:uFillTx/>
              <a:latin typeface="Times New Roman" panose="02020603050405020304" pitchFamily="18" charset="0"/>
              <a:cs typeface="Times New Roman" panose="02020603050405020304" pitchFamily="18" charset="0"/>
            </a:endParaRPr>
          </a:p>
          <a:p>
            <a:pPr indent="457200">
              <a:spcBef>
                <a:spcPts val="0"/>
              </a:spcBef>
              <a:buSzTx/>
              <a:buFontTx/>
              <a:buNone/>
            </a:pPr>
            <a:endParaRPr lang="zh-CN" altLang="en-US" sz="2400" dirty="0">
              <a:solidFill>
                <a:srgbClr val="080808"/>
              </a:solidFill>
              <a:uFillTx/>
              <a:latin typeface="Times New Roman" panose="02020603050405020304" pitchFamily="18" charset="0"/>
              <a:cs typeface="Times New Roman" panose="02020603050405020304" pitchFamily="18" charset="0"/>
            </a:endParaRPr>
          </a:p>
        </p:txBody>
      </p:sp>
      <p:sp>
        <p:nvSpPr>
          <p:cNvPr id="3" name="矩形 2"/>
          <p:cNvSpPr/>
          <p:nvPr/>
        </p:nvSpPr>
        <p:spPr>
          <a:xfrm>
            <a:off x="623734" y="1052736"/>
            <a:ext cx="2691130"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3.3.1 </a:t>
            </a:r>
            <a:r>
              <a:rPr lang="zh-CN" altLang="en-US" sz="2800" b="1" dirty="0">
                <a:solidFill>
                  <a:srgbClr val="0000FF"/>
                </a:solidFill>
                <a:latin typeface="楷体" panose="02010609060101010101" pitchFamily="49" charset="-122"/>
                <a:ea typeface="楷体" panose="02010609060101010101" pitchFamily="49" charset="-122"/>
              </a:rPr>
              <a:t>二分查找</a:t>
            </a:r>
            <a:endParaRPr lang="zh-CN" altLang="en-US" sz="2800" b="1" dirty="0">
              <a:solidFill>
                <a:srgbClr val="0000FF"/>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 Box 4"/>
          <p:cNvSpPr txBox="1">
            <a:spLocks noChangeArrowheads="1"/>
          </p:cNvSpPr>
          <p:nvPr/>
        </p:nvSpPr>
        <p:spPr bwMode="auto">
          <a:xfrm>
            <a:off x="623570" y="1701165"/>
            <a:ext cx="6167755"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marL="0" indent="0" latinLnBrk="0">
              <a:spcBef>
                <a:spcPts val="0"/>
              </a:spcBef>
              <a:buSzTx/>
              <a:buFontTx/>
              <a:buNone/>
            </a:pPr>
            <a:r>
              <a:rPr lang="zh-CN" altLang="en-US" sz="1800" dirty="0">
                <a:solidFill>
                  <a:srgbClr val="080808"/>
                </a:solidFill>
                <a:uFillTx/>
                <a:latin typeface="Times New Roman" panose="02020603050405020304" pitchFamily="18" charset="0"/>
                <a:cs typeface="Times New Roman" panose="02020603050405020304" pitchFamily="18" charset="0"/>
              </a:rPr>
              <a:t>二分查找的经典问题：在一个有序数组中查找相应的元素。</a:t>
            </a:r>
            <a:endParaRPr lang="zh-CN" altLang="en-US" sz="1800" dirty="0">
              <a:solidFill>
                <a:srgbClr val="080808"/>
              </a:solidFill>
              <a:uFillTx/>
              <a:latin typeface="Times New Roman" panose="02020603050405020304" pitchFamily="18" charset="0"/>
              <a:cs typeface="Times New Roman" panose="02020603050405020304" pitchFamily="18" charset="0"/>
            </a:endParaRPr>
          </a:p>
        </p:txBody>
      </p:sp>
      <p:sp>
        <p:nvSpPr>
          <p:cNvPr id="3" name="矩形 2"/>
          <p:cNvSpPr/>
          <p:nvPr/>
        </p:nvSpPr>
        <p:spPr>
          <a:xfrm>
            <a:off x="623734" y="1052736"/>
            <a:ext cx="2691130"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3.3.1 </a:t>
            </a:r>
            <a:r>
              <a:rPr lang="zh-CN" altLang="en-US" sz="2800" b="1" dirty="0">
                <a:solidFill>
                  <a:srgbClr val="0000FF"/>
                </a:solidFill>
                <a:latin typeface="楷体" panose="02010609060101010101" pitchFamily="49" charset="-122"/>
                <a:ea typeface="楷体" panose="02010609060101010101" pitchFamily="49" charset="-122"/>
              </a:rPr>
              <a:t>二分查找</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2" name="Text Box 4"/>
          <p:cNvSpPr txBox="1">
            <a:spLocks noChangeArrowheads="1"/>
          </p:cNvSpPr>
          <p:nvPr/>
        </p:nvSpPr>
        <p:spPr bwMode="auto">
          <a:xfrm>
            <a:off x="750570" y="2204720"/>
            <a:ext cx="146558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marL="0" indent="0" latinLnBrk="0">
              <a:spcBef>
                <a:spcPts val="0"/>
              </a:spcBef>
              <a:buSzTx/>
              <a:buFontTx/>
              <a:buNone/>
            </a:pPr>
            <a:r>
              <a:rPr lang="zh-CN" altLang="en-US" sz="1800" dirty="0">
                <a:solidFill>
                  <a:srgbClr val="080808"/>
                </a:solidFill>
                <a:uFillTx/>
                <a:latin typeface="Times New Roman" panose="02020603050405020304" pitchFamily="18" charset="0"/>
                <a:cs typeface="Times New Roman" panose="02020603050405020304" pitchFamily="18" charset="0"/>
              </a:rPr>
              <a:t>例如数组</a:t>
            </a:r>
            <a:r>
              <a:rPr lang="en-US" altLang="zh-CN" sz="1800" dirty="0">
                <a:solidFill>
                  <a:srgbClr val="080808"/>
                </a:solidFill>
                <a:uFillTx/>
                <a:latin typeface="Times New Roman" panose="02020603050405020304" pitchFamily="18" charset="0"/>
                <a:cs typeface="Times New Roman" panose="02020603050405020304" pitchFamily="18" charset="0"/>
              </a:rPr>
              <a:t>a</a:t>
            </a:r>
            <a:r>
              <a:rPr lang="zh-CN" altLang="en-US" sz="1800" dirty="0">
                <a:solidFill>
                  <a:srgbClr val="080808"/>
                </a:solidFill>
                <a:uFillTx/>
                <a:latin typeface="Times New Roman" panose="02020603050405020304" pitchFamily="18" charset="0"/>
                <a:cs typeface="Times New Roman" panose="02020603050405020304" pitchFamily="18" charset="0"/>
              </a:rPr>
              <a:t>：</a:t>
            </a:r>
            <a:endParaRPr lang="zh-CN" altLang="en-US" sz="1800" dirty="0">
              <a:solidFill>
                <a:srgbClr val="080808"/>
              </a:solidFill>
              <a:uFillTx/>
              <a:latin typeface="Times New Roman" panose="02020603050405020304" pitchFamily="18" charset="0"/>
              <a:cs typeface="Times New Roman" panose="02020603050405020304" pitchFamily="18" charset="0"/>
            </a:endParaRPr>
          </a:p>
        </p:txBody>
      </p:sp>
      <p:graphicFrame>
        <p:nvGraphicFramePr>
          <p:cNvPr id="4" name="表格 3"/>
          <p:cNvGraphicFramePr/>
          <p:nvPr>
            <p:custDataLst>
              <p:tags r:id="rId6"/>
            </p:custDataLst>
          </p:nvPr>
        </p:nvGraphicFramePr>
        <p:xfrm>
          <a:off x="1979930" y="2208530"/>
          <a:ext cx="4394200" cy="365760"/>
        </p:xfrm>
        <a:graphic>
          <a:graphicData uri="http://schemas.openxmlformats.org/drawingml/2006/table">
            <a:tbl>
              <a:tblPr firstRow="1" bandRow="1">
                <a:tableStyleId>{5C22544A-7EE6-4342-B048-85BDC9FD1C3A}</a:tableStyleId>
              </a:tblPr>
              <a:tblGrid>
                <a:gridCol w="549275"/>
                <a:gridCol w="549275"/>
                <a:gridCol w="549275"/>
                <a:gridCol w="549275"/>
                <a:gridCol w="549275"/>
                <a:gridCol w="549275"/>
                <a:gridCol w="549275"/>
                <a:gridCol w="549275"/>
              </a:tblGrid>
              <a:tr h="365760">
                <a:tc>
                  <a:txBody>
                    <a:bodyPr/>
                    <a:p>
                      <a:pPr>
                        <a:buNone/>
                      </a:pPr>
                      <a:r>
                        <a:rPr lang="en-US" altLang="zh-CN">
                          <a:solidFill>
                            <a:schemeClr val="tx1"/>
                          </a:solidFill>
                          <a:latin typeface="Times New Roman" panose="02020603050405020304" pitchFamily="18" charset="0"/>
                          <a:cs typeface="Times New Roman" panose="02020603050405020304" pitchFamily="18" charset="0"/>
                        </a:rPr>
                        <a:t>5</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10</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16</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21</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32</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42</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60</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78</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sp>
        <p:nvSpPr>
          <p:cNvPr id="5" name="文本框 4"/>
          <p:cNvSpPr txBox="1"/>
          <p:nvPr/>
        </p:nvSpPr>
        <p:spPr>
          <a:xfrm>
            <a:off x="249555" y="4075430"/>
            <a:ext cx="2455545" cy="456565"/>
          </a:xfrm>
          <a:prstGeom prst="rect">
            <a:avLst/>
          </a:prstGeom>
          <a:noFill/>
        </p:spPr>
        <p:txBody>
          <a:bodyPr wrap="square" rtlCol="0">
            <a:noAutofit/>
          </a:bodyPr>
          <a:p>
            <a:r>
              <a:rPr lang="en-US" altLang="zh-CN" sz="1800">
                <a:latin typeface="Times New Roman" panose="02020603050405020304" pitchFamily="18" charset="0"/>
                <a:cs typeface="Times New Roman" panose="02020603050405020304" pitchFamily="18" charset="0"/>
              </a:rPr>
              <a:t>BinSearch(</a:t>
            </a:r>
            <a:r>
              <a:rPr lang="en-US" altLang="zh-CN" sz="1800">
                <a:latin typeface="Times New Roman" panose="02020603050405020304" pitchFamily="18" charset="0"/>
                <a:cs typeface="Times New Roman" panose="02020603050405020304" pitchFamily="18" charset="0"/>
              </a:rPr>
              <a:t>a,i,j,key) =</a:t>
            </a:r>
            <a:endParaRPr lang="en-US" altLang="zh-CN" sz="1800">
              <a:latin typeface="Times New Roman" panose="02020603050405020304" pitchFamily="18" charset="0"/>
              <a:cs typeface="Times New Roman" panose="02020603050405020304" pitchFamily="18" charset="0"/>
            </a:endParaRPr>
          </a:p>
        </p:txBody>
      </p:sp>
      <p:sp>
        <p:nvSpPr>
          <p:cNvPr id="12" name="左大括号 11"/>
          <p:cNvSpPr/>
          <p:nvPr/>
        </p:nvSpPr>
        <p:spPr>
          <a:xfrm>
            <a:off x="2516505" y="3415665"/>
            <a:ext cx="438150" cy="1691640"/>
          </a:xfrm>
          <a:prstGeom prst="leftBrace">
            <a:avLst/>
          </a:prstGeom>
          <a:noFill/>
          <a:ln w="2857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3" name="文本框 12"/>
          <p:cNvSpPr txBox="1"/>
          <p:nvPr/>
        </p:nvSpPr>
        <p:spPr>
          <a:xfrm>
            <a:off x="3092450" y="3271520"/>
            <a:ext cx="2660015" cy="549910"/>
          </a:xfrm>
          <a:prstGeom prst="rect">
            <a:avLst/>
          </a:prstGeom>
          <a:noFill/>
        </p:spPr>
        <p:txBody>
          <a:bodyPr wrap="square" rtlCol="0">
            <a:noAutofit/>
          </a:bodyPr>
          <a:p>
            <a:r>
              <a:rPr lang="en-US" altLang="zh-CN" sz="1600">
                <a:solidFill>
                  <a:schemeClr val="tx1"/>
                </a:solidFill>
                <a:uFillTx/>
                <a:latin typeface="Times New Roman" panose="02020603050405020304" pitchFamily="18" charset="0"/>
                <a:cs typeface="Times New Roman" panose="02020603050405020304" pitchFamily="18" charset="0"/>
              </a:rPr>
              <a:t>a[mid]==key,</a:t>
            </a:r>
            <a:r>
              <a:rPr lang="zh-CN" altLang="en-US" sz="1600">
                <a:solidFill>
                  <a:schemeClr val="tx1"/>
                </a:solidFill>
                <a:uFillTx/>
                <a:latin typeface="Times New Roman" panose="02020603050405020304" pitchFamily="18" charset="0"/>
                <a:cs typeface="Times New Roman" panose="02020603050405020304" pitchFamily="18" charset="0"/>
              </a:rPr>
              <a:t>则返回结果</a:t>
            </a:r>
            <a:r>
              <a:rPr lang="en-US" altLang="zh-CN" sz="1600">
                <a:solidFill>
                  <a:schemeClr val="tx1"/>
                </a:solidFill>
                <a:uFillTx/>
                <a:latin typeface="Times New Roman" panose="02020603050405020304" pitchFamily="18" charset="0"/>
                <a:cs typeface="Times New Roman" panose="02020603050405020304" pitchFamily="18" charset="0"/>
              </a:rPr>
              <a:t>;</a:t>
            </a:r>
            <a:endParaRPr lang="en-US" altLang="zh-CN" sz="1600">
              <a:solidFill>
                <a:schemeClr val="tx1"/>
              </a:solidFill>
              <a:uFillTx/>
              <a:latin typeface="Times New Roman" panose="02020603050405020304" pitchFamily="18" charset="0"/>
              <a:cs typeface="Times New Roman" panose="02020603050405020304" pitchFamily="18" charset="0"/>
            </a:endParaRPr>
          </a:p>
          <a:p>
            <a:pPr algn="just"/>
            <a:endParaRPr lang="en-US" altLang="zh-CN" sz="1600">
              <a:solidFill>
                <a:schemeClr val="tx1"/>
              </a:solidFill>
              <a:uFillTx/>
              <a:latin typeface="Times New Roman" panose="02020603050405020304" pitchFamily="18" charset="0"/>
              <a:cs typeface="Times New Roman" panose="02020603050405020304" pitchFamily="18" charset="0"/>
            </a:endParaRPr>
          </a:p>
        </p:txBody>
      </p:sp>
      <p:sp>
        <p:nvSpPr>
          <p:cNvPr id="14" name="文本框 13"/>
          <p:cNvSpPr txBox="1"/>
          <p:nvPr/>
        </p:nvSpPr>
        <p:spPr>
          <a:xfrm>
            <a:off x="6396355" y="3271520"/>
            <a:ext cx="2237740" cy="445770"/>
          </a:xfrm>
          <a:prstGeom prst="rect">
            <a:avLst/>
          </a:prstGeom>
          <a:noFill/>
        </p:spPr>
        <p:txBody>
          <a:bodyPr wrap="square" rtlCol="0">
            <a:noAutofit/>
          </a:bodyPr>
          <a:p>
            <a:r>
              <a:rPr lang="en-US" sz="1800">
                <a:solidFill>
                  <a:schemeClr val="tx1"/>
                </a:solidFill>
                <a:uFillTx/>
                <a:latin typeface="Times New Roman" panose="02020603050405020304" pitchFamily="18" charset="0"/>
              </a:rPr>
              <a:t>mid = (low+high)/2;</a:t>
            </a:r>
            <a:endParaRPr lang="zh-CN" altLang="en-US" sz="1800">
              <a:solidFill>
                <a:schemeClr val="tx1"/>
              </a:solidFill>
              <a:uFillTx/>
              <a:latin typeface="Times New Roman" panose="02020603050405020304" pitchFamily="18" charset="0"/>
            </a:endParaRPr>
          </a:p>
          <a:p>
            <a:endParaRPr lang="zh-CN" altLang="en-US" sz="1800">
              <a:solidFill>
                <a:schemeClr val="tx1"/>
              </a:solidFill>
              <a:uFillTx/>
              <a:latin typeface="Times New Roman" panose="02020603050405020304" pitchFamily="18" charset="0"/>
            </a:endParaRPr>
          </a:p>
          <a:p>
            <a:endParaRPr lang="zh-CN" altLang="en-US" sz="1800">
              <a:solidFill>
                <a:schemeClr val="tx1"/>
              </a:solidFill>
              <a:uFillTx/>
              <a:latin typeface="Times New Roman" panose="02020603050405020304" pitchFamily="18" charset="0"/>
            </a:endParaRPr>
          </a:p>
          <a:p>
            <a:endParaRPr lang="zh-CN" altLang="en-US" sz="1800">
              <a:solidFill>
                <a:schemeClr val="tx1"/>
              </a:solidFill>
              <a:uFillTx/>
              <a:latin typeface="Times New Roman" panose="02020603050405020304" pitchFamily="18" charset="0"/>
            </a:endParaRPr>
          </a:p>
        </p:txBody>
      </p:sp>
      <p:sp>
        <p:nvSpPr>
          <p:cNvPr id="17" name="文本框 16"/>
          <p:cNvSpPr txBox="1"/>
          <p:nvPr/>
        </p:nvSpPr>
        <p:spPr>
          <a:xfrm>
            <a:off x="2954655" y="4841240"/>
            <a:ext cx="3406140" cy="969010"/>
          </a:xfrm>
          <a:prstGeom prst="rect">
            <a:avLst/>
          </a:prstGeom>
          <a:noFill/>
        </p:spPr>
        <p:txBody>
          <a:bodyPr wrap="square" rtlCol="0">
            <a:noAutofit/>
          </a:bodyPr>
          <a:p>
            <a:pPr algn="just"/>
            <a:r>
              <a:rPr lang="zh-CN" altLang="en-US" sz="1800">
                <a:latin typeface="Times New Roman" panose="02020603050405020304" pitchFamily="18" charset="0"/>
                <a:cs typeface="Times New Roman" panose="02020603050405020304" pitchFamily="18" charset="0"/>
              </a:rPr>
              <a:t>如果</a:t>
            </a:r>
            <a:r>
              <a:rPr lang="en-US" altLang="zh-CN" sz="1800">
                <a:latin typeface="Times New Roman" panose="02020603050405020304" pitchFamily="18" charset="0"/>
                <a:cs typeface="Times New Roman" panose="02020603050405020304" pitchFamily="18" charset="0"/>
              </a:rPr>
              <a:t>key&lt;a[mid]</a:t>
            </a:r>
            <a:r>
              <a:rPr lang="zh-CN" altLang="en-US" sz="1800">
                <a:latin typeface="Times New Roman" panose="02020603050405020304" pitchFamily="18" charset="0"/>
                <a:cs typeface="Times New Roman" panose="02020603050405020304" pitchFamily="18" charset="0"/>
              </a:rPr>
              <a:t>则进行递归</a:t>
            </a:r>
            <a:r>
              <a:rPr lang="zh-CN" altLang="en-US" sz="1800">
                <a:latin typeface="Times New Roman" panose="02020603050405020304" pitchFamily="18" charset="0"/>
                <a:cs typeface="Times New Roman" panose="02020603050405020304" pitchFamily="18" charset="0"/>
              </a:rPr>
              <a:t>执行</a:t>
            </a:r>
            <a:endParaRPr lang="zh-CN" altLang="en-US" sz="1800">
              <a:latin typeface="Times New Roman" panose="02020603050405020304" pitchFamily="18" charset="0"/>
              <a:cs typeface="Times New Roman" panose="02020603050405020304" pitchFamily="18" charset="0"/>
            </a:endParaRPr>
          </a:p>
          <a:p>
            <a:pPr algn="just"/>
            <a:r>
              <a:rPr lang="en-US" altLang="zh-CN" sz="1800">
                <a:latin typeface="Times New Roman" panose="02020603050405020304" pitchFamily="18" charset="0"/>
                <a:cs typeface="Times New Roman" panose="02020603050405020304" pitchFamily="18" charset="0"/>
              </a:rPr>
              <a:t>BinSearch(a,i,mid-1,key),</a:t>
            </a:r>
            <a:r>
              <a:rPr lang="zh-CN" altLang="en-US" sz="1800">
                <a:latin typeface="Times New Roman" panose="02020603050405020304" pitchFamily="18" charset="0"/>
                <a:cs typeface="Times New Roman" panose="02020603050405020304" pitchFamily="18" charset="0"/>
              </a:rPr>
              <a:t>否则执行</a:t>
            </a:r>
            <a:r>
              <a:rPr lang="en-US" altLang="zh-CN" sz="1800">
                <a:latin typeface="Times New Roman" panose="02020603050405020304" pitchFamily="18" charset="0"/>
                <a:cs typeface="Times New Roman" panose="02020603050405020304" pitchFamily="18" charset="0"/>
              </a:rPr>
              <a:t>BinSearch(a,mid+1,j,key)</a:t>
            </a:r>
            <a:r>
              <a:rPr lang="zh-CN" altLang="en-US" sz="1800">
                <a:latin typeface="Times New Roman" panose="02020603050405020304" pitchFamily="18" charset="0"/>
                <a:cs typeface="Times New Roman" panose="02020603050405020304" pitchFamily="18" charset="0"/>
              </a:rPr>
              <a:t>。</a:t>
            </a:r>
            <a:endParaRPr lang="zh-CN" altLang="en-US" sz="1800">
              <a:latin typeface="Times New Roman" panose="02020603050405020304" pitchFamily="18" charset="0"/>
              <a:cs typeface="Times New Roman" panose="02020603050405020304" pitchFamily="18" charset="0"/>
            </a:endParaRPr>
          </a:p>
        </p:txBody>
      </p:sp>
      <p:sp>
        <p:nvSpPr>
          <p:cNvPr id="18" name="文本框 17"/>
          <p:cNvSpPr txBox="1"/>
          <p:nvPr/>
        </p:nvSpPr>
        <p:spPr>
          <a:xfrm>
            <a:off x="6396355" y="4879975"/>
            <a:ext cx="2237740" cy="445770"/>
          </a:xfrm>
          <a:prstGeom prst="rect">
            <a:avLst/>
          </a:prstGeom>
          <a:noFill/>
        </p:spPr>
        <p:txBody>
          <a:bodyPr wrap="square" rtlCol="0">
            <a:noAutofit/>
          </a:bodyPr>
          <a:p>
            <a:r>
              <a:rPr lang="en-US" sz="1800">
                <a:uFillTx/>
                <a:latin typeface="Times New Roman" panose="02020603050405020304" pitchFamily="18" charset="0"/>
                <a:sym typeface="+mn-ea"/>
              </a:rPr>
              <a:t>i&lt;j</a:t>
            </a:r>
            <a:r>
              <a:rPr lang="zh-CN" altLang="en-US" sz="1800">
                <a:uFillTx/>
                <a:latin typeface="Times New Roman" panose="02020603050405020304" pitchFamily="18" charset="0"/>
                <a:sym typeface="+mn-ea"/>
              </a:rPr>
              <a:t>，且</a:t>
            </a:r>
            <a:r>
              <a:rPr lang="en-US" altLang="zh-CN" sz="1800">
                <a:uFillTx/>
                <a:latin typeface="Times New Roman" panose="02020603050405020304" pitchFamily="18" charset="0"/>
                <a:sym typeface="+mn-ea"/>
              </a:rPr>
              <a:t>a[mid]!=key</a:t>
            </a:r>
            <a:r>
              <a:rPr lang="en-US" sz="1800">
                <a:uFillTx/>
                <a:latin typeface="Times New Roman" panose="02020603050405020304" pitchFamily="18" charset="0"/>
                <a:sym typeface="+mn-ea"/>
              </a:rPr>
              <a:t>;</a:t>
            </a:r>
            <a:endParaRPr lang="zh-CN" altLang="en-US" sz="1800">
              <a:solidFill>
                <a:schemeClr val="tx1"/>
              </a:solidFill>
              <a:uFillTx/>
              <a:latin typeface="Times New Roman" panose="02020603050405020304" pitchFamily="18" charset="0"/>
            </a:endParaRPr>
          </a:p>
          <a:p>
            <a:endParaRPr lang="zh-CN" altLang="en-US" sz="1800">
              <a:solidFill>
                <a:schemeClr val="tx1"/>
              </a:solidFill>
              <a:uFillTx/>
              <a:latin typeface="Times New Roman" panose="02020603050405020304" pitchFamily="18" charset="0"/>
            </a:endParaRPr>
          </a:p>
          <a:p>
            <a:endParaRPr lang="zh-CN" altLang="en-US" sz="1800">
              <a:solidFill>
                <a:schemeClr val="tx1"/>
              </a:solidFill>
              <a:uFillTx/>
              <a:latin typeface="Times New Roman" panose="02020603050405020304" pitchFamily="18" charset="0"/>
            </a:endParaRPr>
          </a:p>
          <a:p>
            <a:endParaRPr lang="zh-CN" altLang="en-US" sz="1800">
              <a:solidFill>
                <a:schemeClr val="tx1"/>
              </a:solidFill>
              <a:uFillTx/>
              <a:latin typeface="Times New Roman" panose="02020603050405020304" pitchFamily="18" charset="0"/>
            </a:endParaRPr>
          </a:p>
        </p:txBody>
      </p:sp>
      <p:sp>
        <p:nvSpPr>
          <p:cNvPr id="6" name="文本框 5"/>
          <p:cNvSpPr txBox="1"/>
          <p:nvPr/>
        </p:nvSpPr>
        <p:spPr>
          <a:xfrm>
            <a:off x="2030095" y="2749550"/>
            <a:ext cx="405130" cy="332105"/>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i</a:t>
            </a:r>
            <a:endParaRPr lang="en-US" altLang="zh-CN">
              <a:latin typeface="Times New Roman" panose="02020603050405020304" pitchFamily="18" charset="0"/>
              <a:cs typeface="Times New Roman" panose="02020603050405020304" pitchFamily="18" charset="0"/>
            </a:endParaRPr>
          </a:p>
        </p:txBody>
      </p:sp>
      <p:sp>
        <p:nvSpPr>
          <p:cNvPr id="7" name="文本框 6"/>
          <p:cNvSpPr txBox="1"/>
          <p:nvPr/>
        </p:nvSpPr>
        <p:spPr>
          <a:xfrm>
            <a:off x="5940425" y="2749550"/>
            <a:ext cx="405130" cy="332105"/>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j</a:t>
            </a:r>
            <a:endParaRPr lang="en-US" altLang="zh-CN">
              <a:latin typeface="Times New Roman" panose="02020603050405020304" pitchFamily="18" charset="0"/>
              <a:cs typeface="Times New Roman" panose="02020603050405020304" pitchFamily="18" charset="0"/>
            </a:endParaRPr>
          </a:p>
        </p:txBody>
      </p:sp>
      <p:sp>
        <p:nvSpPr>
          <p:cNvPr id="8" name="文本框 7"/>
          <p:cNvSpPr txBox="1"/>
          <p:nvPr/>
        </p:nvSpPr>
        <p:spPr>
          <a:xfrm>
            <a:off x="6443980" y="2188210"/>
            <a:ext cx="1258570" cy="364490"/>
          </a:xfrm>
          <a:prstGeom prst="rect">
            <a:avLst/>
          </a:prstGeom>
          <a:noFill/>
        </p:spPr>
        <p:txBody>
          <a:bodyPr wrap="square" rtlCol="0" anchor="t">
            <a:noAutofit/>
          </a:bodyPr>
          <a:p>
            <a:r>
              <a:rPr lang="zh-CN" altLang="en-US" sz="1800" dirty="0">
                <a:solidFill>
                  <a:srgbClr val="080808"/>
                </a:solidFill>
                <a:uFillTx/>
                <a:latin typeface="Times New Roman" panose="02020603050405020304" pitchFamily="18" charset="0"/>
                <a:cs typeface="Times New Roman" panose="02020603050405020304" pitchFamily="18" charset="0"/>
                <a:sym typeface="+mn-ea"/>
              </a:rPr>
              <a:t>查找</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16</a:t>
            </a:r>
            <a:endParaRPr lang="zh-CN" altLang="en-US" sz="1800" dirty="0">
              <a:solidFill>
                <a:srgbClr val="080808"/>
              </a:solidFill>
              <a:uFillTx/>
              <a:latin typeface="Times New Roman" panose="02020603050405020304" pitchFamily="18" charset="0"/>
              <a:cs typeface="Times New Roman" panose="02020603050405020304" pitchFamily="18" charset="0"/>
              <a:sym typeface="+mn-ea"/>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 Box 4"/>
          <p:cNvSpPr txBox="1">
            <a:spLocks noChangeArrowheads="1"/>
          </p:cNvSpPr>
          <p:nvPr/>
        </p:nvSpPr>
        <p:spPr bwMode="auto">
          <a:xfrm>
            <a:off x="623570" y="1701165"/>
            <a:ext cx="6167755"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marL="0" indent="0" latinLnBrk="0">
              <a:spcBef>
                <a:spcPts val="0"/>
              </a:spcBef>
              <a:buSzTx/>
              <a:buFontTx/>
              <a:buNone/>
            </a:pPr>
            <a:r>
              <a:rPr lang="zh-CN" altLang="en-US" sz="1800" dirty="0">
                <a:solidFill>
                  <a:srgbClr val="080808"/>
                </a:solidFill>
                <a:uFillTx/>
                <a:latin typeface="Times New Roman" panose="02020603050405020304" pitchFamily="18" charset="0"/>
                <a:cs typeface="Times New Roman" panose="02020603050405020304" pitchFamily="18" charset="0"/>
              </a:rPr>
              <a:t>二分查找的经典问题：在一个有序数组中查找相应的元素。</a:t>
            </a:r>
            <a:endParaRPr lang="zh-CN" altLang="en-US" sz="1800" dirty="0">
              <a:solidFill>
                <a:srgbClr val="080808"/>
              </a:solidFill>
              <a:uFillTx/>
              <a:latin typeface="Times New Roman" panose="02020603050405020304" pitchFamily="18" charset="0"/>
              <a:cs typeface="Times New Roman" panose="02020603050405020304" pitchFamily="18" charset="0"/>
            </a:endParaRPr>
          </a:p>
        </p:txBody>
      </p:sp>
      <p:sp>
        <p:nvSpPr>
          <p:cNvPr id="3" name="矩形 2"/>
          <p:cNvSpPr/>
          <p:nvPr/>
        </p:nvSpPr>
        <p:spPr>
          <a:xfrm>
            <a:off x="623734" y="1052736"/>
            <a:ext cx="2691130"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3.3.1 </a:t>
            </a:r>
            <a:r>
              <a:rPr lang="zh-CN" altLang="en-US" sz="2800" b="1" dirty="0">
                <a:solidFill>
                  <a:srgbClr val="0000FF"/>
                </a:solidFill>
                <a:latin typeface="楷体" panose="02010609060101010101" pitchFamily="49" charset="-122"/>
                <a:ea typeface="楷体" panose="02010609060101010101" pitchFamily="49" charset="-122"/>
              </a:rPr>
              <a:t>二分查找</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2" name="Text Box 4"/>
          <p:cNvSpPr txBox="1">
            <a:spLocks noChangeArrowheads="1"/>
          </p:cNvSpPr>
          <p:nvPr/>
        </p:nvSpPr>
        <p:spPr bwMode="auto">
          <a:xfrm>
            <a:off x="750570" y="2204720"/>
            <a:ext cx="146558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marL="0" indent="0" latinLnBrk="0">
              <a:spcBef>
                <a:spcPts val="0"/>
              </a:spcBef>
              <a:buSzTx/>
              <a:buFontTx/>
              <a:buNone/>
            </a:pPr>
            <a:r>
              <a:rPr lang="zh-CN" altLang="en-US" sz="1800" dirty="0">
                <a:solidFill>
                  <a:srgbClr val="080808"/>
                </a:solidFill>
                <a:uFillTx/>
                <a:latin typeface="Times New Roman" panose="02020603050405020304" pitchFamily="18" charset="0"/>
                <a:cs typeface="Times New Roman" panose="02020603050405020304" pitchFamily="18" charset="0"/>
              </a:rPr>
              <a:t>例如数组</a:t>
            </a:r>
            <a:r>
              <a:rPr lang="en-US" altLang="zh-CN" sz="1800" dirty="0">
                <a:solidFill>
                  <a:srgbClr val="080808"/>
                </a:solidFill>
                <a:uFillTx/>
                <a:latin typeface="Times New Roman" panose="02020603050405020304" pitchFamily="18" charset="0"/>
                <a:cs typeface="Times New Roman" panose="02020603050405020304" pitchFamily="18" charset="0"/>
              </a:rPr>
              <a:t>a</a:t>
            </a:r>
            <a:r>
              <a:rPr lang="zh-CN" altLang="en-US" sz="1800" dirty="0">
                <a:solidFill>
                  <a:srgbClr val="080808"/>
                </a:solidFill>
                <a:uFillTx/>
                <a:latin typeface="Times New Roman" panose="02020603050405020304" pitchFamily="18" charset="0"/>
                <a:cs typeface="Times New Roman" panose="02020603050405020304" pitchFamily="18" charset="0"/>
              </a:rPr>
              <a:t>：</a:t>
            </a:r>
            <a:endParaRPr lang="zh-CN" altLang="en-US" sz="1800" dirty="0">
              <a:solidFill>
                <a:srgbClr val="080808"/>
              </a:solidFill>
              <a:uFillTx/>
              <a:latin typeface="Times New Roman" panose="02020603050405020304" pitchFamily="18" charset="0"/>
              <a:cs typeface="Times New Roman" panose="02020603050405020304" pitchFamily="18" charset="0"/>
            </a:endParaRPr>
          </a:p>
        </p:txBody>
      </p:sp>
      <p:graphicFrame>
        <p:nvGraphicFramePr>
          <p:cNvPr id="4" name="表格 3"/>
          <p:cNvGraphicFramePr/>
          <p:nvPr>
            <p:custDataLst>
              <p:tags r:id="rId6"/>
            </p:custDataLst>
          </p:nvPr>
        </p:nvGraphicFramePr>
        <p:xfrm>
          <a:off x="1979930" y="2208530"/>
          <a:ext cx="4394200" cy="365760"/>
        </p:xfrm>
        <a:graphic>
          <a:graphicData uri="http://schemas.openxmlformats.org/drawingml/2006/table">
            <a:tbl>
              <a:tblPr firstRow="1" bandRow="1">
                <a:tableStyleId>{5C22544A-7EE6-4342-B048-85BDC9FD1C3A}</a:tableStyleId>
              </a:tblPr>
              <a:tblGrid>
                <a:gridCol w="549275"/>
                <a:gridCol w="549275"/>
                <a:gridCol w="549275"/>
                <a:gridCol w="549275"/>
                <a:gridCol w="549275"/>
                <a:gridCol w="549275"/>
                <a:gridCol w="549275"/>
                <a:gridCol w="549275"/>
              </a:tblGrid>
              <a:tr h="365760">
                <a:tc>
                  <a:txBody>
                    <a:bodyPr/>
                    <a:p>
                      <a:pPr>
                        <a:buNone/>
                      </a:pPr>
                      <a:r>
                        <a:rPr lang="en-US" altLang="zh-CN">
                          <a:solidFill>
                            <a:schemeClr val="tx1"/>
                          </a:solidFill>
                          <a:latin typeface="Times New Roman" panose="02020603050405020304" pitchFamily="18" charset="0"/>
                          <a:cs typeface="Times New Roman" panose="02020603050405020304" pitchFamily="18" charset="0"/>
                        </a:rPr>
                        <a:t>5</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10</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16</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21</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32</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42</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60</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78</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sp>
        <p:nvSpPr>
          <p:cNvPr id="6" name="文本框 5"/>
          <p:cNvSpPr txBox="1"/>
          <p:nvPr/>
        </p:nvSpPr>
        <p:spPr>
          <a:xfrm>
            <a:off x="2030095" y="2829560"/>
            <a:ext cx="405130" cy="332105"/>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i</a:t>
            </a:r>
            <a:endParaRPr lang="en-US" altLang="zh-CN">
              <a:latin typeface="Times New Roman" panose="02020603050405020304" pitchFamily="18" charset="0"/>
              <a:cs typeface="Times New Roman" panose="02020603050405020304" pitchFamily="18" charset="0"/>
            </a:endParaRPr>
          </a:p>
        </p:txBody>
      </p:sp>
      <p:sp>
        <p:nvSpPr>
          <p:cNvPr id="7" name="文本框 6"/>
          <p:cNvSpPr txBox="1"/>
          <p:nvPr/>
        </p:nvSpPr>
        <p:spPr>
          <a:xfrm>
            <a:off x="5940425" y="2829560"/>
            <a:ext cx="405130" cy="332105"/>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j</a:t>
            </a:r>
            <a:endParaRPr lang="en-US" altLang="zh-CN">
              <a:latin typeface="Times New Roman" panose="02020603050405020304" pitchFamily="18" charset="0"/>
              <a:cs typeface="Times New Roman" panose="02020603050405020304" pitchFamily="18" charset="0"/>
            </a:endParaRPr>
          </a:p>
        </p:txBody>
      </p:sp>
      <p:sp>
        <p:nvSpPr>
          <p:cNvPr id="8" name="文本框 7"/>
          <p:cNvSpPr txBox="1"/>
          <p:nvPr/>
        </p:nvSpPr>
        <p:spPr>
          <a:xfrm>
            <a:off x="6443980" y="2188210"/>
            <a:ext cx="4572000" cy="368300"/>
          </a:xfrm>
          <a:prstGeom prst="rect">
            <a:avLst/>
          </a:prstGeom>
          <a:noFill/>
        </p:spPr>
        <p:txBody>
          <a:bodyPr wrap="square" rtlCol="0" anchor="t">
            <a:spAutoFit/>
          </a:bodyPr>
          <a:p>
            <a:r>
              <a:rPr lang="zh-CN" altLang="en-US" sz="1800" dirty="0">
                <a:solidFill>
                  <a:srgbClr val="080808"/>
                </a:solidFill>
                <a:uFillTx/>
                <a:latin typeface="Times New Roman" panose="02020603050405020304" pitchFamily="18" charset="0"/>
                <a:cs typeface="Times New Roman" panose="02020603050405020304" pitchFamily="18" charset="0"/>
                <a:sym typeface="+mn-ea"/>
              </a:rPr>
              <a:t>查找</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16</a:t>
            </a:r>
            <a:endParaRPr lang="zh-CN" altLang="en-US" sz="1800" dirty="0">
              <a:solidFill>
                <a:srgbClr val="080808"/>
              </a:solidFill>
              <a:uFillTx/>
              <a:latin typeface="Times New Roman" panose="02020603050405020304" pitchFamily="18" charset="0"/>
              <a:cs typeface="Times New Roman" panose="02020603050405020304" pitchFamily="18" charset="0"/>
              <a:sym typeface="+mn-ea"/>
            </a:endParaRPr>
          </a:p>
        </p:txBody>
      </p:sp>
      <p:cxnSp>
        <p:nvCxnSpPr>
          <p:cNvPr id="9" name="直接箭头连接符 8"/>
          <p:cNvCxnSpPr/>
          <p:nvPr/>
        </p:nvCxnSpPr>
        <p:spPr>
          <a:xfrm flipH="1" flipV="1">
            <a:off x="2160270" y="2564765"/>
            <a:ext cx="0" cy="26479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10" name="直接箭头连接符 9"/>
          <p:cNvCxnSpPr/>
          <p:nvPr/>
        </p:nvCxnSpPr>
        <p:spPr>
          <a:xfrm flipH="1" flipV="1">
            <a:off x="6062980" y="2585085"/>
            <a:ext cx="0" cy="26479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11" name="文本框 10"/>
          <p:cNvSpPr txBox="1"/>
          <p:nvPr/>
        </p:nvSpPr>
        <p:spPr>
          <a:xfrm>
            <a:off x="3538855" y="2842260"/>
            <a:ext cx="675640" cy="319405"/>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mid</a:t>
            </a:r>
            <a:endParaRPr lang="en-US" altLang="zh-CN">
              <a:latin typeface="Times New Roman" panose="02020603050405020304" pitchFamily="18" charset="0"/>
              <a:cs typeface="Times New Roman" panose="02020603050405020304" pitchFamily="18" charset="0"/>
            </a:endParaRPr>
          </a:p>
        </p:txBody>
      </p:sp>
      <p:cxnSp>
        <p:nvCxnSpPr>
          <p:cNvPr id="15" name="直接箭头连接符 14"/>
          <p:cNvCxnSpPr/>
          <p:nvPr/>
        </p:nvCxnSpPr>
        <p:spPr>
          <a:xfrm flipH="1" flipV="1">
            <a:off x="3830320" y="2585085"/>
            <a:ext cx="0" cy="26479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16" name="文本框 15"/>
          <p:cNvSpPr txBox="1"/>
          <p:nvPr/>
        </p:nvSpPr>
        <p:spPr>
          <a:xfrm>
            <a:off x="917575" y="3429000"/>
            <a:ext cx="2757805" cy="478790"/>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mid=(low+high)/2</a:t>
            </a:r>
            <a:endParaRPr lang="en-US" altLang="zh-CN">
              <a:latin typeface="Times New Roman" panose="02020603050405020304" pitchFamily="18" charset="0"/>
              <a:cs typeface="Times New Roman" panose="02020603050405020304" pitchFamily="18" charset="0"/>
            </a:endParaRPr>
          </a:p>
        </p:txBody>
      </p:sp>
      <p:sp>
        <p:nvSpPr>
          <p:cNvPr id="19" name="文本框 18"/>
          <p:cNvSpPr txBox="1"/>
          <p:nvPr/>
        </p:nvSpPr>
        <p:spPr>
          <a:xfrm>
            <a:off x="873760" y="3819525"/>
            <a:ext cx="4751070" cy="414020"/>
          </a:xfrm>
          <a:prstGeom prst="rect">
            <a:avLst/>
          </a:prstGeom>
          <a:noFill/>
        </p:spPr>
        <p:txBody>
          <a:bodyPr wrap="square" rtlCol="0">
            <a:noAutofit/>
          </a:bodyPr>
          <a:p>
            <a:r>
              <a:rPr lang="zh-CN" altLang="en-US">
                <a:latin typeface="Times New Roman" panose="02020603050405020304" pitchFamily="18" charset="0"/>
                <a:cs typeface="Times New Roman" panose="02020603050405020304" pitchFamily="18" charset="0"/>
              </a:rPr>
              <a:t>如果</a:t>
            </a:r>
            <a:r>
              <a:rPr lang="en-US" altLang="zh-CN">
                <a:latin typeface="Times New Roman" panose="02020603050405020304" pitchFamily="18" charset="0"/>
                <a:cs typeface="Times New Roman" panose="02020603050405020304" pitchFamily="18" charset="0"/>
              </a:rPr>
              <a:t>a[mid]&gt;key</a:t>
            </a:r>
            <a:r>
              <a:rPr lang="zh-CN" altLang="en-US">
                <a:latin typeface="Times New Roman" panose="02020603050405020304" pitchFamily="18" charset="0"/>
                <a:cs typeface="Times New Roman" panose="02020603050405020304" pitchFamily="18" charset="0"/>
              </a:rPr>
              <a:t>，则</a:t>
            </a:r>
            <a:r>
              <a:rPr lang="en-US" altLang="zh-CN">
                <a:latin typeface="Times New Roman" panose="02020603050405020304" pitchFamily="18" charset="0"/>
                <a:cs typeface="Times New Roman" panose="02020603050405020304" pitchFamily="18" charset="0"/>
              </a:rPr>
              <a:t>j=mid-1</a:t>
            </a:r>
            <a:endParaRPr lang="en-US" altLang="zh-CN">
              <a:latin typeface="Times New Roman" panose="02020603050405020304" pitchFamily="18" charset="0"/>
              <a:cs typeface="Times New Roman" panose="02020603050405020304" pitchFamily="18" charset="0"/>
            </a:endParaRPr>
          </a:p>
        </p:txBody>
      </p:sp>
      <p:sp>
        <p:nvSpPr>
          <p:cNvPr id="20" name="文本框 19"/>
          <p:cNvSpPr txBox="1"/>
          <p:nvPr/>
        </p:nvSpPr>
        <p:spPr>
          <a:xfrm>
            <a:off x="3203575" y="2854325"/>
            <a:ext cx="405130" cy="332105"/>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j</a:t>
            </a:r>
            <a:endParaRPr lang="en-US" altLang="zh-CN">
              <a:latin typeface="Times New Roman" panose="02020603050405020304" pitchFamily="18" charset="0"/>
              <a:cs typeface="Times New Roman" panose="02020603050405020304" pitchFamily="18" charset="0"/>
            </a:endParaRPr>
          </a:p>
        </p:txBody>
      </p:sp>
      <p:cxnSp>
        <p:nvCxnSpPr>
          <p:cNvPr id="21" name="直接箭头连接符 20"/>
          <p:cNvCxnSpPr/>
          <p:nvPr/>
        </p:nvCxnSpPr>
        <p:spPr>
          <a:xfrm flipH="1" flipV="1">
            <a:off x="3326130" y="2609850"/>
            <a:ext cx="0" cy="26479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22" name="文本框 21"/>
          <p:cNvSpPr txBox="1"/>
          <p:nvPr/>
        </p:nvSpPr>
        <p:spPr>
          <a:xfrm>
            <a:off x="917575" y="4216400"/>
            <a:ext cx="2757805" cy="478790"/>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mid=(low+high)/2</a:t>
            </a:r>
            <a:endParaRPr lang="en-US" altLang="zh-CN">
              <a:latin typeface="Times New Roman" panose="02020603050405020304" pitchFamily="18" charset="0"/>
              <a:cs typeface="Times New Roman" panose="02020603050405020304" pitchFamily="18" charset="0"/>
            </a:endParaRPr>
          </a:p>
        </p:txBody>
      </p:sp>
      <p:sp>
        <p:nvSpPr>
          <p:cNvPr id="23" name="文本框 22"/>
          <p:cNvSpPr txBox="1"/>
          <p:nvPr/>
        </p:nvSpPr>
        <p:spPr>
          <a:xfrm>
            <a:off x="873760" y="4580890"/>
            <a:ext cx="4751070" cy="414020"/>
          </a:xfrm>
          <a:prstGeom prst="rect">
            <a:avLst/>
          </a:prstGeom>
          <a:noFill/>
        </p:spPr>
        <p:txBody>
          <a:bodyPr wrap="square" rtlCol="0">
            <a:noAutofit/>
          </a:bodyPr>
          <a:p>
            <a:r>
              <a:rPr lang="zh-CN" altLang="en-US">
                <a:latin typeface="Times New Roman" panose="02020603050405020304" pitchFamily="18" charset="0"/>
                <a:cs typeface="Times New Roman" panose="02020603050405020304" pitchFamily="18" charset="0"/>
              </a:rPr>
              <a:t>如果</a:t>
            </a:r>
            <a:r>
              <a:rPr lang="en-US" altLang="zh-CN">
                <a:latin typeface="Times New Roman" panose="02020603050405020304" pitchFamily="18" charset="0"/>
                <a:cs typeface="Times New Roman" panose="02020603050405020304" pitchFamily="18" charset="0"/>
              </a:rPr>
              <a:t>a[mid]&lt;key</a:t>
            </a:r>
            <a:r>
              <a:rPr lang="zh-CN" altLang="en-US">
                <a:latin typeface="Times New Roman" panose="02020603050405020304" pitchFamily="18" charset="0"/>
                <a:cs typeface="Times New Roman" panose="02020603050405020304" pitchFamily="18" charset="0"/>
              </a:rPr>
              <a:t>，则</a:t>
            </a:r>
            <a:r>
              <a:rPr lang="en-US" altLang="zh-CN">
                <a:latin typeface="Times New Roman" panose="02020603050405020304" pitchFamily="18" charset="0"/>
                <a:cs typeface="Times New Roman" panose="02020603050405020304" pitchFamily="18" charset="0"/>
              </a:rPr>
              <a:t>i</a:t>
            </a:r>
            <a:r>
              <a:rPr lang="en-US" altLang="zh-CN">
                <a:latin typeface="Times New Roman" panose="02020603050405020304" pitchFamily="18" charset="0"/>
                <a:cs typeface="Times New Roman" panose="02020603050405020304" pitchFamily="18" charset="0"/>
              </a:rPr>
              <a:t>=mid+1</a:t>
            </a:r>
            <a:endParaRPr lang="en-US" altLang="zh-CN">
              <a:latin typeface="Times New Roman" panose="02020603050405020304" pitchFamily="18" charset="0"/>
              <a:cs typeface="Times New Roman" panose="02020603050405020304" pitchFamily="18" charset="0"/>
            </a:endParaRPr>
          </a:p>
        </p:txBody>
      </p:sp>
      <p:sp>
        <p:nvSpPr>
          <p:cNvPr id="24" name="文本框 23"/>
          <p:cNvSpPr txBox="1"/>
          <p:nvPr/>
        </p:nvSpPr>
        <p:spPr>
          <a:xfrm>
            <a:off x="2483485" y="2842260"/>
            <a:ext cx="675640" cy="319405"/>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mid</a:t>
            </a:r>
            <a:endParaRPr lang="en-US" altLang="zh-CN">
              <a:latin typeface="Times New Roman" panose="02020603050405020304" pitchFamily="18" charset="0"/>
              <a:cs typeface="Times New Roman" panose="02020603050405020304" pitchFamily="18" charset="0"/>
            </a:endParaRPr>
          </a:p>
        </p:txBody>
      </p:sp>
      <p:cxnSp>
        <p:nvCxnSpPr>
          <p:cNvPr id="25" name="直接箭头连接符 24"/>
          <p:cNvCxnSpPr/>
          <p:nvPr/>
        </p:nvCxnSpPr>
        <p:spPr>
          <a:xfrm flipH="1" flipV="1">
            <a:off x="2774950" y="2585085"/>
            <a:ext cx="0" cy="26479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26" name="文本框 25"/>
          <p:cNvSpPr txBox="1"/>
          <p:nvPr/>
        </p:nvSpPr>
        <p:spPr>
          <a:xfrm>
            <a:off x="3310890" y="2874645"/>
            <a:ext cx="405130" cy="332105"/>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i</a:t>
            </a:r>
            <a:endParaRPr lang="en-US" altLang="zh-CN">
              <a:latin typeface="Times New Roman" panose="02020603050405020304" pitchFamily="18" charset="0"/>
              <a:cs typeface="Times New Roman" panose="02020603050405020304" pitchFamily="18" charset="0"/>
            </a:endParaRPr>
          </a:p>
        </p:txBody>
      </p:sp>
      <p:cxnSp>
        <p:nvCxnSpPr>
          <p:cNvPr id="27" name="直接箭头连接符 26"/>
          <p:cNvCxnSpPr/>
          <p:nvPr/>
        </p:nvCxnSpPr>
        <p:spPr>
          <a:xfrm flipH="1" flipV="1">
            <a:off x="3441065" y="2609850"/>
            <a:ext cx="0" cy="26479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9"/>
                                        </p:tgtEl>
                                        <p:attrNameLst>
                                          <p:attrName>style.visibility</p:attrName>
                                        </p:attrNameLst>
                                      </p:cBhvr>
                                      <p:to>
                                        <p:strVal val="visible"/>
                                      </p:to>
                                    </p:set>
                                    <p:anim calcmode="lin" valueType="num">
                                      <p:cBhvr additive="base">
                                        <p:cTn id="13" dur="500" fill="hold"/>
                                        <p:tgtEl>
                                          <p:spTgt spid="19"/>
                                        </p:tgtEl>
                                        <p:attrNameLst>
                                          <p:attrName>ppt_x</p:attrName>
                                        </p:attrNameLst>
                                      </p:cBhvr>
                                      <p:tavLst>
                                        <p:tav tm="0">
                                          <p:val>
                                            <p:strVal val="#ppt_x"/>
                                          </p:val>
                                        </p:tav>
                                        <p:tav tm="100000">
                                          <p:val>
                                            <p:strVal val="#ppt_x"/>
                                          </p:val>
                                        </p:tav>
                                      </p:tavLst>
                                    </p:anim>
                                    <p:anim calcmode="lin" valueType="num">
                                      <p:cBhvr additive="base">
                                        <p:cTn id="14"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xit" presetSubtype="4" fill="hold" nodeType="clickEffect">
                                  <p:stCondLst>
                                    <p:cond delay="0"/>
                                  </p:stCondLst>
                                  <p:childTnLst>
                                    <p:anim calcmode="lin" valueType="num">
                                      <p:cBhvr additive="base">
                                        <p:cTn id="18" dur="500"/>
                                        <p:tgtEl>
                                          <p:spTgt spid="15"/>
                                        </p:tgtEl>
                                        <p:attrNameLst>
                                          <p:attrName>ppt_x</p:attrName>
                                        </p:attrNameLst>
                                      </p:cBhvr>
                                      <p:tavLst>
                                        <p:tav tm="0">
                                          <p:val>
                                            <p:strVal val="ppt_x"/>
                                          </p:val>
                                        </p:tav>
                                        <p:tav tm="100000">
                                          <p:val>
                                            <p:strVal val="ppt_x"/>
                                          </p:val>
                                        </p:tav>
                                      </p:tavLst>
                                    </p:anim>
                                    <p:anim calcmode="lin" valueType="num">
                                      <p:cBhvr additive="base">
                                        <p:cTn id="19" dur="500"/>
                                        <p:tgtEl>
                                          <p:spTgt spid="15"/>
                                        </p:tgtEl>
                                        <p:attrNameLst>
                                          <p:attrName>ppt_y</p:attrName>
                                        </p:attrNameLst>
                                      </p:cBhvr>
                                      <p:tavLst>
                                        <p:tav tm="0">
                                          <p:val>
                                            <p:strVal val="ppt_y"/>
                                          </p:val>
                                        </p:tav>
                                        <p:tav tm="100000">
                                          <p:val>
                                            <p:strVal val="1+ppt_h/2"/>
                                          </p:val>
                                        </p:tav>
                                      </p:tavLst>
                                    </p:anim>
                                    <p:set>
                                      <p:cBhvr>
                                        <p:cTn id="20" dur="1" fill="hold">
                                          <p:stCondLst>
                                            <p:cond delay="499"/>
                                          </p:stCondLst>
                                        </p:cTn>
                                        <p:tgtEl>
                                          <p:spTgt spid="15"/>
                                        </p:tgtEl>
                                        <p:attrNameLst>
                                          <p:attrName>style.visibility</p:attrName>
                                        </p:attrNameLst>
                                      </p:cBhvr>
                                      <p:to>
                                        <p:strVal val="hidden"/>
                                      </p:to>
                                    </p:set>
                                  </p:childTnLst>
                                </p:cTn>
                              </p:par>
                              <p:par>
                                <p:cTn id="21" presetID="2" presetClass="exit" presetSubtype="4" fill="hold" grpId="0" nodeType="withEffect">
                                  <p:stCondLst>
                                    <p:cond delay="0"/>
                                  </p:stCondLst>
                                  <p:childTnLst>
                                    <p:anim calcmode="lin" valueType="num">
                                      <p:cBhvr additive="base">
                                        <p:cTn id="22" dur="500"/>
                                        <p:tgtEl>
                                          <p:spTgt spid="11"/>
                                        </p:tgtEl>
                                        <p:attrNameLst>
                                          <p:attrName>ppt_x</p:attrName>
                                        </p:attrNameLst>
                                      </p:cBhvr>
                                      <p:tavLst>
                                        <p:tav tm="0">
                                          <p:val>
                                            <p:strVal val="ppt_x"/>
                                          </p:val>
                                        </p:tav>
                                        <p:tav tm="100000">
                                          <p:val>
                                            <p:strVal val="ppt_x"/>
                                          </p:val>
                                        </p:tav>
                                      </p:tavLst>
                                    </p:anim>
                                    <p:anim calcmode="lin" valueType="num">
                                      <p:cBhvr additive="base">
                                        <p:cTn id="23" dur="500"/>
                                        <p:tgtEl>
                                          <p:spTgt spid="11"/>
                                        </p:tgtEl>
                                        <p:attrNameLst>
                                          <p:attrName>ppt_y</p:attrName>
                                        </p:attrNameLst>
                                      </p:cBhvr>
                                      <p:tavLst>
                                        <p:tav tm="0">
                                          <p:val>
                                            <p:strVal val="ppt_y"/>
                                          </p:val>
                                        </p:tav>
                                        <p:tav tm="100000">
                                          <p:val>
                                            <p:strVal val="1+ppt_h/2"/>
                                          </p:val>
                                        </p:tav>
                                      </p:tavLst>
                                    </p:anim>
                                    <p:set>
                                      <p:cBhvr>
                                        <p:cTn id="24" dur="1" fill="hold">
                                          <p:stCondLst>
                                            <p:cond delay="499"/>
                                          </p:stCondLst>
                                        </p:cTn>
                                        <p:tgtEl>
                                          <p:spTgt spid="11"/>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2" presetClass="exit" presetSubtype="4" fill="hold" nodeType="clickEffect">
                                  <p:stCondLst>
                                    <p:cond delay="0"/>
                                  </p:stCondLst>
                                  <p:childTnLst>
                                    <p:anim calcmode="lin" valueType="num">
                                      <p:cBhvr additive="base">
                                        <p:cTn id="28" dur="500"/>
                                        <p:tgtEl>
                                          <p:spTgt spid="10"/>
                                        </p:tgtEl>
                                        <p:attrNameLst>
                                          <p:attrName>ppt_x</p:attrName>
                                        </p:attrNameLst>
                                      </p:cBhvr>
                                      <p:tavLst>
                                        <p:tav tm="0">
                                          <p:val>
                                            <p:strVal val="ppt_x"/>
                                          </p:val>
                                        </p:tav>
                                        <p:tav tm="100000">
                                          <p:val>
                                            <p:strVal val="ppt_x"/>
                                          </p:val>
                                        </p:tav>
                                      </p:tavLst>
                                    </p:anim>
                                    <p:anim calcmode="lin" valueType="num">
                                      <p:cBhvr additive="base">
                                        <p:cTn id="29" dur="500"/>
                                        <p:tgtEl>
                                          <p:spTgt spid="10"/>
                                        </p:tgtEl>
                                        <p:attrNameLst>
                                          <p:attrName>ppt_y</p:attrName>
                                        </p:attrNameLst>
                                      </p:cBhvr>
                                      <p:tavLst>
                                        <p:tav tm="0">
                                          <p:val>
                                            <p:strVal val="ppt_y"/>
                                          </p:val>
                                        </p:tav>
                                        <p:tav tm="100000">
                                          <p:val>
                                            <p:strVal val="1+ppt_h/2"/>
                                          </p:val>
                                        </p:tav>
                                      </p:tavLst>
                                    </p:anim>
                                    <p:set>
                                      <p:cBhvr>
                                        <p:cTn id="30" dur="1" fill="hold">
                                          <p:stCondLst>
                                            <p:cond delay="499"/>
                                          </p:stCondLst>
                                        </p:cTn>
                                        <p:tgtEl>
                                          <p:spTgt spid="10"/>
                                        </p:tgtEl>
                                        <p:attrNameLst>
                                          <p:attrName>style.visibility</p:attrName>
                                        </p:attrNameLst>
                                      </p:cBhvr>
                                      <p:to>
                                        <p:strVal val="hidden"/>
                                      </p:to>
                                    </p:set>
                                  </p:childTnLst>
                                </p:cTn>
                              </p:par>
                              <p:par>
                                <p:cTn id="31" presetID="2" presetClass="exit" presetSubtype="4" fill="hold" grpId="0" nodeType="withEffect">
                                  <p:stCondLst>
                                    <p:cond delay="0"/>
                                  </p:stCondLst>
                                  <p:childTnLst>
                                    <p:anim calcmode="lin" valueType="num">
                                      <p:cBhvr additive="base">
                                        <p:cTn id="32" dur="500"/>
                                        <p:tgtEl>
                                          <p:spTgt spid="7"/>
                                        </p:tgtEl>
                                        <p:attrNameLst>
                                          <p:attrName>ppt_x</p:attrName>
                                        </p:attrNameLst>
                                      </p:cBhvr>
                                      <p:tavLst>
                                        <p:tav tm="0">
                                          <p:val>
                                            <p:strVal val="ppt_x"/>
                                          </p:val>
                                        </p:tav>
                                        <p:tav tm="100000">
                                          <p:val>
                                            <p:strVal val="ppt_x"/>
                                          </p:val>
                                        </p:tav>
                                      </p:tavLst>
                                    </p:anim>
                                    <p:anim calcmode="lin" valueType="num">
                                      <p:cBhvr additive="base">
                                        <p:cTn id="33" dur="500"/>
                                        <p:tgtEl>
                                          <p:spTgt spid="7"/>
                                        </p:tgtEl>
                                        <p:attrNameLst>
                                          <p:attrName>ppt_y</p:attrName>
                                        </p:attrNameLst>
                                      </p:cBhvr>
                                      <p:tavLst>
                                        <p:tav tm="0">
                                          <p:val>
                                            <p:strVal val="ppt_y"/>
                                          </p:val>
                                        </p:tav>
                                        <p:tav tm="100000">
                                          <p:val>
                                            <p:strVal val="1+ppt_h/2"/>
                                          </p:val>
                                        </p:tav>
                                      </p:tavLst>
                                    </p:anim>
                                    <p:set>
                                      <p:cBhvr>
                                        <p:cTn id="34" dur="1" fill="hold">
                                          <p:stCondLst>
                                            <p:cond delay="499"/>
                                          </p:stCondLst>
                                        </p:cTn>
                                        <p:tgtEl>
                                          <p:spTgt spid="7"/>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21"/>
                                        </p:tgtEl>
                                        <p:attrNameLst>
                                          <p:attrName>style.visibility</p:attrName>
                                        </p:attrNameLst>
                                      </p:cBhvr>
                                      <p:to>
                                        <p:strVal val="visible"/>
                                      </p:to>
                                    </p:set>
                                    <p:anim calcmode="lin" valueType="num">
                                      <p:cBhvr additive="base">
                                        <p:cTn id="39" dur="500" fill="hold"/>
                                        <p:tgtEl>
                                          <p:spTgt spid="21"/>
                                        </p:tgtEl>
                                        <p:attrNameLst>
                                          <p:attrName>ppt_x</p:attrName>
                                        </p:attrNameLst>
                                      </p:cBhvr>
                                      <p:tavLst>
                                        <p:tav tm="0">
                                          <p:val>
                                            <p:strVal val="#ppt_x"/>
                                          </p:val>
                                        </p:tav>
                                        <p:tav tm="100000">
                                          <p:val>
                                            <p:strVal val="#ppt_x"/>
                                          </p:val>
                                        </p:tav>
                                      </p:tavLst>
                                    </p:anim>
                                    <p:anim calcmode="lin" valueType="num">
                                      <p:cBhvr additive="base">
                                        <p:cTn id="40" dur="500" fill="hold"/>
                                        <p:tgtEl>
                                          <p:spTgt spid="21"/>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20"/>
                                        </p:tgtEl>
                                        <p:attrNameLst>
                                          <p:attrName>style.visibility</p:attrName>
                                        </p:attrNameLst>
                                      </p:cBhvr>
                                      <p:to>
                                        <p:strVal val="visible"/>
                                      </p:to>
                                    </p:set>
                                    <p:anim calcmode="lin" valueType="num">
                                      <p:cBhvr additive="base">
                                        <p:cTn id="43" dur="500" fill="hold"/>
                                        <p:tgtEl>
                                          <p:spTgt spid="20"/>
                                        </p:tgtEl>
                                        <p:attrNameLst>
                                          <p:attrName>ppt_x</p:attrName>
                                        </p:attrNameLst>
                                      </p:cBhvr>
                                      <p:tavLst>
                                        <p:tav tm="0">
                                          <p:val>
                                            <p:strVal val="#ppt_x"/>
                                          </p:val>
                                        </p:tav>
                                        <p:tav tm="100000">
                                          <p:val>
                                            <p:strVal val="#ppt_x"/>
                                          </p:val>
                                        </p:tav>
                                      </p:tavLst>
                                    </p:anim>
                                    <p:anim calcmode="lin" valueType="num">
                                      <p:cBhvr additive="base">
                                        <p:cTn id="44"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22"/>
                                        </p:tgtEl>
                                        <p:attrNameLst>
                                          <p:attrName>style.visibility</p:attrName>
                                        </p:attrNameLst>
                                      </p:cBhvr>
                                      <p:to>
                                        <p:strVal val="visible"/>
                                      </p:to>
                                    </p:set>
                                    <p:anim calcmode="lin" valueType="num">
                                      <p:cBhvr additive="base">
                                        <p:cTn id="49" dur="500" fill="hold"/>
                                        <p:tgtEl>
                                          <p:spTgt spid="22"/>
                                        </p:tgtEl>
                                        <p:attrNameLst>
                                          <p:attrName>ppt_x</p:attrName>
                                        </p:attrNameLst>
                                      </p:cBhvr>
                                      <p:tavLst>
                                        <p:tav tm="0">
                                          <p:val>
                                            <p:strVal val="#ppt_x"/>
                                          </p:val>
                                        </p:tav>
                                        <p:tav tm="100000">
                                          <p:val>
                                            <p:strVal val="#ppt_x"/>
                                          </p:val>
                                        </p:tav>
                                      </p:tavLst>
                                    </p:anim>
                                    <p:anim calcmode="lin" valueType="num">
                                      <p:cBhvr additive="base">
                                        <p:cTn id="50"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23"/>
                                        </p:tgtEl>
                                        <p:attrNameLst>
                                          <p:attrName>style.visibility</p:attrName>
                                        </p:attrNameLst>
                                      </p:cBhvr>
                                      <p:to>
                                        <p:strVal val="visible"/>
                                      </p:to>
                                    </p:set>
                                    <p:anim calcmode="lin" valueType="num">
                                      <p:cBhvr additive="base">
                                        <p:cTn id="55" dur="500" fill="hold"/>
                                        <p:tgtEl>
                                          <p:spTgt spid="23"/>
                                        </p:tgtEl>
                                        <p:attrNameLst>
                                          <p:attrName>ppt_x</p:attrName>
                                        </p:attrNameLst>
                                      </p:cBhvr>
                                      <p:tavLst>
                                        <p:tav tm="0">
                                          <p:val>
                                            <p:strVal val="#ppt_x"/>
                                          </p:val>
                                        </p:tav>
                                        <p:tav tm="100000">
                                          <p:val>
                                            <p:strVal val="#ppt_x"/>
                                          </p:val>
                                        </p:tav>
                                      </p:tavLst>
                                    </p:anim>
                                    <p:anim calcmode="lin" valueType="num">
                                      <p:cBhvr additive="base">
                                        <p:cTn id="56"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24"/>
                                        </p:tgtEl>
                                        <p:attrNameLst>
                                          <p:attrName>style.visibility</p:attrName>
                                        </p:attrNameLst>
                                      </p:cBhvr>
                                      <p:to>
                                        <p:strVal val="visible"/>
                                      </p:to>
                                    </p:set>
                                    <p:anim calcmode="lin" valueType="num">
                                      <p:cBhvr additive="base">
                                        <p:cTn id="61" dur="500" fill="hold"/>
                                        <p:tgtEl>
                                          <p:spTgt spid="24"/>
                                        </p:tgtEl>
                                        <p:attrNameLst>
                                          <p:attrName>ppt_x</p:attrName>
                                        </p:attrNameLst>
                                      </p:cBhvr>
                                      <p:tavLst>
                                        <p:tav tm="0">
                                          <p:val>
                                            <p:strVal val="#ppt_x"/>
                                          </p:val>
                                        </p:tav>
                                        <p:tav tm="100000">
                                          <p:val>
                                            <p:strVal val="#ppt_x"/>
                                          </p:val>
                                        </p:tav>
                                      </p:tavLst>
                                    </p:anim>
                                    <p:anim calcmode="lin" valueType="num">
                                      <p:cBhvr additive="base">
                                        <p:cTn id="62" dur="500" fill="hold"/>
                                        <p:tgtEl>
                                          <p:spTgt spid="24"/>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25"/>
                                        </p:tgtEl>
                                        <p:attrNameLst>
                                          <p:attrName>style.visibility</p:attrName>
                                        </p:attrNameLst>
                                      </p:cBhvr>
                                      <p:to>
                                        <p:strVal val="visible"/>
                                      </p:to>
                                    </p:set>
                                    <p:anim calcmode="lin" valueType="num">
                                      <p:cBhvr additive="base">
                                        <p:cTn id="65" dur="500" fill="hold"/>
                                        <p:tgtEl>
                                          <p:spTgt spid="25"/>
                                        </p:tgtEl>
                                        <p:attrNameLst>
                                          <p:attrName>ppt_x</p:attrName>
                                        </p:attrNameLst>
                                      </p:cBhvr>
                                      <p:tavLst>
                                        <p:tav tm="0">
                                          <p:val>
                                            <p:strVal val="#ppt_x"/>
                                          </p:val>
                                        </p:tav>
                                        <p:tav tm="100000">
                                          <p:val>
                                            <p:strVal val="#ppt_x"/>
                                          </p:val>
                                        </p:tav>
                                      </p:tavLst>
                                    </p:anim>
                                    <p:anim calcmode="lin" valueType="num">
                                      <p:cBhvr additive="base">
                                        <p:cTn id="66"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xit" presetSubtype="4" fill="hold" nodeType="clickEffect">
                                  <p:stCondLst>
                                    <p:cond delay="0"/>
                                  </p:stCondLst>
                                  <p:childTnLst>
                                    <p:anim calcmode="lin" valueType="num">
                                      <p:cBhvr additive="base">
                                        <p:cTn id="70" dur="500"/>
                                        <p:tgtEl>
                                          <p:spTgt spid="25"/>
                                        </p:tgtEl>
                                        <p:attrNameLst>
                                          <p:attrName>ppt_x</p:attrName>
                                        </p:attrNameLst>
                                      </p:cBhvr>
                                      <p:tavLst>
                                        <p:tav tm="0">
                                          <p:val>
                                            <p:strVal val="ppt_x"/>
                                          </p:val>
                                        </p:tav>
                                        <p:tav tm="100000">
                                          <p:val>
                                            <p:strVal val="ppt_x"/>
                                          </p:val>
                                        </p:tav>
                                      </p:tavLst>
                                    </p:anim>
                                    <p:anim calcmode="lin" valueType="num">
                                      <p:cBhvr additive="base">
                                        <p:cTn id="71" dur="500"/>
                                        <p:tgtEl>
                                          <p:spTgt spid="25"/>
                                        </p:tgtEl>
                                        <p:attrNameLst>
                                          <p:attrName>ppt_y</p:attrName>
                                        </p:attrNameLst>
                                      </p:cBhvr>
                                      <p:tavLst>
                                        <p:tav tm="0">
                                          <p:val>
                                            <p:strVal val="ppt_y"/>
                                          </p:val>
                                        </p:tav>
                                        <p:tav tm="100000">
                                          <p:val>
                                            <p:strVal val="1+ppt_h/2"/>
                                          </p:val>
                                        </p:tav>
                                      </p:tavLst>
                                    </p:anim>
                                    <p:set>
                                      <p:cBhvr>
                                        <p:cTn id="72" dur="1" fill="hold">
                                          <p:stCondLst>
                                            <p:cond delay="499"/>
                                          </p:stCondLst>
                                        </p:cTn>
                                        <p:tgtEl>
                                          <p:spTgt spid="25"/>
                                        </p:tgtEl>
                                        <p:attrNameLst>
                                          <p:attrName>style.visibility</p:attrName>
                                        </p:attrNameLst>
                                      </p:cBhvr>
                                      <p:to>
                                        <p:strVal val="hidden"/>
                                      </p:to>
                                    </p:set>
                                  </p:childTnLst>
                                </p:cTn>
                              </p:par>
                              <p:par>
                                <p:cTn id="73" presetID="2" presetClass="exit" presetSubtype="4" fill="hold" grpId="2" nodeType="withEffect">
                                  <p:stCondLst>
                                    <p:cond delay="0"/>
                                  </p:stCondLst>
                                  <p:childTnLst>
                                    <p:anim calcmode="lin" valueType="num">
                                      <p:cBhvr additive="base">
                                        <p:cTn id="74" dur="500"/>
                                        <p:tgtEl>
                                          <p:spTgt spid="24"/>
                                        </p:tgtEl>
                                        <p:attrNameLst>
                                          <p:attrName>ppt_x</p:attrName>
                                        </p:attrNameLst>
                                      </p:cBhvr>
                                      <p:tavLst>
                                        <p:tav tm="0">
                                          <p:val>
                                            <p:strVal val="ppt_x"/>
                                          </p:val>
                                        </p:tav>
                                        <p:tav tm="100000">
                                          <p:val>
                                            <p:strVal val="ppt_x"/>
                                          </p:val>
                                        </p:tav>
                                      </p:tavLst>
                                    </p:anim>
                                    <p:anim calcmode="lin" valueType="num">
                                      <p:cBhvr additive="base">
                                        <p:cTn id="75" dur="500"/>
                                        <p:tgtEl>
                                          <p:spTgt spid="24"/>
                                        </p:tgtEl>
                                        <p:attrNameLst>
                                          <p:attrName>ppt_y</p:attrName>
                                        </p:attrNameLst>
                                      </p:cBhvr>
                                      <p:tavLst>
                                        <p:tav tm="0">
                                          <p:val>
                                            <p:strVal val="ppt_y"/>
                                          </p:val>
                                        </p:tav>
                                        <p:tav tm="100000">
                                          <p:val>
                                            <p:strVal val="1+ppt_h/2"/>
                                          </p:val>
                                        </p:tav>
                                      </p:tavLst>
                                    </p:anim>
                                    <p:set>
                                      <p:cBhvr>
                                        <p:cTn id="76" dur="1" fill="hold">
                                          <p:stCondLst>
                                            <p:cond delay="499"/>
                                          </p:stCondLst>
                                        </p:cTn>
                                        <p:tgtEl>
                                          <p:spTgt spid="24"/>
                                        </p:tgtEl>
                                        <p:attrNameLst>
                                          <p:attrName>style.visibility</p:attrName>
                                        </p:attrNameLst>
                                      </p:cBhvr>
                                      <p:to>
                                        <p:strVal val="hidden"/>
                                      </p:to>
                                    </p:set>
                                  </p:childTnLst>
                                </p:cTn>
                              </p:par>
                            </p:childTnLst>
                          </p:cTn>
                        </p:par>
                      </p:childTnLst>
                    </p:cTn>
                  </p:par>
                  <p:par>
                    <p:cTn id="77" fill="hold">
                      <p:stCondLst>
                        <p:cond delay="indefinite"/>
                      </p:stCondLst>
                      <p:childTnLst>
                        <p:par>
                          <p:cTn id="78" fill="hold">
                            <p:stCondLst>
                              <p:cond delay="0"/>
                            </p:stCondLst>
                            <p:childTnLst>
                              <p:par>
                                <p:cTn id="79" presetID="2" presetClass="exit" presetSubtype="4" fill="hold" nodeType="clickEffect">
                                  <p:stCondLst>
                                    <p:cond delay="0"/>
                                  </p:stCondLst>
                                  <p:childTnLst>
                                    <p:anim calcmode="lin" valueType="num">
                                      <p:cBhvr additive="base">
                                        <p:cTn id="80" dur="500"/>
                                        <p:tgtEl>
                                          <p:spTgt spid="9"/>
                                        </p:tgtEl>
                                        <p:attrNameLst>
                                          <p:attrName>ppt_x</p:attrName>
                                        </p:attrNameLst>
                                      </p:cBhvr>
                                      <p:tavLst>
                                        <p:tav tm="0">
                                          <p:val>
                                            <p:strVal val="ppt_x"/>
                                          </p:val>
                                        </p:tav>
                                        <p:tav tm="100000">
                                          <p:val>
                                            <p:strVal val="ppt_x"/>
                                          </p:val>
                                        </p:tav>
                                      </p:tavLst>
                                    </p:anim>
                                    <p:anim calcmode="lin" valueType="num">
                                      <p:cBhvr additive="base">
                                        <p:cTn id="81" dur="500"/>
                                        <p:tgtEl>
                                          <p:spTgt spid="9"/>
                                        </p:tgtEl>
                                        <p:attrNameLst>
                                          <p:attrName>ppt_y</p:attrName>
                                        </p:attrNameLst>
                                      </p:cBhvr>
                                      <p:tavLst>
                                        <p:tav tm="0">
                                          <p:val>
                                            <p:strVal val="ppt_y"/>
                                          </p:val>
                                        </p:tav>
                                        <p:tav tm="100000">
                                          <p:val>
                                            <p:strVal val="1+ppt_h/2"/>
                                          </p:val>
                                        </p:tav>
                                      </p:tavLst>
                                    </p:anim>
                                    <p:set>
                                      <p:cBhvr>
                                        <p:cTn id="82" dur="1" fill="hold">
                                          <p:stCondLst>
                                            <p:cond delay="499"/>
                                          </p:stCondLst>
                                        </p:cTn>
                                        <p:tgtEl>
                                          <p:spTgt spid="9"/>
                                        </p:tgtEl>
                                        <p:attrNameLst>
                                          <p:attrName>style.visibility</p:attrName>
                                        </p:attrNameLst>
                                      </p:cBhvr>
                                      <p:to>
                                        <p:strVal val="hidden"/>
                                      </p:to>
                                    </p:set>
                                  </p:childTnLst>
                                </p:cTn>
                              </p:par>
                              <p:par>
                                <p:cTn id="83" presetID="2" presetClass="exit" presetSubtype="4" fill="hold" grpId="0" nodeType="withEffect">
                                  <p:stCondLst>
                                    <p:cond delay="0"/>
                                  </p:stCondLst>
                                  <p:childTnLst>
                                    <p:anim calcmode="lin" valueType="num">
                                      <p:cBhvr additive="base">
                                        <p:cTn id="84" dur="500"/>
                                        <p:tgtEl>
                                          <p:spTgt spid="6"/>
                                        </p:tgtEl>
                                        <p:attrNameLst>
                                          <p:attrName>ppt_x</p:attrName>
                                        </p:attrNameLst>
                                      </p:cBhvr>
                                      <p:tavLst>
                                        <p:tav tm="0">
                                          <p:val>
                                            <p:strVal val="ppt_x"/>
                                          </p:val>
                                        </p:tav>
                                        <p:tav tm="100000">
                                          <p:val>
                                            <p:strVal val="ppt_x"/>
                                          </p:val>
                                        </p:tav>
                                      </p:tavLst>
                                    </p:anim>
                                    <p:anim calcmode="lin" valueType="num">
                                      <p:cBhvr additive="base">
                                        <p:cTn id="85" dur="500"/>
                                        <p:tgtEl>
                                          <p:spTgt spid="6"/>
                                        </p:tgtEl>
                                        <p:attrNameLst>
                                          <p:attrName>ppt_y</p:attrName>
                                        </p:attrNameLst>
                                      </p:cBhvr>
                                      <p:tavLst>
                                        <p:tav tm="0">
                                          <p:val>
                                            <p:strVal val="ppt_y"/>
                                          </p:val>
                                        </p:tav>
                                        <p:tav tm="100000">
                                          <p:val>
                                            <p:strVal val="1+ppt_h/2"/>
                                          </p:val>
                                        </p:tav>
                                      </p:tavLst>
                                    </p:anim>
                                    <p:set>
                                      <p:cBhvr>
                                        <p:cTn id="86" dur="1" fill="hold">
                                          <p:stCondLst>
                                            <p:cond delay="499"/>
                                          </p:stCondLst>
                                        </p:cTn>
                                        <p:tgtEl>
                                          <p:spTgt spid="6"/>
                                        </p:tgtEl>
                                        <p:attrNameLst>
                                          <p:attrName>style.visibility</p:attrName>
                                        </p:attrNameLst>
                                      </p:cBhvr>
                                      <p:to>
                                        <p:strVal val="hidden"/>
                                      </p:to>
                                    </p:set>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26"/>
                                        </p:tgtEl>
                                        <p:attrNameLst>
                                          <p:attrName>style.visibility</p:attrName>
                                        </p:attrNameLst>
                                      </p:cBhvr>
                                      <p:to>
                                        <p:strVal val="visible"/>
                                      </p:to>
                                    </p:set>
                                    <p:anim calcmode="lin" valueType="num">
                                      <p:cBhvr additive="base">
                                        <p:cTn id="91" dur="500" fill="hold"/>
                                        <p:tgtEl>
                                          <p:spTgt spid="26"/>
                                        </p:tgtEl>
                                        <p:attrNameLst>
                                          <p:attrName>ppt_x</p:attrName>
                                        </p:attrNameLst>
                                      </p:cBhvr>
                                      <p:tavLst>
                                        <p:tav tm="0">
                                          <p:val>
                                            <p:strVal val="#ppt_x"/>
                                          </p:val>
                                        </p:tav>
                                        <p:tav tm="100000">
                                          <p:val>
                                            <p:strVal val="#ppt_x"/>
                                          </p:val>
                                        </p:tav>
                                      </p:tavLst>
                                    </p:anim>
                                    <p:anim calcmode="lin" valueType="num">
                                      <p:cBhvr additive="base">
                                        <p:cTn id="92" dur="500" fill="hold"/>
                                        <p:tgtEl>
                                          <p:spTgt spid="26"/>
                                        </p:tgtEl>
                                        <p:attrNameLst>
                                          <p:attrName>ppt_y</p:attrName>
                                        </p:attrNameLst>
                                      </p:cBhvr>
                                      <p:tavLst>
                                        <p:tav tm="0">
                                          <p:val>
                                            <p:strVal val="1+#ppt_h/2"/>
                                          </p:val>
                                        </p:tav>
                                        <p:tav tm="100000">
                                          <p:val>
                                            <p:strVal val="#ppt_y"/>
                                          </p:val>
                                        </p:tav>
                                      </p:tavLst>
                                    </p:anim>
                                  </p:childTnLst>
                                </p:cTn>
                              </p:par>
                              <p:par>
                                <p:cTn id="93" presetID="2" presetClass="entr" presetSubtype="4" fill="hold" nodeType="withEffect">
                                  <p:stCondLst>
                                    <p:cond delay="0"/>
                                  </p:stCondLst>
                                  <p:childTnLst>
                                    <p:set>
                                      <p:cBhvr>
                                        <p:cTn id="94" dur="1" fill="hold">
                                          <p:stCondLst>
                                            <p:cond delay="0"/>
                                          </p:stCondLst>
                                        </p:cTn>
                                        <p:tgtEl>
                                          <p:spTgt spid="27"/>
                                        </p:tgtEl>
                                        <p:attrNameLst>
                                          <p:attrName>style.visibility</p:attrName>
                                        </p:attrNameLst>
                                      </p:cBhvr>
                                      <p:to>
                                        <p:strVal val="visible"/>
                                      </p:to>
                                    </p:set>
                                    <p:anim calcmode="lin" valueType="num">
                                      <p:cBhvr additive="base">
                                        <p:cTn id="95" dur="500" fill="hold"/>
                                        <p:tgtEl>
                                          <p:spTgt spid="27"/>
                                        </p:tgtEl>
                                        <p:attrNameLst>
                                          <p:attrName>ppt_x</p:attrName>
                                        </p:attrNameLst>
                                      </p:cBhvr>
                                      <p:tavLst>
                                        <p:tav tm="0">
                                          <p:val>
                                            <p:strVal val="#ppt_x"/>
                                          </p:val>
                                        </p:tav>
                                        <p:tav tm="100000">
                                          <p:val>
                                            <p:strVal val="#ppt_x"/>
                                          </p:val>
                                        </p:tav>
                                      </p:tavLst>
                                    </p:anim>
                                    <p:anim calcmode="lin" valueType="num">
                                      <p:cBhvr additive="base">
                                        <p:cTn id="96"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6" grpId="1"/>
      <p:bldP spid="19" grpId="0"/>
      <p:bldP spid="19" grpId="1"/>
      <p:bldP spid="11" grpId="0"/>
      <p:bldP spid="11" grpId="1"/>
      <p:bldP spid="7" grpId="0"/>
      <p:bldP spid="7" grpId="1"/>
      <p:bldP spid="20" grpId="0"/>
      <p:bldP spid="20" grpId="1"/>
      <p:bldP spid="22" grpId="0"/>
      <p:bldP spid="22" grpId="1"/>
      <p:bldP spid="23" grpId="0"/>
      <p:bldP spid="23" grpId="1"/>
      <p:bldP spid="24" grpId="0"/>
      <p:bldP spid="24" grpId="1"/>
      <p:bldP spid="24" grpId="2"/>
      <p:bldP spid="6" grpId="0"/>
      <p:bldP spid="6" grpId="1"/>
      <p:bldP spid="26" grpId="0"/>
      <p:bldP spid="26" grpId="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 Box 4"/>
          <p:cNvSpPr txBox="1">
            <a:spLocks noChangeArrowheads="1"/>
          </p:cNvSpPr>
          <p:nvPr/>
        </p:nvSpPr>
        <p:spPr bwMode="auto">
          <a:xfrm>
            <a:off x="97537" y="980728"/>
            <a:ext cx="8948926" cy="4154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ts val="0"/>
              </a:spcBef>
              <a:buSzTx/>
              <a:buFontTx/>
              <a:buNone/>
            </a:pPr>
            <a:r>
              <a:rPr lang="en-US" altLang="zh-CN" sz="2400" dirty="0">
                <a:solidFill>
                  <a:srgbClr val="080808"/>
                </a:solidFill>
                <a:uFillTx/>
                <a:latin typeface="Times New Roman" panose="02020603050405020304" pitchFamily="18" charset="0"/>
              </a:rPr>
              <a:t>int </a:t>
            </a:r>
            <a:r>
              <a:rPr lang="en-US" altLang="zh-CN" sz="2400" dirty="0" err="1">
                <a:solidFill>
                  <a:srgbClr val="080808"/>
                </a:solidFill>
                <a:uFillTx/>
                <a:latin typeface="Times New Roman" panose="02020603050405020304" pitchFamily="18" charset="0"/>
              </a:rPr>
              <a:t>BSearch</a:t>
            </a:r>
            <a:r>
              <a:rPr lang="en-US" altLang="zh-CN" sz="2400" dirty="0">
                <a:solidFill>
                  <a:srgbClr val="080808"/>
                </a:solidFill>
                <a:uFillTx/>
                <a:latin typeface="Times New Roman" panose="02020603050405020304" pitchFamily="18" charset="0"/>
              </a:rPr>
              <a:t>(int a[], int x, int low, int high)</a:t>
            </a:r>
            <a:endParaRPr lang="en-US" altLang="zh-CN" sz="2400" dirty="0">
              <a:solidFill>
                <a:srgbClr val="080808"/>
              </a:solidFill>
              <a:uFillTx/>
              <a:latin typeface="Times New Roman" panose="02020603050405020304" pitchFamily="18" charset="0"/>
            </a:endParaRPr>
          </a:p>
          <a:p>
            <a:pPr>
              <a:spcBef>
                <a:spcPts val="0"/>
              </a:spcBef>
              <a:buSzTx/>
              <a:buFontTx/>
              <a:buNone/>
            </a:pPr>
            <a:r>
              <a:rPr lang="en-US" altLang="zh-CN" sz="2400" dirty="0">
                <a:solidFill>
                  <a:srgbClr val="080808"/>
                </a:solidFill>
                <a:uFillTx/>
                <a:latin typeface="Times New Roman" panose="02020603050405020304" pitchFamily="18" charset="0"/>
              </a:rPr>
              <a:t>{	int mid;</a:t>
            </a:r>
            <a:endParaRPr lang="en-US" altLang="zh-CN" sz="2400" dirty="0">
              <a:solidFill>
                <a:srgbClr val="080808"/>
              </a:solidFill>
              <a:uFillTx/>
              <a:latin typeface="Times New Roman" panose="02020603050405020304" pitchFamily="18" charset="0"/>
            </a:endParaRPr>
          </a:p>
          <a:p>
            <a:pPr>
              <a:spcBef>
                <a:spcPts val="0"/>
              </a:spcBef>
              <a:buSzTx/>
              <a:buFontTx/>
              <a:buNone/>
            </a:pPr>
            <a:r>
              <a:rPr lang="en-US" altLang="zh-CN" sz="2400" dirty="0">
                <a:solidFill>
                  <a:srgbClr val="080808"/>
                </a:solidFill>
                <a:uFillTx/>
                <a:latin typeface="Times New Roman" panose="02020603050405020304" pitchFamily="18" charset="0"/>
              </a:rPr>
              <a:t>	if(low &gt; high) return -1;	</a:t>
            </a:r>
            <a:r>
              <a:rPr lang="zh-CN" altLang="en-US" sz="2400" dirty="0">
                <a:solidFill>
                  <a:srgbClr val="080808"/>
                </a:solidFill>
                <a:uFillTx/>
                <a:latin typeface="Times New Roman" panose="02020603050405020304" pitchFamily="18" charset="0"/>
              </a:rPr>
              <a:t>　</a:t>
            </a:r>
            <a:r>
              <a:rPr lang="en-US" altLang="zh-CN" sz="2400" dirty="0">
                <a:solidFill>
                  <a:srgbClr val="080808"/>
                </a:solidFill>
                <a:uFillTx/>
                <a:latin typeface="Times New Roman" panose="02020603050405020304" pitchFamily="18" charset="0"/>
              </a:rPr>
              <a:t>//</a:t>
            </a:r>
            <a:r>
              <a:rPr lang="zh-CN" altLang="en-US" sz="2400" dirty="0">
                <a:solidFill>
                  <a:srgbClr val="080808"/>
                </a:solidFill>
                <a:uFillTx/>
                <a:latin typeface="Times New Roman" panose="02020603050405020304" pitchFamily="18" charset="0"/>
              </a:rPr>
              <a:t>查找不成功 </a:t>
            </a:r>
            <a:endParaRPr lang="zh-CN" altLang="en-US" sz="2400" dirty="0">
              <a:solidFill>
                <a:srgbClr val="080808"/>
              </a:solidFill>
              <a:uFillTx/>
              <a:latin typeface="Times New Roman" panose="02020603050405020304" pitchFamily="18" charset="0"/>
            </a:endParaRPr>
          </a:p>
          <a:p>
            <a:pPr>
              <a:spcBef>
                <a:spcPts val="0"/>
              </a:spcBef>
              <a:buSzTx/>
              <a:buFontTx/>
              <a:buNone/>
            </a:pPr>
            <a:r>
              <a:rPr lang="zh-CN" altLang="en-US" sz="2400" dirty="0">
                <a:solidFill>
                  <a:srgbClr val="080808"/>
                </a:solidFill>
                <a:uFillTx/>
                <a:latin typeface="Times New Roman" panose="02020603050405020304" pitchFamily="18" charset="0"/>
              </a:rPr>
              <a:t>	  </a:t>
            </a:r>
            <a:r>
              <a:rPr lang="en-US" altLang="zh-CN" sz="2400" dirty="0">
                <a:solidFill>
                  <a:srgbClr val="080808"/>
                </a:solidFill>
                <a:uFillTx/>
                <a:latin typeface="Times New Roman" panose="02020603050405020304" pitchFamily="18" charset="0"/>
              </a:rPr>
              <a:t>mid = (low + high) / 2;</a:t>
            </a:r>
            <a:endParaRPr lang="en-US" altLang="zh-CN" sz="2400" dirty="0">
              <a:solidFill>
                <a:srgbClr val="080808"/>
              </a:solidFill>
              <a:uFillTx/>
              <a:latin typeface="Times New Roman" panose="02020603050405020304" pitchFamily="18" charset="0"/>
            </a:endParaRPr>
          </a:p>
          <a:p>
            <a:pPr>
              <a:spcBef>
                <a:spcPts val="0"/>
              </a:spcBef>
              <a:buSzTx/>
              <a:buFontTx/>
              <a:buNone/>
            </a:pPr>
            <a:r>
              <a:rPr lang="en-US" altLang="zh-CN" sz="2400" dirty="0">
                <a:solidFill>
                  <a:srgbClr val="080808"/>
                </a:solidFill>
                <a:uFillTx/>
                <a:latin typeface="Times New Roman" panose="02020603050405020304" pitchFamily="18" charset="0"/>
              </a:rPr>
              <a:t>	if(x == a[mid])	</a:t>
            </a:r>
            <a:endParaRPr lang="en-US" altLang="zh-CN" sz="2400" dirty="0">
              <a:solidFill>
                <a:srgbClr val="080808"/>
              </a:solidFill>
              <a:uFillTx/>
              <a:latin typeface="Times New Roman" panose="02020603050405020304" pitchFamily="18" charset="0"/>
            </a:endParaRPr>
          </a:p>
          <a:p>
            <a:pPr>
              <a:spcBef>
                <a:spcPts val="0"/>
              </a:spcBef>
              <a:buSzTx/>
              <a:buFontTx/>
              <a:buNone/>
            </a:pPr>
            <a:r>
              <a:rPr lang="en-US" altLang="zh-CN" sz="2400" dirty="0">
                <a:solidFill>
                  <a:srgbClr val="080808"/>
                </a:solidFill>
                <a:uFillTx/>
                <a:latin typeface="Times New Roman" panose="02020603050405020304" pitchFamily="18" charset="0"/>
              </a:rPr>
              <a:t>     return mid;	              //</a:t>
            </a:r>
            <a:r>
              <a:rPr lang="zh-CN" altLang="en-US" sz="2400" dirty="0">
                <a:solidFill>
                  <a:srgbClr val="080808"/>
                </a:solidFill>
                <a:uFillTx/>
                <a:latin typeface="Times New Roman" panose="02020603050405020304" pitchFamily="18" charset="0"/>
              </a:rPr>
              <a:t>查找成功</a:t>
            </a:r>
            <a:endParaRPr lang="zh-CN" altLang="en-US" sz="2400" dirty="0">
              <a:solidFill>
                <a:srgbClr val="080808"/>
              </a:solidFill>
              <a:uFillTx/>
              <a:latin typeface="Times New Roman" panose="02020603050405020304" pitchFamily="18" charset="0"/>
            </a:endParaRPr>
          </a:p>
          <a:p>
            <a:pPr>
              <a:spcBef>
                <a:spcPts val="0"/>
              </a:spcBef>
              <a:buSzTx/>
              <a:buFontTx/>
              <a:buNone/>
            </a:pPr>
            <a:r>
              <a:rPr lang="zh-CN" altLang="en-US" sz="2400" dirty="0">
                <a:solidFill>
                  <a:srgbClr val="080808"/>
                </a:solidFill>
                <a:uFillTx/>
                <a:latin typeface="Times New Roman" panose="02020603050405020304" pitchFamily="18" charset="0"/>
              </a:rPr>
              <a:t>	</a:t>
            </a:r>
            <a:r>
              <a:rPr lang="en-US" altLang="zh-CN" sz="2400" dirty="0">
                <a:solidFill>
                  <a:srgbClr val="080808"/>
                </a:solidFill>
                <a:uFillTx/>
                <a:latin typeface="Times New Roman" panose="02020603050405020304" pitchFamily="18" charset="0"/>
              </a:rPr>
              <a:t>else if(x &lt; a[mid])</a:t>
            </a:r>
            <a:endParaRPr lang="en-US" altLang="zh-CN" sz="2400" dirty="0">
              <a:solidFill>
                <a:srgbClr val="080808"/>
              </a:solidFill>
              <a:uFillTx/>
              <a:latin typeface="Times New Roman" panose="02020603050405020304" pitchFamily="18" charset="0"/>
            </a:endParaRPr>
          </a:p>
          <a:p>
            <a:pPr>
              <a:spcBef>
                <a:spcPts val="0"/>
              </a:spcBef>
              <a:buSzTx/>
              <a:buFontTx/>
              <a:buNone/>
            </a:pPr>
            <a:r>
              <a:rPr lang="en-US" altLang="zh-CN" sz="2400" dirty="0">
                <a:solidFill>
                  <a:srgbClr val="080808"/>
                </a:solidFill>
                <a:uFillTx/>
                <a:latin typeface="Times New Roman" panose="02020603050405020304" pitchFamily="18" charset="0"/>
              </a:rPr>
              <a:t> 	  return </a:t>
            </a:r>
            <a:r>
              <a:rPr lang="en-US" altLang="zh-CN" sz="2400" dirty="0" err="1">
                <a:solidFill>
                  <a:srgbClr val="080808"/>
                </a:solidFill>
                <a:uFillTx/>
                <a:latin typeface="Times New Roman" panose="02020603050405020304" pitchFamily="18" charset="0"/>
              </a:rPr>
              <a:t>BSearch</a:t>
            </a:r>
            <a:r>
              <a:rPr lang="en-US" altLang="zh-CN" sz="2400" dirty="0">
                <a:solidFill>
                  <a:srgbClr val="080808"/>
                </a:solidFill>
                <a:uFillTx/>
                <a:latin typeface="Times New Roman" panose="02020603050405020304" pitchFamily="18" charset="0"/>
              </a:rPr>
              <a:t>(a, x, low, mid-1);	//</a:t>
            </a:r>
            <a:r>
              <a:rPr lang="zh-CN" altLang="en-US" sz="2400" dirty="0">
                <a:solidFill>
                  <a:srgbClr val="080808"/>
                </a:solidFill>
                <a:uFillTx/>
                <a:latin typeface="Times New Roman" panose="02020603050405020304" pitchFamily="18" charset="0"/>
              </a:rPr>
              <a:t>在前半区查找</a:t>
            </a:r>
            <a:endParaRPr lang="zh-CN" altLang="en-US" sz="2400" dirty="0">
              <a:solidFill>
                <a:srgbClr val="080808"/>
              </a:solidFill>
              <a:uFillTx/>
              <a:latin typeface="Times New Roman" panose="02020603050405020304" pitchFamily="18" charset="0"/>
            </a:endParaRPr>
          </a:p>
          <a:p>
            <a:pPr>
              <a:spcBef>
                <a:spcPts val="0"/>
              </a:spcBef>
              <a:buSzTx/>
              <a:buFontTx/>
              <a:buNone/>
            </a:pPr>
            <a:r>
              <a:rPr lang="zh-CN" altLang="en-US" sz="2400" dirty="0">
                <a:solidFill>
                  <a:srgbClr val="080808"/>
                </a:solidFill>
                <a:uFillTx/>
                <a:latin typeface="Times New Roman" panose="02020603050405020304" pitchFamily="18" charset="0"/>
              </a:rPr>
              <a:t>	</a:t>
            </a:r>
            <a:r>
              <a:rPr lang="en-US" altLang="zh-CN" sz="2400" dirty="0">
                <a:solidFill>
                  <a:srgbClr val="080808"/>
                </a:solidFill>
                <a:uFillTx/>
                <a:latin typeface="Times New Roman" panose="02020603050405020304" pitchFamily="18" charset="0"/>
              </a:rPr>
              <a:t>else</a:t>
            </a:r>
            <a:endParaRPr lang="en-US" altLang="zh-CN" sz="2400" dirty="0">
              <a:solidFill>
                <a:srgbClr val="080808"/>
              </a:solidFill>
              <a:uFillTx/>
              <a:latin typeface="Times New Roman" panose="02020603050405020304" pitchFamily="18" charset="0"/>
            </a:endParaRPr>
          </a:p>
          <a:p>
            <a:pPr>
              <a:spcBef>
                <a:spcPts val="0"/>
              </a:spcBef>
              <a:buSzTx/>
              <a:buFontTx/>
              <a:buNone/>
            </a:pPr>
            <a:r>
              <a:rPr lang="en-US" altLang="zh-CN" sz="2400" dirty="0">
                <a:solidFill>
                  <a:srgbClr val="080808"/>
                </a:solidFill>
                <a:uFillTx/>
                <a:latin typeface="Times New Roman" panose="02020603050405020304" pitchFamily="18" charset="0"/>
              </a:rPr>
              <a:t>	  return </a:t>
            </a:r>
            <a:r>
              <a:rPr lang="en-US" altLang="zh-CN" sz="2400" dirty="0" err="1">
                <a:solidFill>
                  <a:srgbClr val="080808"/>
                </a:solidFill>
                <a:uFillTx/>
                <a:latin typeface="Times New Roman" panose="02020603050405020304" pitchFamily="18" charset="0"/>
              </a:rPr>
              <a:t>BSearch</a:t>
            </a:r>
            <a:r>
              <a:rPr lang="en-US" altLang="zh-CN" sz="2400" dirty="0">
                <a:solidFill>
                  <a:srgbClr val="080808"/>
                </a:solidFill>
                <a:uFillTx/>
                <a:latin typeface="Times New Roman" panose="02020603050405020304" pitchFamily="18" charset="0"/>
              </a:rPr>
              <a:t>(a, x, mid+1, high); //</a:t>
            </a:r>
            <a:r>
              <a:rPr lang="zh-CN" altLang="en-US" sz="2400" dirty="0">
                <a:solidFill>
                  <a:srgbClr val="080808"/>
                </a:solidFill>
                <a:uFillTx/>
                <a:latin typeface="Times New Roman" panose="02020603050405020304" pitchFamily="18" charset="0"/>
              </a:rPr>
              <a:t>在后半区查找</a:t>
            </a:r>
            <a:endParaRPr lang="zh-CN" altLang="en-US" sz="2400" dirty="0">
              <a:solidFill>
                <a:srgbClr val="080808"/>
              </a:solidFill>
              <a:uFillTx/>
              <a:latin typeface="Times New Roman" panose="02020603050405020304" pitchFamily="18" charset="0"/>
            </a:endParaRPr>
          </a:p>
          <a:p>
            <a:pPr>
              <a:spcBef>
                <a:spcPts val="0"/>
              </a:spcBef>
              <a:buSzTx/>
              <a:buFontTx/>
              <a:buNone/>
            </a:pPr>
            <a:r>
              <a:rPr lang="en-US" altLang="zh-CN" sz="2400" dirty="0">
                <a:solidFill>
                  <a:srgbClr val="080808"/>
                </a:solidFill>
                <a:uFillTx/>
                <a:latin typeface="Times New Roman" panose="02020603050405020304" pitchFamily="18" charset="0"/>
              </a:rPr>
              <a:t>}</a:t>
            </a:r>
            <a:endParaRPr lang="en-US" altLang="zh-CN" sz="2400" dirty="0">
              <a:solidFill>
                <a:srgbClr val="080808"/>
              </a:solidFill>
              <a:uFillTx/>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 Box 4"/>
          <p:cNvSpPr txBox="1">
            <a:spLocks noChangeArrowheads="1"/>
          </p:cNvSpPr>
          <p:nvPr/>
        </p:nvSpPr>
        <p:spPr bwMode="auto">
          <a:xfrm>
            <a:off x="623570" y="1701165"/>
            <a:ext cx="6167755"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marL="0" indent="0" latinLnBrk="0">
              <a:spcBef>
                <a:spcPts val="0"/>
              </a:spcBef>
              <a:buSzTx/>
              <a:buFontTx/>
              <a:buNone/>
            </a:pPr>
            <a:r>
              <a:rPr lang="zh-CN" altLang="en-US" sz="1800" dirty="0">
                <a:solidFill>
                  <a:srgbClr val="080808"/>
                </a:solidFill>
                <a:uFillTx/>
                <a:latin typeface="Times New Roman" panose="02020603050405020304" pitchFamily="18" charset="0"/>
                <a:cs typeface="Times New Roman" panose="02020603050405020304" pitchFamily="18" charset="0"/>
              </a:rPr>
              <a:t>二分查找的经典问题：继续思考，如果遇到更复杂的</a:t>
            </a:r>
            <a:r>
              <a:rPr lang="zh-CN" altLang="en-US" sz="1800" dirty="0">
                <a:solidFill>
                  <a:srgbClr val="080808"/>
                </a:solidFill>
                <a:uFillTx/>
                <a:latin typeface="Times New Roman" panose="02020603050405020304" pitchFamily="18" charset="0"/>
                <a:cs typeface="Times New Roman" panose="02020603050405020304" pitchFamily="18" charset="0"/>
              </a:rPr>
              <a:t>情况。</a:t>
            </a:r>
            <a:endParaRPr lang="zh-CN" altLang="en-US" sz="1800" dirty="0">
              <a:solidFill>
                <a:srgbClr val="080808"/>
              </a:solidFill>
              <a:uFillTx/>
              <a:latin typeface="Times New Roman" panose="02020603050405020304" pitchFamily="18" charset="0"/>
              <a:cs typeface="Times New Roman" panose="02020603050405020304" pitchFamily="18" charset="0"/>
            </a:endParaRPr>
          </a:p>
        </p:txBody>
      </p:sp>
      <p:sp>
        <p:nvSpPr>
          <p:cNvPr id="3" name="矩形 2"/>
          <p:cNvSpPr/>
          <p:nvPr/>
        </p:nvSpPr>
        <p:spPr>
          <a:xfrm>
            <a:off x="623734" y="1052736"/>
            <a:ext cx="2691130"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3.3.1 </a:t>
            </a:r>
            <a:r>
              <a:rPr lang="zh-CN" altLang="en-US" sz="2800" b="1" dirty="0">
                <a:solidFill>
                  <a:srgbClr val="0000FF"/>
                </a:solidFill>
                <a:latin typeface="楷体" panose="02010609060101010101" pitchFamily="49" charset="-122"/>
                <a:ea typeface="楷体" panose="02010609060101010101" pitchFamily="49" charset="-122"/>
              </a:rPr>
              <a:t>二分查找</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2" name="Text Box 4"/>
          <p:cNvSpPr txBox="1">
            <a:spLocks noChangeArrowheads="1"/>
          </p:cNvSpPr>
          <p:nvPr/>
        </p:nvSpPr>
        <p:spPr bwMode="auto">
          <a:xfrm>
            <a:off x="894080" y="2725420"/>
            <a:ext cx="146558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marL="0" indent="0" latinLnBrk="0">
              <a:spcBef>
                <a:spcPts val="0"/>
              </a:spcBef>
              <a:buSzTx/>
              <a:buFontTx/>
              <a:buNone/>
            </a:pPr>
            <a:r>
              <a:rPr lang="zh-CN" altLang="en-US" sz="1800" dirty="0">
                <a:solidFill>
                  <a:srgbClr val="080808"/>
                </a:solidFill>
                <a:uFillTx/>
                <a:latin typeface="Times New Roman" panose="02020603050405020304" pitchFamily="18" charset="0"/>
                <a:cs typeface="Times New Roman" panose="02020603050405020304" pitchFamily="18" charset="0"/>
              </a:rPr>
              <a:t>例如数组</a:t>
            </a:r>
            <a:r>
              <a:rPr lang="en-US" altLang="zh-CN" sz="1800" dirty="0">
                <a:solidFill>
                  <a:srgbClr val="080808"/>
                </a:solidFill>
                <a:uFillTx/>
                <a:latin typeface="Times New Roman" panose="02020603050405020304" pitchFamily="18" charset="0"/>
                <a:cs typeface="Times New Roman" panose="02020603050405020304" pitchFamily="18" charset="0"/>
              </a:rPr>
              <a:t>a</a:t>
            </a:r>
            <a:r>
              <a:rPr lang="zh-CN" altLang="en-US" sz="1800" dirty="0">
                <a:solidFill>
                  <a:srgbClr val="080808"/>
                </a:solidFill>
                <a:uFillTx/>
                <a:latin typeface="Times New Roman" panose="02020603050405020304" pitchFamily="18" charset="0"/>
                <a:cs typeface="Times New Roman" panose="02020603050405020304" pitchFamily="18" charset="0"/>
              </a:rPr>
              <a:t>：</a:t>
            </a:r>
            <a:endParaRPr lang="zh-CN" altLang="en-US" sz="1800" dirty="0">
              <a:solidFill>
                <a:srgbClr val="080808"/>
              </a:solidFill>
              <a:uFillTx/>
              <a:latin typeface="Times New Roman" panose="02020603050405020304" pitchFamily="18" charset="0"/>
              <a:cs typeface="Times New Roman" panose="02020603050405020304" pitchFamily="18" charset="0"/>
            </a:endParaRPr>
          </a:p>
        </p:txBody>
      </p:sp>
      <p:graphicFrame>
        <p:nvGraphicFramePr>
          <p:cNvPr id="4" name="表格 3"/>
          <p:cNvGraphicFramePr/>
          <p:nvPr>
            <p:custDataLst>
              <p:tags r:id="rId6"/>
            </p:custDataLst>
          </p:nvPr>
        </p:nvGraphicFramePr>
        <p:xfrm>
          <a:off x="2123440" y="2729230"/>
          <a:ext cx="4394200" cy="365760"/>
        </p:xfrm>
        <a:graphic>
          <a:graphicData uri="http://schemas.openxmlformats.org/drawingml/2006/table">
            <a:tbl>
              <a:tblPr firstRow="1" bandRow="1">
                <a:tableStyleId>{5C22544A-7EE6-4342-B048-85BDC9FD1C3A}</a:tableStyleId>
              </a:tblPr>
              <a:tblGrid>
                <a:gridCol w="549275"/>
                <a:gridCol w="549275"/>
                <a:gridCol w="549275"/>
                <a:gridCol w="549275"/>
                <a:gridCol w="549275"/>
                <a:gridCol w="549275"/>
                <a:gridCol w="549275"/>
                <a:gridCol w="549275"/>
              </a:tblGrid>
              <a:tr h="365760">
                <a:tc>
                  <a:txBody>
                    <a:bodyPr/>
                    <a:p>
                      <a:pPr>
                        <a:buNone/>
                      </a:pPr>
                      <a:r>
                        <a:rPr lang="en-US" altLang="zh-CN">
                          <a:solidFill>
                            <a:schemeClr val="tx1"/>
                          </a:solidFill>
                          <a:latin typeface="Times New Roman" panose="02020603050405020304" pitchFamily="18" charset="0"/>
                          <a:cs typeface="Times New Roman" panose="02020603050405020304" pitchFamily="18" charset="0"/>
                        </a:rPr>
                        <a:t>5</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10</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16</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16</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16</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42</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60</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78</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sp>
        <p:nvSpPr>
          <p:cNvPr id="8" name="文本框 7"/>
          <p:cNvSpPr txBox="1"/>
          <p:nvPr/>
        </p:nvSpPr>
        <p:spPr>
          <a:xfrm>
            <a:off x="6587490" y="2708910"/>
            <a:ext cx="1186180" cy="368300"/>
          </a:xfrm>
          <a:prstGeom prst="rect">
            <a:avLst/>
          </a:prstGeom>
          <a:noFill/>
        </p:spPr>
        <p:txBody>
          <a:bodyPr wrap="square" rtlCol="0" anchor="t">
            <a:spAutoFit/>
          </a:bodyPr>
          <a:p>
            <a:r>
              <a:rPr lang="zh-CN" altLang="en-US" sz="1800" dirty="0">
                <a:solidFill>
                  <a:srgbClr val="080808"/>
                </a:solidFill>
                <a:uFillTx/>
                <a:latin typeface="Times New Roman" panose="02020603050405020304" pitchFamily="18" charset="0"/>
                <a:cs typeface="Times New Roman" panose="02020603050405020304" pitchFamily="18" charset="0"/>
                <a:sym typeface="+mn-ea"/>
              </a:rPr>
              <a:t>查找</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16</a:t>
            </a:r>
            <a:endParaRPr lang="zh-CN" altLang="en-US" sz="1800" dirty="0">
              <a:solidFill>
                <a:srgbClr val="080808"/>
              </a:solidFill>
              <a:uFillTx/>
              <a:latin typeface="Times New Roman" panose="02020603050405020304" pitchFamily="18" charset="0"/>
              <a:cs typeface="Times New Roman" panose="02020603050405020304" pitchFamily="18" charset="0"/>
              <a:sym typeface="+mn-ea"/>
            </a:endParaRPr>
          </a:p>
        </p:txBody>
      </p:sp>
      <p:sp>
        <p:nvSpPr>
          <p:cNvPr id="5" name="文本框 4"/>
          <p:cNvSpPr txBox="1"/>
          <p:nvPr/>
        </p:nvSpPr>
        <p:spPr>
          <a:xfrm>
            <a:off x="683260" y="2276475"/>
            <a:ext cx="4572000" cy="368300"/>
          </a:xfrm>
          <a:prstGeom prst="rect">
            <a:avLst/>
          </a:prstGeom>
          <a:noFill/>
        </p:spPr>
        <p:txBody>
          <a:bodyPr wrap="square" rtlCol="0" anchor="t">
            <a:spAutoFit/>
          </a:bodyPr>
          <a:p>
            <a:pPr marL="0" indent="0" latinLnBrk="0">
              <a:spcBef>
                <a:spcPts val="0"/>
              </a:spcBef>
              <a:buSzTx/>
              <a:buFontTx/>
              <a:buNone/>
            </a:pPr>
            <a:r>
              <a:rPr lang="zh-CN" altLang="en-US" sz="1800" dirty="0">
                <a:solidFill>
                  <a:srgbClr val="080808"/>
                </a:solidFill>
                <a:uFillTx/>
                <a:latin typeface="Times New Roman" panose="02020603050405020304" pitchFamily="18" charset="0"/>
                <a:cs typeface="Times New Roman" panose="02020603050405020304" pitchFamily="18" charset="0"/>
                <a:sym typeface="+mn-ea"/>
              </a:rPr>
              <a:t>①如果要查找的元素有重复的元素</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怎么办</a:t>
            </a:r>
            <a:endParaRPr lang="zh-CN" altLang="en-US" sz="1800" dirty="0">
              <a:solidFill>
                <a:srgbClr val="080808"/>
              </a:solidFill>
              <a:uFillTx/>
              <a:latin typeface="Times New Roman" panose="02020603050405020304" pitchFamily="18" charset="0"/>
              <a:cs typeface="Times New Roman" panose="02020603050405020304" pitchFamily="18" charset="0"/>
              <a:sym typeface="+mn-ea"/>
            </a:endParaRPr>
          </a:p>
        </p:txBody>
      </p:sp>
      <p:sp>
        <p:nvSpPr>
          <p:cNvPr id="12" name="左大括号 11"/>
          <p:cNvSpPr/>
          <p:nvPr/>
        </p:nvSpPr>
        <p:spPr>
          <a:xfrm>
            <a:off x="991870" y="3359785"/>
            <a:ext cx="288290" cy="1079500"/>
          </a:xfrm>
          <a:prstGeom prst="leftBrac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3" name="文本框 12"/>
          <p:cNvSpPr txBox="1"/>
          <p:nvPr/>
        </p:nvSpPr>
        <p:spPr>
          <a:xfrm>
            <a:off x="1288415" y="3256280"/>
            <a:ext cx="3966210" cy="417195"/>
          </a:xfrm>
          <a:prstGeom prst="rect">
            <a:avLst/>
          </a:prstGeom>
          <a:noFill/>
        </p:spPr>
        <p:txBody>
          <a:bodyPr wrap="square" rtlCol="0">
            <a:noAutofit/>
          </a:bodyPr>
          <a:p>
            <a:r>
              <a:rPr lang="zh-CN" altLang="en-US"/>
              <a:t>如果有重复的，筛选左面的</a:t>
            </a:r>
            <a:r>
              <a:rPr lang="zh-CN" altLang="en-US"/>
              <a:t>索引？</a:t>
            </a:r>
            <a:endParaRPr lang="zh-CN" altLang="en-US"/>
          </a:p>
        </p:txBody>
      </p:sp>
      <p:sp>
        <p:nvSpPr>
          <p:cNvPr id="14" name="文本框 13"/>
          <p:cNvSpPr txBox="1"/>
          <p:nvPr/>
        </p:nvSpPr>
        <p:spPr>
          <a:xfrm>
            <a:off x="1259205" y="4215765"/>
            <a:ext cx="3966210" cy="417195"/>
          </a:xfrm>
          <a:prstGeom prst="rect">
            <a:avLst/>
          </a:prstGeom>
          <a:noFill/>
        </p:spPr>
        <p:txBody>
          <a:bodyPr wrap="square" rtlCol="0">
            <a:noAutofit/>
          </a:bodyPr>
          <a:p>
            <a:r>
              <a:rPr lang="zh-CN" altLang="en-US"/>
              <a:t>如果有重复的，筛选</a:t>
            </a:r>
            <a:r>
              <a:rPr lang="zh-CN" altLang="en-US"/>
              <a:t>右面的</a:t>
            </a:r>
            <a:r>
              <a:rPr lang="zh-CN" altLang="en-US"/>
              <a:t>索引？</a:t>
            </a:r>
            <a:endParaRPr lang="zh-CN" altLang="en-US"/>
          </a:p>
        </p:txBody>
      </p:sp>
      <p:sp>
        <p:nvSpPr>
          <p:cNvPr id="17" name="文本框 16"/>
          <p:cNvSpPr txBox="1"/>
          <p:nvPr/>
        </p:nvSpPr>
        <p:spPr>
          <a:xfrm>
            <a:off x="827405" y="6224270"/>
            <a:ext cx="7330440" cy="368300"/>
          </a:xfrm>
          <a:prstGeom prst="rect">
            <a:avLst/>
          </a:prstGeom>
          <a:noFill/>
        </p:spPr>
        <p:txBody>
          <a:bodyPr wrap="square" rtlCol="0">
            <a:spAutoFit/>
          </a:bodyPr>
          <a:p>
            <a:r>
              <a:rPr lang="zh-CN" altLang="en-US"/>
              <a:t>要求：如果目标值重复存在返回目标值靠右的索引，如何</a:t>
            </a:r>
            <a:r>
              <a:rPr lang="zh-CN" altLang="en-US"/>
              <a:t>实现？</a:t>
            </a:r>
            <a:endParaRPr lang="zh-CN" altLang="en-US"/>
          </a:p>
        </p:txBody>
      </p:sp>
      <p:sp>
        <p:nvSpPr>
          <p:cNvPr id="6" name="左大括号 5"/>
          <p:cNvSpPr/>
          <p:nvPr/>
        </p:nvSpPr>
        <p:spPr>
          <a:xfrm>
            <a:off x="1031875" y="4860290"/>
            <a:ext cx="288290" cy="1079500"/>
          </a:xfrm>
          <a:prstGeom prst="leftBrac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7" name="文本框 6"/>
          <p:cNvSpPr txBox="1"/>
          <p:nvPr/>
        </p:nvSpPr>
        <p:spPr>
          <a:xfrm>
            <a:off x="1201420" y="4629785"/>
            <a:ext cx="4382135" cy="398145"/>
          </a:xfrm>
          <a:prstGeom prst="rect">
            <a:avLst/>
          </a:prstGeom>
          <a:noFill/>
        </p:spPr>
        <p:txBody>
          <a:bodyPr wrap="square" rtlCol="0">
            <a:noAutofit/>
          </a:bodyPr>
          <a:p>
            <a:r>
              <a:rPr lang="zh-CN" altLang="en-US"/>
              <a:t>如果不存在，筛选比目标值较小</a:t>
            </a:r>
            <a:r>
              <a:rPr lang="zh-CN" altLang="en-US"/>
              <a:t>的索引？</a:t>
            </a:r>
            <a:endParaRPr lang="zh-CN" altLang="en-US"/>
          </a:p>
        </p:txBody>
      </p:sp>
      <p:sp>
        <p:nvSpPr>
          <p:cNvPr id="9" name="文本框 8"/>
          <p:cNvSpPr txBox="1"/>
          <p:nvPr/>
        </p:nvSpPr>
        <p:spPr>
          <a:xfrm>
            <a:off x="1172210" y="5589270"/>
            <a:ext cx="4750435" cy="426085"/>
          </a:xfrm>
          <a:prstGeom prst="rect">
            <a:avLst/>
          </a:prstGeom>
          <a:noFill/>
        </p:spPr>
        <p:txBody>
          <a:bodyPr wrap="square" rtlCol="0">
            <a:noAutofit/>
          </a:bodyPr>
          <a:p>
            <a:r>
              <a:rPr lang="zh-CN" altLang="en-US"/>
              <a:t>如果不</a:t>
            </a:r>
            <a:r>
              <a:rPr lang="zh-CN" altLang="en-US"/>
              <a:t>存在，筛选比目标值</a:t>
            </a:r>
            <a:r>
              <a:rPr lang="zh-CN" altLang="en-US"/>
              <a:t>较大的</a:t>
            </a:r>
            <a:r>
              <a:rPr lang="zh-CN" altLang="en-US"/>
              <a:t>索引？</a:t>
            </a:r>
            <a:endParaRPr lang="zh-CN" altLang="en-US"/>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23734" y="1052736"/>
            <a:ext cx="2691130"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3.3.1 </a:t>
            </a:r>
            <a:r>
              <a:rPr lang="zh-CN" altLang="en-US" sz="2800" b="1" dirty="0">
                <a:solidFill>
                  <a:srgbClr val="0000FF"/>
                </a:solidFill>
                <a:latin typeface="楷体" panose="02010609060101010101" pitchFamily="49" charset="-122"/>
                <a:ea typeface="楷体" panose="02010609060101010101" pitchFamily="49" charset="-122"/>
              </a:rPr>
              <a:t>二分查找</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2" name="Text Box 4"/>
          <p:cNvSpPr txBox="1">
            <a:spLocks noChangeArrowheads="1"/>
          </p:cNvSpPr>
          <p:nvPr/>
        </p:nvSpPr>
        <p:spPr bwMode="auto">
          <a:xfrm>
            <a:off x="678180" y="2272665"/>
            <a:ext cx="146558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marL="0" indent="0" latinLnBrk="0">
              <a:spcBef>
                <a:spcPts val="0"/>
              </a:spcBef>
              <a:buSzTx/>
              <a:buFontTx/>
              <a:buNone/>
            </a:pPr>
            <a:r>
              <a:rPr lang="zh-CN" altLang="en-US" sz="1800" dirty="0">
                <a:solidFill>
                  <a:srgbClr val="080808"/>
                </a:solidFill>
                <a:uFillTx/>
                <a:latin typeface="Times New Roman" panose="02020603050405020304" pitchFamily="18" charset="0"/>
                <a:cs typeface="Times New Roman" panose="02020603050405020304" pitchFamily="18" charset="0"/>
              </a:rPr>
              <a:t>例如数组</a:t>
            </a:r>
            <a:r>
              <a:rPr lang="en-US" altLang="zh-CN" sz="1800" dirty="0">
                <a:solidFill>
                  <a:srgbClr val="080808"/>
                </a:solidFill>
                <a:uFillTx/>
                <a:latin typeface="Times New Roman" panose="02020603050405020304" pitchFamily="18" charset="0"/>
                <a:cs typeface="Times New Roman" panose="02020603050405020304" pitchFamily="18" charset="0"/>
              </a:rPr>
              <a:t>a</a:t>
            </a:r>
            <a:r>
              <a:rPr lang="zh-CN" altLang="en-US" sz="1800" dirty="0">
                <a:solidFill>
                  <a:srgbClr val="080808"/>
                </a:solidFill>
                <a:uFillTx/>
                <a:latin typeface="Times New Roman" panose="02020603050405020304" pitchFamily="18" charset="0"/>
                <a:cs typeface="Times New Roman" panose="02020603050405020304" pitchFamily="18" charset="0"/>
              </a:rPr>
              <a:t>：</a:t>
            </a:r>
            <a:endParaRPr lang="zh-CN" altLang="en-US" sz="1800" dirty="0">
              <a:solidFill>
                <a:srgbClr val="080808"/>
              </a:solidFill>
              <a:uFillTx/>
              <a:latin typeface="Times New Roman" panose="02020603050405020304" pitchFamily="18" charset="0"/>
              <a:cs typeface="Times New Roman" panose="02020603050405020304" pitchFamily="18" charset="0"/>
            </a:endParaRPr>
          </a:p>
        </p:txBody>
      </p:sp>
      <p:graphicFrame>
        <p:nvGraphicFramePr>
          <p:cNvPr id="4" name="表格 3"/>
          <p:cNvGraphicFramePr/>
          <p:nvPr>
            <p:custDataLst>
              <p:tags r:id="rId6"/>
            </p:custDataLst>
          </p:nvPr>
        </p:nvGraphicFramePr>
        <p:xfrm>
          <a:off x="1907540" y="2276475"/>
          <a:ext cx="4394200" cy="365760"/>
        </p:xfrm>
        <a:graphic>
          <a:graphicData uri="http://schemas.openxmlformats.org/drawingml/2006/table">
            <a:tbl>
              <a:tblPr firstRow="1" bandRow="1">
                <a:tableStyleId>{5C22544A-7EE6-4342-B048-85BDC9FD1C3A}</a:tableStyleId>
              </a:tblPr>
              <a:tblGrid>
                <a:gridCol w="549275"/>
                <a:gridCol w="549275"/>
                <a:gridCol w="549275"/>
                <a:gridCol w="549275"/>
                <a:gridCol w="549275"/>
                <a:gridCol w="549275"/>
                <a:gridCol w="549275"/>
                <a:gridCol w="549275"/>
              </a:tblGrid>
              <a:tr h="365760">
                <a:tc>
                  <a:txBody>
                    <a:bodyPr/>
                    <a:p>
                      <a:pPr>
                        <a:buNone/>
                      </a:pPr>
                      <a:r>
                        <a:rPr lang="en-US" altLang="zh-CN">
                          <a:solidFill>
                            <a:schemeClr val="tx1"/>
                          </a:solidFill>
                          <a:latin typeface="Times New Roman" panose="02020603050405020304" pitchFamily="18" charset="0"/>
                          <a:cs typeface="Times New Roman" panose="02020603050405020304" pitchFamily="18" charset="0"/>
                        </a:rPr>
                        <a:t>5</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10</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16</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16</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16</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42</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60</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78</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sp>
        <p:nvSpPr>
          <p:cNvPr id="8" name="文本框 7"/>
          <p:cNvSpPr txBox="1"/>
          <p:nvPr/>
        </p:nvSpPr>
        <p:spPr>
          <a:xfrm>
            <a:off x="6371590" y="2256155"/>
            <a:ext cx="1186180" cy="368300"/>
          </a:xfrm>
          <a:prstGeom prst="rect">
            <a:avLst/>
          </a:prstGeom>
          <a:noFill/>
        </p:spPr>
        <p:txBody>
          <a:bodyPr wrap="square" rtlCol="0" anchor="t">
            <a:spAutoFit/>
          </a:bodyPr>
          <a:p>
            <a:r>
              <a:rPr lang="zh-CN" altLang="en-US" sz="1800" dirty="0">
                <a:solidFill>
                  <a:srgbClr val="080808"/>
                </a:solidFill>
                <a:uFillTx/>
                <a:latin typeface="Times New Roman" panose="02020603050405020304" pitchFamily="18" charset="0"/>
                <a:cs typeface="Times New Roman" panose="02020603050405020304" pitchFamily="18" charset="0"/>
                <a:sym typeface="+mn-ea"/>
              </a:rPr>
              <a:t>查找</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16</a:t>
            </a:r>
            <a:endParaRPr lang="zh-CN" altLang="en-US" sz="1800" dirty="0">
              <a:solidFill>
                <a:srgbClr val="080808"/>
              </a:solidFill>
              <a:uFillTx/>
              <a:latin typeface="Times New Roman" panose="02020603050405020304" pitchFamily="18" charset="0"/>
              <a:cs typeface="Times New Roman" panose="02020603050405020304" pitchFamily="18" charset="0"/>
              <a:sym typeface="+mn-ea"/>
            </a:endParaRPr>
          </a:p>
        </p:txBody>
      </p:sp>
      <p:sp>
        <p:nvSpPr>
          <p:cNvPr id="17" name="文本框 16"/>
          <p:cNvSpPr txBox="1"/>
          <p:nvPr/>
        </p:nvSpPr>
        <p:spPr>
          <a:xfrm>
            <a:off x="755650" y="1700530"/>
            <a:ext cx="7330440" cy="368300"/>
          </a:xfrm>
          <a:prstGeom prst="rect">
            <a:avLst/>
          </a:prstGeom>
          <a:noFill/>
        </p:spPr>
        <p:txBody>
          <a:bodyPr wrap="square" rtlCol="0">
            <a:spAutoFit/>
          </a:bodyPr>
          <a:p>
            <a:r>
              <a:rPr lang="zh-CN" altLang="en-US"/>
              <a:t>要求：如果目标值重复存在返回目标值靠</a:t>
            </a:r>
            <a:r>
              <a:rPr lang="zh-CN" altLang="en-US">
                <a:solidFill>
                  <a:srgbClr val="FF0000"/>
                </a:solidFill>
              </a:rPr>
              <a:t>右</a:t>
            </a:r>
            <a:r>
              <a:rPr lang="zh-CN" altLang="en-US"/>
              <a:t>的索引，如何</a:t>
            </a:r>
            <a:r>
              <a:rPr lang="zh-CN" altLang="en-US"/>
              <a:t>实现？</a:t>
            </a:r>
            <a:endParaRPr lang="zh-CN" altLang="en-US"/>
          </a:p>
        </p:txBody>
      </p:sp>
      <p:sp>
        <p:nvSpPr>
          <p:cNvPr id="6" name="文本框 5"/>
          <p:cNvSpPr txBox="1"/>
          <p:nvPr/>
        </p:nvSpPr>
        <p:spPr>
          <a:xfrm>
            <a:off x="770890" y="3307715"/>
            <a:ext cx="7330440" cy="368300"/>
          </a:xfrm>
          <a:prstGeom prst="rect">
            <a:avLst/>
          </a:prstGeom>
          <a:noFill/>
        </p:spPr>
        <p:txBody>
          <a:bodyPr wrap="square" rtlCol="0">
            <a:spAutoFit/>
          </a:bodyPr>
          <a:p>
            <a:r>
              <a:rPr lang="zh-CN" altLang="en-US">
                <a:solidFill>
                  <a:schemeClr val="tx1"/>
                </a:solidFill>
                <a:uFillTx/>
                <a:latin typeface="Times New Roman" panose="02020603050405020304" pitchFamily="18" charset="0"/>
              </a:rPr>
              <a:t>仔细思考：</a:t>
            </a:r>
            <a:r>
              <a:rPr lang="en-US" altLang="zh-CN">
                <a:solidFill>
                  <a:schemeClr val="tx1"/>
                </a:solidFill>
                <a:uFillTx/>
                <a:latin typeface="Times New Roman" panose="02020603050405020304" pitchFamily="18" charset="0"/>
              </a:rPr>
              <a:t>a[mid]&gt;k,</a:t>
            </a:r>
            <a:r>
              <a:rPr lang="zh-CN" altLang="en-US">
                <a:solidFill>
                  <a:schemeClr val="tx1"/>
                </a:solidFill>
                <a:uFillTx/>
                <a:latin typeface="Times New Roman" panose="02020603050405020304" pitchFamily="18" charset="0"/>
              </a:rPr>
              <a:t>此时可以保证目标值在</a:t>
            </a:r>
            <a:r>
              <a:rPr lang="en-US" altLang="zh-CN">
                <a:solidFill>
                  <a:schemeClr val="tx1"/>
                </a:solidFill>
                <a:uFillTx/>
                <a:latin typeface="Times New Roman" panose="02020603050405020304" pitchFamily="18" charset="0"/>
              </a:rPr>
              <a:t>mid</a:t>
            </a:r>
            <a:r>
              <a:rPr lang="zh-CN" altLang="en-US">
                <a:solidFill>
                  <a:schemeClr val="tx1"/>
                </a:solidFill>
                <a:uFillTx/>
                <a:latin typeface="Times New Roman" panose="02020603050405020304" pitchFamily="18" charset="0"/>
              </a:rPr>
              <a:t>之后，索引可以</a:t>
            </a:r>
            <a:r>
              <a:rPr lang="en-US" altLang="zh-CN">
                <a:solidFill>
                  <a:schemeClr val="tx1"/>
                </a:solidFill>
                <a:uFillTx/>
                <a:latin typeface="Times New Roman" panose="02020603050405020304" pitchFamily="18" charset="0"/>
              </a:rPr>
              <a:t>j=mid-1</a:t>
            </a:r>
            <a:endParaRPr lang="en-US" altLang="zh-CN">
              <a:solidFill>
                <a:schemeClr val="tx1"/>
              </a:solidFill>
              <a:uFillTx/>
              <a:latin typeface="Times New Roman" panose="02020603050405020304" pitchFamily="18" charset="0"/>
            </a:endParaRPr>
          </a:p>
        </p:txBody>
      </p:sp>
      <p:sp>
        <p:nvSpPr>
          <p:cNvPr id="7" name="文本框 6"/>
          <p:cNvSpPr txBox="1"/>
          <p:nvPr/>
        </p:nvSpPr>
        <p:spPr>
          <a:xfrm>
            <a:off x="770890" y="4316095"/>
            <a:ext cx="7330440" cy="922020"/>
          </a:xfrm>
          <a:prstGeom prst="rect">
            <a:avLst/>
          </a:prstGeom>
          <a:noFill/>
        </p:spPr>
        <p:txBody>
          <a:bodyPr wrap="square" rtlCol="0">
            <a:spAutoFit/>
          </a:bodyPr>
          <a:p>
            <a:r>
              <a:rPr lang="zh-CN" altLang="en-US">
                <a:solidFill>
                  <a:schemeClr val="tx1"/>
                </a:solidFill>
                <a:uFillTx/>
                <a:latin typeface="Times New Roman" panose="02020603050405020304" pitchFamily="18" charset="0"/>
              </a:rPr>
              <a:t>仔细思考：</a:t>
            </a:r>
            <a:r>
              <a:rPr lang="en-US" altLang="zh-CN">
                <a:solidFill>
                  <a:schemeClr val="tx1"/>
                </a:solidFill>
                <a:uFillTx/>
                <a:latin typeface="Times New Roman" panose="02020603050405020304" pitchFamily="18" charset="0"/>
              </a:rPr>
              <a:t>a[mid]&lt;=k,</a:t>
            </a:r>
            <a:r>
              <a:rPr lang="zh-CN" altLang="en-US">
                <a:solidFill>
                  <a:schemeClr val="tx1"/>
                </a:solidFill>
                <a:uFillTx/>
                <a:latin typeface="Times New Roman" panose="02020603050405020304" pitchFamily="18" charset="0"/>
              </a:rPr>
              <a:t>这种情况必须仔细应对，因为你的</a:t>
            </a:r>
            <a:r>
              <a:rPr lang="en-US" altLang="zh-CN">
                <a:solidFill>
                  <a:schemeClr val="tx1"/>
                </a:solidFill>
                <a:uFillTx/>
                <a:latin typeface="Times New Roman" panose="02020603050405020304" pitchFamily="18" charset="0"/>
              </a:rPr>
              <a:t>mid</a:t>
            </a:r>
            <a:r>
              <a:rPr lang="zh-CN" altLang="en-US">
                <a:solidFill>
                  <a:schemeClr val="tx1"/>
                </a:solidFill>
                <a:uFillTx/>
                <a:latin typeface="Times New Roman" panose="02020603050405020304" pitchFamily="18" charset="0"/>
              </a:rPr>
              <a:t>指向可能是最后一个目标值，所以</a:t>
            </a:r>
            <a:r>
              <a:rPr lang="en-US" altLang="zh-CN">
                <a:solidFill>
                  <a:schemeClr val="tx1"/>
                </a:solidFill>
                <a:uFillTx/>
                <a:latin typeface="Times New Roman" panose="02020603050405020304" pitchFamily="18" charset="0"/>
              </a:rPr>
              <a:t>,</a:t>
            </a:r>
            <a:r>
              <a:rPr lang="zh-CN" altLang="en-US">
                <a:solidFill>
                  <a:schemeClr val="tx1"/>
                </a:solidFill>
                <a:uFillTx/>
                <a:latin typeface="Times New Roman" panose="02020603050405020304" pitchFamily="18" charset="0"/>
              </a:rPr>
              <a:t>为了不错过最后一个靠右索引的目标值，必须</a:t>
            </a:r>
            <a:r>
              <a:rPr lang="en-US" altLang="zh-CN">
                <a:solidFill>
                  <a:schemeClr val="tx1"/>
                </a:solidFill>
                <a:uFillTx/>
                <a:latin typeface="Times New Roman" panose="02020603050405020304" pitchFamily="18" charset="0"/>
              </a:rPr>
              <a:t>i = mid</a:t>
            </a:r>
            <a:r>
              <a:rPr lang="zh-CN" altLang="en-US">
                <a:solidFill>
                  <a:schemeClr val="tx1"/>
                </a:solidFill>
                <a:uFillTx/>
                <a:latin typeface="Times New Roman" panose="02020603050405020304" pitchFamily="18" charset="0"/>
              </a:rPr>
              <a:t>。</a:t>
            </a:r>
            <a:endParaRPr lang="zh-CN" altLang="en-US">
              <a:solidFill>
                <a:schemeClr val="tx1"/>
              </a:solidFill>
              <a:uFillTx/>
              <a:latin typeface="Times New Roman" panose="02020603050405020304" pitchFamily="18" charset="0"/>
            </a:endParaRPr>
          </a:p>
        </p:txBody>
      </p:sp>
      <p:sp>
        <p:nvSpPr>
          <p:cNvPr id="5" name="文本框 4"/>
          <p:cNvSpPr txBox="1"/>
          <p:nvPr/>
        </p:nvSpPr>
        <p:spPr>
          <a:xfrm>
            <a:off x="4105275" y="2891155"/>
            <a:ext cx="1596390" cy="375920"/>
          </a:xfrm>
          <a:prstGeom prst="rect">
            <a:avLst/>
          </a:prstGeom>
          <a:noFill/>
        </p:spPr>
        <p:txBody>
          <a:bodyPr wrap="square" rtlCol="0">
            <a:noAutofit/>
          </a:bodyPr>
          <a:p>
            <a:r>
              <a:rPr lang="zh-CN" altLang="en-US">
                <a:latin typeface="Times New Roman" panose="02020603050405020304" pitchFamily="18" charset="0"/>
                <a:cs typeface="Times New Roman" panose="02020603050405020304" pitchFamily="18" charset="0"/>
              </a:rPr>
              <a:t>返回</a:t>
            </a:r>
            <a:r>
              <a:rPr lang="zh-CN" altLang="en-US">
                <a:latin typeface="Times New Roman" panose="02020603050405020304" pitchFamily="18" charset="0"/>
                <a:cs typeface="Times New Roman" panose="02020603050405020304" pitchFamily="18" charset="0"/>
              </a:rPr>
              <a:t>位置</a:t>
            </a:r>
            <a:endParaRPr lang="zh-CN" altLang="en-US">
              <a:latin typeface="Times New Roman" panose="02020603050405020304" pitchFamily="18" charset="0"/>
              <a:cs typeface="Times New Roman" panose="02020603050405020304" pitchFamily="18" charset="0"/>
            </a:endParaRPr>
          </a:p>
        </p:txBody>
      </p:sp>
      <p:cxnSp>
        <p:nvCxnSpPr>
          <p:cNvPr id="10" name="直接箭头连接符 9"/>
          <p:cNvCxnSpPr/>
          <p:nvPr/>
        </p:nvCxnSpPr>
        <p:spPr>
          <a:xfrm flipH="1" flipV="1">
            <a:off x="4334510" y="2646680"/>
            <a:ext cx="0" cy="264795"/>
          </a:xfrm>
          <a:prstGeom prst="straightConnector1">
            <a:avLst/>
          </a:prstGeom>
          <a:solidFill>
            <a:schemeClr val="accent1"/>
          </a:solidFill>
          <a:ln w="9525" cap="flat" cmpd="sng" algn="ctr">
            <a:solidFill>
              <a:srgbClr val="FF0000"/>
            </a:solidFill>
            <a:prstDash val="solid"/>
            <a:round/>
            <a:headEnd type="none" w="med" len="med"/>
            <a:tailEnd type="arrow"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nodeType="clickEffect">
                                  <p:stCondLst>
                                    <p:cond delay="0"/>
                                  </p:stCondLst>
                                  <p:childTnLst>
                                    <p:anim calcmode="lin" valueType="num">
                                      <p:cBhvr additive="base">
                                        <p:cTn id="6" dur="500"/>
                                        <p:tgtEl>
                                          <p:spTgt spid="10"/>
                                        </p:tgtEl>
                                        <p:attrNameLst>
                                          <p:attrName>ppt_x</p:attrName>
                                        </p:attrNameLst>
                                      </p:cBhvr>
                                      <p:tavLst>
                                        <p:tav tm="0">
                                          <p:val>
                                            <p:strVal val="ppt_x"/>
                                          </p:val>
                                        </p:tav>
                                        <p:tav tm="100000">
                                          <p:val>
                                            <p:strVal val="ppt_x"/>
                                          </p:val>
                                        </p:tav>
                                      </p:tavLst>
                                    </p:anim>
                                    <p:anim calcmode="lin" valueType="num">
                                      <p:cBhvr additive="base">
                                        <p:cTn id="7" dur="500"/>
                                        <p:tgtEl>
                                          <p:spTgt spid="10"/>
                                        </p:tgtEl>
                                        <p:attrNameLst>
                                          <p:attrName>ppt_y</p:attrName>
                                        </p:attrNameLst>
                                      </p:cBhvr>
                                      <p:tavLst>
                                        <p:tav tm="0">
                                          <p:val>
                                            <p:strVal val="ppt_y"/>
                                          </p:val>
                                        </p:tav>
                                        <p:tav tm="100000">
                                          <p:val>
                                            <p:strVal val="1+ppt_h/2"/>
                                          </p:val>
                                        </p:tav>
                                      </p:tavLst>
                                    </p:anim>
                                    <p:set>
                                      <p:cBhvr>
                                        <p:cTn id="8" dur="1" fill="hold">
                                          <p:stCondLst>
                                            <p:cond delay="499"/>
                                          </p:stCondLst>
                                        </p:cTn>
                                        <p:tgtEl>
                                          <p:spTgt spid="10"/>
                                        </p:tgtEl>
                                        <p:attrNameLst>
                                          <p:attrName>style.visibility</p:attrName>
                                        </p:attrNameLst>
                                      </p:cBhvr>
                                      <p:to>
                                        <p:strVal val="hidden"/>
                                      </p:to>
                                    </p:set>
                                  </p:childTnLst>
                                </p:cTn>
                              </p:par>
                              <p:par>
                                <p:cTn id="9" presetID="2" presetClass="exit" presetSubtype="4" fill="hold" grpId="0" nodeType="withEffect">
                                  <p:stCondLst>
                                    <p:cond delay="0"/>
                                  </p:stCondLst>
                                  <p:childTnLst>
                                    <p:anim calcmode="lin" valueType="num">
                                      <p:cBhvr additive="base">
                                        <p:cTn id="10" dur="500"/>
                                        <p:tgtEl>
                                          <p:spTgt spid="5"/>
                                        </p:tgtEl>
                                        <p:attrNameLst>
                                          <p:attrName>ppt_x</p:attrName>
                                        </p:attrNameLst>
                                      </p:cBhvr>
                                      <p:tavLst>
                                        <p:tav tm="0">
                                          <p:val>
                                            <p:strVal val="ppt_x"/>
                                          </p:val>
                                        </p:tav>
                                        <p:tav tm="100000">
                                          <p:val>
                                            <p:strVal val="ppt_x"/>
                                          </p:val>
                                        </p:tav>
                                      </p:tavLst>
                                    </p:anim>
                                    <p:anim calcmode="lin" valueType="num">
                                      <p:cBhvr additive="base">
                                        <p:cTn id="11" dur="500"/>
                                        <p:tgtEl>
                                          <p:spTgt spid="5"/>
                                        </p:tgtEl>
                                        <p:attrNameLst>
                                          <p:attrName>ppt_y</p:attrName>
                                        </p:attrNameLst>
                                      </p:cBhvr>
                                      <p:tavLst>
                                        <p:tav tm="0">
                                          <p:val>
                                            <p:strVal val="ppt_y"/>
                                          </p:val>
                                        </p:tav>
                                        <p:tav tm="100000">
                                          <p:val>
                                            <p:strVal val="1+ppt_h/2"/>
                                          </p:val>
                                        </p:tav>
                                      </p:tavLst>
                                    </p:anim>
                                    <p:set>
                                      <p:cBhvr>
                                        <p:cTn id="12"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23734" y="1052736"/>
            <a:ext cx="2691130"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3.3.1 </a:t>
            </a:r>
            <a:r>
              <a:rPr lang="zh-CN" altLang="en-US" sz="2800" b="1" dirty="0">
                <a:solidFill>
                  <a:srgbClr val="0000FF"/>
                </a:solidFill>
                <a:latin typeface="楷体" panose="02010609060101010101" pitchFamily="49" charset="-122"/>
                <a:ea typeface="楷体" panose="02010609060101010101" pitchFamily="49" charset="-122"/>
              </a:rPr>
              <a:t>二分查找</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2" name="Text Box 4"/>
          <p:cNvSpPr txBox="1">
            <a:spLocks noChangeArrowheads="1"/>
          </p:cNvSpPr>
          <p:nvPr/>
        </p:nvSpPr>
        <p:spPr bwMode="auto">
          <a:xfrm>
            <a:off x="678180" y="1626870"/>
            <a:ext cx="146558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marL="0" indent="0" latinLnBrk="0">
              <a:spcBef>
                <a:spcPts val="0"/>
              </a:spcBef>
              <a:buSzTx/>
              <a:buFontTx/>
              <a:buNone/>
            </a:pPr>
            <a:r>
              <a:rPr lang="zh-CN" altLang="en-US" sz="1800" dirty="0">
                <a:solidFill>
                  <a:srgbClr val="080808"/>
                </a:solidFill>
                <a:uFillTx/>
                <a:latin typeface="Times New Roman" panose="02020603050405020304" pitchFamily="18" charset="0"/>
                <a:cs typeface="Times New Roman" panose="02020603050405020304" pitchFamily="18" charset="0"/>
              </a:rPr>
              <a:t>例如数组</a:t>
            </a:r>
            <a:r>
              <a:rPr lang="en-US" altLang="zh-CN" sz="1800" dirty="0">
                <a:solidFill>
                  <a:srgbClr val="080808"/>
                </a:solidFill>
                <a:uFillTx/>
                <a:latin typeface="Times New Roman" panose="02020603050405020304" pitchFamily="18" charset="0"/>
                <a:cs typeface="Times New Roman" panose="02020603050405020304" pitchFamily="18" charset="0"/>
              </a:rPr>
              <a:t>a</a:t>
            </a:r>
            <a:r>
              <a:rPr lang="zh-CN" altLang="en-US" sz="1800" dirty="0">
                <a:solidFill>
                  <a:srgbClr val="080808"/>
                </a:solidFill>
                <a:uFillTx/>
                <a:latin typeface="Times New Roman" panose="02020603050405020304" pitchFamily="18" charset="0"/>
                <a:cs typeface="Times New Roman" panose="02020603050405020304" pitchFamily="18" charset="0"/>
              </a:rPr>
              <a:t>：</a:t>
            </a:r>
            <a:endParaRPr lang="zh-CN" altLang="en-US" sz="1800" dirty="0">
              <a:solidFill>
                <a:srgbClr val="080808"/>
              </a:solidFill>
              <a:uFillTx/>
              <a:latin typeface="Times New Roman" panose="02020603050405020304" pitchFamily="18" charset="0"/>
              <a:cs typeface="Times New Roman" panose="02020603050405020304" pitchFamily="18" charset="0"/>
            </a:endParaRPr>
          </a:p>
        </p:txBody>
      </p:sp>
      <p:graphicFrame>
        <p:nvGraphicFramePr>
          <p:cNvPr id="4" name="表格 3"/>
          <p:cNvGraphicFramePr/>
          <p:nvPr>
            <p:custDataLst>
              <p:tags r:id="rId6"/>
            </p:custDataLst>
          </p:nvPr>
        </p:nvGraphicFramePr>
        <p:xfrm>
          <a:off x="1907540" y="1630680"/>
          <a:ext cx="4394200" cy="365760"/>
        </p:xfrm>
        <a:graphic>
          <a:graphicData uri="http://schemas.openxmlformats.org/drawingml/2006/table">
            <a:tbl>
              <a:tblPr firstRow="1" bandRow="1">
                <a:tableStyleId>{5C22544A-7EE6-4342-B048-85BDC9FD1C3A}</a:tableStyleId>
              </a:tblPr>
              <a:tblGrid>
                <a:gridCol w="549275"/>
                <a:gridCol w="549275"/>
                <a:gridCol w="549275"/>
                <a:gridCol w="549275"/>
                <a:gridCol w="549275"/>
                <a:gridCol w="549275"/>
                <a:gridCol w="549275"/>
                <a:gridCol w="549275"/>
              </a:tblGrid>
              <a:tr h="365760">
                <a:tc>
                  <a:txBody>
                    <a:bodyPr/>
                    <a:p>
                      <a:pPr>
                        <a:buNone/>
                      </a:pPr>
                      <a:r>
                        <a:rPr lang="en-US" altLang="zh-CN">
                          <a:solidFill>
                            <a:schemeClr val="tx1"/>
                          </a:solidFill>
                          <a:latin typeface="Times New Roman" panose="02020603050405020304" pitchFamily="18" charset="0"/>
                          <a:cs typeface="Times New Roman" panose="02020603050405020304" pitchFamily="18" charset="0"/>
                        </a:rPr>
                        <a:t>5</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10</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16</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16</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16</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42</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60</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78</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sp>
        <p:nvSpPr>
          <p:cNvPr id="8" name="文本框 7"/>
          <p:cNvSpPr txBox="1"/>
          <p:nvPr/>
        </p:nvSpPr>
        <p:spPr>
          <a:xfrm>
            <a:off x="6371590" y="1610360"/>
            <a:ext cx="1186180" cy="368300"/>
          </a:xfrm>
          <a:prstGeom prst="rect">
            <a:avLst/>
          </a:prstGeom>
          <a:noFill/>
        </p:spPr>
        <p:txBody>
          <a:bodyPr wrap="square" rtlCol="0" anchor="t">
            <a:spAutoFit/>
          </a:bodyPr>
          <a:p>
            <a:r>
              <a:rPr lang="zh-CN" altLang="en-US" sz="1800" dirty="0">
                <a:solidFill>
                  <a:srgbClr val="080808"/>
                </a:solidFill>
                <a:uFillTx/>
                <a:latin typeface="Times New Roman" panose="02020603050405020304" pitchFamily="18" charset="0"/>
                <a:cs typeface="Times New Roman" panose="02020603050405020304" pitchFamily="18" charset="0"/>
                <a:sym typeface="+mn-ea"/>
              </a:rPr>
              <a:t>查找</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16</a:t>
            </a:r>
            <a:endParaRPr lang="zh-CN" altLang="en-US" sz="1800" dirty="0">
              <a:solidFill>
                <a:srgbClr val="080808"/>
              </a:solidFill>
              <a:uFillTx/>
              <a:latin typeface="Times New Roman" panose="02020603050405020304" pitchFamily="18" charset="0"/>
              <a:cs typeface="Times New Roman" panose="02020603050405020304" pitchFamily="18" charset="0"/>
              <a:sym typeface="+mn-ea"/>
            </a:endParaRPr>
          </a:p>
        </p:txBody>
      </p:sp>
      <p:sp>
        <p:nvSpPr>
          <p:cNvPr id="6" name="文本框 5"/>
          <p:cNvSpPr txBox="1"/>
          <p:nvPr/>
        </p:nvSpPr>
        <p:spPr>
          <a:xfrm>
            <a:off x="770890" y="2207260"/>
            <a:ext cx="7330440" cy="368300"/>
          </a:xfrm>
          <a:prstGeom prst="rect">
            <a:avLst/>
          </a:prstGeom>
          <a:noFill/>
        </p:spPr>
        <p:txBody>
          <a:bodyPr wrap="square" rtlCol="0">
            <a:spAutoFit/>
          </a:bodyPr>
          <a:p>
            <a:r>
              <a:rPr lang="zh-CN" altLang="en-US">
                <a:solidFill>
                  <a:schemeClr val="tx1"/>
                </a:solidFill>
                <a:uFillTx/>
                <a:latin typeface="Times New Roman" panose="02020603050405020304" pitchFamily="18" charset="0"/>
              </a:rPr>
              <a:t>仔细思考：</a:t>
            </a:r>
            <a:r>
              <a:rPr lang="en-US" altLang="zh-CN">
                <a:solidFill>
                  <a:schemeClr val="tx1"/>
                </a:solidFill>
                <a:uFillTx/>
                <a:latin typeface="Times New Roman" panose="02020603050405020304" pitchFamily="18" charset="0"/>
              </a:rPr>
              <a:t>a[mid]&gt;k,</a:t>
            </a:r>
            <a:r>
              <a:rPr lang="zh-CN" altLang="en-US">
                <a:solidFill>
                  <a:schemeClr val="tx1"/>
                </a:solidFill>
                <a:uFillTx/>
                <a:latin typeface="Times New Roman" panose="02020603050405020304" pitchFamily="18" charset="0"/>
              </a:rPr>
              <a:t>此时可以保证目标值在</a:t>
            </a:r>
            <a:r>
              <a:rPr lang="en-US" altLang="zh-CN">
                <a:solidFill>
                  <a:schemeClr val="tx1"/>
                </a:solidFill>
                <a:uFillTx/>
                <a:latin typeface="Times New Roman" panose="02020603050405020304" pitchFamily="18" charset="0"/>
              </a:rPr>
              <a:t>mid</a:t>
            </a:r>
            <a:r>
              <a:rPr lang="zh-CN" altLang="en-US">
                <a:solidFill>
                  <a:schemeClr val="tx1"/>
                </a:solidFill>
                <a:uFillTx/>
                <a:latin typeface="Times New Roman" panose="02020603050405020304" pitchFamily="18" charset="0"/>
              </a:rPr>
              <a:t>之后，索引可以</a:t>
            </a:r>
            <a:r>
              <a:rPr lang="en-US" altLang="zh-CN">
                <a:solidFill>
                  <a:schemeClr val="tx1"/>
                </a:solidFill>
                <a:uFillTx/>
                <a:latin typeface="Times New Roman" panose="02020603050405020304" pitchFamily="18" charset="0"/>
              </a:rPr>
              <a:t>j=mid-1</a:t>
            </a:r>
            <a:endParaRPr lang="en-US" altLang="zh-CN">
              <a:solidFill>
                <a:schemeClr val="tx1"/>
              </a:solidFill>
              <a:uFillTx/>
              <a:latin typeface="Times New Roman" panose="02020603050405020304" pitchFamily="18" charset="0"/>
            </a:endParaRPr>
          </a:p>
        </p:txBody>
      </p:sp>
      <p:sp>
        <p:nvSpPr>
          <p:cNvPr id="7" name="文本框 6"/>
          <p:cNvSpPr txBox="1"/>
          <p:nvPr/>
        </p:nvSpPr>
        <p:spPr>
          <a:xfrm>
            <a:off x="800100" y="2637790"/>
            <a:ext cx="7330440" cy="922020"/>
          </a:xfrm>
          <a:prstGeom prst="rect">
            <a:avLst/>
          </a:prstGeom>
          <a:noFill/>
        </p:spPr>
        <p:txBody>
          <a:bodyPr wrap="square" rtlCol="0">
            <a:spAutoFit/>
          </a:bodyPr>
          <a:p>
            <a:r>
              <a:rPr lang="zh-CN" altLang="en-US">
                <a:solidFill>
                  <a:schemeClr val="tx1"/>
                </a:solidFill>
                <a:uFillTx/>
                <a:latin typeface="Times New Roman" panose="02020603050405020304" pitchFamily="18" charset="0"/>
              </a:rPr>
              <a:t>仔细思考：</a:t>
            </a:r>
            <a:r>
              <a:rPr lang="en-US" altLang="zh-CN">
                <a:solidFill>
                  <a:schemeClr val="tx1"/>
                </a:solidFill>
                <a:uFillTx/>
                <a:latin typeface="Times New Roman" panose="02020603050405020304" pitchFamily="18" charset="0"/>
              </a:rPr>
              <a:t>a[mid]&lt;=k,</a:t>
            </a:r>
            <a:r>
              <a:rPr lang="zh-CN" altLang="en-US">
                <a:solidFill>
                  <a:schemeClr val="tx1"/>
                </a:solidFill>
                <a:uFillTx/>
                <a:latin typeface="Times New Roman" panose="02020603050405020304" pitchFamily="18" charset="0"/>
              </a:rPr>
              <a:t>这种情况必须仔细应对，因为你的</a:t>
            </a:r>
            <a:r>
              <a:rPr lang="en-US" altLang="zh-CN">
                <a:solidFill>
                  <a:schemeClr val="tx1"/>
                </a:solidFill>
                <a:uFillTx/>
                <a:latin typeface="Times New Roman" panose="02020603050405020304" pitchFamily="18" charset="0"/>
              </a:rPr>
              <a:t>mid</a:t>
            </a:r>
            <a:r>
              <a:rPr lang="zh-CN" altLang="en-US">
                <a:solidFill>
                  <a:schemeClr val="tx1"/>
                </a:solidFill>
                <a:uFillTx/>
                <a:latin typeface="Times New Roman" panose="02020603050405020304" pitchFamily="18" charset="0"/>
              </a:rPr>
              <a:t>指向可能是最后一个目标值，所以</a:t>
            </a:r>
            <a:r>
              <a:rPr lang="en-US" altLang="zh-CN">
                <a:solidFill>
                  <a:schemeClr val="tx1"/>
                </a:solidFill>
                <a:uFillTx/>
                <a:latin typeface="Times New Roman" panose="02020603050405020304" pitchFamily="18" charset="0"/>
              </a:rPr>
              <a:t>,</a:t>
            </a:r>
            <a:r>
              <a:rPr lang="zh-CN" altLang="en-US">
                <a:solidFill>
                  <a:schemeClr val="tx1"/>
                </a:solidFill>
                <a:uFillTx/>
                <a:latin typeface="Times New Roman" panose="02020603050405020304" pitchFamily="18" charset="0"/>
              </a:rPr>
              <a:t>为了不错过最后一个靠右索引的目标值，必须</a:t>
            </a:r>
            <a:r>
              <a:rPr lang="en-US" altLang="zh-CN">
                <a:solidFill>
                  <a:schemeClr val="tx1"/>
                </a:solidFill>
                <a:uFillTx/>
                <a:latin typeface="Times New Roman" panose="02020603050405020304" pitchFamily="18" charset="0"/>
              </a:rPr>
              <a:t>i = mid</a:t>
            </a:r>
            <a:r>
              <a:rPr lang="zh-CN" altLang="en-US">
                <a:solidFill>
                  <a:schemeClr val="tx1"/>
                </a:solidFill>
                <a:uFillTx/>
                <a:latin typeface="Times New Roman" panose="02020603050405020304" pitchFamily="18" charset="0"/>
              </a:rPr>
              <a:t>。</a:t>
            </a:r>
            <a:endParaRPr lang="zh-CN" altLang="en-US">
              <a:solidFill>
                <a:schemeClr val="tx1"/>
              </a:solidFill>
              <a:uFillTx/>
              <a:latin typeface="Times New Roman" panose="02020603050405020304" pitchFamily="18" charset="0"/>
            </a:endParaRPr>
          </a:p>
        </p:txBody>
      </p:sp>
      <p:sp>
        <p:nvSpPr>
          <p:cNvPr id="5" name="文本框 4"/>
          <p:cNvSpPr txBox="1"/>
          <p:nvPr/>
        </p:nvSpPr>
        <p:spPr>
          <a:xfrm>
            <a:off x="1036320" y="4709795"/>
            <a:ext cx="3017520" cy="1866900"/>
          </a:xfrm>
          <a:prstGeom prst="rect">
            <a:avLst/>
          </a:prstGeom>
          <a:noFill/>
        </p:spPr>
        <p:txBody>
          <a:bodyPr wrap="square" rtlCol="0" anchor="t">
            <a:noAutofit/>
          </a:bodyPr>
          <a:p>
            <a:endParaRPr lang="en-US" altLang="zh-CN">
              <a:solidFill>
                <a:schemeClr val="tx1"/>
              </a:solidFill>
              <a:latin typeface="Times New Roman" panose="02020603050405020304" pitchFamily="18" charset="0"/>
            </a:endParaRPr>
          </a:p>
          <a:p>
            <a:r>
              <a:rPr lang="en-US" altLang="zh-CN">
                <a:solidFill>
                  <a:schemeClr val="tx1"/>
                </a:solidFill>
                <a:latin typeface="Times New Roman" panose="02020603050405020304" pitchFamily="18" charset="0"/>
              </a:rPr>
              <a:t>        if nums[mid]&gt;target:</a:t>
            </a:r>
            <a:endParaRPr lang="en-US" altLang="zh-CN">
              <a:solidFill>
                <a:schemeClr val="tx1"/>
              </a:solidFill>
              <a:latin typeface="Times New Roman" panose="02020603050405020304" pitchFamily="18" charset="0"/>
            </a:endParaRPr>
          </a:p>
          <a:p>
            <a:r>
              <a:rPr lang="en-US" altLang="zh-CN">
                <a:solidFill>
                  <a:schemeClr val="tx1"/>
                </a:solidFill>
                <a:latin typeface="Times New Roman" panose="02020603050405020304" pitchFamily="18" charset="0"/>
              </a:rPr>
              <a:t>            right = mid - 1</a:t>
            </a:r>
            <a:endParaRPr lang="en-US" altLang="zh-CN">
              <a:solidFill>
                <a:schemeClr val="tx1"/>
              </a:solidFill>
              <a:latin typeface="Times New Roman" panose="02020603050405020304" pitchFamily="18" charset="0"/>
            </a:endParaRPr>
          </a:p>
          <a:p>
            <a:r>
              <a:rPr lang="en-US" altLang="zh-CN">
                <a:solidFill>
                  <a:schemeClr val="tx1"/>
                </a:solidFill>
                <a:latin typeface="Times New Roman" panose="02020603050405020304" pitchFamily="18" charset="0"/>
              </a:rPr>
              <a:t>        else:</a:t>
            </a:r>
            <a:endParaRPr lang="en-US" altLang="zh-CN">
              <a:solidFill>
                <a:schemeClr val="tx1"/>
              </a:solidFill>
              <a:latin typeface="Times New Roman" panose="02020603050405020304" pitchFamily="18" charset="0"/>
            </a:endParaRPr>
          </a:p>
          <a:p>
            <a:r>
              <a:rPr lang="en-US" altLang="zh-CN">
                <a:solidFill>
                  <a:schemeClr val="tx1"/>
                </a:solidFill>
                <a:latin typeface="Times New Roman" panose="02020603050405020304" pitchFamily="18" charset="0"/>
              </a:rPr>
              <a:t>            left = mid</a:t>
            </a:r>
            <a:endParaRPr lang="en-US" altLang="zh-CN">
              <a:solidFill>
                <a:schemeClr val="tx1"/>
              </a:solidFill>
              <a:latin typeface="Times New Roman" panose="02020603050405020304" pitchFamily="18" charset="0"/>
            </a:endParaRPr>
          </a:p>
          <a:p>
            <a:r>
              <a:rPr lang="en-US" altLang="zh-CN">
                <a:solidFill>
                  <a:schemeClr val="tx1"/>
                </a:solidFill>
                <a:latin typeface="Times New Roman" panose="02020603050405020304" pitchFamily="18" charset="0"/>
              </a:rPr>
              <a:t>    return left</a:t>
            </a:r>
            <a:endParaRPr lang="en-US" altLang="zh-CN">
              <a:solidFill>
                <a:schemeClr val="tx1"/>
              </a:solidFill>
              <a:latin typeface="Times New Roman" panose="02020603050405020304" pitchFamily="18" charset="0"/>
            </a:endParaRPr>
          </a:p>
        </p:txBody>
      </p:sp>
      <p:sp>
        <p:nvSpPr>
          <p:cNvPr id="9" name="文本框 8"/>
          <p:cNvSpPr txBox="1"/>
          <p:nvPr/>
        </p:nvSpPr>
        <p:spPr>
          <a:xfrm>
            <a:off x="977900" y="3500120"/>
            <a:ext cx="4572000" cy="922020"/>
          </a:xfrm>
          <a:prstGeom prst="rect">
            <a:avLst/>
          </a:prstGeom>
          <a:noFill/>
        </p:spPr>
        <p:txBody>
          <a:bodyPr wrap="square" rtlCol="0" anchor="t">
            <a:spAutoFit/>
          </a:bodyPr>
          <a:p>
            <a:r>
              <a:rPr lang="en-US" altLang="zh-CN">
                <a:solidFill>
                  <a:schemeClr val="tx1"/>
                </a:solidFill>
                <a:uFillTx/>
                <a:latin typeface="Times New Roman" panose="02020603050405020304" pitchFamily="18" charset="0"/>
                <a:sym typeface="+mn-ea"/>
              </a:rPr>
              <a:t>def binSearch(nums:list, target):</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sym typeface="+mn-ea"/>
              </a:rPr>
              <a:t>    left = 0</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sym typeface="+mn-ea"/>
              </a:rPr>
              <a:t>    right = len(nums)-1</a:t>
            </a:r>
            <a:endParaRPr lang="en-US" altLang="zh-CN">
              <a:solidFill>
                <a:schemeClr val="tx1"/>
              </a:solidFill>
              <a:uFillTx/>
              <a:latin typeface="Times New Roman" panose="02020603050405020304" pitchFamily="18" charset="0"/>
              <a:sym typeface="+mn-ea"/>
            </a:endParaRPr>
          </a:p>
        </p:txBody>
      </p:sp>
      <p:sp>
        <p:nvSpPr>
          <p:cNvPr id="10" name="文本框 9"/>
          <p:cNvSpPr txBox="1"/>
          <p:nvPr/>
        </p:nvSpPr>
        <p:spPr>
          <a:xfrm>
            <a:off x="1133475" y="4368800"/>
            <a:ext cx="4572000" cy="368300"/>
          </a:xfrm>
          <a:prstGeom prst="rect">
            <a:avLst/>
          </a:prstGeom>
          <a:noFill/>
        </p:spPr>
        <p:txBody>
          <a:bodyPr wrap="square" rtlCol="0" anchor="t">
            <a:spAutoFit/>
          </a:bodyPr>
          <a:p>
            <a:r>
              <a:rPr lang="en-US" altLang="zh-CN">
                <a:latin typeface="Times New Roman" panose="02020603050405020304" pitchFamily="18" charset="0"/>
                <a:sym typeface="+mn-ea"/>
              </a:rPr>
              <a:t> while left&lt;right:</a:t>
            </a:r>
            <a:endParaRPr lang="en-US" altLang="zh-CN">
              <a:latin typeface="Times New Roman" panose="02020603050405020304" pitchFamily="18" charset="0"/>
              <a:sym typeface="+mn-ea"/>
            </a:endParaRPr>
          </a:p>
        </p:txBody>
      </p:sp>
      <p:sp>
        <p:nvSpPr>
          <p:cNvPr id="11" name="文本框 10"/>
          <p:cNvSpPr txBox="1"/>
          <p:nvPr/>
        </p:nvSpPr>
        <p:spPr>
          <a:xfrm>
            <a:off x="1383030" y="4681220"/>
            <a:ext cx="4572000" cy="368300"/>
          </a:xfrm>
          <a:prstGeom prst="rect">
            <a:avLst/>
          </a:prstGeom>
          <a:noFill/>
        </p:spPr>
        <p:txBody>
          <a:bodyPr wrap="square" rtlCol="0" anchor="t">
            <a:spAutoFit/>
          </a:bodyPr>
          <a:p>
            <a:r>
              <a:rPr lang="en-US" altLang="zh-CN">
                <a:latin typeface="Times New Roman" panose="02020603050405020304" pitchFamily="18" charset="0"/>
                <a:sym typeface="+mn-ea"/>
              </a:rPr>
              <a:t>  </a:t>
            </a:r>
            <a:r>
              <a:rPr lang="en-US" altLang="zh-CN">
                <a:solidFill>
                  <a:srgbClr val="FF0000"/>
                </a:solidFill>
                <a:latin typeface="Times New Roman" panose="02020603050405020304" pitchFamily="18" charset="0"/>
                <a:sym typeface="+mn-ea"/>
              </a:rPr>
              <a:t>mid = (right+left)//2</a:t>
            </a:r>
            <a:endParaRPr lang="en-US" altLang="zh-CN">
              <a:solidFill>
                <a:srgbClr val="FF0000"/>
              </a:solidFill>
              <a:latin typeface="Times New Roman" panose="02020603050405020304" pitchFamily="18" charset="0"/>
              <a:sym typeface="+mn-ea"/>
            </a:endParaRPr>
          </a:p>
        </p:txBody>
      </p:sp>
      <p:sp>
        <p:nvSpPr>
          <p:cNvPr id="12" name="文本框 11"/>
          <p:cNvSpPr txBox="1"/>
          <p:nvPr/>
        </p:nvSpPr>
        <p:spPr>
          <a:xfrm>
            <a:off x="4630420" y="4769485"/>
            <a:ext cx="3017520" cy="1866900"/>
          </a:xfrm>
          <a:prstGeom prst="rect">
            <a:avLst/>
          </a:prstGeom>
          <a:noFill/>
        </p:spPr>
        <p:txBody>
          <a:bodyPr wrap="square" rtlCol="0" anchor="t">
            <a:noAutofit/>
          </a:bodyPr>
          <a:p>
            <a:endParaRPr lang="en-US" altLang="zh-CN">
              <a:solidFill>
                <a:schemeClr val="tx1"/>
              </a:solidFill>
              <a:latin typeface="Times New Roman" panose="02020603050405020304" pitchFamily="18" charset="0"/>
            </a:endParaRPr>
          </a:p>
          <a:p>
            <a:r>
              <a:rPr lang="en-US" altLang="zh-CN">
                <a:solidFill>
                  <a:schemeClr val="tx1"/>
                </a:solidFill>
                <a:latin typeface="Times New Roman" panose="02020603050405020304" pitchFamily="18" charset="0"/>
              </a:rPr>
              <a:t>        if nums[mid]&gt;target:</a:t>
            </a:r>
            <a:endParaRPr lang="en-US" altLang="zh-CN">
              <a:solidFill>
                <a:schemeClr val="tx1"/>
              </a:solidFill>
              <a:latin typeface="Times New Roman" panose="02020603050405020304" pitchFamily="18" charset="0"/>
            </a:endParaRPr>
          </a:p>
          <a:p>
            <a:r>
              <a:rPr lang="en-US" altLang="zh-CN">
                <a:solidFill>
                  <a:schemeClr val="tx1"/>
                </a:solidFill>
                <a:latin typeface="Times New Roman" panose="02020603050405020304" pitchFamily="18" charset="0"/>
              </a:rPr>
              <a:t>            right = mid - 1</a:t>
            </a:r>
            <a:endParaRPr lang="en-US" altLang="zh-CN">
              <a:solidFill>
                <a:schemeClr val="tx1"/>
              </a:solidFill>
              <a:latin typeface="Times New Roman" panose="02020603050405020304" pitchFamily="18" charset="0"/>
            </a:endParaRPr>
          </a:p>
          <a:p>
            <a:r>
              <a:rPr lang="en-US" altLang="zh-CN">
                <a:solidFill>
                  <a:schemeClr val="tx1"/>
                </a:solidFill>
                <a:latin typeface="Times New Roman" panose="02020603050405020304" pitchFamily="18" charset="0"/>
              </a:rPr>
              <a:t>        else:</a:t>
            </a:r>
            <a:endParaRPr lang="en-US" altLang="zh-CN">
              <a:solidFill>
                <a:schemeClr val="tx1"/>
              </a:solidFill>
              <a:latin typeface="Times New Roman" panose="02020603050405020304" pitchFamily="18" charset="0"/>
            </a:endParaRPr>
          </a:p>
          <a:p>
            <a:r>
              <a:rPr lang="en-US" altLang="zh-CN">
                <a:solidFill>
                  <a:schemeClr val="tx1"/>
                </a:solidFill>
                <a:latin typeface="Times New Roman" panose="02020603050405020304" pitchFamily="18" charset="0"/>
              </a:rPr>
              <a:t>            left = mid</a:t>
            </a:r>
            <a:endParaRPr lang="en-US" altLang="zh-CN">
              <a:solidFill>
                <a:schemeClr val="tx1"/>
              </a:solidFill>
              <a:latin typeface="Times New Roman" panose="02020603050405020304" pitchFamily="18" charset="0"/>
            </a:endParaRPr>
          </a:p>
          <a:p>
            <a:r>
              <a:rPr lang="en-US" altLang="zh-CN">
                <a:solidFill>
                  <a:schemeClr val="tx1"/>
                </a:solidFill>
                <a:latin typeface="Times New Roman" panose="02020603050405020304" pitchFamily="18" charset="0"/>
              </a:rPr>
              <a:t>    return left</a:t>
            </a:r>
            <a:endParaRPr lang="en-US" altLang="zh-CN">
              <a:solidFill>
                <a:schemeClr val="tx1"/>
              </a:solidFill>
              <a:latin typeface="Times New Roman" panose="02020603050405020304" pitchFamily="18" charset="0"/>
            </a:endParaRPr>
          </a:p>
        </p:txBody>
      </p:sp>
      <p:sp>
        <p:nvSpPr>
          <p:cNvPr id="13" name="文本框 12"/>
          <p:cNvSpPr txBox="1"/>
          <p:nvPr/>
        </p:nvSpPr>
        <p:spPr>
          <a:xfrm>
            <a:off x="4572000" y="3559810"/>
            <a:ext cx="4572000" cy="922020"/>
          </a:xfrm>
          <a:prstGeom prst="rect">
            <a:avLst/>
          </a:prstGeom>
          <a:noFill/>
        </p:spPr>
        <p:txBody>
          <a:bodyPr wrap="square" rtlCol="0" anchor="t">
            <a:spAutoFit/>
          </a:bodyPr>
          <a:p>
            <a:r>
              <a:rPr lang="en-US" altLang="zh-CN">
                <a:solidFill>
                  <a:schemeClr val="tx1"/>
                </a:solidFill>
                <a:uFillTx/>
                <a:latin typeface="Times New Roman" panose="02020603050405020304" pitchFamily="18" charset="0"/>
                <a:sym typeface="+mn-ea"/>
              </a:rPr>
              <a:t>def binSearch(nums:list, target):</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sym typeface="+mn-ea"/>
              </a:rPr>
              <a:t>    left = 0</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sym typeface="+mn-ea"/>
              </a:rPr>
              <a:t>    right = len(nums)-1</a:t>
            </a:r>
            <a:endParaRPr lang="en-US" altLang="zh-CN">
              <a:solidFill>
                <a:schemeClr val="tx1"/>
              </a:solidFill>
              <a:uFillTx/>
              <a:latin typeface="Times New Roman" panose="02020603050405020304" pitchFamily="18" charset="0"/>
              <a:sym typeface="+mn-ea"/>
            </a:endParaRPr>
          </a:p>
        </p:txBody>
      </p:sp>
      <p:sp>
        <p:nvSpPr>
          <p:cNvPr id="14" name="文本框 13"/>
          <p:cNvSpPr txBox="1"/>
          <p:nvPr/>
        </p:nvSpPr>
        <p:spPr>
          <a:xfrm>
            <a:off x="4727575" y="4428490"/>
            <a:ext cx="4572000" cy="368300"/>
          </a:xfrm>
          <a:prstGeom prst="rect">
            <a:avLst/>
          </a:prstGeom>
          <a:noFill/>
        </p:spPr>
        <p:txBody>
          <a:bodyPr wrap="square" rtlCol="0" anchor="t">
            <a:spAutoFit/>
          </a:bodyPr>
          <a:p>
            <a:r>
              <a:rPr lang="en-US" altLang="zh-CN">
                <a:latin typeface="Times New Roman" panose="02020603050405020304" pitchFamily="18" charset="0"/>
                <a:sym typeface="+mn-ea"/>
              </a:rPr>
              <a:t> while left&lt;right:</a:t>
            </a:r>
            <a:endParaRPr lang="en-US" altLang="zh-CN">
              <a:latin typeface="Times New Roman" panose="02020603050405020304" pitchFamily="18" charset="0"/>
              <a:sym typeface="+mn-ea"/>
            </a:endParaRPr>
          </a:p>
        </p:txBody>
      </p:sp>
      <p:sp>
        <p:nvSpPr>
          <p:cNvPr id="15" name="文本框 14"/>
          <p:cNvSpPr txBox="1"/>
          <p:nvPr/>
        </p:nvSpPr>
        <p:spPr>
          <a:xfrm>
            <a:off x="4977130" y="4740910"/>
            <a:ext cx="4572000" cy="368300"/>
          </a:xfrm>
          <a:prstGeom prst="rect">
            <a:avLst/>
          </a:prstGeom>
          <a:noFill/>
        </p:spPr>
        <p:txBody>
          <a:bodyPr wrap="square" rtlCol="0" anchor="t">
            <a:spAutoFit/>
          </a:bodyPr>
          <a:p>
            <a:r>
              <a:rPr lang="en-US" altLang="zh-CN">
                <a:latin typeface="Times New Roman" panose="02020603050405020304" pitchFamily="18" charset="0"/>
                <a:sym typeface="+mn-ea"/>
              </a:rPr>
              <a:t>  </a:t>
            </a:r>
            <a:r>
              <a:rPr lang="en-US" altLang="zh-CN">
                <a:solidFill>
                  <a:srgbClr val="FF0000"/>
                </a:solidFill>
                <a:latin typeface="Times New Roman" panose="02020603050405020304" pitchFamily="18" charset="0"/>
                <a:sym typeface="+mn-ea"/>
              </a:rPr>
              <a:t>mid = (right+left)//2 + 1</a:t>
            </a:r>
            <a:endParaRPr lang="en-US" altLang="zh-CN">
              <a:solidFill>
                <a:srgbClr val="FF0000"/>
              </a:solidFill>
              <a:latin typeface="Times New Roman" panose="02020603050405020304" pitchFamily="18"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500" fill="hold"/>
                                        <p:tgtEl>
                                          <p:spTgt spid="13"/>
                                        </p:tgtEl>
                                        <p:attrNameLst>
                                          <p:attrName>ppt_x</p:attrName>
                                        </p:attrNameLst>
                                      </p:cBhvr>
                                      <p:tavLst>
                                        <p:tav tm="0">
                                          <p:val>
                                            <p:strVal val="#ppt_x"/>
                                          </p:val>
                                        </p:tav>
                                        <p:tav tm="100000">
                                          <p:val>
                                            <p:strVal val="#ppt_x"/>
                                          </p:val>
                                        </p:tav>
                                      </p:tavLst>
                                    </p:anim>
                                    <p:anim calcmode="lin" valueType="num">
                                      <p:cBhvr additive="base">
                                        <p:cTn id="32" dur="500" fill="hold"/>
                                        <p:tgtEl>
                                          <p:spTgt spid="13"/>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4"/>
                                        </p:tgtEl>
                                        <p:attrNameLst>
                                          <p:attrName>style.visibility</p:attrName>
                                        </p:attrNameLst>
                                      </p:cBhvr>
                                      <p:to>
                                        <p:strVal val="visible"/>
                                      </p:to>
                                    </p:set>
                                    <p:anim calcmode="lin" valueType="num">
                                      <p:cBhvr additive="base">
                                        <p:cTn id="35" dur="500" fill="hold"/>
                                        <p:tgtEl>
                                          <p:spTgt spid="14"/>
                                        </p:tgtEl>
                                        <p:attrNameLst>
                                          <p:attrName>ppt_x</p:attrName>
                                        </p:attrNameLst>
                                      </p:cBhvr>
                                      <p:tavLst>
                                        <p:tav tm="0">
                                          <p:val>
                                            <p:strVal val="#ppt_x"/>
                                          </p:val>
                                        </p:tav>
                                        <p:tav tm="100000">
                                          <p:val>
                                            <p:strVal val="#ppt_x"/>
                                          </p:val>
                                        </p:tav>
                                      </p:tavLst>
                                    </p:anim>
                                    <p:anim calcmode="lin" valueType="num">
                                      <p:cBhvr additive="base">
                                        <p:cTn id="36" dur="500" fill="hold"/>
                                        <p:tgtEl>
                                          <p:spTgt spid="14"/>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5"/>
                                        </p:tgtEl>
                                        <p:attrNameLst>
                                          <p:attrName>style.visibility</p:attrName>
                                        </p:attrNameLst>
                                      </p:cBhvr>
                                      <p:to>
                                        <p:strVal val="visible"/>
                                      </p:to>
                                    </p:set>
                                    <p:anim calcmode="lin" valueType="num">
                                      <p:cBhvr additive="base">
                                        <p:cTn id="39" dur="500" fill="hold"/>
                                        <p:tgtEl>
                                          <p:spTgt spid="15"/>
                                        </p:tgtEl>
                                        <p:attrNameLst>
                                          <p:attrName>ppt_x</p:attrName>
                                        </p:attrNameLst>
                                      </p:cBhvr>
                                      <p:tavLst>
                                        <p:tav tm="0">
                                          <p:val>
                                            <p:strVal val="#ppt_x"/>
                                          </p:val>
                                        </p:tav>
                                        <p:tav tm="100000">
                                          <p:val>
                                            <p:strVal val="#ppt_x"/>
                                          </p:val>
                                        </p:tav>
                                      </p:tavLst>
                                    </p:anim>
                                    <p:anim calcmode="lin" valueType="num">
                                      <p:cBhvr additive="base">
                                        <p:cTn id="40" dur="500" fill="hold"/>
                                        <p:tgtEl>
                                          <p:spTgt spid="15"/>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ppt_x"/>
                                          </p:val>
                                        </p:tav>
                                        <p:tav tm="100000">
                                          <p:val>
                                            <p:strVal val="#ppt_x"/>
                                          </p:val>
                                        </p:tav>
                                      </p:tavLst>
                                    </p:anim>
                                    <p:anim calcmode="lin" valueType="num">
                                      <p:cBhvr additive="base">
                                        <p:cTn id="4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10" grpId="0"/>
      <p:bldP spid="10" grpId="1"/>
      <p:bldP spid="11" grpId="0"/>
      <p:bldP spid="11" grpId="1"/>
      <p:bldP spid="5" grpId="0"/>
      <p:bldP spid="5" grpId="1"/>
      <p:bldP spid="13" grpId="0"/>
      <p:bldP spid="14" grpId="0"/>
      <p:bldP spid="15" grpId="0"/>
      <p:bldP spid="12" grpId="0"/>
      <p:bldP spid="13" grpId="1"/>
      <p:bldP spid="14" grpId="1"/>
      <p:bldP spid="15" grpId="1"/>
      <p:bldP spid="12" grpId="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23734" y="1052736"/>
            <a:ext cx="2691130"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3.3.1 </a:t>
            </a:r>
            <a:r>
              <a:rPr lang="zh-CN" altLang="en-US" sz="2800" b="1" dirty="0">
                <a:solidFill>
                  <a:srgbClr val="0000FF"/>
                </a:solidFill>
                <a:latin typeface="楷体" panose="02010609060101010101" pitchFamily="49" charset="-122"/>
                <a:ea typeface="楷体" panose="02010609060101010101" pitchFamily="49" charset="-122"/>
              </a:rPr>
              <a:t>二分查找</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2" name="Text Box 4"/>
          <p:cNvSpPr txBox="1">
            <a:spLocks noChangeArrowheads="1"/>
          </p:cNvSpPr>
          <p:nvPr/>
        </p:nvSpPr>
        <p:spPr bwMode="auto">
          <a:xfrm>
            <a:off x="678180" y="2272665"/>
            <a:ext cx="146558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marL="0" indent="0" latinLnBrk="0">
              <a:spcBef>
                <a:spcPts val="0"/>
              </a:spcBef>
              <a:buSzTx/>
              <a:buFontTx/>
              <a:buNone/>
            </a:pPr>
            <a:r>
              <a:rPr lang="zh-CN" altLang="en-US" sz="1800" dirty="0">
                <a:solidFill>
                  <a:srgbClr val="080808"/>
                </a:solidFill>
                <a:uFillTx/>
                <a:latin typeface="Times New Roman" panose="02020603050405020304" pitchFamily="18" charset="0"/>
                <a:cs typeface="Times New Roman" panose="02020603050405020304" pitchFamily="18" charset="0"/>
              </a:rPr>
              <a:t>例如数组</a:t>
            </a:r>
            <a:r>
              <a:rPr lang="en-US" altLang="zh-CN" sz="1800" dirty="0">
                <a:solidFill>
                  <a:srgbClr val="080808"/>
                </a:solidFill>
                <a:uFillTx/>
                <a:latin typeface="Times New Roman" panose="02020603050405020304" pitchFamily="18" charset="0"/>
                <a:cs typeface="Times New Roman" panose="02020603050405020304" pitchFamily="18" charset="0"/>
              </a:rPr>
              <a:t>a</a:t>
            </a:r>
            <a:r>
              <a:rPr lang="zh-CN" altLang="en-US" sz="1800" dirty="0">
                <a:solidFill>
                  <a:srgbClr val="080808"/>
                </a:solidFill>
                <a:uFillTx/>
                <a:latin typeface="Times New Roman" panose="02020603050405020304" pitchFamily="18" charset="0"/>
                <a:cs typeface="Times New Roman" panose="02020603050405020304" pitchFamily="18" charset="0"/>
              </a:rPr>
              <a:t>：</a:t>
            </a:r>
            <a:endParaRPr lang="zh-CN" altLang="en-US" sz="1800" dirty="0">
              <a:solidFill>
                <a:srgbClr val="080808"/>
              </a:solidFill>
              <a:uFillTx/>
              <a:latin typeface="Times New Roman" panose="02020603050405020304" pitchFamily="18" charset="0"/>
              <a:cs typeface="Times New Roman" panose="02020603050405020304" pitchFamily="18" charset="0"/>
            </a:endParaRPr>
          </a:p>
        </p:txBody>
      </p:sp>
      <p:graphicFrame>
        <p:nvGraphicFramePr>
          <p:cNvPr id="4" name="表格 3"/>
          <p:cNvGraphicFramePr/>
          <p:nvPr>
            <p:custDataLst>
              <p:tags r:id="rId6"/>
            </p:custDataLst>
          </p:nvPr>
        </p:nvGraphicFramePr>
        <p:xfrm>
          <a:off x="1907540" y="2276475"/>
          <a:ext cx="4394200" cy="365760"/>
        </p:xfrm>
        <a:graphic>
          <a:graphicData uri="http://schemas.openxmlformats.org/drawingml/2006/table">
            <a:tbl>
              <a:tblPr firstRow="1" bandRow="1">
                <a:tableStyleId>{5C22544A-7EE6-4342-B048-85BDC9FD1C3A}</a:tableStyleId>
              </a:tblPr>
              <a:tblGrid>
                <a:gridCol w="549275"/>
                <a:gridCol w="549275"/>
                <a:gridCol w="549275"/>
                <a:gridCol w="549275"/>
                <a:gridCol w="549275"/>
                <a:gridCol w="549275"/>
                <a:gridCol w="549275"/>
                <a:gridCol w="549275"/>
              </a:tblGrid>
              <a:tr h="365760">
                <a:tc>
                  <a:txBody>
                    <a:bodyPr/>
                    <a:p>
                      <a:pPr>
                        <a:buNone/>
                      </a:pPr>
                      <a:r>
                        <a:rPr lang="en-US" altLang="zh-CN">
                          <a:solidFill>
                            <a:schemeClr val="tx1"/>
                          </a:solidFill>
                          <a:latin typeface="Times New Roman" panose="02020603050405020304" pitchFamily="18" charset="0"/>
                          <a:cs typeface="Times New Roman" panose="02020603050405020304" pitchFamily="18" charset="0"/>
                        </a:rPr>
                        <a:t>5</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10</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16</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16</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16</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42</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60</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78</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sp>
        <p:nvSpPr>
          <p:cNvPr id="8" name="文本框 7"/>
          <p:cNvSpPr txBox="1"/>
          <p:nvPr/>
        </p:nvSpPr>
        <p:spPr>
          <a:xfrm>
            <a:off x="6371590" y="2256155"/>
            <a:ext cx="1186180" cy="368300"/>
          </a:xfrm>
          <a:prstGeom prst="rect">
            <a:avLst/>
          </a:prstGeom>
          <a:noFill/>
        </p:spPr>
        <p:txBody>
          <a:bodyPr wrap="square" rtlCol="0" anchor="t">
            <a:spAutoFit/>
          </a:bodyPr>
          <a:p>
            <a:r>
              <a:rPr lang="zh-CN" altLang="en-US" sz="1800" dirty="0">
                <a:solidFill>
                  <a:srgbClr val="080808"/>
                </a:solidFill>
                <a:uFillTx/>
                <a:latin typeface="Times New Roman" panose="02020603050405020304" pitchFamily="18" charset="0"/>
                <a:cs typeface="Times New Roman" panose="02020603050405020304" pitchFamily="18" charset="0"/>
                <a:sym typeface="+mn-ea"/>
              </a:rPr>
              <a:t>查找</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16</a:t>
            </a:r>
            <a:endParaRPr lang="zh-CN" altLang="en-US" sz="1800" dirty="0">
              <a:solidFill>
                <a:srgbClr val="080808"/>
              </a:solidFill>
              <a:uFillTx/>
              <a:latin typeface="Times New Roman" panose="02020603050405020304" pitchFamily="18" charset="0"/>
              <a:cs typeface="Times New Roman" panose="02020603050405020304" pitchFamily="18" charset="0"/>
              <a:sym typeface="+mn-ea"/>
            </a:endParaRPr>
          </a:p>
        </p:txBody>
      </p:sp>
      <p:sp>
        <p:nvSpPr>
          <p:cNvPr id="17" name="文本框 16"/>
          <p:cNvSpPr txBox="1"/>
          <p:nvPr/>
        </p:nvSpPr>
        <p:spPr>
          <a:xfrm>
            <a:off x="755650" y="1700530"/>
            <a:ext cx="7330440" cy="368300"/>
          </a:xfrm>
          <a:prstGeom prst="rect">
            <a:avLst/>
          </a:prstGeom>
          <a:noFill/>
        </p:spPr>
        <p:txBody>
          <a:bodyPr wrap="square" rtlCol="0">
            <a:spAutoFit/>
          </a:bodyPr>
          <a:p>
            <a:r>
              <a:rPr lang="zh-CN" altLang="en-US"/>
              <a:t>要求：如果目标值重复存在返回目标值靠</a:t>
            </a:r>
            <a:r>
              <a:rPr lang="zh-CN" altLang="en-US">
                <a:solidFill>
                  <a:srgbClr val="FF0000"/>
                </a:solidFill>
              </a:rPr>
              <a:t>左</a:t>
            </a:r>
            <a:r>
              <a:rPr lang="zh-CN" altLang="en-US"/>
              <a:t>的索引，如何</a:t>
            </a:r>
            <a:r>
              <a:rPr lang="zh-CN" altLang="en-US"/>
              <a:t>实现？</a:t>
            </a:r>
            <a:endParaRPr lang="zh-CN" altLang="en-US"/>
          </a:p>
        </p:txBody>
      </p:sp>
      <p:sp>
        <p:nvSpPr>
          <p:cNvPr id="6" name="文本框 5"/>
          <p:cNvSpPr txBox="1"/>
          <p:nvPr/>
        </p:nvSpPr>
        <p:spPr>
          <a:xfrm>
            <a:off x="755650" y="2853055"/>
            <a:ext cx="7330440" cy="368300"/>
          </a:xfrm>
          <a:prstGeom prst="rect">
            <a:avLst/>
          </a:prstGeom>
          <a:noFill/>
        </p:spPr>
        <p:txBody>
          <a:bodyPr wrap="square" rtlCol="0">
            <a:spAutoFit/>
          </a:bodyPr>
          <a:p>
            <a:r>
              <a:rPr lang="zh-CN" altLang="en-US">
                <a:solidFill>
                  <a:schemeClr val="tx1"/>
                </a:solidFill>
                <a:uFillTx/>
                <a:latin typeface="Times New Roman" panose="02020603050405020304" pitchFamily="18" charset="0"/>
              </a:rPr>
              <a:t>仔细思考：</a:t>
            </a:r>
            <a:r>
              <a:rPr lang="en-US" altLang="zh-CN">
                <a:solidFill>
                  <a:schemeClr val="tx1"/>
                </a:solidFill>
                <a:uFillTx/>
                <a:latin typeface="Times New Roman" panose="02020603050405020304" pitchFamily="18" charset="0"/>
              </a:rPr>
              <a:t>a[mid]&lt;k,</a:t>
            </a:r>
            <a:r>
              <a:rPr lang="zh-CN" altLang="en-US">
                <a:solidFill>
                  <a:schemeClr val="tx1"/>
                </a:solidFill>
                <a:uFillTx/>
                <a:latin typeface="Times New Roman" panose="02020603050405020304" pitchFamily="18" charset="0"/>
              </a:rPr>
              <a:t>此时可以保证目标值在</a:t>
            </a:r>
            <a:r>
              <a:rPr lang="en-US" altLang="zh-CN">
                <a:solidFill>
                  <a:schemeClr val="tx1"/>
                </a:solidFill>
                <a:uFillTx/>
                <a:latin typeface="Times New Roman" panose="02020603050405020304" pitchFamily="18" charset="0"/>
              </a:rPr>
              <a:t>mid</a:t>
            </a:r>
            <a:r>
              <a:rPr lang="zh-CN" altLang="en-US">
                <a:solidFill>
                  <a:schemeClr val="tx1"/>
                </a:solidFill>
                <a:uFillTx/>
                <a:latin typeface="Times New Roman" panose="02020603050405020304" pitchFamily="18" charset="0"/>
              </a:rPr>
              <a:t>之后，索引可以</a:t>
            </a:r>
            <a:r>
              <a:rPr lang="en-US" altLang="zh-CN">
                <a:solidFill>
                  <a:schemeClr val="tx1"/>
                </a:solidFill>
                <a:uFillTx/>
                <a:latin typeface="Times New Roman" panose="02020603050405020304" pitchFamily="18" charset="0"/>
              </a:rPr>
              <a:t>i=mid+1</a:t>
            </a:r>
            <a:endParaRPr lang="en-US" altLang="zh-CN">
              <a:solidFill>
                <a:schemeClr val="tx1"/>
              </a:solidFill>
              <a:uFillTx/>
              <a:latin typeface="Times New Roman" panose="02020603050405020304" pitchFamily="18" charset="0"/>
            </a:endParaRPr>
          </a:p>
        </p:txBody>
      </p:sp>
      <p:sp>
        <p:nvSpPr>
          <p:cNvPr id="7" name="文本框 6"/>
          <p:cNvSpPr txBox="1"/>
          <p:nvPr/>
        </p:nvSpPr>
        <p:spPr>
          <a:xfrm>
            <a:off x="827405" y="3254375"/>
            <a:ext cx="7330440" cy="922020"/>
          </a:xfrm>
          <a:prstGeom prst="rect">
            <a:avLst/>
          </a:prstGeom>
          <a:noFill/>
        </p:spPr>
        <p:txBody>
          <a:bodyPr wrap="square" rtlCol="0">
            <a:spAutoFit/>
          </a:bodyPr>
          <a:p>
            <a:r>
              <a:rPr lang="zh-CN" altLang="en-US">
                <a:solidFill>
                  <a:schemeClr val="tx1"/>
                </a:solidFill>
                <a:uFillTx/>
                <a:latin typeface="Times New Roman" panose="02020603050405020304" pitchFamily="18" charset="0"/>
              </a:rPr>
              <a:t>仔细思考：</a:t>
            </a:r>
            <a:r>
              <a:rPr lang="en-US" altLang="zh-CN">
                <a:solidFill>
                  <a:schemeClr val="tx1"/>
                </a:solidFill>
                <a:uFillTx/>
                <a:latin typeface="Times New Roman" panose="02020603050405020304" pitchFamily="18" charset="0"/>
              </a:rPr>
              <a:t>a[mid]&gt;=k,</a:t>
            </a:r>
            <a:r>
              <a:rPr lang="zh-CN" altLang="en-US">
                <a:solidFill>
                  <a:schemeClr val="tx1"/>
                </a:solidFill>
                <a:uFillTx/>
                <a:latin typeface="Times New Roman" panose="02020603050405020304" pitchFamily="18" charset="0"/>
              </a:rPr>
              <a:t>这种情况必须仔细应对，因为你的</a:t>
            </a:r>
            <a:r>
              <a:rPr lang="en-US" altLang="zh-CN">
                <a:solidFill>
                  <a:schemeClr val="tx1"/>
                </a:solidFill>
                <a:uFillTx/>
                <a:latin typeface="Times New Roman" panose="02020603050405020304" pitchFamily="18" charset="0"/>
              </a:rPr>
              <a:t>mid</a:t>
            </a:r>
            <a:r>
              <a:rPr lang="zh-CN" altLang="en-US">
                <a:solidFill>
                  <a:schemeClr val="tx1"/>
                </a:solidFill>
                <a:uFillTx/>
                <a:latin typeface="Times New Roman" panose="02020603050405020304" pitchFamily="18" charset="0"/>
              </a:rPr>
              <a:t>指向可能是最后一个目标值，所以</a:t>
            </a:r>
            <a:r>
              <a:rPr lang="en-US" altLang="zh-CN">
                <a:solidFill>
                  <a:schemeClr val="tx1"/>
                </a:solidFill>
                <a:uFillTx/>
                <a:latin typeface="Times New Roman" panose="02020603050405020304" pitchFamily="18" charset="0"/>
              </a:rPr>
              <a:t>,</a:t>
            </a:r>
            <a:r>
              <a:rPr lang="zh-CN" altLang="en-US">
                <a:solidFill>
                  <a:schemeClr val="tx1"/>
                </a:solidFill>
                <a:uFillTx/>
                <a:latin typeface="Times New Roman" panose="02020603050405020304" pitchFamily="18" charset="0"/>
              </a:rPr>
              <a:t>为了不错过最后一个靠右索引的目标值，必须</a:t>
            </a:r>
            <a:r>
              <a:rPr lang="en-US" altLang="zh-CN">
                <a:solidFill>
                  <a:schemeClr val="tx1"/>
                </a:solidFill>
                <a:uFillTx/>
                <a:latin typeface="Times New Roman" panose="02020603050405020304" pitchFamily="18" charset="0"/>
              </a:rPr>
              <a:t>j</a:t>
            </a:r>
            <a:r>
              <a:rPr lang="en-US" altLang="zh-CN">
                <a:solidFill>
                  <a:schemeClr val="tx1"/>
                </a:solidFill>
                <a:uFillTx/>
                <a:latin typeface="Times New Roman" panose="02020603050405020304" pitchFamily="18" charset="0"/>
              </a:rPr>
              <a:t> = mid</a:t>
            </a:r>
            <a:r>
              <a:rPr lang="zh-CN" altLang="en-US">
                <a:solidFill>
                  <a:schemeClr val="tx1"/>
                </a:solidFill>
                <a:uFillTx/>
                <a:latin typeface="Times New Roman" panose="02020603050405020304" pitchFamily="18" charset="0"/>
              </a:rPr>
              <a:t>。</a:t>
            </a:r>
            <a:endParaRPr lang="zh-CN" altLang="en-US">
              <a:solidFill>
                <a:schemeClr val="tx1"/>
              </a:solidFill>
              <a:uFillTx/>
              <a:latin typeface="Times New Roman" panose="02020603050405020304" pitchFamily="18" charset="0"/>
            </a:endParaRPr>
          </a:p>
        </p:txBody>
      </p:sp>
      <p:sp>
        <p:nvSpPr>
          <p:cNvPr id="5" name="文本框 4"/>
          <p:cNvSpPr txBox="1"/>
          <p:nvPr/>
        </p:nvSpPr>
        <p:spPr>
          <a:xfrm>
            <a:off x="3420110" y="3933190"/>
            <a:ext cx="4025265" cy="2557780"/>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def binSearch_hadLeft(nums:list, target):</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left = 0</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right = len(nums)-1</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while left&lt;right:</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a:t>
            </a:r>
            <a:r>
              <a:rPr lang="en-US" altLang="zh-CN">
                <a:solidFill>
                  <a:srgbClr val="FF0000"/>
                </a:solidFill>
                <a:latin typeface="Times New Roman" panose="02020603050405020304" pitchFamily="18" charset="0"/>
                <a:cs typeface="Times New Roman" panose="02020603050405020304" pitchFamily="18" charset="0"/>
              </a:rPr>
              <a:t>mid = (right+left)//2</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if nums[mid]&lt;target:</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left = mid + 1</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else:</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right = mid</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return left</a:t>
            </a:r>
            <a:endParaRPr lang="en-US" altLang="zh-CN">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 Box 4"/>
          <p:cNvSpPr txBox="1">
            <a:spLocks noChangeArrowheads="1"/>
          </p:cNvSpPr>
          <p:nvPr/>
        </p:nvSpPr>
        <p:spPr bwMode="auto">
          <a:xfrm>
            <a:off x="623570" y="1701165"/>
            <a:ext cx="6167755"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marL="0" indent="0" latinLnBrk="0">
              <a:spcBef>
                <a:spcPts val="0"/>
              </a:spcBef>
              <a:buSzTx/>
              <a:buFontTx/>
              <a:buNone/>
            </a:pPr>
            <a:r>
              <a:rPr lang="zh-CN" altLang="en-US" sz="1800" dirty="0">
                <a:solidFill>
                  <a:srgbClr val="080808"/>
                </a:solidFill>
                <a:uFillTx/>
                <a:latin typeface="Times New Roman" panose="02020603050405020304" pitchFamily="18" charset="0"/>
                <a:cs typeface="Times New Roman" panose="02020603050405020304" pitchFamily="18" charset="0"/>
              </a:rPr>
              <a:t>二分查找的经典问题：继续思考，如果遇到更复杂的</a:t>
            </a:r>
            <a:r>
              <a:rPr lang="zh-CN" altLang="en-US" sz="1800" dirty="0">
                <a:solidFill>
                  <a:srgbClr val="080808"/>
                </a:solidFill>
                <a:uFillTx/>
                <a:latin typeface="Times New Roman" panose="02020603050405020304" pitchFamily="18" charset="0"/>
                <a:cs typeface="Times New Roman" panose="02020603050405020304" pitchFamily="18" charset="0"/>
              </a:rPr>
              <a:t>情况。</a:t>
            </a:r>
            <a:endParaRPr lang="zh-CN" altLang="en-US" sz="1800" dirty="0">
              <a:solidFill>
                <a:srgbClr val="080808"/>
              </a:solidFill>
              <a:uFillTx/>
              <a:latin typeface="Times New Roman" panose="02020603050405020304" pitchFamily="18" charset="0"/>
              <a:cs typeface="Times New Roman" panose="02020603050405020304" pitchFamily="18" charset="0"/>
            </a:endParaRPr>
          </a:p>
        </p:txBody>
      </p:sp>
      <p:sp>
        <p:nvSpPr>
          <p:cNvPr id="3" name="矩形 2"/>
          <p:cNvSpPr/>
          <p:nvPr/>
        </p:nvSpPr>
        <p:spPr>
          <a:xfrm>
            <a:off x="623734" y="1052736"/>
            <a:ext cx="2691130"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3.3.1 </a:t>
            </a:r>
            <a:r>
              <a:rPr lang="zh-CN" altLang="en-US" sz="2800" b="1" dirty="0">
                <a:solidFill>
                  <a:srgbClr val="0000FF"/>
                </a:solidFill>
                <a:latin typeface="楷体" panose="02010609060101010101" pitchFamily="49" charset="-122"/>
                <a:ea typeface="楷体" panose="02010609060101010101" pitchFamily="49" charset="-122"/>
              </a:rPr>
              <a:t>二分查找</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2" name="Text Box 4"/>
          <p:cNvSpPr txBox="1">
            <a:spLocks noChangeArrowheads="1"/>
          </p:cNvSpPr>
          <p:nvPr/>
        </p:nvSpPr>
        <p:spPr bwMode="auto">
          <a:xfrm>
            <a:off x="894080" y="2725420"/>
            <a:ext cx="146558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marL="0" indent="0" latinLnBrk="0">
              <a:spcBef>
                <a:spcPts val="0"/>
              </a:spcBef>
              <a:buSzTx/>
              <a:buFontTx/>
              <a:buNone/>
            </a:pPr>
            <a:r>
              <a:rPr lang="zh-CN" altLang="en-US" sz="1800" dirty="0">
                <a:solidFill>
                  <a:srgbClr val="080808"/>
                </a:solidFill>
                <a:uFillTx/>
                <a:latin typeface="Times New Roman" panose="02020603050405020304" pitchFamily="18" charset="0"/>
                <a:cs typeface="Times New Roman" panose="02020603050405020304" pitchFamily="18" charset="0"/>
              </a:rPr>
              <a:t>例如数组</a:t>
            </a:r>
            <a:r>
              <a:rPr lang="en-US" altLang="zh-CN" sz="1800" dirty="0">
                <a:solidFill>
                  <a:srgbClr val="080808"/>
                </a:solidFill>
                <a:uFillTx/>
                <a:latin typeface="Times New Roman" panose="02020603050405020304" pitchFamily="18" charset="0"/>
                <a:cs typeface="Times New Roman" panose="02020603050405020304" pitchFamily="18" charset="0"/>
              </a:rPr>
              <a:t>a</a:t>
            </a:r>
            <a:r>
              <a:rPr lang="zh-CN" altLang="en-US" sz="1800" dirty="0">
                <a:solidFill>
                  <a:srgbClr val="080808"/>
                </a:solidFill>
                <a:uFillTx/>
                <a:latin typeface="Times New Roman" panose="02020603050405020304" pitchFamily="18" charset="0"/>
                <a:cs typeface="Times New Roman" panose="02020603050405020304" pitchFamily="18" charset="0"/>
              </a:rPr>
              <a:t>：</a:t>
            </a:r>
            <a:endParaRPr lang="zh-CN" altLang="en-US" sz="1800" dirty="0">
              <a:solidFill>
                <a:srgbClr val="080808"/>
              </a:solidFill>
              <a:uFillTx/>
              <a:latin typeface="Times New Roman" panose="02020603050405020304" pitchFamily="18" charset="0"/>
              <a:cs typeface="Times New Roman" panose="02020603050405020304" pitchFamily="18" charset="0"/>
            </a:endParaRPr>
          </a:p>
        </p:txBody>
      </p:sp>
      <p:sp>
        <p:nvSpPr>
          <p:cNvPr id="8" name="文本框 7"/>
          <p:cNvSpPr txBox="1"/>
          <p:nvPr/>
        </p:nvSpPr>
        <p:spPr>
          <a:xfrm>
            <a:off x="6587490" y="2708910"/>
            <a:ext cx="1186180" cy="368300"/>
          </a:xfrm>
          <a:prstGeom prst="rect">
            <a:avLst/>
          </a:prstGeom>
          <a:noFill/>
        </p:spPr>
        <p:txBody>
          <a:bodyPr wrap="square" rtlCol="0" anchor="t">
            <a:spAutoFit/>
          </a:bodyPr>
          <a:p>
            <a:r>
              <a:rPr lang="zh-CN" altLang="en-US" sz="1800" dirty="0">
                <a:solidFill>
                  <a:srgbClr val="080808"/>
                </a:solidFill>
                <a:uFillTx/>
                <a:latin typeface="Times New Roman" panose="02020603050405020304" pitchFamily="18" charset="0"/>
                <a:cs typeface="Times New Roman" panose="02020603050405020304" pitchFamily="18" charset="0"/>
                <a:sym typeface="+mn-ea"/>
              </a:rPr>
              <a:t>查找</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16</a:t>
            </a:r>
            <a:endParaRPr lang="zh-CN" altLang="en-US" sz="1800" dirty="0">
              <a:solidFill>
                <a:srgbClr val="080808"/>
              </a:solidFill>
              <a:uFillTx/>
              <a:latin typeface="Times New Roman" panose="02020603050405020304" pitchFamily="18" charset="0"/>
              <a:cs typeface="Times New Roman" panose="02020603050405020304" pitchFamily="18" charset="0"/>
              <a:sym typeface="+mn-ea"/>
            </a:endParaRPr>
          </a:p>
        </p:txBody>
      </p:sp>
      <p:sp>
        <p:nvSpPr>
          <p:cNvPr id="5" name="文本框 4"/>
          <p:cNvSpPr txBox="1"/>
          <p:nvPr/>
        </p:nvSpPr>
        <p:spPr>
          <a:xfrm>
            <a:off x="683260" y="2276475"/>
            <a:ext cx="4572000" cy="368300"/>
          </a:xfrm>
          <a:prstGeom prst="rect">
            <a:avLst/>
          </a:prstGeom>
          <a:noFill/>
        </p:spPr>
        <p:txBody>
          <a:bodyPr wrap="square" rtlCol="0" anchor="t">
            <a:spAutoFit/>
          </a:bodyPr>
          <a:p>
            <a:pPr marL="0" indent="0" latinLnBrk="0">
              <a:spcBef>
                <a:spcPts val="0"/>
              </a:spcBef>
              <a:buSzTx/>
              <a:buFontTx/>
              <a:buNone/>
            </a:pPr>
            <a:r>
              <a:rPr lang="zh-CN" altLang="en-US" sz="1800" dirty="0">
                <a:solidFill>
                  <a:srgbClr val="080808"/>
                </a:solidFill>
                <a:uFillTx/>
                <a:latin typeface="Times New Roman" panose="02020603050405020304" pitchFamily="18" charset="0"/>
                <a:cs typeface="Times New Roman" panose="02020603050405020304" pitchFamily="18" charset="0"/>
                <a:sym typeface="+mn-ea"/>
              </a:rPr>
              <a:t>①如果要查找的元素没有</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该怎么办</a:t>
            </a:r>
            <a:endParaRPr lang="zh-CN" altLang="en-US" sz="1800" dirty="0">
              <a:solidFill>
                <a:srgbClr val="080808"/>
              </a:solidFill>
              <a:uFillTx/>
              <a:latin typeface="Times New Roman" panose="02020603050405020304" pitchFamily="18" charset="0"/>
              <a:cs typeface="Times New Roman" panose="02020603050405020304" pitchFamily="18" charset="0"/>
              <a:sym typeface="+mn-ea"/>
            </a:endParaRPr>
          </a:p>
        </p:txBody>
      </p:sp>
      <p:sp>
        <p:nvSpPr>
          <p:cNvPr id="12" name="左大括号 11"/>
          <p:cNvSpPr/>
          <p:nvPr/>
        </p:nvSpPr>
        <p:spPr>
          <a:xfrm>
            <a:off x="991870" y="3359785"/>
            <a:ext cx="288290" cy="1079500"/>
          </a:xfrm>
          <a:prstGeom prst="leftBrac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3" name="文本框 12"/>
          <p:cNvSpPr txBox="1"/>
          <p:nvPr/>
        </p:nvSpPr>
        <p:spPr>
          <a:xfrm>
            <a:off x="1288415" y="3256280"/>
            <a:ext cx="4382135" cy="398145"/>
          </a:xfrm>
          <a:prstGeom prst="rect">
            <a:avLst/>
          </a:prstGeom>
          <a:noFill/>
        </p:spPr>
        <p:txBody>
          <a:bodyPr wrap="square" rtlCol="0">
            <a:noAutofit/>
          </a:bodyPr>
          <a:p>
            <a:r>
              <a:rPr lang="zh-CN" altLang="en-US"/>
              <a:t>如果不存在，筛选比目标值较小</a:t>
            </a:r>
            <a:r>
              <a:rPr lang="zh-CN" altLang="en-US"/>
              <a:t>的索引？</a:t>
            </a:r>
            <a:endParaRPr lang="zh-CN" altLang="en-US"/>
          </a:p>
        </p:txBody>
      </p:sp>
      <p:sp>
        <p:nvSpPr>
          <p:cNvPr id="14" name="文本框 13"/>
          <p:cNvSpPr txBox="1"/>
          <p:nvPr/>
        </p:nvSpPr>
        <p:spPr>
          <a:xfrm>
            <a:off x="1259205" y="4215765"/>
            <a:ext cx="4750435" cy="426085"/>
          </a:xfrm>
          <a:prstGeom prst="rect">
            <a:avLst/>
          </a:prstGeom>
          <a:noFill/>
        </p:spPr>
        <p:txBody>
          <a:bodyPr wrap="square" rtlCol="0">
            <a:noAutofit/>
          </a:bodyPr>
          <a:p>
            <a:r>
              <a:rPr lang="zh-CN" altLang="en-US"/>
              <a:t>如果不</a:t>
            </a:r>
            <a:r>
              <a:rPr lang="zh-CN" altLang="en-US"/>
              <a:t>存在，筛选比目标值</a:t>
            </a:r>
            <a:r>
              <a:rPr lang="zh-CN" altLang="en-US"/>
              <a:t>较大的</a:t>
            </a:r>
            <a:r>
              <a:rPr lang="zh-CN" altLang="en-US"/>
              <a:t>索引？</a:t>
            </a:r>
            <a:endParaRPr lang="zh-CN" altLang="en-US"/>
          </a:p>
        </p:txBody>
      </p:sp>
      <p:graphicFrame>
        <p:nvGraphicFramePr>
          <p:cNvPr id="6" name="表格 5"/>
          <p:cNvGraphicFramePr/>
          <p:nvPr>
            <p:custDataLst>
              <p:tags r:id="rId6"/>
            </p:custDataLst>
          </p:nvPr>
        </p:nvGraphicFramePr>
        <p:xfrm>
          <a:off x="2123440" y="2751455"/>
          <a:ext cx="4394200" cy="365760"/>
        </p:xfrm>
        <a:graphic>
          <a:graphicData uri="http://schemas.openxmlformats.org/drawingml/2006/table">
            <a:tbl>
              <a:tblPr firstRow="1" bandRow="1">
                <a:tableStyleId>{5C22544A-7EE6-4342-B048-85BDC9FD1C3A}</a:tableStyleId>
              </a:tblPr>
              <a:tblGrid>
                <a:gridCol w="549275"/>
                <a:gridCol w="549275"/>
                <a:gridCol w="549275"/>
                <a:gridCol w="549275"/>
                <a:gridCol w="549275"/>
                <a:gridCol w="549275"/>
                <a:gridCol w="549275"/>
                <a:gridCol w="549275"/>
              </a:tblGrid>
              <a:tr h="365760">
                <a:tc>
                  <a:txBody>
                    <a:bodyPr/>
                    <a:p>
                      <a:pPr>
                        <a:buNone/>
                      </a:pPr>
                      <a:r>
                        <a:rPr lang="en-US" altLang="zh-CN">
                          <a:solidFill>
                            <a:schemeClr val="tx1"/>
                          </a:solidFill>
                          <a:latin typeface="Times New Roman" panose="02020603050405020304" pitchFamily="18" charset="0"/>
                          <a:cs typeface="Times New Roman" panose="02020603050405020304" pitchFamily="18" charset="0"/>
                        </a:rPr>
                        <a:t>5</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10</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15</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21</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32</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42</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60</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78</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83837" y="1136298"/>
            <a:ext cx="3763645"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3.1.2 </a:t>
            </a:r>
            <a:r>
              <a:rPr lang="zh-CN" altLang="en-US" sz="2800" b="1" dirty="0">
                <a:solidFill>
                  <a:srgbClr val="0000FF"/>
                </a:solidFill>
                <a:latin typeface="楷体" panose="02010609060101010101" pitchFamily="49" charset="-122"/>
                <a:ea typeface="楷体" panose="02010609060101010101" pitchFamily="49" charset="-122"/>
              </a:rPr>
              <a:t>递归的深层</a:t>
            </a:r>
            <a:r>
              <a:rPr lang="zh-CN" altLang="en-US" sz="2800" b="1" dirty="0">
                <a:solidFill>
                  <a:srgbClr val="0000FF"/>
                </a:solidFill>
                <a:latin typeface="楷体" panose="02010609060101010101" pitchFamily="49" charset="-122"/>
                <a:ea typeface="楷体" panose="02010609060101010101" pitchFamily="49" charset="-122"/>
              </a:rPr>
              <a:t>理解</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3" name="Text Box 4"/>
          <p:cNvSpPr txBox="1">
            <a:spLocks noChangeArrowheads="1"/>
          </p:cNvSpPr>
          <p:nvPr/>
        </p:nvSpPr>
        <p:spPr bwMode="auto">
          <a:xfrm>
            <a:off x="251460" y="1657985"/>
            <a:ext cx="4644390" cy="411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1800" dirty="0">
                <a:solidFill>
                  <a:srgbClr val="080808"/>
                </a:solidFill>
                <a:uFillTx/>
                <a:latin typeface="Times New Roman" panose="02020603050405020304" pitchFamily="18" charset="0"/>
              </a:rPr>
              <a:t>程序是如何在我们的计算机上运行？</a:t>
            </a:r>
            <a:endParaRPr lang="zh-CN" altLang="en-US" sz="1800" dirty="0">
              <a:solidFill>
                <a:srgbClr val="080808"/>
              </a:solidFill>
              <a:uFillTx/>
              <a:latin typeface="Times New Roman" panose="02020603050405020304" pitchFamily="18" charset="0"/>
            </a:endParaRPr>
          </a:p>
        </p:txBody>
      </p:sp>
      <p:grpSp>
        <p:nvGrpSpPr>
          <p:cNvPr id="8" name="组合 7"/>
          <p:cNvGrpSpPr/>
          <p:nvPr/>
        </p:nvGrpSpPr>
        <p:grpSpPr>
          <a:xfrm>
            <a:off x="626110" y="2419985"/>
            <a:ext cx="3318510" cy="2883535"/>
            <a:chOff x="1644" y="3811"/>
            <a:chExt cx="5226" cy="4541"/>
          </a:xfrm>
        </p:grpSpPr>
        <p:sp>
          <p:nvSpPr>
            <p:cNvPr id="6" name="矩形 5"/>
            <p:cNvSpPr/>
            <p:nvPr/>
          </p:nvSpPr>
          <p:spPr>
            <a:xfrm>
              <a:off x="1644" y="3812"/>
              <a:ext cx="5227" cy="4540"/>
            </a:xfrm>
            <a:prstGeom prst="rect">
              <a:avLst/>
            </a:prstGeom>
            <a:noFill/>
            <a:ln w="19050"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cxnSp>
          <p:nvCxnSpPr>
            <p:cNvPr id="7" name="直接连接符 6"/>
            <p:cNvCxnSpPr/>
            <p:nvPr/>
          </p:nvCxnSpPr>
          <p:spPr>
            <a:xfrm>
              <a:off x="3222" y="3811"/>
              <a:ext cx="9" cy="4537"/>
            </a:xfrm>
            <a:prstGeom prst="line">
              <a:avLst/>
            </a:prstGeom>
            <a:solidFill>
              <a:schemeClr val="accent1"/>
            </a:solidFill>
            <a:ln w="9525" cap="flat" cmpd="sng" algn="ctr">
              <a:solidFill>
                <a:schemeClr val="tx1"/>
              </a:solidFill>
              <a:prstDash val="solid"/>
              <a:round/>
              <a:headEnd type="none" w="med" len="med"/>
              <a:tailEnd type="none" w="med" len="med"/>
            </a:ln>
          </p:spPr>
        </p:cxnSp>
      </p:grpSp>
      <p:sp>
        <p:nvSpPr>
          <p:cNvPr id="9" name="文本框 8"/>
          <p:cNvSpPr txBox="1"/>
          <p:nvPr/>
        </p:nvSpPr>
        <p:spPr>
          <a:xfrm>
            <a:off x="697865" y="2708910"/>
            <a:ext cx="542290" cy="645160"/>
          </a:xfrm>
          <a:prstGeom prst="rect">
            <a:avLst/>
          </a:prstGeom>
          <a:noFill/>
        </p:spPr>
        <p:txBody>
          <a:bodyPr wrap="square" rtlCol="0">
            <a:spAutoFit/>
          </a:bodyPr>
          <a:p>
            <a:r>
              <a:rPr lang="en-US" altLang="zh-CN" sz="1200">
                <a:latin typeface="Times New Roman" panose="02020603050405020304" pitchFamily="18" charset="0"/>
                <a:cs typeface="Times New Roman" panose="02020603050405020304" pitchFamily="18" charset="0"/>
              </a:rPr>
              <a:t>AX</a:t>
            </a:r>
            <a:endParaRPr lang="en-US" altLang="zh-CN" sz="1200">
              <a:latin typeface="Times New Roman" panose="02020603050405020304" pitchFamily="18" charset="0"/>
              <a:cs typeface="Times New Roman" panose="02020603050405020304" pitchFamily="18" charset="0"/>
            </a:endParaRPr>
          </a:p>
          <a:p>
            <a:br>
              <a:rPr lang="en-US" altLang="zh-CN" sz="1200">
                <a:latin typeface="Times New Roman" panose="02020603050405020304" pitchFamily="18" charset="0"/>
                <a:cs typeface="Times New Roman" panose="02020603050405020304" pitchFamily="18" charset="0"/>
              </a:rPr>
            </a:br>
            <a:r>
              <a:rPr lang="en-US" altLang="zh-CN" sz="1200">
                <a:latin typeface="Times New Roman" panose="02020603050405020304" pitchFamily="18" charset="0"/>
                <a:cs typeface="Times New Roman" panose="02020603050405020304" pitchFamily="18" charset="0"/>
              </a:rPr>
              <a:t>BX</a:t>
            </a:r>
            <a:endParaRPr lang="en-US" altLang="zh-CN" sz="1200">
              <a:latin typeface="Times New Roman" panose="02020603050405020304" pitchFamily="18" charset="0"/>
              <a:cs typeface="Times New Roman" panose="02020603050405020304" pitchFamily="18" charset="0"/>
            </a:endParaRPr>
          </a:p>
        </p:txBody>
      </p:sp>
      <p:sp>
        <p:nvSpPr>
          <p:cNvPr id="10" name="矩形 9"/>
          <p:cNvSpPr/>
          <p:nvPr/>
        </p:nvSpPr>
        <p:spPr>
          <a:xfrm>
            <a:off x="1133475" y="2727960"/>
            <a:ext cx="360045" cy="215900"/>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1" name="矩形 10"/>
          <p:cNvSpPr/>
          <p:nvPr/>
        </p:nvSpPr>
        <p:spPr>
          <a:xfrm>
            <a:off x="1133475" y="3098800"/>
            <a:ext cx="360045" cy="215900"/>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2" name="文本框 11"/>
          <p:cNvSpPr txBox="1"/>
          <p:nvPr/>
        </p:nvSpPr>
        <p:spPr>
          <a:xfrm>
            <a:off x="697865" y="3933190"/>
            <a:ext cx="858520" cy="676910"/>
          </a:xfrm>
          <a:prstGeom prst="rect">
            <a:avLst/>
          </a:prstGeom>
          <a:noFill/>
        </p:spPr>
        <p:txBody>
          <a:bodyPr wrap="square" rtlCol="0">
            <a:noAutofit/>
          </a:bodyPr>
          <a:p>
            <a:pPr algn="ctr"/>
            <a:r>
              <a:rPr lang="zh-CN" altLang="en-US" sz="1200"/>
              <a:t>其他寄存器</a:t>
            </a:r>
            <a:endParaRPr lang="zh-CN" altLang="en-US" sz="1200"/>
          </a:p>
        </p:txBody>
      </p:sp>
      <p:sp>
        <p:nvSpPr>
          <p:cNvPr id="13" name="矩形 12"/>
          <p:cNvSpPr/>
          <p:nvPr/>
        </p:nvSpPr>
        <p:spPr>
          <a:xfrm>
            <a:off x="2134870" y="2711450"/>
            <a:ext cx="540385" cy="23431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4" name="矩形 13"/>
          <p:cNvSpPr/>
          <p:nvPr/>
        </p:nvSpPr>
        <p:spPr>
          <a:xfrm>
            <a:off x="2134870" y="3082290"/>
            <a:ext cx="540385" cy="210820"/>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5" name="文本框 14"/>
          <p:cNvSpPr txBox="1"/>
          <p:nvPr/>
        </p:nvSpPr>
        <p:spPr>
          <a:xfrm>
            <a:off x="1774825" y="2689860"/>
            <a:ext cx="542290" cy="645160"/>
          </a:xfrm>
          <a:prstGeom prst="rect">
            <a:avLst/>
          </a:prstGeom>
          <a:noFill/>
        </p:spPr>
        <p:txBody>
          <a:bodyPr wrap="square" rtlCol="0">
            <a:spAutoFit/>
          </a:bodyPr>
          <a:p>
            <a:r>
              <a:rPr lang="en-US" altLang="zh-CN" sz="1200">
                <a:latin typeface="Times New Roman" panose="02020603050405020304" pitchFamily="18" charset="0"/>
                <a:cs typeface="Times New Roman" panose="02020603050405020304" pitchFamily="18" charset="0"/>
              </a:rPr>
              <a:t>CS</a:t>
            </a:r>
            <a:endParaRPr lang="en-US" altLang="zh-CN" sz="1200">
              <a:latin typeface="Times New Roman" panose="02020603050405020304" pitchFamily="18" charset="0"/>
              <a:cs typeface="Times New Roman" panose="02020603050405020304" pitchFamily="18" charset="0"/>
            </a:endParaRPr>
          </a:p>
          <a:p>
            <a:br>
              <a:rPr lang="en-US" altLang="zh-CN" sz="1200">
                <a:latin typeface="Times New Roman" panose="02020603050405020304" pitchFamily="18" charset="0"/>
                <a:cs typeface="Times New Roman" panose="02020603050405020304" pitchFamily="18" charset="0"/>
              </a:rPr>
            </a:br>
            <a:r>
              <a:rPr lang="en-US" altLang="zh-CN" sz="1200">
                <a:latin typeface="Times New Roman" panose="02020603050405020304" pitchFamily="18" charset="0"/>
                <a:cs typeface="Times New Roman" panose="02020603050405020304" pitchFamily="18" charset="0"/>
              </a:rPr>
              <a:t>IP</a:t>
            </a:r>
            <a:endParaRPr lang="en-US" altLang="zh-CN" sz="1200">
              <a:latin typeface="Times New Roman" panose="02020603050405020304" pitchFamily="18" charset="0"/>
              <a:cs typeface="Times New Roman" panose="02020603050405020304" pitchFamily="18" charset="0"/>
            </a:endParaRPr>
          </a:p>
        </p:txBody>
      </p:sp>
      <p:sp>
        <p:nvSpPr>
          <p:cNvPr id="16" name="矩形 15"/>
          <p:cNvSpPr/>
          <p:nvPr/>
        </p:nvSpPr>
        <p:spPr>
          <a:xfrm>
            <a:off x="1922145" y="3831590"/>
            <a:ext cx="795655" cy="302260"/>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7" name="文本框 16"/>
          <p:cNvSpPr txBox="1"/>
          <p:nvPr/>
        </p:nvSpPr>
        <p:spPr>
          <a:xfrm>
            <a:off x="1778000" y="3538855"/>
            <a:ext cx="1052195" cy="327025"/>
          </a:xfrm>
          <a:prstGeom prst="rect">
            <a:avLst/>
          </a:prstGeom>
          <a:noFill/>
        </p:spPr>
        <p:txBody>
          <a:bodyPr wrap="square" rtlCol="0">
            <a:noAutofit/>
          </a:bodyPr>
          <a:p>
            <a:pPr algn="ctr"/>
            <a:r>
              <a:rPr lang="zh-CN" altLang="en-US" sz="1200"/>
              <a:t>指令缓存</a:t>
            </a:r>
            <a:r>
              <a:rPr lang="zh-CN" altLang="en-US" sz="1200"/>
              <a:t>器</a:t>
            </a:r>
            <a:endParaRPr lang="zh-CN" altLang="en-US" sz="1200"/>
          </a:p>
        </p:txBody>
      </p:sp>
      <p:sp>
        <p:nvSpPr>
          <p:cNvPr id="18" name="下箭头 17"/>
          <p:cNvSpPr/>
          <p:nvPr/>
        </p:nvSpPr>
        <p:spPr>
          <a:xfrm>
            <a:off x="2153920" y="4182110"/>
            <a:ext cx="344170" cy="434975"/>
          </a:xfrm>
          <a:prstGeom prst="down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9" name="矩形 18"/>
          <p:cNvSpPr/>
          <p:nvPr/>
        </p:nvSpPr>
        <p:spPr>
          <a:xfrm>
            <a:off x="1993900" y="4630420"/>
            <a:ext cx="652145" cy="39941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0" name="文本框 19"/>
          <p:cNvSpPr txBox="1"/>
          <p:nvPr/>
        </p:nvSpPr>
        <p:spPr>
          <a:xfrm>
            <a:off x="1778000" y="5019675"/>
            <a:ext cx="1052195" cy="327025"/>
          </a:xfrm>
          <a:prstGeom prst="rect">
            <a:avLst/>
          </a:prstGeom>
          <a:noFill/>
        </p:spPr>
        <p:txBody>
          <a:bodyPr wrap="square" rtlCol="0">
            <a:noAutofit/>
          </a:bodyPr>
          <a:p>
            <a:pPr algn="ctr"/>
            <a:r>
              <a:rPr lang="zh-CN" altLang="en-US" sz="1200"/>
              <a:t>执行</a:t>
            </a:r>
            <a:r>
              <a:rPr lang="zh-CN" altLang="en-US" sz="1200"/>
              <a:t>控制器</a:t>
            </a:r>
            <a:endParaRPr lang="zh-CN" altLang="en-US" sz="1200"/>
          </a:p>
        </p:txBody>
      </p:sp>
      <p:sp>
        <p:nvSpPr>
          <p:cNvPr id="21" name="下箭头 20"/>
          <p:cNvSpPr/>
          <p:nvPr/>
        </p:nvSpPr>
        <p:spPr>
          <a:xfrm rot="5400000">
            <a:off x="2803525" y="3779520"/>
            <a:ext cx="223520" cy="395605"/>
          </a:xfrm>
          <a:prstGeom prst="down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2" name="矩形 21"/>
          <p:cNvSpPr/>
          <p:nvPr/>
        </p:nvSpPr>
        <p:spPr>
          <a:xfrm>
            <a:off x="3146425" y="3816985"/>
            <a:ext cx="669925" cy="96964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3" name="矩形 22"/>
          <p:cNvSpPr/>
          <p:nvPr/>
        </p:nvSpPr>
        <p:spPr>
          <a:xfrm>
            <a:off x="3089275" y="2669540"/>
            <a:ext cx="679450" cy="673100"/>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4" name="下箭头 23"/>
          <p:cNvSpPr/>
          <p:nvPr/>
        </p:nvSpPr>
        <p:spPr>
          <a:xfrm rot="16200000">
            <a:off x="2760980" y="2981325"/>
            <a:ext cx="223520" cy="395605"/>
          </a:xfrm>
          <a:prstGeom prst="down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5" name="下箭头 24"/>
          <p:cNvSpPr/>
          <p:nvPr/>
        </p:nvSpPr>
        <p:spPr>
          <a:xfrm rot="16200000">
            <a:off x="2769870" y="2635885"/>
            <a:ext cx="223520" cy="395605"/>
          </a:xfrm>
          <a:prstGeom prst="down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6" name="下箭头 25"/>
          <p:cNvSpPr/>
          <p:nvPr/>
        </p:nvSpPr>
        <p:spPr>
          <a:xfrm>
            <a:off x="3275965" y="3362325"/>
            <a:ext cx="344170" cy="434975"/>
          </a:xfrm>
          <a:prstGeom prst="down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7" name="文本框 26"/>
          <p:cNvSpPr txBox="1"/>
          <p:nvPr/>
        </p:nvSpPr>
        <p:spPr>
          <a:xfrm>
            <a:off x="2893060" y="4841240"/>
            <a:ext cx="1052195" cy="327025"/>
          </a:xfrm>
          <a:prstGeom prst="rect">
            <a:avLst/>
          </a:prstGeom>
          <a:noFill/>
        </p:spPr>
        <p:txBody>
          <a:bodyPr wrap="square" rtlCol="0">
            <a:noAutofit/>
          </a:bodyPr>
          <a:p>
            <a:pPr algn="ctr"/>
            <a:r>
              <a:rPr lang="zh-CN" altLang="en-US" sz="1200"/>
              <a:t>输入</a:t>
            </a:r>
            <a:r>
              <a:rPr lang="zh-CN" altLang="en-US" sz="1200"/>
              <a:t>输出控制器</a:t>
            </a:r>
            <a:endParaRPr lang="zh-CN" altLang="en-US" sz="1200"/>
          </a:p>
        </p:txBody>
      </p:sp>
      <p:graphicFrame>
        <p:nvGraphicFramePr>
          <p:cNvPr id="28" name="表格 27"/>
          <p:cNvGraphicFramePr/>
          <p:nvPr>
            <p:custDataLst>
              <p:tags r:id="rId6"/>
            </p:custDataLst>
          </p:nvPr>
        </p:nvGraphicFramePr>
        <p:xfrm>
          <a:off x="5595620" y="2060575"/>
          <a:ext cx="747395" cy="3651250"/>
        </p:xfrm>
        <a:graphic>
          <a:graphicData uri="http://schemas.openxmlformats.org/drawingml/2006/table">
            <a:tbl>
              <a:tblPr firstRow="1" bandRow="1">
                <a:tableStyleId>{5C22544A-7EE6-4342-B048-85BDC9FD1C3A}</a:tableStyleId>
              </a:tblPr>
              <a:tblGrid>
                <a:gridCol w="747395"/>
              </a:tblGrid>
              <a:tr h="365125">
                <a:tc>
                  <a:txBody>
                    <a:bodyPr/>
                    <a:p>
                      <a:pPr algn="ctr">
                        <a:buNone/>
                      </a:pPr>
                      <a:r>
                        <a:rPr lang="en-US" altLang="zh-CN" sz="1400" b="0">
                          <a:solidFill>
                            <a:schemeClr val="tx1"/>
                          </a:solidFill>
                          <a:latin typeface="Times New Roman" panose="02020603050405020304" pitchFamily="18" charset="0"/>
                          <a:cs typeface="Times New Roman" panose="02020603050405020304" pitchFamily="18" charset="0"/>
                        </a:rPr>
                        <a:t>B8</a:t>
                      </a:r>
                      <a:endParaRPr lang="en-US" altLang="zh-CN" sz="1400" b="0">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rgbClr val="000000">
                        <a:alpha val="0"/>
                      </a:srgbClr>
                    </a:solidFill>
                  </a:tcPr>
                </a:tc>
              </a:tr>
              <a:tr h="365125">
                <a:tc>
                  <a:txBody>
                    <a:bodyPr/>
                    <a:p>
                      <a:pPr algn="ctr">
                        <a:buNone/>
                      </a:pPr>
                      <a:r>
                        <a:rPr lang="en-US" altLang="zh-CN" sz="1400">
                          <a:solidFill>
                            <a:schemeClr val="tx1"/>
                          </a:solidFill>
                          <a:latin typeface="Times New Roman" panose="02020603050405020304" pitchFamily="18" charset="0"/>
                          <a:cs typeface="Times New Roman" panose="02020603050405020304" pitchFamily="18" charset="0"/>
                        </a:rPr>
                        <a:t>23</a:t>
                      </a:r>
                      <a:endParaRPr lang="en-US" altLang="zh-CN" sz="1400">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rgbClr val="000000">
                        <a:alpha val="0"/>
                      </a:srgbClr>
                    </a:solidFill>
                  </a:tcPr>
                </a:tc>
              </a:tr>
              <a:tr h="365125">
                <a:tc>
                  <a:txBody>
                    <a:bodyPr/>
                    <a:p>
                      <a:pPr algn="ctr">
                        <a:buNone/>
                      </a:pPr>
                      <a:r>
                        <a:rPr lang="en-US" altLang="zh-CN" sz="1400">
                          <a:solidFill>
                            <a:schemeClr val="tx1"/>
                          </a:solidFill>
                          <a:latin typeface="Times New Roman" panose="02020603050405020304" pitchFamily="18" charset="0"/>
                          <a:cs typeface="Times New Roman" panose="02020603050405020304" pitchFamily="18" charset="0"/>
                        </a:rPr>
                        <a:t>01</a:t>
                      </a:r>
                      <a:endParaRPr lang="en-US" altLang="zh-CN" sz="1400">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rgbClr val="000000">
                        <a:alpha val="0"/>
                      </a:srgbClr>
                    </a:solidFill>
                  </a:tcPr>
                </a:tc>
              </a:tr>
              <a:tr h="365125">
                <a:tc>
                  <a:txBody>
                    <a:bodyPr/>
                    <a:p>
                      <a:pPr algn="ctr">
                        <a:buNone/>
                      </a:pPr>
                      <a:r>
                        <a:rPr lang="en-US" altLang="zh-CN" sz="1400">
                          <a:solidFill>
                            <a:schemeClr val="tx1"/>
                          </a:solidFill>
                          <a:latin typeface="Times New Roman" panose="02020603050405020304" pitchFamily="18" charset="0"/>
                          <a:cs typeface="Times New Roman" panose="02020603050405020304" pitchFamily="18" charset="0"/>
                        </a:rPr>
                        <a:t>BB</a:t>
                      </a:r>
                      <a:endParaRPr lang="en-US" altLang="zh-CN" sz="1400">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rgbClr val="000000">
                        <a:alpha val="0"/>
                      </a:srgbClr>
                    </a:solidFill>
                  </a:tcPr>
                </a:tc>
              </a:tr>
              <a:tr h="365125">
                <a:tc>
                  <a:txBody>
                    <a:bodyPr/>
                    <a:p>
                      <a:pPr algn="ctr">
                        <a:buNone/>
                      </a:pPr>
                      <a:r>
                        <a:rPr lang="en-US" altLang="zh-CN" sz="1400">
                          <a:solidFill>
                            <a:schemeClr val="tx1"/>
                          </a:solidFill>
                          <a:latin typeface="Times New Roman" panose="02020603050405020304" pitchFamily="18" charset="0"/>
                          <a:cs typeface="Times New Roman" panose="02020603050405020304" pitchFamily="18" charset="0"/>
                        </a:rPr>
                        <a:t>03</a:t>
                      </a:r>
                      <a:endParaRPr lang="en-US" altLang="zh-CN" sz="1400">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rgbClr val="000000">
                        <a:alpha val="0"/>
                      </a:srgbClr>
                    </a:solidFill>
                  </a:tcPr>
                </a:tc>
              </a:tr>
              <a:tr h="365125">
                <a:tc>
                  <a:txBody>
                    <a:bodyPr/>
                    <a:p>
                      <a:pPr algn="ctr">
                        <a:buNone/>
                      </a:pPr>
                      <a:r>
                        <a:rPr lang="en-US" altLang="zh-CN" sz="1400">
                          <a:solidFill>
                            <a:schemeClr val="tx1"/>
                          </a:solidFill>
                          <a:latin typeface="Times New Roman" panose="02020603050405020304" pitchFamily="18" charset="0"/>
                          <a:cs typeface="Times New Roman" panose="02020603050405020304" pitchFamily="18" charset="0"/>
                        </a:rPr>
                        <a:t>00</a:t>
                      </a:r>
                      <a:endParaRPr lang="en-US" altLang="zh-CN" sz="1400">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rgbClr val="000000">
                        <a:alpha val="0"/>
                      </a:srgbClr>
                    </a:solidFill>
                  </a:tcPr>
                </a:tc>
              </a:tr>
              <a:tr h="365125">
                <a:tc>
                  <a:txBody>
                    <a:bodyPr/>
                    <a:p>
                      <a:pPr algn="ctr">
                        <a:buNone/>
                      </a:pPr>
                      <a:r>
                        <a:rPr lang="en-US" altLang="zh-CN" sz="1400">
                          <a:solidFill>
                            <a:schemeClr val="tx1"/>
                          </a:solidFill>
                          <a:latin typeface="Times New Roman" panose="02020603050405020304" pitchFamily="18" charset="0"/>
                          <a:cs typeface="Times New Roman" panose="02020603050405020304" pitchFamily="18" charset="0"/>
                        </a:rPr>
                        <a:t>89</a:t>
                      </a:r>
                      <a:endParaRPr lang="en-US" altLang="zh-CN" sz="1400">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rgbClr val="000000">
                        <a:alpha val="0"/>
                      </a:srgbClr>
                    </a:solidFill>
                  </a:tcPr>
                </a:tc>
              </a:tr>
              <a:tr h="365125">
                <a:tc>
                  <a:txBody>
                    <a:bodyPr/>
                    <a:p>
                      <a:pPr algn="ctr">
                        <a:buNone/>
                      </a:pPr>
                      <a:r>
                        <a:rPr lang="en-US" altLang="zh-CN" sz="1400">
                          <a:solidFill>
                            <a:schemeClr val="tx1"/>
                          </a:solidFill>
                          <a:latin typeface="Times New Roman" panose="02020603050405020304" pitchFamily="18" charset="0"/>
                          <a:cs typeface="Times New Roman" panose="02020603050405020304" pitchFamily="18" charset="0"/>
                        </a:rPr>
                        <a:t>D8</a:t>
                      </a:r>
                      <a:endParaRPr lang="en-US" altLang="zh-CN" sz="1400">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rgbClr val="000000">
                        <a:alpha val="0"/>
                      </a:srgbClr>
                    </a:solidFill>
                  </a:tcPr>
                </a:tc>
              </a:tr>
              <a:tr h="365125">
                <a:tc>
                  <a:txBody>
                    <a:bodyPr/>
                    <a:p>
                      <a:pPr algn="ctr">
                        <a:buNone/>
                      </a:pPr>
                      <a:r>
                        <a:rPr lang="en-US" altLang="zh-CN" sz="1400">
                          <a:solidFill>
                            <a:schemeClr val="tx1"/>
                          </a:solidFill>
                          <a:latin typeface="Times New Roman" panose="02020603050405020304" pitchFamily="18" charset="0"/>
                          <a:cs typeface="Times New Roman" panose="02020603050405020304" pitchFamily="18" charset="0"/>
                        </a:rPr>
                        <a:t>01</a:t>
                      </a:r>
                      <a:endParaRPr lang="en-US" altLang="zh-CN" sz="1400">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rgbClr val="000000">
                        <a:alpha val="0"/>
                      </a:srgbClr>
                    </a:solidFill>
                  </a:tcPr>
                </a:tc>
              </a:tr>
              <a:tr h="365125">
                <a:tc>
                  <a:txBody>
                    <a:bodyPr/>
                    <a:p>
                      <a:pPr algn="ctr">
                        <a:buNone/>
                      </a:pPr>
                      <a:r>
                        <a:rPr lang="en-US" altLang="zh-CN" sz="1400">
                          <a:solidFill>
                            <a:schemeClr val="tx1"/>
                          </a:solidFill>
                          <a:latin typeface="Times New Roman" panose="02020603050405020304" pitchFamily="18" charset="0"/>
                          <a:cs typeface="Times New Roman" panose="02020603050405020304" pitchFamily="18" charset="0"/>
                        </a:rPr>
                        <a:t>D8</a:t>
                      </a:r>
                      <a:endParaRPr lang="en-US" altLang="zh-CN" sz="1400">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rgbClr val="000000">
                        <a:alpha val="0"/>
                      </a:srgbClr>
                    </a:solidFill>
                  </a:tcPr>
                </a:tc>
              </a:tr>
            </a:tbl>
          </a:graphicData>
        </a:graphic>
      </p:graphicFrame>
      <p:sp>
        <p:nvSpPr>
          <p:cNvPr id="32" name="L 形 31"/>
          <p:cNvSpPr/>
          <p:nvPr/>
        </p:nvSpPr>
        <p:spPr>
          <a:xfrm>
            <a:off x="3816350" y="3865880"/>
            <a:ext cx="1779270" cy="451485"/>
          </a:xfrm>
          <a:prstGeom prst="corner">
            <a:avLst>
              <a:gd name="adj1" fmla="val 69057"/>
              <a:gd name="adj2" fmla="val 0"/>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3" name="L 形 32"/>
          <p:cNvSpPr/>
          <p:nvPr/>
        </p:nvSpPr>
        <p:spPr>
          <a:xfrm>
            <a:off x="3819525" y="4335780"/>
            <a:ext cx="1779270" cy="451485"/>
          </a:xfrm>
          <a:prstGeom prst="corner">
            <a:avLst>
              <a:gd name="adj1" fmla="val 69057"/>
              <a:gd name="adj2" fmla="val 0"/>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4" name="文本框 33"/>
          <p:cNvSpPr txBox="1"/>
          <p:nvPr/>
        </p:nvSpPr>
        <p:spPr>
          <a:xfrm>
            <a:off x="3977640" y="3721100"/>
            <a:ext cx="1604010" cy="275590"/>
          </a:xfrm>
          <a:prstGeom prst="rect">
            <a:avLst/>
          </a:prstGeom>
          <a:noFill/>
        </p:spPr>
        <p:txBody>
          <a:bodyPr wrap="square" rtlCol="0">
            <a:spAutoFit/>
          </a:bodyPr>
          <a:p>
            <a:r>
              <a:rPr lang="en-US" altLang="zh-CN" sz="1200">
                <a:solidFill>
                  <a:schemeClr val="tx1"/>
                </a:solidFill>
                <a:uFillTx/>
                <a:latin typeface="Times New Roman" panose="02020603050405020304" pitchFamily="18" charset="0"/>
              </a:rPr>
              <a:t>20</a:t>
            </a:r>
            <a:r>
              <a:rPr lang="zh-CN" altLang="en-US" sz="1200">
                <a:solidFill>
                  <a:schemeClr val="tx1"/>
                </a:solidFill>
                <a:uFillTx/>
                <a:latin typeface="Times New Roman" panose="02020603050405020304" pitchFamily="18" charset="0"/>
              </a:rPr>
              <a:t>位地址总线</a:t>
            </a:r>
            <a:endParaRPr lang="zh-CN" altLang="en-US" sz="1200">
              <a:solidFill>
                <a:schemeClr val="tx1"/>
              </a:solidFill>
              <a:uFillTx/>
              <a:latin typeface="Times New Roman" panose="02020603050405020304" pitchFamily="18" charset="0"/>
            </a:endParaRPr>
          </a:p>
        </p:txBody>
      </p:sp>
      <p:sp>
        <p:nvSpPr>
          <p:cNvPr id="35" name="文本框 34"/>
          <p:cNvSpPr txBox="1"/>
          <p:nvPr/>
        </p:nvSpPr>
        <p:spPr>
          <a:xfrm>
            <a:off x="3971290" y="4791075"/>
            <a:ext cx="1604010" cy="275590"/>
          </a:xfrm>
          <a:prstGeom prst="rect">
            <a:avLst/>
          </a:prstGeom>
          <a:noFill/>
        </p:spPr>
        <p:txBody>
          <a:bodyPr wrap="square" rtlCol="0">
            <a:spAutoFit/>
          </a:bodyPr>
          <a:p>
            <a:r>
              <a:rPr lang="zh-CN" altLang="en-US" sz="1200">
                <a:solidFill>
                  <a:schemeClr val="tx1"/>
                </a:solidFill>
                <a:uFillTx/>
                <a:latin typeface="Times New Roman" panose="02020603050405020304" pitchFamily="18" charset="0"/>
              </a:rPr>
              <a:t>数据</a:t>
            </a:r>
            <a:r>
              <a:rPr lang="zh-CN" altLang="en-US" sz="1200">
                <a:solidFill>
                  <a:schemeClr val="tx1"/>
                </a:solidFill>
                <a:uFillTx/>
                <a:latin typeface="Times New Roman" panose="02020603050405020304" pitchFamily="18" charset="0"/>
              </a:rPr>
              <a:t>总线</a:t>
            </a:r>
            <a:endParaRPr lang="zh-CN" altLang="en-US" sz="1200">
              <a:solidFill>
                <a:schemeClr val="tx1"/>
              </a:solidFill>
              <a:uFillTx/>
              <a:latin typeface="Times New Roman" panose="02020603050405020304" pitchFamily="18" charset="0"/>
            </a:endParaRPr>
          </a:p>
        </p:txBody>
      </p:sp>
      <p:sp>
        <p:nvSpPr>
          <p:cNvPr id="36" name="文本框 35"/>
          <p:cNvSpPr txBox="1"/>
          <p:nvPr/>
        </p:nvSpPr>
        <p:spPr>
          <a:xfrm>
            <a:off x="2924175" y="2418080"/>
            <a:ext cx="1052195" cy="327025"/>
          </a:xfrm>
          <a:prstGeom prst="rect">
            <a:avLst/>
          </a:prstGeom>
          <a:noFill/>
        </p:spPr>
        <p:txBody>
          <a:bodyPr wrap="square" rtlCol="0">
            <a:noAutofit/>
          </a:bodyPr>
          <a:p>
            <a:pPr algn="ctr"/>
            <a:r>
              <a:rPr lang="zh-CN" altLang="en-US" sz="1200"/>
              <a:t>地址</a:t>
            </a:r>
            <a:r>
              <a:rPr lang="zh-CN" altLang="en-US" sz="1200"/>
              <a:t>加法器</a:t>
            </a:r>
            <a:endParaRPr lang="zh-CN" altLang="en-US" sz="1200"/>
          </a:p>
        </p:txBody>
      </p:sp>
      <p:sp>
        <p:nvSpPr>
          <p:cNvPr id="37" name="右大括号 36"/>
          <p:cNvSpPr/>
          <p:nvPr/>
        </p:nvSpPr>
        <p:spPr>
          <a:xfrm>
            <a:off x="7178675" y="2232025"/>
            <a:ext cx="360045" cy="737870"/>
          </a:xfrm>
          <a:prstGeom prst="rightBrac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8" name="文本框 37"/>
          <p:cNvSpPr txBox="1"/>
          <p:nvPr/>
        </p:nvSpPr>
        <p:spPr>
          <a:xfrm>
            <a:off x="6382385" y="2145665"/>
            <a:ext cx="784225" cy="993140"/>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20000</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20001</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20002</a:t>
            </a:r>
            <a:endParaRPr lang="en-US" altLang="zh-CN">
              <a:latin typeface="Times New Roman" panose="02020603050405020304" pitchFamily="18" charset="0"/>
              <a:cs typeface="Times New Roman" panose="02020603050405020304" pitchFamily="18" charset="0"/>
            </a:endParaRPr>
          </a:p>
        </p:txBody>
      </p:sp>
      <p:sp>
        <p:nvSpPr>
          <p:cNvPr id="39" name="文本框 38"/>
          <p:cNvSpPr txBox="1"/>
          <p:nvPr/>
        </p:nvSpPr>
        <p:spPr>
          <a:xfrm>
            <a:off x="6396355" y="1700530"/>
            <a:ext cx="933450" cy="275590"/>
          </a:xfrm>
          <a:prstGeom prst="rect">
            <a:avLst/>
          </a:prstGeom>
          <a:noFill/>
        </p:spPr>
        <p:txBody>
          <a:bodyPr wrap="square" rtlCol="0">
            <a:noAutofit/>
          </a:bodyPr>
          <a:p>
            <a:r>
              <a:rPr lang="zh-CN" altLang="en-US" sz="1200">
                <a:solidFill>
                  <a:schemeClr val="tx1"/>
                </a:solidFill>
                <a:uFillTx/>
                <a:latin typeface="Times New Roman" panose="02020603050405020304" pitchFamily="18" charset="0"/>
              </a:rPr>
              <a:t>地址</a:t>
            </a:r>
            <a:r>
              <a:rPr lang="zh-CN" altLang="en-US" sz="1200">
                <a:solidFill>
                  <a:schemeClr val="tx1"/>
                </a:solidFill>
                <a:uFillTx/>
                <a:latin typeface="Times New Roman" panose="02020603050405020304" pitchFamily="18" charset="0"/>
              </a:rPr>
              <a:t>单元</a:t>
            </a:r>
            <a:endParaRPr lang="zh-CN" altLang="en-US" sz="1200">
              <a:solidFill>
                <a:schemeClr val="tx1"/>
              </a:solidFill>
              <a:uFillTx/>
              <a:latin typeface="Times New Roman" panose="02020603050405020304" pitchFamily="18" charset="0"/>
            </a:endParaRPr>
          </a:p>
        </p:txBody>
      </p:sp>
      <p:sp>
        <p:nvSpPr>
          <p:cNvPr id="40" name="文本框 39"/>
          <p:cNvSpPr txBox="1"/>
          <p:nvPr/>
        </p:nvSpPr>
        <p:spPr>
          <a:xfrm>
            <a:off x="5723255" y="1713230"/>
            <a:ext cx="493395" cy="266065"/>
          </a:xfrm>
          <a:prstGeom prst="rect">
            <a:avLst/>
          </a:prstGeom>
          <a:noFill/>
        </p:spPr>
        <p:txBody>
          <a:bodyPr wrap="square" rtlCol="0">
            <a:noAutofit/>
          </a:bodyPr>
          <a:p>
            <a:r>
              <a:rPr lang="zh-CN" altLang="en-US" sz="1200">
                <a:solidFill>
                  <a:schemeClr val="tx1"/>
                </a:solidFill>
                <a:uFillTx/>
                <a:latin typeface="Times New Roman" panose="02020603050405020304" pitchFamily="18" charset="0"/>
              </a:rPr>
              <a:t>内存</a:t>
            </a:r>
            <a:endParaRPr lang="zh-CN" altLang="en-US" sz="1200">
              <a:solidFill>
                <a:schemeClr val="tx1"/>
              </a:solidFill>
              <a:uFillTx/>
              <a:latin typeface="Times New Roman" panose="02020603050405020304" pitchFamily="18" charset="0"/>
            </a:endParaRPr>
          </a:p>
        </p:txBody>
      </p:sp>
      <p:sp>
        <p:nvSpPr>
          <p:cNvPr id="41" name="文本框 40"/>
          <p:cNvSpPr txBox="1"/>
          <p:nvPr/>
        </p:nvSpPr>
        <p:spPr>
          <a:xfrm>
            <a:off x="6414135" y="3225165"/>
            <a:ext cx="784225" cy="993140"/>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20003</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20004</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20005</a:t>
            </a:r>
            <a:endParaRPr lang="en-US" altLang="zh-CN">
              <a:latin typeface="Times New Roman" panose="02020603050405020304" pitchFamily="18" charset="0"/>
              <a:cs typeface="Times New Roman" panose="02020603050405020304" pitchFamily="18" charset="0"/>
            </a:endParaRPr>
          </a:p>
        </p:txBody>
      </p:sp>
      <p:sp>
        <p:nvSpPr>
          <p:cNvPr id="43" name="右大括号 42"/>
          <p:cNvSpPr/>
          <p:nvPr/>
        </p:nvSpPr>
        <p:spPr>
          <a:xfrm>
            <a:off x="7162800" y="3311525"/>
            <a:ext cx="360045" cy="737870"/>
          </a:xfrm>
          <a:prstGeom prst="rightBrac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44" name="文本框 43"/>
          <p:cNvSpPr txBox="1"/>
          <p:nvPr/>
        </p:nvSpPr>
        <p:spPr>
          <a:xfrm>
            <a:off x="6436360" y="4285615"/>
            <a:ext cx="784225" cy="993140"/>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20006</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20007</a:t>
            </a:r>
            <a:endParaRPr lang="en-US" altLang="zh-CN">
              <a:latin typeface="Times New Roman" panose="02020603050405020304" pitchFamily="18" charset="0"/>
              <a:cs typeface="Times New Roman" panose="02020603050405020304" pitchFamily="18" charset="0"/>
            </a:endParaRPr>
          </a:p>
          <a:p>
            <a:endParaRPr lang="en-US" altLang="zh-CN">
              <a:latin typeface="Times New Roman" panose="02020603050405020304" pitchFamily="18" charset="0"/>
              <a:cs typeface="Times New Roman" panose="02020603050405020304" pitchFamily="18" charset="0"/>
            </a:endParaRPr>
          </a:p>
        </p:txBody>
      </p:sp>
      <p:sp>
        <p:nvSpPr>
          <p:cNvPr id="45" name="右大括号 44"/>
          <p:cNvSpPr/>
          <p:nvPr/>
        </p:nvSpPr>
        <p:spPr>
          <a:xfrm>
            <a:off x="7185025" y="4400550"/>
            <a:ext cx="360045" cy="412115"/>
          </a:xfrm>
          <a:prstGeom prst="rightBrac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47" name="文本框 46"/>
          <p:cNvSpPr txBox="1"/>
          <p:nvPr/>
        </p:nvSpPr>
        <p:spPr>
          <a:xfrm>
            <a:off x="6439535" y="4974590"/>
            <a:ext cx="784225" cy="993140"/>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20008</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20009</a:t>
            </a:r>
            <a:endParaRPr lang="en-US" altLang="zh-CN">
              <a:latin typeface="Times New Roman" panose="02020603050405020304" pitchFamily="18" charset="0"/>
              <a:cs typeface="Times New Roman" panose="02020603050405020304" pitchFamily="18" charset="0"/>
            </a:endParaRPr>
          </a:p>
          <a:p>
            <a:endParaRPr lang="en-US" altLang="zh-CN">
              <a:latin typeface="Times New Roman" panose="02020603050405020304" pitchFamily="18" charset="0"/>
              <a:cs typeface="Times New Roman" panose="02020603050405020304" pitchFamily="18" charset="0"/>
            </a:endParaRPr>
          </a:p>
        </p:txBody>
      </p:sp>
      <p:sp>
        <p:nvSpPr>
          <p:cNvPr id="48" name="右大括号 47"/>
          <p:cNvSpPr/>
          <p:nvPr/>
        </p:nvSpPr>
        <p:spPr>
          <a:xfrm>
            <a:off x="7188200" y="5089525"/>
            <a:ext cx="360045" cy="412115"/>
          </a:xfrm>
          <a:prstGeom prst="rightBrac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49" name="文本框 48"/>
          <p:cNvSpPr txBox="1"/>
          <p:nvPr/>
        </p:nvSpPr>
        <p:spPr>
          <a:xfrm>
            <a:off x="7582535" y="2372995"/>
            <a:ext cx="1592580" cy="525145"/>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mov ax,0123H</a:t>
            </a:r>
            <a:endParaRPr lang="en-US" altLang="zh-CN">
              <a:latin typeface="Times New Roman" panose="02020603050405020304" pitchFamily="18" charset="0"/>
              <a:cs typeface="Times New Roman" panose="02020603050405020304" pitchFamily="18" charset="0"/>
            </a:endParaRPr>
          </a:p>
        </p:txBody>
      </p:sp>
      <p:sp>
        <p:nvSpPr>
          <p:cNvPr id="50" name="文本框 49"/>
          <p:cNvSpPr txBox="1"/>
          <p:nvPr/>
        </p:nvSpPr>
        <p:spPr>
          <a:xfrm>
            <a:off x="7582535" y="3484245"/>
            <a:ext cx="1592580" cy="525145"/>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mov bx,0003H</a:t>
            </a:r>
            <a:endParaRPr lang="en-US" altLang="zh-CN">
              <a:latin typeface="Times New Roman" panose="02020603050405020304" pitchFamily="18" charset="0"/>
              <a:cs typeface="Times New Roman" panose="02020603050405020304" pitchFamily="18" charset="0"/>
            </a:endParaRPr>
          </a:p>
        </p:txBody>
      </p:sp>
      <p:sp>
        <p:nvSpPr>
          <p:cNvPr id="51" name="文本框 50"/>
          <p:cNvSpPr txBox="1"/>
          <p:nvPr/>
        </p:nvSpPr>
        <p:spPr>
          <a:xfrm>
            <a:off x="7614285" y="4401820"/>
            <a:ext cx="1592580" cy="525145"/>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mov ax,bx</a:t>
            </a:r>
            <a:endParaRPr lang="en-US" altLang="zh-CN">
              <a:latin typeface="Times New Roman" panose="02020603050405020304" pitchFamily="18" charset="0"/>
              <a:cs typeface="Times New Roman" panose="02020603050405020304" pitchFamily="18" charset="0"/>
            </a:endParaRPr>
          </a:p>
        </p:txBody>
      </p:sp>
      <p:sp>
        <p:nvSpPr>
          <p:cNvPr id="52" name="文本框 51"/>
          <p:cNvSpPr txBox="1"/>
          <p:nvPr/>
        </p:nvSpPr>
        <p:spPr>
          <a:xfrm>
            <a:off x="7655560" y="5109845"/>
            <a:ext cx="1592580" cy="525145"/>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add ax,bx</a:t>
            </a:r>
            <a:endParaRPr lang="en-US" altLang="zh-CN">
              <a:latin typeface="Times New Roman" panose="02020603050405020304" pitchFamily="18" charset="0"/>
              <a:cs typeface="Times New Roman" panose="02020603050405020304" pitchFamily="18" charset="0"/>
            </a:endParaRPr>
          </a:p>
        </p:txBody>
      </p:sp>
      <p:sp>
        <p:nvSpPr>
          <p:cNvPr id="53" name="文本框 52"/>
          <p:cNvSpPr txBox="1"/>
          <p:nvPr/>
        </p:nvSpPr>
        <p:spPr>
          <a:xfrm>
            <a:off x="7856855" y="1713230"/>
            <a:ext cx="933450" cy="275590"/>
          </a:xfrm>
          <a:prstGeom prst="rect">
            <a:avLst/>
          </a:prstGeom>
          <a:noFill/>
        </p:spPr>
        <p:txBody>
          <a:bodyPr wrap="square" rtlCol="0">
            <a:noAutofit/>
          </a:bodyPr>
          <a:p>
            <a:r>
              <a:rPr lang="zh-CN" altLang="en-US" sz="1200">
                <a:solidFill>
                  <a:schemeClr val="tx1"/>
                </a:solidFill>
                <a:uFillTx/>
                <a:latin typeface="Times New Roman" panose="02020603050405020304" pitchFamily="18" charset="0"/>
              </a:rPr>
              <a:t>汇编指令</a:t>
            </a:r>
            <a:endParaRPr lang="zh-CN" altLang="en-US" sz="1200">
              <a:solidFill>
                <a:schemeClr val="tx1"/>
              </a:solidFill>
              <a:uFillTx/>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23734" y="1052736"/>
            <a:ext cx="2691130"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3.3.1 </a:t>
            </a:r>
            <a:r>
              <a:rPr lang="zh-CN" altLang="en-US" sz="2800" b="1" dirty="0">
                <a:solidFill>
                  <a:srgbClr val="0000FF"/>
                </a:solidFill>
                <a:latin typeface="楷体" panose="02010609060101010101" pitchFamily="49" charset="-122"/>
                <a:ea typeface="楷体" panose="02010609060101010101" pitchFamily="49" charset="-122"/>
              </a:rPr>
              <a:t>二分查找</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2" name="Text Box 4"/>
          <p:cNvSpPr txBox="1">
            <a:spLocks noChangeArrowheads="1"/>
          </p:cNvSpPr>
          <p:nvPr/>
        </p:nvSpPr>
        <p:spPr bwMode="auto">
          <a:xfrm>
            <a:off x="894080" y="2005965"/>
            <a:ext cx="146558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marL="0" indent="0" latinLnBrk="0">
              <a:spcBef>
                <a:spcPts val="0"/>
              </a:spcBef>
              <a:buSzTx/>
              <a:buFontTx/>
              <a:buNone/>
            </a:pPr>
            <a:r>
              <a:rPr lang="zh-CN" altLang="en-US" sz="1800" dirty="0">
                <a:solidFill>
                  <a:srgbClr val="080808"/>
                </a:solidFill>
                <a:uFillTx/>
                <a:latin typeface="Times New Roman" panose="02020603050405020304" pitchFamily="18" charset="0"/>
                <a:cs typeface="Times New Roman" panose="02020603050405020304" pitchFamily="18" charset="0"/>
              </a:rPr>
              <a:t>例如数组</a:t>
            </a:r>
            <a:r>
              <a:rPr lang="en-US" altLang="zh-CN" sz="1800" dirty="0">
                <a:solidFill>
                  <a:srgbClr val="080808"/>
                </a:solidFill>
                <a:uFillTx/>
                <a:latin typeface="Times New Roman" panose="02020603050405020304" pitchFamily="18" charset="0"/>
                <a:cs typeface="Times New Roman" panose="02020603050405020304" pitchFamily="18" charset="0"/>
              </a:rPr>
              <a:t>a</a:t>
            </a:r>
            <a:r>
              <a:rPr lang="zh-CN" altLang="en-US" sz="1800" dirty="0">
                <a:solidFill>
                  <a:srgbClr val="080808"/>
                </a:solidFill>
                <a:uFillTx/>
                <a:latin typeface="Times New Roman" panose="02020603050405020304" pitchFamily="18" charset="0"/>
                <a:cs typeface="Times New Roman" panose="02020603050405020304" pitchFamily="18" charset="0"/>
              </a:rPr>
              <a:t>：</a:t>
            </a:r>
            <a:endParaRPr lang="zh-CN" altLang="en-US" sz="1800" dirty="0">
              <a:solidFill>
                <a:srgbClr val="080808"/>
              </a:solidFill>
              <a:uFillTx/>
              <a:latin typeface="Times New Roman" panose="02020603050405020304" pitchFamily="18" charset="0"/>
              <a:cs typeface="Times New Roman" panose="02020603050405020304" pitchFamily="18" charset="0"/>
            </a:endParaRPr>
          </a:p>
        </p:txBody>
      </p:sp>
      <p:sp>
        <p:nvSpPr>
          <p:cNvPr id="8" name="文本框 7"/>
          <p:cNvSpPr txBox="1"/>
          <p:nvPr/>
        </p:nvSpPr>
        <p:spPr>
          <a:xfrm>
            <a:off x="6587490" y="1989455"/>
            <a:ext cx="1186180" cy="368300"/>
          </a:xfrm>
          <a:prstGeom prst="rect">
            <a:avLst/>
          </a:prstGeom>
          <a:noFill/>
        </p:spPr>
        <p:txBody>
          <a:bodyPr wrap="square" rtlCol="0" anchor="t">
            <a:spAutoFit/>
          </a:bodyPr>
          <a:p>
            <a:r>
              <a:rPr lang="zh-CN" altLang="en-US" sz="1800" dirty="0">
                <a:solidFill>
                  <a:srgbClr val="080808"/>
                </a:solidFill>
                <a:uFillTx/>
                <a:latin typeface="Times New Roman" panose="02020603050405020304" pitchFamily="18" charset="0"/>
                <a:cs typeface="Times New Roman" panose="02020603050405020304" pitchFamily="18" charset="0"/>
                <a:sym typeface="+mn-ea"/>
              </a:rPr>
              <a:t>查找</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16</a:t>
            </a:r>
            <a:endParaRPr lang="zh-CN" altLang="en-US" sz="1800" dirty="0">
              <a:solidFill>
                <a:srgbClr val="080808"/>
              </a:solidFill>
              <a:uFillTx/>
              <a:latin typeface="Times New Roman" panose="02020603050405020304" pitchFamily="18" charset="0"/>
              <a:cs typeface="Times New Roman" panose="02020603050405020304" pitchFamily="18" charset="0"/>
              <a:sym typeface="+mn-ea"/>
            </a:endParaRPr>
          </a:p>
        </p:txBody>
      </p:sp>
      <p:sp>
        <p:nvSpPr>
          <p:cNvPr id="5" name="文本框 4"/>
          <p:cNvSpPr txBox="1"/>
          <p:nvPr/>
        </p:nvSpPr>
        <p:spPr>
          <a:xfrm>
            <a:off x="683260" y="1557020"/>
            <a:ext cx="4572000" cy="368300"/>
          </a:xfrm>
          <a:prstGeom prst="rect">
            <a:avLst/>
          </a:prstGeom>
          <a:noFill/>
        </p:spPr>
        <p:txBody>
          <a:bodyPr wrap="square" rtlCol="0" anchor="t">
            <a:spAutoFit/>
          </a:bodyPr>
          <a:p>
            <a:pPr marL="0" indent="0" latinLnBrk="0">
              <a:spcBef>
                <a:spcPts val="0"/>
              </a:spcBef>
              <a:buSzTx/>
              <a:buFontTx/>
              <a:buNone/>
            </a:pPr>
            <a:r>
              <a:rPr lang="zh-CN" altLang="en-US" sz="1800" dirty="0">
                <a:solidFill>
                  <a:srgbClr val="080808"/>
                </a:solidFill>
                <a:uFillTx/>
                <a:latin typeface="Times New Roman" panose="02020603050405020304" pitchFamily="18" charset="0"/>
                <a:cs typeface="Times New Roman" panose="02020603050405020304" pitchFamily="18" charset="0"/>
                <a:sym typeface="+mn-ea"/>
              </a:rPr>
              <a:t>①如果要查找的元素没有</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该怎么办</a:t>
            </a:r>
            <a:endParaRPr lang="zh-CN" altLang="en-US" sz="1800" dirty="0">
              <a:solidFill>
                <a:srgbClr val="080808"/>
              </a:solidFill>
              <a:uFillTx/>
              <a:latin typeface="Times New Roman" panose="02020603050405020304" pitchFamily="18" charset="0"/>
              <a:cs typeface="Times New Roman" panose="02020603050405020304" pitchFamily="18" charset="0"/>
              <a:sym typeface="+mn-ea"/>
            </a:endParaRPr>
          </a:p>
        </p:txBody>
      </p:sp>
      <p:sp>
        <p:nvSpPr>
          <p:cNvPr id="12" name="左大括号 11"/>
          <p:cNvSpPr/>
          <p:nvPr/>
        </p:nvSpPr>
        <p:spPr>
          <a:xfrm>
            <a:off x="991870" y="2640330"/>
            <a:ext cx="288290" cy="621665"/>
          </a:xfrm>
          <a:prstGeom prst="leftBrac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3" name="文本框 12"/>
          <p:cNvSpPr txBox="1"/>
          <p:nvPr/>
        </p:nvSpPr>
        <p:spPr>
          <a:xfrm>
            <a:off x="1288415" y="2536825"/>
            <a:ext cx="4382135" cy="398145"/>
          </a:xfrm>
          <a:prstGeom prst="rect">
            <a:avLst/>
          </a:prstGeom>
          <a:noFill/>
        </p:spPr>
        <p:txBody>
          <a:bodyPr wrap="square" rtlCol="0">
            <a:noAutofit/>
          </a:bodyPr>
          <a:p>
            <a:r>
              <a:rPr lang="zh-CN" altLang="en-US"/>
              <a:t>如果不存在，筛选比目标值较小</a:t>
            </a:r>
            <a:r>
              <a:rPr lang="zh-CN" altLang="en-US"/>
              <a:t>的索引？</a:t>
            </a:r>
            <a:endParaRPr lang="zh-CN" altLang="en-US"/>
          </a:p>
        </p:txBody>
      </p:sp>
      <p:sp>
        <p:nvSpPr>
          <p:cNvPr id="14" name="文本框 13"/>
          <p:cNvSpPr txBox="1"/>
          <p:nvPr/>
        </p:nvSpPr>
        <p:spPr>
          <a:xfrm>
            <a:off x="1259205" y="3065780"/>
            <a:ext cx="4750435" cy="426085"/>
          </a:xfrm>
          <a:prstGeom prst="rect">
            <a:avLst/>
          </a:prstGeom>
          <a:noFill/>
        </p:spPr>
        <p:txBody>
          <a:bodyPr wrap="square" rtlCol="0">
            <a:noAutofit/>
          </a:bodyPr>
          <a:p>
            <a:r>
              <a:rPr lang="zh-CN" altLang="en-US"/>
              <a:t>如果不</a:t>
            </a:r>
            <a:r>
              <a:rPr lang="zh-CN" altLang="en-US"/>
              <a:t>存在，筛选比目标值</a:t>
            </a:r>
            <a:r>
              <a:rPr lang="zh-CN" altLang="en-US"/>
              <a:t>较大的</a:t>
            </a:r>
            <a:r>
              <a:rPr lang="zh-CN" altLang="en-US"/>
              <a:t>索引？</a:t>
            </a:r>
            <a:endParaRPr lang="zh-CN" altLang="en-US"/>
          </a:p>
        </p:txBody>
      </p:sp>
      <p:graphicFrame>
        <p:nvGraphicFramePr>
          <p:cNvPr id="6" name="表格 5"/>
          <p:cNvGraphicFramePr/>
          <p:nvPr>
            <p:custDataLst>
              <p:tags r:id="rId6"/>
            </p:custDataLst>
          </p:nvPr>
        </p:nvGraphicFramePr>
        <p:xfrm>
          <a:off x="2123440" y="2032000"/>
          <a:ext cx="4394200" cy="365760"/>
        </p:xfrm>
        <a:graphic>
          <a:graphicData uri="http://schemas.openxmlformats.org/drawingml/2006/table">
            <a:tbl>
              <a:tblPr firstRow="1" bandRow="1">
                <a:tableStyleId>{5C22544A-7EE6-4342-B048-85BDC9FD1C3A}</a:tableStyleId>
              </a:tblPr>
              <a:tblGrid>
                <a:gridCol w="549275"/>
                <a:gridCol w="549275"/>
                <a:gridCol w="549275"/>
                <a:gridCol w="549275"/>
                <a:gridCol w="549275"/>
                <a:gridCol w="549275"/>
                <a:gridCol w="549275"/>
                <a:gridCol w="549275"/>
              </a:tblGrid>
              <a:tr h="365760">
                <a:tc>
                  <a:txBody>
                    <a:bodyPr/>
                    <a:p>
                      <a:pPr>
                        <a:buNone/>
                      </a:pPr>
                      <a:r>
                        <a:rPr lang="en-US" altLang="zh-CN">
                          <a:solidFill>
                            <a:schemeClr val="tx1"/>
                          </a:solidFill>
                          <a:latin typeface="Times New Roman" panose="02020603050405020304" pitchFamily="18" charset="0"/>
                          <a:cs typeface="Times New Roman" panose="02020603050405020304" pitchFamily="18" charset="0"/>
                        </a:rPr>
                        <a:t>5</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10</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15</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21</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32</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42</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60</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78</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sp>
        <p:nvSpPr>
          <p:cNvPr id="4" name="文本框 3"/>
          <p:cNvSpPr txBox="1"/>
          <p:nvPr/>
        </p:nvSpPr>
        <p:spPr>
          <a:xfrm>
            <a:off x="4716145" y="3382010"/>
            <a:ext cx="4025265" cy="2557780"/>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def binSearch_hadLeft(nums:list, target):</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left = 0</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right = len(nums)-1</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while left&lt;right:</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a:t>
            </a:r>
            <a:r>
              <a:rPr lang="en-US" altLang="zh-CN">
                <a:solidFill>
                  <a:srgbClr val="FF0000"/>
                </a:solidFill>
                <a:latin typeface="Times New Roman" panose="02020603050405020304" pitchFamily="18" charset="0"/>
                <a:cs typeface="Times New Roman" panose="02020603050405020304" pitchFamily="18" charset="0"/>
              </a:rPr>
              <a:t>mid = (right+left)//2</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if nums[mid]&lt;target:</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left = mid + 1</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else:</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right = mid</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return left</a:t>
            </a:r>
            <a:endParaRPr lang="en-US" altLang="zh-CN">
              <a:latin typeface="Times New Roman" panose="02020603050405020304" pitchFamily="18" charset="0"/>
              <a:cs typeface="Times New Roman" panose="02020603050405020304" pitchFamily="18" charset="0"/>
            </a:endParaRPr>
          </a:p>
        </p:txBody>
      </p:sp>
      <p:sp>
        <p:nvSpPr>
          <p:cNvPr id="7" name="文本框 6"/>
          <p:cNvSpPr txBox="1"/>
          <p:nvPr/>
        </p:nvSpPr>
        <p:spPr>
          <a:xfrm>
            <a:off x="1011555" y="4538345"/>
            <a:ext cx="3017520" cy="1866900"/>
          </a:xfrm>
          <a:prstGeom prst="rect">
            <a:avLst/>
          </a:prstGeom>
          <a:noFill/>
        </p:spPr>
        <p:txBody>
          <a:bodyPr wrap="square" rtlCol="0" anchor="t">
            <a:noAutofit/>
          </a:bodyPr>
          <a:p>
            <a:endParaRPr lang="en-US" altLang="zh-CN">
              <a:solidFill>
                <a:schemeClr val="tx1"/>
              </a:solidFill>
              <a:latin typeface="Times New Roman" panose="02020603050405020304" pitchFamily="18" charset="0"/>
            </a:endParaRPr>
          </a:p>
          <a:p>
            <a:r>
              <a:rPr lang="en-US" altLang="zh-CN">
                <a:solidFill>
                  <a:schemeClr val="tx1"/>
                </a:solidFill>
                <a:latin typeface="Times New Roman" panose="02020603050405020304" pitchFamily="18" charset="0"/>
              </a:rPr>
              <a:t>        if nums[mid]&gt;target:</a:t>
            </a:r>
            <a:endParaRPr lang="en-US" altLang="zh-CN">
              <a:solidFill>
                <a:schemeClr val="tx1"/>
              </a:solidFill>
              <a:latin typeface="Times New Roman" panose="02020603050405020304" pitchFamily="18" charset="0"/>
            </a:endParaRPr>
          </a:p>
          <a:p>
            <a:r>
              <a:rPr lang="en-US" altLang="zh-CN">
                <a:solidFill>
                  <a:schemeClr val="tx1"/>
                </a:solidFill>
                <a:latin typeface="Times New Roman" panose="02020603050405020304" pitchFamily="18" charset="0"/>
              </a:rPr>
              <a:t>            right = mid - 1</a:t>
            </a:r>
            <a:endParaRPr lang="en-US" altLang="zh-CN">
              <a:solidFill>
                <a:schemeClr val="tx1"/>
              </a:solidFill>
              <a:latin typeface="Times New Roman" panose="02020603050405020304" pitchFamily="18" charset="0"/>
            </a:endParaRPr>
          </a:p>
          <a:p>
            <a:r>
              <a:rPr lang="en-US" altLang="zh-CN">
                <a:solidFill>
                  <a:schemeClr val="tx1"/>
                </a:solidFill>
                <a:latin typeface="Times New Roman" panose="02020603050405020304" pitchFamily="18" charset="0"/>
              </a:rPr>
              <a:t>        else:</a:t>
            </a:r>
            <a:endParaRPr lang="en-US" altLang="zh-CN">
              <a:solidFill>
                <a:schemeClr val="tx1"/>
              </a:solidFill>
              <a:latin typeface="Times New Roman" panose="02020603050405020304" pitchFamily="18" charset="0"/>
            </a:endParaRPr>
          </a:p>
          <a:p>
            <a:r>
              <a:rPr lang="en-US" altLang="zh-CN">
                <a:solidFill>
                  <a:schemeClr val="tx1"/>
                </a:solidFill>
                <a:latin typeface="Times New Roman" panose="02020603050405020304" pitchFamily="18" charset="0"/>
              </a:rPr>
              <a:t>            left = mid</a:t>
            </a:r>
            <a:endParaRPr lang="en-US" altLang="zh-CN">
              <a:solidFill>
                <a:schemeClr val="tx1"/>
              </a:solidFill>
              <a:latin typeface="Times New Roman" panose="02020603050405020304" pitchFamily="18" charset="0"/>
            </a:endParaRPr>
          </a:p>
          <a:p>
            <a:r>
              <a:rPr lang="en-US" altLang="zh-CN">
                <a:solidFill>
                  <a:schemeClr val="tx1"/>
                </a:solidFill>
                <a:latin typeface="Times New Roman" panose="02020603050405020304" pitchFamily="18" charset="0"/>
              </a:rPr>
              <a:t>    return left</a:t>
            </a:r>
            <a:endParaRPr lang="en-US" altLang="zh-CN">
              <a:solidFill>
                <a:schemeClr val="tx1"/>
              </a:solidFill>
              <a:latin typeface="Times New Roman" panose="02020603050405020304" pitchFamily="18" charset="0"/>
            </a:endParaRPr>
          </a:p>
        </p:txBody>
      </p:sp>
      <p:sp>
        <p:nvSpPr>
          <p:cNvPr id="9" name="文本框 8"/>
          <p:cNvSpPr txBox="1"/>
          <p:nvPr/>
        </p:nvSpPr>
        <p:spPr>
          <a:xfrm>
            <a:off x="953135" y="3328670"/>
            <a:ext cx="4572000" cy="922020"/>
          </a:xfrm>
          <a:prstGeom prst="rect">
            <a:avLst/>
          </a:prstGeom>
          <a:noFill/>
        </p:spPr>
        <p:txBody>
          <a:bodyPr wrap="square" rtlCol="0" anchor="t">
            <a:spAutoFit/>
          </a:bodyPr>
          <a:p>
            <a:r>
              <a:rPr lang="en-US" altLang="zh-CN">
                <a:solidFill>
                  <a:schemeClr val="tx1"/>
                </a:solidFill>
                <a:uFillTx/>
                <a:latin typeface="Times New Roman" panose="02020603050405020304" pitchFamily="18" charset="0"/>
                <a:sym typeface="+mn-ea"/>
              </a:rPr>
              <a:t>def binSearch(nums:list, target):</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sym typeface="+mn-ea"/>
              </a:rPr>
              <a:t>    left = 0</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sym typeface="+mn-ea"/>
              </a:rPr>
              <a:t>    right = len(nums)-1</a:t>
            </a:r>
            <a:endParaRPr lang="en-US" altLang="zh-CN">
              <a:solidFill>
                <a:schemeClr val="tx1"/>
              </a:solidFill>
              <a:uFillTx/>
              <a:latin typeface="Times New Roman" panose="02020603050405020304" pitchFamily="18" charset="0"/>
              <a:sym typeface="+mn-ea"/>
            </a:endParaRPr>
          </a:p>
        </p:txBody>
      </p:sp>
      <p:sp>
        <p:nvSpPr>
          <p:cNvPr id="10" name="文本框 9"/>
          <p:cNvSpPr txBox="1"/>
          <p:nvPr/>
        </p:nvSpPr>
        <p:spPr>
          <a:xfrm>
            <a:off x="1108710" y="4197350"/>
            <a:ext cx="4572000" cy="368300"/>
          </a:xfrm>
          <a:prstGeom prst="rect">
            <a:avLst/>
          </a:prstGeom>
          <a:noFill/>
        </p:spPr>
        <p:txBody>
          <a:bodyPr wrap="square" rtlCol="0" anchor="t">
            <a:spAutoFit/>
          </a:bodyPr>
          <a:p>
            <a:r>
              <a:rPr lang="en-US" altLang="zh-CN">
                <a:latin typeface="Times New Roman" panose="02020603050405020304" pitchFamily="18" charset="0"/>
                <a:sym typeface="+mn-ea"/>
              </a:rPr>
              <a:t> while left&lt;right:</a:t>
            </a:r>
            <a:endParaRPr lang="en-US" altLang="zh-CN">
              <a:latin typeface="Times New Roman" panose="02020603050405020304" pitchFamily="18" charset="0"/>
              <a:sym typeface="+mn-ea"/>
            </a:endParaRPr>
          </a:p>
        </p:txBody>
      </p:sp>
      <p:sp>
        <p:nvSpPr>
          <p:cNvPr id="15" name="文本框 14"/>
          <p:cNvSpPr txBox="1"/>
          <p:nvPr/>
        </p:nvSpPr>
        <p:spPr>
          <a:xfrm>
            <a:off x="1358265" y="4509770"/>
            <a:ext cx="4572000" cy="368300"/>
          </a:xfrm>
          <a:prstGeom prst="rect">
            <a:avLst/>
          </a:prstGeom>
          <a:noFill/>
        </p:spPr>
        <p:txBody>
          <a:bodyPr wrap="square" rtlCol="0" anchor="t">
            <a:spAutoFit/>
          </a:bodyPr>
          <a:p>
            <a:r>
              <a:rPr lang="en-US" altLang="zh-CN">
                <a:latin typeface="Times New Roman" panose="02020603050405020304" pitchFamily="18" charset="0"/>
                <a:sym typeface="+mn-ea"/>
              </a:rPr>
              <a:t>  </a:t>
            </a:r>
            <a:r>
              <a:rPr lang="en-US" altLang="zh-CN">
                <a:solidFill>
                  <a:srgbClr val="FF0000"/>
                </a:solidFill>
                <a:latin typeface="Times New Roman" panose="02020603050405020304" pitchFamily="18" charset="0"/>
                <a:sym typeface="+mn-ea"/>
              </a:rPr>
              <a:t>mid = (right+left)//2 + 1</a:t>
            </a:r>
            <a:endParaRPr lang="en-US" altLang="zh-CN">
              <a:solidFill>
                <a:srgbClr val="FF0000"/>
              </a:solidFill>
              <a:latin typeface="Times New Roman" panose="02020603050405020304" pitchFamily="18" charset="0"/>
              <a:sym typeface="+mn-ea"/>
            </a:endParaRPr>
          </a:p>
        </p:txBody>
      </p:sp>
      <p:sp>
        <p:nvSpPr>
          <p:cNvPr id="11" name="文本框 10"/>
          <p:cNvSpPr txBox="1"/>
          <p:nvPr/>
        </p:nvSpPr>
        <p:spPr>
          <a:xfrm>
            <a:off x="539750" y="6365240"/>
            <a:ext cx="8333105" cy="445135"/>
          </a:xfrm>
          <a:prstGeom prst="rect">
            <a:avLst/>
          </a:prstGeom>
          <a:noFill/>
        </p:spPr>
        <p:txBody>
          <a:bodyPr wrap="square" rtlCol="0" anchor="t">
            <a:noAutofit/>
          </a:bodyPr>
          <a:p>
            <a:pPr marL="0" indent="0" latinLnBrk="0">
              <a:spcBef>
                <a:spcPts val="0"/>
              </a:spcBef>
              <a:buSzTx/>
              <a:buFontTx/>
              <a:buNone/>
            </a:pPr>
            <a:r>
              <a:rPr lang="zh-CN" altLang="en-US" sz="1800" dirty="0">
                <a:solidFill>
                  <a:srgbClr val="080808"/>
                </a:solidFill>
                <a:uFillTx/>
                <a:latin typeface="Times New Roman" panose="02020603050405020304" pitchFamily="18" charset="0"/>
                <a:cs typeface="Times New Roman" panose="02020603050405020304" pitchFamily="18" charset="0"/>
                <a:sym typeface="+mn-ea"/>
              </a:rPr>
              <a:t>其实还是这个代码，只不过在没有查找元素时候，</a:t>
            </a:r>
            <a:r>
              <a:rPr lang="zh-CN" altLang="en-US" sz="1800" dirty="0">
                <a:solidFill>
                  <a:srgbClr val="FF0000"/>
                </a:solidFill>
                <a:uFillTx/>
                <a:latin typeface="Times New Roman" panose="02020603050405020304" pitchFamily="18" charset="0"/>
                <a:cs typeface="Times New Roman" panose="02020603050405020304" pitchFamily="18" charset="0"/>
                <a:sym typeface="+mn-ea"/>
              </a:rPr>
              <a:t>会相反。</a:t>
            </a:r>
            <a:endParaRPr lang="zh-CN" altLang="en-US" sz="1800" dirty="0">
              <a:solidFill>
                <a:srgbClr val="FF0000"/>
              </a:solidFill>
              <a:uFillTx/>
              <a:latin typeface="Times New Roman" panose="02020603050405020304" pitchFamily="18" charset="0"/>
              <a:cs typeface="Times New Roman" panose="02020603050405020304" pitchFamily="18"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additive="base">
                                        <p:cTn id="15" dur="500" fill="hold"/>
                                        <p:tgtEl>
                                          <p:spTgt spid="15"/>
                                        </p:tgtEl>
                                        <p:attrNameLst>
                                          <p:attrName>ppt_x</p:attrName>
                                        </p:attrNameLst>
                                      </p:cBhvr>
                                      <p:tavLst>
                                        <p:tav tm="0">
                                          <p:val>
                                            <p:strVal val="#ppt_x"/>
                                          </p:val>
                                        </p:tav>
                                        <p:tav tm="100000">
                                          <p:val>
                                            <p:strVal val="#ppt_x"/>
                                          </p:val>
                                        </p:tav>
                                      </p:tavLst>
                                    </p:anim>
                                    <p:anim calcmode="lin" valueType="num">
                                      <p:cBhvr additive="base">
                                        <p:cTn id="16" dur="500" fill="hold"/>
                                        <p:tgtEl>
                                          <p:spTgt spid="15"/>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5" grpId="0"/>
      <p:bldP spid="7" grpId="0"/>
      <p:bldP spid="9" grpId="1"/>
      <p:bldP spid="10" grpId="1"/>
      <p:bldP spid="15" grpId="1"/>
      <p:bldP spid="7" grpId="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75474" y="1052736"/>
            <a:ext cx="4121150"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3.3.2 </a:t>
            </a:r>
            <a:r>
              <a:rPr lang="zh-CN" altLang="en-US" sz="2800" b="1" dirty="0">
                <a:solidFill>
                  <a:srgbClr val="0000FF"/>
                </a:solidFill>
                <a:latin typeface="楷体" panose="02010609060101010101" pitchFamily="49" charset="-122"/>
                <a:ea typeface="楷体" panose="02010609060101010101" pitchFamily="49" charset="-122"/>
              </a:rPr>
              <a:t>二分查找经典</a:t>
            </a:r>
            <a:r>
              <a:rPr lang="zh-CN" altLang="en-US" sz="2800" b="1" dirty="0">
                <a:solidFill>
                  <a:srgbClr val="0000FF"/>
                </a:solidFill>
                <a:latin typeface="楷体" panose="02010609060101010101" pitchFamily="49" charset="-122"/>
                <a:ea typeface="楷体" panose="02010609060101010101" pitchFamily="49" charset="-122"/>
              </a:rPr>
              <a:t>案例</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5" name="文本框 4"/>
          <p:cNvSpPr txBox="1"/>
          <p:nvPr/>
        </p:nvSpPr>
        <p:spPr>
          <a:xfrm>
            <a:off x="683260" y="1557020"/>
            <a:ext cx="5543550" cy="381000"/>
          </a:xfrm>
          <a:prstGeom prst="rect">
            <a:avLst/>
          </a:prstGeom>
          <a:noFill/>
        </p:spPr>
        <p:txBody>
          <a:bodyPr wrap="square" rtlCol="0" anchor="t">
            <a:noAutofit/>
          </a:bodyPr>
          <a:p>
            <a:pPr marL="0" indent="0" latinLnBrk="0">
              <a:spcBef>
                <a:spcPts val="0"/>
              </a:spcBef>
              <a:buSzTx/>
              <a:buFontTx/>
              <a:buNone/>
            </a:pPr>
            <a:r>
              <a:rPr lang="zh-CN" altLang="en-US" sz="1800" dirty="0">
                <a:solidFill>
                  <a:srgbClr val="080808"/>
                </a:solidFill>
                <a:uFillTx/>
                <a:latin typeface="Times New Roman" panose="02020603050405020304" pitchFamily="18" charset="0"/>
                <a:cs typeface="Times New Roman" panose="02020603050405020304" pitchFamily="18" charset="0"/>
                <a:sym typeface="+mn-ea"/>
              </a:rPr>
              <a:t>一、峰值元素是指其值严格大于左右相邻值的元素。</a:t>
            </a:r>
            <a:endParaRPr lang="zh-CN" altLang="en-US" sz="1800" dirty="0">
              <a:solidFill>
                <a:srgbClr val="080808"/>
              </a:solidFill>
              <a:uFillTx/>
              <a:latin typeface="Times New Roman" panose="02020603050405020304" pitchFamily="18" charset="0"/>
              <a:cs typeface="Times New Roman" panose="02020603050405020304" pitchFamily="18" charset="0"/>
              <a:sym typeface="+mn-ea"/>
            </a:endParaRPr>
          </a:p>
        </p:txBody>
      </p:sp>
      <p:sp>
        <p:nvSpPr>
          <p:cNvPr id="16" name="文本框 15"/>
          <p:cNvSpPr txBox="1"/>
          <p:nvPr/>
        </p:nvSpPr>
        <p:spPr>
          <a:xfrm>
            <a:off x="755650" y="2061210"/>
            <a:ext cx="7141210" cy="733425"/>
          </a:xfrm>
          <a:prstGeom prst="rect">
            <a:avLst/>
          </a:prstGeom>
        </p:spPr>
        <p:txBody>
          <a:bodyPr>
            <a:noAutofit/>
          </a:bodyPr>
          <a:p>
            <a:pPr marL="0" indent="0"/>
            <a:r>
              <a:rPr lang="zh-CN" altLang="en-US" sz="1600" b="0" i="0">
                <a:solidFill>
                  <a:srgbClr val="262626"/>
                </a:solidFill>
                <a:latin typeface="Times New Roman" panose="02020603050405020304" pitchFamily="18" charset="0"/>
              </a:rPr>
              <a:t>给你一个整数数组</a:t>
            </a:r>
            <a:r>
              <a:rPr lang="en-US" altLang="zh-CN" sz="1600" b="0" i="0">
                <a:solidFill>
                  <a:srgbClr val="262626"/>
                </a:solidFill>
                <a:latin typeface="Times New Roman" panose="02020603050405020304" pitchFamily="18" charset="0"/>
              </a:rPr>
              <a:t> </a:t>
            </a:r>
            <a:r>
              <a:rPr lang="en-US" altLang="zh-CN" sz="1600" b="0" i="0">
                <a:latin typeface="Times New Roman" panose="02020603050405020304" pitchFamily="18" charset="0"/>
              </a:rPr>
              <a:t>nums</a:t>
            </a:r>
            <a:r>
              <a:rPr lang="zh-CN" altLang="en-US" sz="1600" b="0" i="0">
                <a:solidFill>
                  <a:srgbClr val="262626"/>
                </a:solidFill>
                <a:latin typeface="Times New Roman" panose="02020603050405020304" pitchFamily="18" charset="0"/>
              </a:rPr>
              <a:t>，找到峰值元素并返回其索引。数组可能包含多个峰值，在这种情况下，返回</a:t>
            </a:r>
            <a:r>
              <a:rPr lang="en-US" altLang="zh-CN" sz="1600" b="0" i="0">
                <a:solidFill>
                  <a:srgbClr val="262626"/>
                </a:solidFill>
                <a:latin typeface="Times New Roman" panose="02020603050405020304" pitchFamily="18" charset="0"/>
              </a:rPr>
              <a:t> </a:t>
            </a:r>
            <a:r>
              <a:rPr lang="zh-CN" altLang="en-US" sz="1600" b="1" i="0">
                <a:solidFill>
                  <a:srgbClr val="262626"/>
                </a:solidFill>
                <a:latin typeface="Times New Roman" panose="02020603050405020304" pitchFamily="18" charset="0"/>
              </a:rPr>
              <a:t>任何一个峰值</a:t>
            </a:r>
            <a:r>
              <a:rPr lang="en-US" altLang="zh-CN" sz="1600" b="0" i="0">
                <a:solidFill>
                  <a:srgbClr val="262626"/>
                </a:solidFill>
                <a:latin typeface="Times New Roman" panose="02020603050405020304" pitchFamily="18" charset="0"/>
              </a:rPr>
              <a:t> </a:t>
            </a:r>
            <a:r>
              <a:rPr lang="zh-CN" altLang="en-US" sz="1600" b="0" i="0">
                <a:solidFill>
                  <a:srgbClr val="262626"/>
                </a:solidFill>
                <a:latin typeface="Times New Roman" panose="02020603050405020304" pitchFamily="18" charset="0"/>
              </a:rPr>
              <a:t>所在位置即可。假设</a:t>
            </a:r>
            <a:r>
              <a:rPr lang="en-US" altLang="zh-CN" sz="1600" b="0" i="0">
                <a:solidFill>
                  <a:srgbClr val="262626"/>
                </a:solidFill>
                <a:latin typeface="Times New Roman" panose="02020603050405020304" pitchFamily="18" charset="0"/>
              </a:rPr>
              <a:t> nums[-1] = nums[n] = -∞ </a:t>
            </a:r>
            <a:endParaRPr lang="en-US" altLang="zh-CN" sz="1600" b="0" i="0">
              <a:solidFill>
                <a:srgbClr val="262626"/>
              </a:solidFill>
              <a:latin typeface="Times New Roman" panose="02020603050405020304" pitchFamily="18" charset="0"/>
            </a:endParaRPr>
          </a:p>
        </p:txBody>
      </p:sp>
      <p:graphicFrame>
        <p:nvGraphicFramePr>
          <p:cNvPr id="17" name="表格 16"/>
          <p:cNvGraphicFramePr/>
          <p:nvPr>
            <p:custDataLst>
              <p:tags r:id="rId1"/>
            </p:custDataLst>
          </p:nvPr>
        </p:nvGraphicFramePr>
        <p:xfrm>
          <a:off x="1035050" y="3068955"/>
          <a:ext cx="4783455" cy="407670"/>
        </p:xfrm>
        <a:graphic>
          <a:graphicData uri="http://schemas.openxmlformats.org/drawingml/2006/table">
            <a:tbl>
              <a:tblPr firstRow="1" bandRow="1">
                <a:tableStyleId>{5C22544A-7EE6-4342-B048-85BDC9FD1C3A}</a:tableStyleId>
              </a:tblPr>
              <a:tblGrid>
                <a:gridCol w="531495"/>
                <a:gridCol w="531495"/>
                <a:gridCol w="531495"/>
                <a:gridCol w="531495"/>
                <a:gridCol w="531495"/>
                <a:gridCol w="531495"/>
                <a:gridCol w="531495"/>
                <a:gridCol w="531495"/>
              </a:tblGrid>
              <a:tr h="407670">
                <a:tc>
                  <a:txBody>
                    <a:bodyPr/>
                    <a:p>
                      <a:pPr>
                        <a:buNone/>
                      </a:pPr>
                      <a:r>
                        <a:rPr lang="en-US" altLang="zh-CN">
                          <a:solidFill>
                            <a:schemeClr val="tx1"/>
                          </a:solidFill>
                          <a:latin typeface="Times New Roman" panose="02020603050405020304" pitchFamily="18" charset="0"/>
                          <a:cs typeface="Times New Roman" panose="02020603050405020304" pitchFamily="18" charset="0"/>
                        </a:rPr>
                        <a:t>5</a:t>
                      </a:r>
                      <a:endParaRPr lang="en-US" altLang="zh-CN">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7</a:t>
                      </a:r>
                      <a:endParaRPr lang="en-US" altLang="zh-CN">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10</a:t>
                      </a:r>
                      <a:endParaRPr lang="en-US" altLang="zh-CN">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8</a:t>
                      </a:r>
                      <a:endParaRPr lang="en-US" altLang="zh-CN">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6</a:t>
                      </a:r>
                      <a:endParaRPr lang="en-US" altLang="zh-CN">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4</a:t>
                      </a:r>
                      <a:endParaRPr lang="en-US" altLang="zh-CN">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2</a:t>
                      </a:r>
                      <a:endParaRPr lang="en-US" altLang="zh-CN">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1</a:t>
                      </a:r>
                      <a:endParaRPr lang="en-US" altLang="zh-CN">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bl>
          </a:graphicData>
        </a:graphic>
      </p:graphicFrame>
      <p:sp>
        <p:nvSpPr>
          <p:cNvPr id="19" name="文本框 18"/>
          <p:cNvSpPr txBox="1"/>
          <p:nvPr/>
        </p:nvSpPr>
        <p:spPr>
          <a:xfrm>
            <a:off x="755650" y="5661660"/>
            <a:ext cx="3471545" cy="427355"/>
          </a:xfrm>
          <a:prstGeom prst="rect">
            <a:avLst/>
          </a:prstGeom>
        </p:spPr>
        <p:txBody>
          <a:bodyPr>
            <a:noAutofit/>
          </a:bodyPr>
          <a:p>
            <a:pPr marL="0" indent="0"/>
            <a:r>
              <a:rPr lang="zh-CN" altLang="en-US" sz="1600" b="0" i="0">
                <a:solidFill>
                  <a:srgbClr val="262626"/>
                </a:solidFill>
                <a:latin typeface="Times New Roman" panose="02020603050405020304" pitchFamily="18" charset="0"/>
              </a:rPr>
              <a:t>如何找到这个数组的</a:t>
            </a:r>
            <a:r>
              <a:rPr lang="zh-CN" altLang="en-US" sz="1600" b="0" i="0">
                <a:solidFill>
                  <a:srgbClr val="262626"/>
                </a:solidFill>
                <a:latin typeface="Times New Roman" panose="02020603050405020304" pitchFamily="18" charset="0"/>
              </a:rPr>
              <a:t>最大值？</a:t>
            </a:r>
            <a:endParaRPr lang="zh-CN" altLang="en-US" sz="1600" b="0" i="0">
              <a:solidFill>
                <a:srgbClr val="262626"/>
              </a:solidFill>
              <a:latin typeface="Times New Roman" panose="02020603050405020304" pitchFamily="18" charset="0"/>
            </a:endParaRPr>
          </a:p>
        </p:txBody>
      </p:sp>
      <p:cxnSp>
        <p:nvCxnSpPr>
          <p:cNvPr id="20" name="直接连接符 19"/>
          <p:cNvCxnSpPr/>
          <p:nvPr/>
        </p:nvCxnSpPr>
        <p:spPr>
          <a:xfrm flipV="1">
            <a:off x="1005840" y="4004945"/>
            <a:ext cx="1189990" cy="92138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1" name="直接连接符 20"/>
          <p:cNvCxnSpPr/>
          <p:nvPr/>
        </p:nvCxnSpPr>
        <p:spPr>
          <a:xfrm>
            <a:off x="2199005" y="3997325"/>
            <a:ext cx="1581150" cy="1376045"/>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22" name="椭圆 21"/>
          <p:cNvSpPr/>
          <p:nvPr/>
        </p:nvSpPr>
        <p:spPr>
          <a:xfrm>
            <a:off x="1979930" y="3861435"/>
            <a:ext cx="425450" cy="431800"/>
          </a:xfrm>
          <a:prstGeom prst="ellipse">
            <a:avLst/>
          </a:prstGeom>
          <a:solidFill>
            <a:srgbClr val="000000">
              <a:alpha val="0"/>
            </a:srgbClr>
          </a:solidFill>
          <a:ln w="9525" cap="flat" cmpd="sng" algn="ctr">
            <a:solidFill>
              <a:srgbClr val="FF0000"/>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3" name="文本框 22"/>
          <p:cNvSpPr txBox="1"/>
          <p:nvPr/>
        </p:nvSpPr>
        <p:spPr>
          <a:xfrm>
            <a:off x="828040" y="4941570"/>
            <a:ext cx="887095" cy="303530"/>
          </a:xfrm>
          <a:prstGeom prst="rect">
            <a:avLst/>
          </a:prstGeom>
          <a:noFill/>
        </p:spPr>
        <p:txBody>
          <a:bodyPr wrap="square" rtlCol="0" anchor="t">
            <a:noAutofit/>
          </a:bodyPr>
          <a:p>
            <a:r>
              <a:rPr lang="en-US" altLang="zh-CN" sz="1600">
                <a:solidFill>
                  <a:srgbClr val="262626"/>
                </a:solidFill>
                <a:latin typeface="Times New Roman" panose="02020603050405020304" pitchFamily="18" charset="0"/>
                <a:sym typeface="+mn-ea"/>
              </a:rPr>
              <a:t>nums[0]</a:t>
            </a:r>
            <a:endParaRPr lang="en-US" altLang="zh-CN" sz="1600">
              <a:solidFill>
                <a:srgbClr val="262626"/>
              </a:solidFill>
              <a:latin typeface="Times New Roman" panose="02020603050405020304" pitchFamily="18" charset="0"/>
              <a:sym typeface="+mn-ea"/>
            </a:endParaRPr>
          </a:p>
        </p:txBody>
      </p:sp>
      <p:sp>
        <p:nvSpPr>
          <p:cNvPr id="24" name="文本框 23"/>
          <p:cNvSpPr txBox="1"/>
          <p:nvPr/>
        </p:nvSpPr>
        <p:spPr>
          <a:xfrm>
            <a:off x="3996055" y="5245100"/>
            <a:ext cx="1001395" cy="336550"/>
          </a:xfrm>
          <a:prstGeom prst="rect">
            <a:avLst/>
          </a:prstGeom>
          <a:noFill/>
        </p:spPr>
        <p:txBody>
          <a:bodyPr wrap="square" rtlCol="0" anchor="t">
            <a:noAutofit/>
          </a:bodyPr>
          <a:p>
            <a:r>
              <a:rPr lang="en-US" altLang="zh-CN" sz="1600">
                <a:solidFill>
                  <a:srgbClr val="262626"/>
                </a:solidFill>
                <a:latin typeface="Times New Roman" panose="02020603050405020304" pitchFamily="18" charset="0"/>
                <a:sym typeface="+mn-ea"/>
              </a:rPr>
              <a:t>nums[</a:t>
            </a:r>
            <a:r>
              <a:rPr lang="en-US" altLang="zh-CN" sz="1600">
                <a:solidFill>
                  <a:srgbClr val="262626"/>
                </a:solidFill>
                <a:latin typeface="Times New Roman" panose="02020603050405020304" pitchFamily="18" charset="0"/>
                <a:sym typeface="+mn-ea"/>
              </a:rPr>
              <a:t>n]</a:t>
            </a:r>
            <a:endParaRPr lang="en-US" altLang="zh-CN" sz="1600">
              <a:solidFill>
                <a:srgbClr val="262626"/>
              </a:solidFill>
              <a:latin typeface="Times New Roman" panose="02020603050405020304" pitchFamily="18" charset="0"/>
              <a:sym typeface="+mn-ea"/>
            </a:endParaRP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75474" y="1052736"/>
            <a:ext cx="4121150"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3.3.3 </a:t>
            </a:r>
            <a:r>
              <a:rPr lang="zh-CN" altLang="en-US" sz="2800" b="1" dirty="0">
                <a:solidFill>
                  <a:srgbClr val="0000FF"/>
                </a:solidFill>
                <a:latin typeface="楷体" panose="02010609060101010101" pitchFamily="49" charset="-122"/>
                <a:ea typeface="楷体" panose="02010609060101010101" pitchFamily="49" charset="-122"/>
              </a:rPr>
              <a:t>二分查找经典</a:t>
            </a:r>
            <a:r>
              <a:rPr lang="zh-CN" altLang="en-US" sz="2800" b="1" dirty="0">
                <a:solidFill>
                  <a:srgbClr val="0000FF"/>
                </a:solidFill>
                <a:latin typeface="楷体" panose="02010609060101010101" pitchFamily="49" charset="-122"/>
                <a:ea typeface="楷体" panose="02010609060101010101" pitchFamily="49" charset="-122"/>
              </a:rPr>
              <a:t>案例</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5" name="文本框 4"/>
          <p:cNvSpPr txBox="1"/>
          <p:nvPr/>
        </p:nvSpPr>
        <p:spPr>
          <a:xfrm>
            <a:off x="683260" y="1557020"/>
            <a:ext cx="5543550" cy="381000"/>
          </a:xfrm>
          <a:prstGeom prst="rect">
            <a:avLst/>
          </a:prstGeom>
          <a:noFill/>
        </p:spPr>
        <p:txBody>
          <a:bodyPr wrap="square" rtlCol="0" anchor="t">
            <a:noAutofit/>
          </a:bodyPr>
          <a:p>
            <a:pPr marL="0" indent="0" latinLnBrk="0">
              <a:spcBef>
                <a:spcPts val="0"/>
              </a:spcBef>
              <a:buSzTx/>
              <a:buFontTx/>
              <a:buNone/>
            </a:pPr>
            <a:r>
              <a:rPr lang="zh-CN" altLang="en-US" sz="1800" dirty="0">
                <a:solidFill>
                  <a:srgbClr val="080808"/>
                </a:solidFill>
                <a:uFillTx/>
                <a:latin typeface="Times New Roman" panose="02020603050405020304" pitchFamily="18" charset="0"/>
                <a:cs typeface="Times New Roman" panose="02020603050405020304" pitchFamily="18" charset="0"/>
                <a:sym typeface="+mn-ea"/>
              </a:rPr>
              <a:t>一、峰值元素是指其值严格大于左右相邻值的元素。</a:t>
            </a:r>
            <a:endParaRPr lang="zh-CN" altLang="en-US" sz="1800" dirty="0">
              <a:solidFill>
                <a:srgbClr val="080808"/>
              </a:solidFill>
              <a:uFillTx/>
              <a:latin typeface="Times New Roman" panose="02020603050405020304" pitchFamily="18" charset="0"/>
              <a:cs typeface="Times New Roman" panose="02020603050405020304" pitchFamily="18" charset="0"/>
              <a:sym typeface="+mn-ea"/>
            </a:endParaRPr>
          </a:p>
        </p:txBody>
      </p:sp>
      <p:sp>
        <p:nvSpPr>
          <p:cNvPr id="4" name="文本框 3"/>
          <p:cNvSpPr txBox="1"/>
          <p:nvPr/>
        </p:nvSpPr>
        <p:spPr>
          <a:xfrm>
            <a:off x="2051685" y="2204720"/>
            <a:ext cx="6675755" cy="3415030"/>
          </a:xfrm>
          <a:prstGeom prst="rect">
            <a:avLst/>
          </a:prstGeom>
          <a:noFill/>
        </p:spPr>
        <p:txBody>
          <a:bodyPr wrap="square" rtlCol="0" anchor="t">
            <a:spAutoFit/>
          </a:bodyPr>
          <a:p>
            <a:r>
              <a:rPr lang="en-US" altLang="zh-CN">
                <a:latin typeface="Times New Roman" panose="02020603050405020304" pitchFamily="18" charset="0"/>
                <a:cs typeface="Times New Roman" panose="02020603050405020304" pitchFamily="18" charset="0"/>
              </a:rPr>
              <a:t>def findPeakElement(nums: list) -&gt; int:</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l = 0</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r = len(nums) - 1</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while l &lt; r:</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mid = (l + r) // 2</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if nums[mid - 1] &lt; nums[mid] and nums[mid] &gt; nums[mid + 1]:</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return nums[mid]</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elif nums[mid] &lt; nums[mid + 1]:</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a:t>
            </a:r>
            <a:r>
              <a:rPr lang="en-US" altLang="zh-CN">
                <a:solidFill>
                  <a:srgbClr val="FF0000"/>
                </a:solidFill>
                <a:latin typeface="Times New Roman" panose="02020603050405020304" pitchFamily="18" charset="0"/>
                <a:cs typeface="Times New Roman" panose="02020603050405020304" pitchFamily="18" charset="0"/>
              </a:rPr>
              <a:t>l = mid + 1</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elif nums[mid] &gt; nums[mid + 1]:</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r = mid</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return nums[mid]</a:t>
            </a:r>
            <a:endParaRPr lang="zh-CN" altLang="en-US">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75474" y="1052736"/>
            <a:ext cx="4121150"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3.3.3 </a:t>
            </a:r>
            <a:r>
              <a:rPr lang="zh-CN" altLang="en-US" sz="2800" b="1" dirty="0">
                <a:solidFill>
                  <a:srgbClr val="0000FF"/>
                </a:solidFill>
                <a:latin typeface="楷体" panose="02010609060101010101" pitchFamily="49" charset="-122"/>
                <a:ea typeface="楷体" panose="02010609060101010101" pitchFamily="49" charset="-122"/>
              </a:rPr>
              <a:t>二分查找经典</a:t>
            </a:r>
            <a:r>
              <a:rPr lang="zh-CN" altLang="en-US" sz="2800" b="1" dirty="0">
                <a:solidFill>
                  <a:srgbClr val="0000FF"/>
                </a:solidFill>
                <a:latin typeface="楷体" panose="02010609060101010101" pitchFamily="49" charset="-122"/>
                <a:ea typeface="楷体" panose="02010609060101010101" pitchFamily="49" charset="-122"/>
              </a:rPr>
              <a:t>案例</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5" name="文本框 4"/>
          <p:cNvSpPr txBox="1"/>
          <p:nvPr/>
        </p:nvSpPr>
        <p:spPr>
          <a:xfrm>
            <a:off x="683260" y="1557020"/>
            <a:ext cx="8141335" cy="1641475"/>
          </a:xfrm>
          <a:prstGeom prst="rect">
            <a:avLst/>
          </a:prstGeom>
          <a:noFill/>
        </p:spPr>
        <p:txBody>
          <a:bodyPr wrap="square" rtlCol="0" anchor="t">
            <a:noAutofit/>
          </a:bodyPr>
          <a:p>
            <a:pPr marL="0" indent="0" latinLnBrk="0">
              <a:spcBef>
                <a:spcPts val="0"/>
              </a:spcBef>
              <a:buSzTx/>
              <a:buFontTx/>
              <a:buNone/>
            </a:pPr>
            <a:r>
              <a:rPr lang="zh-CN" altLang="en-US" sz="1800" dirty="0">
                <a:solidFill>
                  <a:srgbClr val="080808"/>
                </a:solidFill>
                <a:uFillTx/>
                <a:latin typeface="Times New Roman" panose="02020603050405020304" pitchFamily="18" charset="0"/>
                <a:cs typeface="Times New Roman" panose="02020603050405020304" pitchFamily="18" charset="0"/>
                <a:sym typeface="+mn-ea"/>
              </a:rPr>
              <a:t>二、整数数组</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 nums </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按升序排列，数组中的值</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 </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互不相同</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 </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a:t>
            </a:r>
            <a:endParaRPr lang="zh-CN" altLang="en-US" sz="1800" dirty="0">
              <a:solidFill>
                <a:srgbClr val="080808"/>
              </a:solidFill>
              <a:uFillTx/>
              <a:latin typeface="Times New Roman" panose="02020603050405020304" pitchFamily="18" charset="0"/>
              <a:cs typeface="Times New Roman" panose="02020603050405020304" pitchFamily="18" charset="0"/>
              <a:sym typeface="+mn-ea"/>
            </a:endParaRPr>
          </a:p>
          <a:p>
            <a:pPr marL="0" indent="0" latinLnBrk="0">
              <a:spcBef>
                <a:spcPts val="0"/>
              </a:spcBef>
              <a:buSzTx/>
              <a:buFontTx/>
              <a:buNone/>
            </a:pPr>
            <a:r>
              <a:rPr lang="zh-CN" altLang="en-US" sz="1800" dirty="0">
                <a:solidFill>
                  <a:srgbClr val="080808"/>
                </a:solidFill>
                <a:uFillTx/>
                <a:latin typeface="Times New Roman" panose="02020603050405020304" pitchFamily="18" charset="0"/>
                <a:cs typeface="Times New Roman" panose="02020603050405020304" pitchFamily="18" charset="0"/>
                <a:sym typeface="+mn-ea"/>
              </a:rPr>
              <a:t>在传递给函数之前，</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nums </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在预先未知的某个下标</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 k</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0 &lt;= k &lt; nums.length</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）上进行了</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 </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向左旋转，使数组变为</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 [nums[k], nums[k+1], ..., nums[n-1], nums[0], nums[1], ..., nums[k-1]]</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（下标</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 </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从</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 0 </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开始</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 </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计数）。例如，</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 [0,1,2,4,5,6,7] </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下标</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 3 </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上向左旋转后可能变为</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 [4,5,6,7,0,1,2] </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a:t>
            </a:r>
            <a:endParaRPr lang="zh-CN" altLang="en-US" sz="1800" dirty="0">
              <a:solidFill>
                <a:srgbClr val="080808"/>
              </a:solidFill>
              <a:uFillTx/>
              <a:latin typeface="Times New Roman" panose="02020603050405020304" pitchFamily="18" charset="0"/>
              <a:cs typeface="Times New Roman" panose="02020603050405020304" pitchFamily="18" charset="0"/>
              <a:sym typeface="+mn-ea"/>
            </a:endParaRPr>
          </a:p>
        </p:txBody>
      </p:sp>
      <p:cxnSp>
        <p:nvCxnSpPr>
          <p:cNvPr id="2" name="直接连接符 1"/>
          <p:cNvCxnSpPr/>
          <p:nvPr/>
        </p:nvCxnSpPr>
        <p:spPr>
          <a:xfrm flipV="1">
            <a:off x="1187450" y="3716655"/>
            <a:ext cx="1456690" cy="1383665"/>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4" name="文本框 3"/>
          <p:cNvSpPr txBox="1"/>
          <p:nvPr/>
        </p:nvSpPr>
        <p:spPr>
          <a:xfrm>
            <a:off x="1331595" y="5516880"/>
            <a:ext cx="2486025" cy="368300"/>
          </a:xfrm>
          <a:prstGeom prst="rect">
            <a:avLst/>
          </a:prstGeom>
          <a:noFill/>
        </p:spPr>
        <p:txBody>
          <a:bodyPr wrap="square" rtlCol="0">
            <a:spAutoFit/>
          </a:bodyPr>
          <a:p>
            <a:r>
              <a:rPr lang="zh-CN" altLang="en-US"/>
              <a:t>升序</a:t>
            </a:r>
            <a:r>
              <a:rPr lang="zh-CN" altLang="en-US"/>
              <a:t>数组</a:t>
            </a:r>
            <a:endParaRPr lang="zh-CN" altLang="en-US"/>
          </a:p>
        </p:txBody>
      </p:sp>
      <p:cxnSp>
        <p:nvCxnSpPr>
          <p:cNvPr id="6" name="直接连接符 5"/>
          <p:cNvCxnSpPr/>
          <p:nvPr/>
        </p:nvCxnSpPr>
        <p:spPr>
          <a:xfrm flipV="1">
            <a:off x="4932045" y="3327400"/>
            <a:ext cx="948055" cy="89344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8" name="直接连接符 7"/>
          <p:cNvCxnSpPr/>
          <p:nvPr/>
        </p:nvCxnSpPr>
        <p:spPr>
          <a:xfrm flipV="1">
            <a:off x="6083935" y="4220845"/>
            <a:ext cx="1181735" cy="113728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9" name="直接连接符 8"/>
          <p:cNvCxnSpPr/>
          <p:nvPr/>
        </p:nvCxnSpPr>
        <p:spPr>
          <a:xfrm flipV="1">
            <a:off x="4067810" y="4220845"/>
            <a:ext cx="4004945" cy="0"/>
          </a:xfrm>
          <a:prstGeom prst="line">
            <a:avLst/>
          </a:prstGeom>
          <a:solidFill>
            <a:schemeClr val="accent1"/>
          </a:solidFill>
          <a:ln w="9525" cap="flat" cmpd="sng" algn="ctr">
            <a:solidFill>
              <a:schemeClr val="tx1"/>
            </a:solidFill>
            <a:prstDash val="dash"/>
            <a:round/>
            <a:headEnd type="none" w="med" len="med"/>
            <a:tailEnd type="none" w="med" len="med"/>
          </a:ln>
        </p:spPr>
      </p:cxnSp>
      <p:sp>
        <p:nvSpPr>
          <p:cNvPr id="10" name="文本框 9"/>
          <p:cNvSpPr txBox="1"/>
          <p:nvPr/>
        </p:nvSpPr>
        <p:spPr>
          <a:xfrm>
            <a:off x="5431790" y="5516880"/>
            <a:ext cx="1268095" cy="295910"/>
          </a:xfrm>
          <a:prstGeom prst="rect">
            <a:avLst/>
          </a:prstGeom>
          <a:noFill/>
        </p:spPr>
        <p:txBody>
          <a:bodyPr wrap="square" rtlCol="0">
            <a:noAutofit/>
          </a:bodyPr>
          <a:p>
            <a:r>
              <a:rPr lang="zh-CN" altLang="en-US"/>
              <a:t>旋转</a:t>
            </a:r>
            <a:r>
              <a:rPr lang="zh-CN" altLang="en-US"/>
              <a:t>之后</a:t>
            </a:r>
            <a:endParaRPr lang="zh-CN" altLang="en-US"/>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75474" y="1052736"/>
            <a:ext cx="4121150"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3.3.3 </a:t>
            </a:r>
            <a:r>
              <a:rPr lang="zh-CN" altLang="en-US" sz="2800" b="1" dirty="0">
                <a:solidFill>
                  <a:srgbClr val="0000FF"/>
                </a:solidFill>
                <a:latin typeface="楷体" panose="02010609060101010101" pitchFamily="49" charset="-122"/>
                <a:ea typeface="楷体" panose="02010609060101010101" pitchFamily="49" charset="-122"/>
              </a:rPr>
              <a:t>二分查找经典</a:t>
            </a:r>
            <a:r>
              <a:rPr lang="zh-CN" altLang="en-US" sz="2800" b="1" dirty="0">
                <a:solidFill>
                  <a:srgbClr val="0000FF"/>
                </a:solidFill>
                <a:latin typeface="楷体" panose="02010609060101010101" pitchFamily="49" charset="-122"/>
                <a:ea typeface="楷体" panose="02010609060101010101" pitchFamily="49" charset="-122"/>
              </a:rPr>
              <a:t>案例</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5" name="文本框 4"/>
          <p:cNvSpPr txBox="1"/>
          <p:nvPr/>
        </p:nvSpPr>
        <p:spPr>
          <a:xfrm>
            <a:off x="611505" y="1556385"/>
            <a:ext cx="8141335" cy="565150"/>
          </a:xfrm>
          <a:prstGeom prst="rect">
            <a:avLst/>
          </a:prstGeom>
          <a:noFill/>
        </p:spPr>
        <p:txBody>
          <a:bodyPr wrap="square" rtlCol="0" anchor="t">
            <a:noAutofit/>
          </a:bodyPr>
          <a:p>
            <a:pPr marL="0" indent="0" latinLnBrk="0">
              <a:spcBef>
                <a:spcPts val="0"/>
              </a:spcBef>
              <a:buSzTx/>
              <a:buFontTx/>
              <a:buNone/>
            </a:pPr>
            <a:r>
              <a:rPr lang="zh-CN" altLang="en-US" sz="1800" dirty="0">
                <a:solidFill>
                  <a:srgbClr val="080808"/>
                </a:solidFill>
                <a:uFillTx/>
                <a:latin typeface="Times New Roman" panose="02020603050405020304" pitchFamily="18" charset="0"/>
                <a:cs typeface="Times New Roman" panose="02020603050405020304" pitchFamily="18" charset="0"/>
                <a:sym typeface="+mn-ea"/>
              </a:rPr>
              <a:t>例如，</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 [0,1,2,4,5,6,7] </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下标</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 3 </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上向左旋转后可能变为</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 [4,5,6,7,0,1,2] </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a:t>
            </a:r>
            <a:endParaRPr lang="zh-CN" altLang="en-US" sz="1800" dirty="0">
              <a:solidFill>
                <a:srgbClr val="080808"/>
              </a:solidFill>
              <a:uFillTx/>
              <a:latin typeface="Times New Roman" panose="02020603050405020304" pitchFamily="18" charset="0"/>
              <a:cs typeface="Times New Roman" panose="02020603050405020304" pitchFamily="18" charset="0"/>
              <a:sym typeface="+mn-ea"/>
            </a:endParaRPr>
          </a:p>
          <a:p>
            <a:pPr marL="0" indent="0" latinLnBrk="0">
              <a:spcBef>
                <a:spcPts val="0"/>
              </a:spcBef>
              <a:buSzTx/>
              <a:buFontTx/>
              <a:buNone/>
            </a:pPr>
            <a:r>
              <a:rPr lang="zh-CN" altLang="en-US" sz="1800" dirty="0">
                <a:solidFill>
                  <a:srgbClr val="080808"/>
                </a:solidFill>
                <a:uFillTx/>
                <a:latin typeface="Times New Roman" panose="02020603050405020304" pitchFamily="18" charset="0"/>
                <a:cs typeface="Times New Roman" panose="02020603050405020304" pitchFamily="18" charset="0"/>
                <a:sym typeface="+mn-ea"/>
              </a:rPr>
              <a:t>现在在这个旋转之后的数组上查找</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5</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这个数据的</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索引？</a:t>
            </a:r>
            <a:endParaRPr lang="zh-CN" altLang="en-US" sz="1800" dirty="0">
              <a:solidFill>
                <a:srgbClr val="080808"/>
              </a:solidFill>
              <a:uFillTx/>
              <a:latin typeface="Times New Roman" panose="02020603050405020304" pitchFamily="18" charset="0"/>
              <a:cs typeface="Times New Roman" panose="02020603050405020304" pitchFamily="18" charset="0"/>
              <a:sym typeface="+mn-ea"/>
            </a:endParaRPr>
          </a:p>
        </p:txBody>
      </p:sp>
      <p:cxnSp>
        <p:nvCxnSpPr>
          <p:cNvPr id="6" name="直接连接符 5"/>
          <p:cNvCxnSpPr/>
          <p:nvPr/>
        </p:nvCxnSpPr>
        <p:spPr>
          <a:xfrm flipV="1">
            <a:off x="3275965" y="2823210"/>
            <a:ext cx="948055" cy="89344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8" name="直接连接符 7"/>
          <p:cNvCxnSpPr/>
          <p:nvPr/>
        </p:nvCxnSpPr>
        <p:spPr>
          <a:xfrm flipV="1">
            <a:off x="4427855" y="3716655"/>
            <a:ext cx="1181735" cy="113728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9" name="直接连接符 8"/>
          <p:cNvCxnSpPr/>
          <p:nvPr/>
        </p:nvCxnSpPr>
        <p:spPr>
          <a:xfrm flipV="1">
            <a:off x="2411730" y="3716655"/>
            <a:ext cx="4004945" cy="0"/>
          </a:xfrm>
          <a:prstGeom prst="line">
            <a:avLst/>
          </a:prstGeom>
          <a:solidFill>
            <a:schemeClr val="accent1"/>
          </a:solidFill>
          <a:ln w="9525" cap="flat" cmpd="sng" algn="ctr">
            <a:solidFill>
              <a:schemeClr val="tx1"/>
            </a:solidFill>
            <a:prstDash val="dash"/>
            <a:round/>
            <a:headEnd type="none" w="med" len="med"/>
            <a:tailEnd type="none" w="med" len="med"/>
          </a:ln>
        </p:spPr>
      </p:cxnSp>
      <p:sp>
        <p:nvSpPr>
          <p:cNvPr id="10" name="文本框 9"/>
          <p:cNvSpPr txBox="1"/>
          <p:nvPr/>
        </p:nvSpPr>
        <p:spPr>
          <a:xfrm>
            <a:off x="3775710" y="5012690"/>
            <a:ext cx="1268095" cy="295910"/>
          </a:xfrm>
          <a:prstGeom prst="rect">
            <a:avLst/>
          </a:prstGeom>
          <a:noFill/>
        </p:spPr>
        <p:txBody>
          <a:bodyPr wrap="square" rtlCol="0">
            <a:noAutofit/>
          </a:bodyPr>
          <a:p>
            <a:r>
              <a:rPr lang="zh-CN" altLang="en-US"/>
              <a:t>旋转</a:t>
            </a:r>
            <a:r>
              <a:rPr lang="zh-CN" altLang="en-US"/>
              <a:t>之后</a:t>
            </a:r>
            <a:endParaRPr lang="zh-CN" altLang="en-US"/>
          </a:p>
        </p:txBody>
      </p:sp>
      <p:sp>
        <p:nvSpPr>
          <p:cNvPr id="7" name="文本框 6"/>
          <p:cNvSpPr txBox="1"/>
          <p:nvPr/>
        </p:nvSpPr>
        <p:spPr>
          <a:xfrm>
            <a:off x="611505" y="5445125"/>
            <a:ext cx="8141335" cy="565150"/>
          </a:xfrm>
          <a:prstGeom prst="rect">
            <a:avLst/>
          </a:prstGeom>
          <a:noFill/>
        </p:spPr>
        <p:txBody>
          <a:bodyPr wrap="square" rtlCol="0" anchor="t">
            <a:noAutofit/>
          </a:bodyPr>
          <a:p>
            <a:pPr marL="0" indent="0" latinLnBrk="0">
              <a:spcBef>
                <a:spcPts val="0"/>
              </a:spcBef>
              <a:buSzTx/>
              <a:buFontTx/>
              <a:buNone/>
            </a:pPr>
            <a:r>
              <a:rPr lang="zh-CN" altLang="en-US" sz="1800" dirty="0">
                <a:solidFill>
                  <a:srgbClr val="080808"/>
                </a:solidFill>
                <a:uFillTx/>
                <a:latin typeface="Times New Roman" panose="02020603050405020304" pitchFamily="18" charset="0"/>
                <a:cs typeface="Times New Roman" panose="02020603050405020304" pitchFamily="18" charset="0"/>
                <a:sym typeface="+mn-ea"/>
              </a:rPr>
              <a:t>思考：这个问题能否有二分法解决？如果正常的用二分法遇到什么</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问题？</a:t>
            </a:r>
            <a:endParaRPr lang="zh-CN" altLang="en-US" sz="1800" dirty="0">
              <a:solidFill>
                <a:srgbClr val="080808"/>
              </a:solidFill>
              <a:uFillTx/>
              <a:latin typeface="Times New Roman" panose="02020603050405020304" pitchFamily="18" charset="0"/>
              <a:cs typeface="Times New Roman" panose="02020603050405020304" pitchFamily="18" charset="0"/>
              <a:sym typeface="+mn-ea"/>
            </a:endParaRPr>
          </a:p>
        </p:txBody>
      </p:sp>
      <p:sp>
        <p:nvSpPr>
          <p:cNvPr id="11" name="文本框 10"/>
          <p:cNvSpPr txBox="1"/>
          <p:nvPr/>
        </p:nvSpPr>
        <p:spPr>
          <a:xfrm>
            <a:off x="3707765" y="3356610"/>
            <a:ext cx="596900" cy="348615"/>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mid</a:t>
            </a:r>
            <a:endParaRPr lang="en-US" altLang="zh-CN">
              <a:latin typeface="Times New Roman" panose="02020603050405020304" pitchFamily="18" charset="0"/>
              <a:cs typeface="Times New Roman" panose="02020603050405020304" pitchFamily="18" charset="0"/>
            </a:endParaRPr>
          </a:p>
        </p:txBody>
      </p:sp>
      <p:cxnSp>
        <p:nvCxnSpPr>
          <p:cNvPr id="12" name="直接箭头连接符 11"/>
          <p:cNvCxnSpPr/>
          <p:nvPr/>
        </p:nvCxnSpPr>
        <p:spPr>
          <a:xfrm flipH="1" flipV="1">
            <a:off x="3982085" y="3101975"/>
            <a:ext cx="0" cy="26479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13" name="文本框 12"/>
          <p:cNvSpPr txBox="1"/>
          <p:nvPr/>
        </p:nvSpPr>
        <p:spPr>
          <a:xfrm>
            <a:off x="5003800" y="4523105"/>
            <a:ext cx="765810" cy="330200"/>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target</a:t>
            </a:r>
            <a:endParaRPr lang="en-US" altLang="zh-CN">
              <a:latin typeface="Times New Roman" panose="02020603050405020304" pitchFamily="18" charset="0"/>
              <a:cs typeface="Times New Roman" panose="02020603050405020304" pitchFamily="18" charset="0"/>
            </a:endParaRPr>
          </a:p>
        </p:txBody>
      </p:sp>
      <p:cxnSp>
        <p:nvCxnSpPr>
          <p:cNvPr id="14" name="直接箭头连接符 13"/>
          <p:cNvCxnSpPr/>
          <p:nvPr/>
        </p:nvCxnSpPr>
        <p:spPr>
          <a:xfrm flipH="1" flipV="1">
            <a:off x="5133975" y="4258310"/>
            <a:ext cx="0" cy="26479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15" name="文本框 14"/>
          <p:cNvSpPr txBox="1"/>
          <p:nvPr/>
        </p:nvSpPr>
        <p:spPr>
          <a:xfrm>
            <a:off x="3131820" y="4066540"/>
            <a:ext cx="405130" cy="332105"/>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l</a:t>
            </a:r>
            <a:endParaRPr lang="en-US" altLang="zh-CN">
              <a:latin typeface="Times New Roman" panose="02020603050405020304" pitchFamily="18" charset="0"/>
              <a:cs typeface="Times New Roman" panose="02020603050405020304" pitchFamily="18" charset="0"/>
            </a:endParaRPr>
          </a:p>
        </p:txBody>
      </p:sp>
      <p:cxnSp>
        <p:nvCxnSpPr>
          <p:cNvPr id="16" name="直接箭头连接符 15"/>
          <p:cNvCxnSpPr/>
          <p:nvPr/>
        </p:nvCxnSpPr>
        <p:spPr>
          <a:xfrm flipH="1" flipV="1">
            <a:off x="3261995" y="3801745"/>
            <a:ext cx="0" cy="26479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17" name="文本框 16"/>
          <p:cNvSpPr txBox="1"/>
          <p:nvPr/>
        </p:nvSpPr>
        <p:spPr>
          <a:xfrm>
            <a:off x="5507990" y="4004945"/>
            <a:ext cx="405130" cy="332105"/>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r</a:t>
            </a:r>
            <a:endParaRPr lang="en-US" altLang="zh-CN">
              <a:latin typeface="Times New Roman" panose="02020603050405020304" pitchFamily="18" charset="0"/>
              <a:cs typeface="Times New Roman" panose="02020603050405020304" pitchFamily="18" charset="0"/>
            </a:endParaRPr>
          </a:p>
        </p:txBody>
      </p:sp>
      <p:cxnSp>
        <p:nvCxnSpPr>
          <p:cNvPr id="18" name="直接箭头连接符 17"/>
          <p:cNvCxnSpPr/>
          <p:nvPr/>
        </p:nvCxnSpPr>
        <p:spPr>
          <a:xfrm flipH="1" flipV="1">
            <a:off x="5638165" y="3740150"/>
            <a:ext cx="0" cy="26479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ppt_x"/>
                                          </p:val>
                                        </p:tav>
                                        <p:tav tm="100000">
                                          <p:val>
                                            <p:strVal val="#ppt_x"/>
                                          </p:val>
                                        </p:tav>
                                      </p:tavLst>
                                    </p:anim>
                                    <p:anim calcmode="lin" valueType="num">
                                      <p:cBhvr additive="base">
                                        <p:cTn id="12" dur="500" fill="hold"/>
                                        <p:tgtEl>
                                          <p:spTgt spid="11"/>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6"/>
                                        </p:tgtEl>
                                        <p:attrNameLst>
                                          <p:attrName>style.visibility</p:attrName>
                                        </p:attrNameLst>
                                      </p:cBhvr>
                                      <p:to>
                                        <p:strVal val="visible"/>
                                      </p:to>
                                    </p:set>
                                    <p:anim calcmode="lin" valueType="num">
                                      <p:cBhvr additive="base">
                                        <p:cTn id="15" dur="500" fill="hold"/>
                                        <p:tgtEl>
                                          <p:spTgt spid="16"/>
                                        </p:tgtEl>
                                        <p:attrNameLst>
                                          <p:attrName>ppt_x</p:attrName>
                                        </p:attrNameLst>
                                      </p:cBhvr>
                                      <p:tavLst>
                                        <p:tav tm="0">
                                          <p:val>
                                            <p:strVal val="#ppt_x"/>
                                          </p:val>
                                        </p:tav>
                                        <p:tav tm="100000">
                                          <p:val>
                                            <p:strVal val="#ppt_x"/>
                                          </p:val>
                                        </p:tav>
                                      </p:tavLst>
                                    </p:anim>
                                    <p:anim calcmode="lin" valueType="num">
                                      <p:cBhvr additive="base">
                                        <p:cTn id="16" dur="500" fill="hold"/>
                                        <p:tgtEl>
                                          <p:spTgt spid="16"/>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ppt_x"/>
                                          </p:val>
                                        </p:tav>
                                        <p:tav tm="100000">
                                          <p:val>
                                            <p:strVal val="#ppt_x"/>
                                          </p:val>
                                        </p:tav>
                                      </p:tavLst>
                                    </p:anim>
                                    <p:anim calcmode="lin" valueType="num">
                                      <p:cBhvr additive="base">
                                        <p:cTn id="20" dur="500" fill="hold"/>
                                        <p:tgtEl>
                                          <p:spTgt spid="14"/>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8"/>
                                        </p:tgtEl>
                                        <p:attrNameLst>
                                          <p:attrName>style.visibility</p:attrName>
                                        </p:attrNameLst>
                                      </p:cBhvr>
                                      <p:to>
                                        <p:strVal val="visible"/>
                                      </p:to>
                                    </p:set>
                                    <p:anim calcmode="lin" valueType="num">
                                      <p:cBhvr additive="base">
                                        <p:cTn id="23" dur="500" fill="hold"/>
                                        <p:tgtEl>
                                          <p:spTgt spid="18"/>
                                        </p:tgtEl>
                                        <p:attrNameLst>
                                          <p:attrName>ppt_x</p:attrName>
                                        </p:attrNameLst>
                                      </p:cBhvr>
                                      <p:tavLst>
                                        <p:tav tm="0">
                                          <p:val>
                                            <p:strVal val="#ppt_x"/>
                                          </p:val>
                                        </p:tav>
                                        <p:tav tm="100000">
                                          <p:val>
                                            <p:strVal val="#ppt_x"/>
                                          </p:val>
                                        </p:tav>
                                      </p:tavLst>
                                    </p:anim>
                                    <p:anim calcmode="lin" valueType="num">
                                      <p:cBhvr additive="base">
                                        <p:cTn id="24" dur="500" fill="hold"/>
                                        <p:tgtEl>
                                          <p:spTgt spid="18"/>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anim calcmode="lin" valueType="num">
                                      <p:cBhvr additive="base">
                                        <p:cTn id="27" dur="500" fill="hold"/>
                                        <p:tgtEl>
                                          <p:spTgt spid="15"/>
                                        </p:tgtEl>
                                        <p:attrNameLst>
                                          <p:attrName>ppt_x</p:attrName>
                                        </p:attrNameLst>
                                      </p:cBhvr>
                                      <p:tavLst>
                                        <p:tav tm="0">
                                          <p:val>
                                            <p:strVal val="#ppt_x"/>
                                          </p:val>
                                        </p:tav>
                                        <p:tav tm="100000">
                                          <p:val>
                                            <p:strVal val="#ppt_x"/>
                                          </p:val>
                                        </p:tav>
                                      </p:tavLst>
                                    </p:anim>
                                    <p:anim calcmode="lin" valueType="num">
                                      <p:cBhvr additive="base">
                                        <p:cTn id="28" dur="500" fill="hold"/>
                                        <p:tgtEl>
                                          <p:spTgt spid="15"/>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500" fill="hold"/>
                                        <p:tgtEl>
                                          <p:spTgt spid="13"/>
                                        </p:tgtEl>
                                        <p:attrNameLst>
                                          <p:attrName>ppt_x</p:attrName>
                                        </p:attrNameLst>
                                      </p:cBhvr>
                                      <p:tavLst>
                                        <p:tav tm="0">
                                          <p:val>
                                            <p:strVal val="#ppt_x"/>
                                          </p:val>
                                        </p:tav>
                                        <p:tav tm="100000">
                                          <p:val>
                                            <p:strVal val="#ppt_x"/>
                                          </p:val>
                                        </p:tav>
                                      </p:tavLst>
                                    </p:anim>
                                    <p:anim calcmode="lin" valueType="num">
                                      <p:cBhvr additive="base">
                                        <p:cTn id="32" dur="500" fill="hold"/>
                                        <p:tgtEl>
                                          <p:spTgt spid="13"/>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7"/>
                                        </p:tgtEl>
                                        <p:attrNameLst>
                                          <p:attrName>style.visibility</p:attrName>
                                        </p:attrNameLst>
                                      </p:cBhvr>
                                      <p:to>
                                        <p:strVal val="visible"/>
                                      </p:to>
                                    </p:set>
                                    <p:anim calcmode="lin" valueType="num">
                                      <p:cBhvr additive="base">
                                        <p:cTn id="35" dur="500" fill="hold"/>
                                        <p:tgtEl>
                                          <p:spTgt spid="17"/>
                                        </p:tgtEl>
                                        <p:attrNameLst>
                                          <p:attrName>ppt_x</p:attrName>
                                        </p:attrNameLst>
                                      </p:cBhvr>
                                      <p:tavLst>
                                        <p:tav tm="0">
                                          <p:val>
                                            <p:strVal val="#ppt_x"/>
                                          </p:val>
                                        </p:tav>
                                        <p:tav tm="100000">
                                          <p:val>
                                            <p:strVal val="#ppt_x"/>
                                          </p:val>
                                        </p:tav>
                                      </p:tavLst>
                                    </p:anim>
                                    <p:anim calcmode="lin" valueType="num">
                                      <p:cBhvr additive="base">
                                        <p:cTn id="36"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5" grpId="0"/>
      <p:bldP spid="13" grpId="0"/>
      <p:bldP spid="17" grpId="0"/>
      <p:bldP spid="11" grpId="1"/>
      <p:bldP spid="15" grpId="1"/>
      <p:bldP spid="13" grpId="1"/>
      <p:bldP spid="17" grpId="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75474" y="1052736"/>
            <a:ext cx="4121150"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3.3.3 </a:t>
            </a:r>
            <a:r>
              <a:rPr lang="zh-CN" altLang="en-US" sz="2800" b="1" dirty="0">
                <a:solidFill>
                  <a:srgbClr val="0000FF"/>
                </a:solidFill>
                <a:latin typeface="楷体" panose="02010609060101010101" pitchFamily="49" charset="-122"/>
                <a:ea typeface="楷体" panose="02010609060101010101" pitchFamily="49" charset="-122"/>
              </a:rPr>
              <a:t>二分查找经典</a:t>
            </a:r>
            <a:r>
              <a:rPr lang="zh-CN" altLang="en-US" sz="2800" b="1" dirty="0">
                <a:solidFill>
                  <a:srgbClr val="0000FF"/>
                </a:solidFill>
                <a:latin typeface="楷体" panose="02010609060101010101" pitchFamily="49" charset="-122"/>
                <a:ea typeface="楷体" panose="02010609060101010101" pitchFamily="49" charset="-122"/>
              </a:rPr>
              <a:t>案例</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5" name="文本框 4"/>
          <p:cNvSpPr txBox="1"/>
          <p:nvPr/>
        </p:nvSpPr>
        <p:spPr>
          <a:xfrm>
            <a:off x="611505" y="1556385"/>
            <a:ext cx="8141335" cy="565150"/>
          </a:xfrm>
          <a:prstGeom prst="rect">
            <a:avLst/>
          </a:prstGeom>
          <a:noFill/>
        </p:spPr>
        <p:txBody>
          <a:bodyPr wrap="square" rtlCol="0" anchor="t">
            <a:noAutofit/>
          </a:bodyPr>
          <a:p>
            <a:pPr marL="0" indent="0" latinLnBrk="0">
              <a:spcBef>
                <a:spcPts val="0"/>
              </a:spcBef>
              <a:buSzTx/>
              <a:buFontTx/>
              <a:buNone/>
            </a:pPr>
            <a:r>
              <a:rPr lang="zh-CN" altLang="en-US" sz="1800" dirty="0">
                <a:solidFill>
                  <a:srgbClr val="080808"/>
                </a:solidFill>
                <a:uFillTx/>
                <a:latin typeface="Times New Roman" panose="02020603050405020304" pitchFamily="18" charset="0"/>
                <a:cs typeface="Times New Roman" panose="02020603050405020304" pitchFamily="18" charset="0"/>
                <a:sym typeface="+mn-ea"/>
              </a:rPr>
              <a:t>例如，</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 [0,1,2,4,5,6,7] </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下标</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 3 </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上向左旋转后可能变为</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 [4,5,6,7,0,1,2] </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a:t>
            </a:r>
            <a:endParaRPr lang="zh-CN" altLang="en-US" sz="1800" dirty="0">
              <a:solidFill>
                <a:srgbClr val="080808"/>
              </a:solidFill>
              <a:uFillTx/>
              <a:latin typeface="Times New Roman" panose="02020603050405020304" pitchFamily="18" charset="0"/>
              <a:cs typeface="Times New Roman" panose="02020603050405020304" pitchFamily="18" charset="0"/>
              <a:sym typeface="+mn-ea"/>
            </a:endParaRPr>
          </a:p>
          <a:p>
            <a:pPr marL="0" indent="0" latinLnBrk="0">
              <a:spcBef>
                <a:spcPts val="0"/>
              </a:spcBef>
              <a:buSzTx/>
              <a:buFontTx/>
              <a:buNone/>
            </a:pPr>
            <a:r>
              <a:rPr lang="zh-CN" altLang="en-US" sz="1800" dirty="0">
                <a:solidFill>
                  <a:srgbClr val="080808"/>
                </a:solidFill>
                <a:uFillTx/>
                <a:latin typeface="Times New Roman" panose="02020603050405020304" pitchFamily="18" charset="0"/>
                <a:cs typeface="Times New Roman" panose="02020603050405020304" pitchFamily="18" charset="0"/>
                <a:sym typeface="+mn-ea"/>
              </a:rPr>
              <a:t>现在在这个旋转之后的数组上查找</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5</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这个数据的</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索引？</a:t>
            </a:r>
            <a:endParaRPr lang="zh-CN" altLang="en-US" sz="1800" dirty="0">
              <a:solidFill>
                <a:srgbClr val="080808"/>
              </a:solidFill>
              <a:uFillTx/>
              <a:latin typeface="Times New Roman" panose="02020603050405020304" pitchFamily="18" charset="0"/>
              <a:cs typeface="Times New Roman" panose="02020603050405020304" pitchFamily="18" charset="0"/>
              <a:sym typeface="+mn-ea"/>
            </a:endParaRPr>
          </a:p>
        </p:txBody>
      </p:sp>
      <p:cxnSp>
        <p:nvCxnSpPr>
          <p:cNvPr id="6" name="直接连接符 5"/>
          <p:cNvCxnSpPr/>
          <p:nvPr/>
        </p:nvCxnSpPr>
        <p:spPr>
          <a:xfrm flipV="1">
            <a:off x="3275965" y="2823210"/>
            <a:ext cx="948055" cy="89344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8" name="直接连接符 7"/>
          <p:cNvCxnSpPr/>
          <p:nvPr/>
        </p:nvCxnSpPr>
        <p:spPr>
          <a:xfrm flipV="1">
            <a:off x="4427855" y="3716655"/>
            <a:ext cx="1181735" cy="113728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9" name="直接连接符 8"/>
          <p:cNvCxnSpPr/>
          <p:nvPr/>
        </p:nvCxnSpPr>
        <p:spPr>
          <a:xfrm flipV="1">
            <a:off x="2411730" y="3716655"/>
            <a:ext cx="4004945" cy="0"/>
          </a:xfrm>
          <a:prstGeom prst="line">
            <a:avLst/>
          </a:prstGeom>
          <a:solidFill>
            <a:schemeClr val="accent1"/>
          </a:solidFill>
          <a:ln w="9525" cap="flat" cmpd="sng" algn="ctr">
            <a:solidFill>
              <a:schemeClr val="tx1"/>
            </a:solidFill>
            <a:prstDash val="dash"/>
            <a:round/>
            <a:headEnd type="none" w="med" len="med"/>
            <a:tailEnd type="none" w="med" len="med"/>
          </a:ln>
        </p:spPr>
      </p:cxnSp>
      <p:sp>
        <p:nvSpPr>
          <p:cNvPr id="10" name="文本框 9"/>
          <p:cNvSpPr txBox="1"/>
          <p:nvPr/>
        </p:nvSpPr>
        <p:spPr>
          <a:xfrm>
            <a:off x="3775710" y="5012690"/>
            <a:ext cx="1268095" cy="295910"/>
          </a:xfrm>
          <a:prstGeom prst="rect">
            <a:avLst/>
          </a:prstGeom>
          <a:noFill/>
        </p:spPr>
        <p:txBody>
          <a:bodyPr wrap="square" rtlCol="0">
            <a:noAutofit/>
          </a:bodyPr>
          <a:p>
            <a:r>
              <a:rPr lang="zh-CN" altLang="en-US"/>
              <a:t>旋转</a:t>
            </a:r>
            <a:r>
              <a:rPr lang="zh-CN" altLang="en-US"/>
              <a:t>之后</a:t>
            </a:r>
            <a:endParaRPr lang="zh-CN" altLang="en-US"/>
          </a:p>
        </p:txBody>
      </p:sp>
      <p:sp>
        <p:nvSpPr>
          <p:cNvPr id="7" name="文本框 6"/>
          <p:cNvSpPr txBox="1"/>
          <p:nvPr/>
        </p:nvSpPr>
        <p:spPr>
          <a:xfrm>
            <a:off x="611505" y="5445125"/>
            <a:ext cx="8141335" cy="565150"/>
          </a:xfrm>
          <a:prstGeom prst="rect">
            <a:avLst/>
          </a:prstGeom>
          <a:noFill/>
        </p:spPr>
        <p:txBody>
          <a:bodyPr wrap="square" rtlCol="0" anchor="t">
            <a:noAutofit/>
          </a:bodyPr>
          <a:p>
            <a:pPr marL="0" indent="0" latinLnBrk="0">
              <a:spcBef>
                <a:spcPts val="0"/>
              </a:spcBef>
              <a:buSzTx/>
              <a:buFontTx/>
              <a:buNone/>
            </a:pPr>
            <a:r>
              <a:rPr lang="zh-CN" altLang="en-US" sz="1800" dirty="0">
                <a:solidFill>
                  <a:srgbClr val="080808"/>
                </a:solidFill>
                <a:uFillTx/>
                <a:latin typeface="Times New Roman" panose="02020603050405020304" pitchFamily="18" charset="0"/>
                <a:cs typeface="Times New Roman" panose="02020603050405020304" pitchFamily="18" charset="0"/>
                <a:sym typeface="+mn-ea"/>
              </a:rPr>
              <a:t>注意：但是，旋转数组有个性质，</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firstNum</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可以把该数组分成两个</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部分！</a:t>
            </a:r>
            <a:endParaRPr lang="zh-CN" altLang="en-US" sz="1800" dirty="0">
              <a:solidFill>
                <a:srgbClr val="080808"/>
              </a:solidFill>
              <a:uFillTx/>
              <a:latin typeface="Times New Roman" panose="02020603050405020304" pitchFamily="18" charset="0"/>
              <a:cs typeface="Times New Roman" panose="02020603050405020304" pitchFamily="18" charset="0"/>
              <a:sym typeface="+mn-ea"/>
            </a:endParaRPr>
          </a:p>
        </p:txBody>
      </p:sp>
      <p:sp>
        <p:nvSpPr>
          <p:cNvPr id="15" name="文本框 14"/>
          <p:cNvSpPr txBox="1"/>
          <p:nvPr/>
        </p:nvSpPr>
        <p:spPr>
          <a:xfrm>
            <a:off x="2736215" y="4041140"/>
            <a:ext cx="1147445" cy="314325"/>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firstNum</a:t>
            </a:r>
            <a:endParaRPr lang="en-US" altLang="zh-CN">
              <a:latin typeface="Times New Roman" panose="02020603050405020304" pitchFamily="18" charset="0"/>
              <a:cs typeface="Times New Roman" panose="02020603050405020304" pitchFamily="18" charset="0"/>
            </a:endParaRPr>
          </a:p>
        </p:txBody>
      </p:sp>
      <p:cxnSp>
        <p:nvCxnSpPr>
          <p:cNvPr id="16" name="直接箭头连接符 15"/>
          <p:cNvCxnSpPr/>
          <p:nvPr/>
        </p:nvCxnSpPr>
        <p:spPr>
          <a:xfrm flipH="1" flipV="1">
            <a:off x="3261995" y="3801745"/>
            <a:ext cx="0" cy="26479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Tree>
  </p:cSld>
  <p:clrMapOvr>
    <a:masterClrMapping/>
  </p:clrMapOvr>
  <p:timing>
    <p:tnLst>
      <p:par>
        <p:cTn id="1" dur="indefinite" restart="never" nodeType="tmRoot"/>
      </p:par>
    </p:tnLst>
    <p:bldLst>
      <p:bldP spid="15" grpId="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75474" y="1052736"/>
            <a:ext cx="4121150"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3.3.3 </a:t>
            </a:r>
            <a:r>
              <a:rPr lang="zh-CN" altLang="en-US" sz="2800" b="1" dirty="0">
                <a:solidFill>
                  <a:srgbClr val="0000FF"/>
                </a:solidFill>
                <a:latin typeface="楷体" panose="02010609060101010101" pitchFamily="49" charset="-122"/>
                <a:ea typeface="楷体" panose="02010609060101010101" pitchFamily="49" charset="-122"/>
              </a:rPr>
              <a:t>二分查找经典</a:t>
            </a:r>
            <a:r>
              <a:rPr lang="zh-CN" altLang="en-US" sz="2800" b="1" dirty="0">
                <a:solidFill>
                  <a:srgbClr val="0000FF"/>
                </a:solidFill>
                <a:latin typeface="楷体" panose="02010609060101010101" pitchFamily="49" charset="-122"/>
                <a:ea typeface="楷体" panose="02010609060101010101" pitchFamily="49" charset="-122"/>
              </a:rPr>
              <a:t>案例</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5" name="文本框 4"/>
          <p:cNvSpPr txBox="1"/>
          <p:nvPr/>
        </p:nvSpPr>
        <p:spPr>
          <a:xfrm>
            <a:off x="611505" y="1556385"/>
            <a:ext cx="8141335" cy="565150"/>
          </a:xfrm>
          <a:prstGeom prst="rect">
            <a:avLst/>
          </a:prstGeom>
          <a:noFill/>
        </p:spPr>
        <p:txBody>
          <a:bodyPr wrap="square" rtlCol="0" anchor="t">
            <a:noAutofit/>
          </a:bodyPr>
          <a:p>
            <a:pPr marL="0" indent="0" latinLnBrk="0">
              <a:spcBef>
                <a:spcPts val="0"/>
              </a:spcBef>
              <a:buSzTx/>
              <a:buFontTx/>
              <a:buNone/>
            </a:pPr>
            <a:r>
              <a:rPr lang="zh-CN" altLang="en-US" sz="1800" dirty="0">
                <a:solidFill>
                  <a:srgbClr val="080808"/>
                </a:solidFill>
                <a:uFillTx/>
                <a:latin typeface="Times New Roman" panose="02020603050405020304" pitchFamily="18" charset="0"/>
                <a:cs typeface="Times New Roman" panose="02020603050405020304" pitchFamily="18" charset="0"/>
                <a:sym typeface="+mn-ea"/>
              </a:rPr>
              <a:t>例如，</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 [0,1,2,4,5,6,7] </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下标</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 3 </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上向左旋转后可能变为</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 [4,5,6,7,0,1,2] </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a:t>
            </a:r>
            <a:endParaRPr lang="zh-CN" altLang="en-US" sz="1800" dirty="0">
              <a:solidFill>
                <a:srgbClr val="080808"/>
              </a:solidFill>
              <a:uFillTx/>
              <a:latin typeface="Times New Roman" panose="02020603050405020304" pitchFamily="18" charset="0"/>
              <a:cs typeface="Times New Roman" panose="02020603050405020304" pitchFamily="18" charset="0"/>
              <a:sym typeface="+mn-ea"/>
            </a:endParaRPr>
          </a:p>
          <a:p>
            <a:pPr marL="0" indent="0" latinLnBrk="0">
              <a:spcBef>
                <a:spcPts val="0"/>
              </a:spcBef>
              <a:buSzTx/>
              <a:buFontTx/>
              <a:buNone/>
            </a:pPr>
            <a:r>
              <a:rPr lang="zh-CN" altLang="en-US" sz="1800" dirty="0">
                <a:solidFill>
                  <a:srgbClr val="080808"/>
                </a:solidFill>
                <a:uFillTx/>
                <a:latin typeface="Times New Roman" panose="02020603050405020304" pitchFamily="18" charset="0"/>
                <a:cs typeface="Times New Roman" panose="02020603050405020304" pitchFamily="18" charset="0"/>
                <a:sym typeface="+mn-ea"/>
              </a:rPr>
              <a:t>现在在这个旋转之后的数组上查找</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5</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这个数据的</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索引？</a:t>
            </a:r>
            <a:endParaRPr lang="zh-CN" altLang="en-US" sz="1800" dirty="0">
              <a:solidFill>
                <a:srgbClr val="080808"/>
              </a:solidFill>
              <a:uFillTx/>
              <a:latin typeface="Times New Roman" panose="02020603050405020304" pitchFamily="18" charset="0"/>
              <a:cs typeface="Times New Roman" panose="02020603050405020304" pitchFamily="18" charset="0"/>
              <a:sym typeface="+mn-ea"/>
            </a:endParaRPr>
          </a:p>
        </p:txBody>
      </p:sp>
      <p:cxnSp>
        <p:nvCxnSpPr>
          <p:cNvPr id="6" name="直接连接符 5"/>
          <p:cNvCxnSpPr/>
          <p:nvPr/>
        </p:nvCxnSpPr>
        <p:spPr>
          <a:xfrm flipV="1">
            <a:off x="1188085" y="2751455"/>
            <a:ext cx="948055" cy="89344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8" name="直接连接符 7"/>
          <p:cNvCxnSpPr/>
          <p:nvPr/>
        </p:nvCxnSpPr>
        <p:spPr>
          <a:xfrm flipV="1">
            <a:off x="2144395" y="3644900"/>
            <a:ext cx="1181735" cy="113728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9" name="直接连接符 8"/>
          <p:cNvCxnSpPr/>
          <p:nvPr/>
        </p:nvCxnSpPr>
        <p:spPr>
          <a:xfrm flipV="1">
            <a:off x="323850" y="3644900"/>
            <a:ext cx="4004945" cy="0"/>
          </a:xfrm>
          <a:prstGeom prst="line">
            <a:avLst/>
          </a:prstGeom>
          <a:solidFill>
            <a:schemeClr val="accent1"/>
          </a:solidFill>
          <a:ln w="9525" cap="flat" cmpd="sng" algn="ctr">
            <a:solidFill>
              <a:schemeClr val="tx1"/>
            </a:solidFill>
            <a:prstDash val="dash"/>
            <a:round/>
            <a:headEnd type="none" w="med" len="med"/>
            <a:tailEnd type="none" w="med" len="med"/>
          </a:ln>
        </p:spPr>
      </p:cxnSp>
      <p:sp>
        <p:nvSpPr>
          <p:cNvPr id="10" name="文本框 9"/>
          <p:cNvSpPr txBox="1"/>
          <p:nvPr/>
        </p:nvSpPr>
        <p:spPr>
          <a:xfrm>
            <a:off x="1687830" y="4940935"/>
            <a:ext cx="1268095" cy="295910"/>
          </a:xfrm>
          <a:prstGeom prst="rect">
            <a:avLst/>
          </a:prstGeom>
          <a:noFill/>
        </p:spPr>
        <p:txBody>
          <a:bodyPr wrap="square" rtlCol="0">
            <a:noAutofit/>
          </a:bodyPr>
          <a:p>
            <a:r>
              <a:rPr lang="zh-CN" altLang="en-US"/>
              <a:t>旋转</a:t>
            </a:r>
            <a:r>
              <a:rPr lang="zh-CN" altLang="en-US"/>
              <a:t>之后</a:t>
            </a:r>
            <a:endParaRPr lang="zh-CN" altLang="en-US"/>
          </a:p>
        </p:txBody>
      </p:sp>
      <p:sp>
        <p:nvSpPr>
          <p:cNvPr id="7" name="文本框 6"/>
          <p:cNvSpPr txBox="1"/>
          <p:nvPr/>
        </p:nvSpPr>
        <p:spPr>
          <a:xfrm>
            <a:off x="539750" y="5732780"/>
            <a:ext cx="8141335" cy="565150"/>
          </a:xfrm>
          <a:prstGeom prst="rect">
            <a:avLst/>
          </a:prstGeom>
          <a:noFill/>
        </p:spPr>
        <p:txBody>
          <a:bodyPr wrap="square" rtlCol="0" anchor="t">
            <a:noAutofit/>
          </a:bodyPr>
          <a:p>
            <a:pPr marL="0" indent="0" latinLnBrk="0">
              <a:spcBef>
                <a:spcPts val="0"/>
              </a:spcBef>
              <a:buSzTx/>
              <a:buFontTx/>
              <a:buNone/>
            </a:pPr>
            <a:r>
              <a:rPr lang="zh-CN" altLang="en-US" sz="1800" dirty="0">
                <a:solidFill>
                  <a:srgbClr val="080808"/>
                </a:solidFill>
                <a:uFillTx/>
                <a:latin typeface="Times New Roman" panose="02020603050405020304" pitchFamily="18" charset="0"/>
                <a:cs typeface="Times New Roman" panose="02020603050405020304" pitchFamily="18" charset="0"/>
                <a:sym typeface="+mn-ea"/>
              </a:rPr>
              <a:t>注意：但是，旋转数组有个性质，</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firstNum</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可以把该数组分成两个</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部分！</a:t>
            </a:r>
            <a:endParaRPr lang="zh-CN" altLang="en-US" sz="1800" dirty="0">
              <a:solidFill>
                <a:srgbClr val="080808"/>
              </a:solidFill>
              <a:uFillTx/>
              <a:latin typeface="Times New Roman" panose="02020603050405020304" pitchFamily="18" charset="0"/>
              <a:cs typeface="Times New Roman" panose="02020603050405020304" pitchFamily="18" charset="0"/>
              <a:sym typeface="+mn-ea"/>
            </a:endParaRPr>
          </a:p>
        </p:txBody>
      </p:sp>
      <p:sp>
        <p:nvSpPr>
          <p:cNvPr id="15" name="文本框 14"/>
          <p:cNvSpPr txBox="1"/>
          <p:nvPr/>
        </p:nvSpPr>
        <p:spPr>
          <a:xfrm>
            <a:off x="648335" y="3969385"/>
            <a:ext cx="1147445" cy="314325"/>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firstNum</a:t>
            </a:r>
            <a:endParaRPr lang="en-US" altLang="zh-CN">
              <a:latin typeface="Times New Roman" panose="02020603050405020304" pitchFamily="18" charset="0"/>
              <a:cs typeface="Times New Roman" panose="02020603050405020304" pitchFamily="18" charset="0"/>
            </a:endParaRPr>
          </a:p>
        </p:txBody>
      </p:sp>
      <p:cxnSp>
        <p:nvCxnSpPr>
          <p:cNvPr id="16" name="直接箭头连接符 15"/>
          <p:cNvCxnSpPr/>
          <p:nvPr/>
        </p:nvCxnSpPr>
        <p:spPr>
          <a:xfrm flipH="1" flipV="1">
            <a:off x="1174115" y="3729990"/>
            <a:ext cx="0" cy="26479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2" name="文本框 1"/>
          <p:cNvSpPr txBox="1"/>
          <p:nvPr/>
        </p:nvSpPr>
        <p:spPr>
          <a:xfrm>
            <a:off x="4716145" y="2924810"/>
            <a:ext cx="4110355" cy="1358900"/>
          </a:xfrm>
          <a:prstGeom prst="rect">
            <a:avLst/>
          </a:prstGeom>
          <a:noFill/>
        </p:spPr>
        <p:txBody>
          <a:bodyPr wrap="square" rtlCol="0" anchor="t">
            <a:noAutofit/>
          </a:bodyPr>
          <a:p>
            <a:pPr marL="0" indent="0" latinLnBrk="0">
              <a:spcBef>
                <a:spcPts val="0"/>
              </a:spcBef>
              <a:buSzTx/>
              <a:buFontTx/>
              <a:buNone/>
            </a:pPr>
            <a:r>
              <a:rPr lang="zh-CN" altLang="en-US" sz="1800" dirty="0">
                <a:solidFill>
                  <a:srgbClr val="080808"/>
                </a:solidFill>
                <a:uFillTx/>
                <a:latin typeface="Times New Roman" panose="02020603050405020304" pitchFamily="18" charset="0"/>
                <a:cs typeface="Times New Roman" panose="02020603050405020304" pitchFamily="18" charset="0"/>
                <a:sym typeface="+mn-ea"/>
              </a:rPr>
              <a:t>如果，</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target&gt;=firstNum</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说明目标值在第一部分，否则目标值在第二部分。</a:t>
            </a:r>
            <a:endParaRPr lang="zh-CN" altLang="en-US" sz="1800" dirty="0">
              <a:solidFill>
                <a:srgbClr val="080808"/>
              </a:solidFill>
              <a:uFillTx/>
              <a:latin typeface="Times New Roman" panose="02020603050405020304" pitchFamily="18" charset="0"/>
              <a:cs typeface="Times New Roman" panose="02020603050405020304" pitchFamily="18" charset="0"/>
              <a:sym typeface="+mn-ea"/>
            </a:endParaRPr>
          </a:p>
          <a:p>
            <a:pPr marL="0" indent="0" latinLnBrk="0">
              <a:spcBef>
                <a:spcPts val="0"/>
              </a:spcBef>
              <a:buSzTx/>
              <a:buFontTx/>
              <a:buNone/>
            </a:pPr>
            <a:r>
              <a:rPr lang="zh-CN" altLang="en-US" sz="1800" dirty="0">
                <a:solidFill>
                  <a:srgbClr val="080808"/>
                </a:solidFill>
                <a:uFillTx/>
                <a:latin typeface="Times New Roman" panose="02020603050405020304" pitchFamily="18" charset="0"/>
                <a:cs typeface="Times New Roman" panose="02020603050405020304" pitchFamily="18" charset="0"/>
                <a:sym typeface="+mn-ea"/>
              </a:rPr>
              <a:t>同理，</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nums[mid]&gt;=firstNum</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说明</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mid</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索引在第一部分，否则在</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第二部分。</a:t>
            </a:r>
            <a:endParaRPr lang="zh-CN" altLang="en-US" sz="1800" dirty="0">
              <a:solidFill>
                <a:srgbClr val="080808"/>
              </a:solidFill>
              <a:uFillTx/>
              <a:latin typeface="Times New Roman" panose="02020603050405020304" pitchFamily="18" charset="0"/>
              <a:cs typeface="Times New Roman" panose="02020603050405020304" pitchFamily="18" charset="0"/>
              <a:sym typeface="+mn-ea"/>
            </a:endParaRPr>
          </a:p>
        </p:txBody>
      </p:sp>
      <p:cxnSp>
        <p:nvCxnSpPr>
          <p:cNvPr id="4" name="直接连接符 3"/>
          <p:cNvCxnSpPr/>
          <p:nvPr/>
        </p:nvCxnSpPr>
        <p:spPr>
          <a:xfrm flipH="1">
            <a:off x="2141855" y="2413635"/>
            <a:ext cx="0" cy="2527300"/>
          </a:xfrm>
          <a:prstGeom prst="line">
            <a:avLst/>
          </a:prstGeom>
          <a:solidFill>
            <a:schemeClr val="accent1"/>
          </a:solidFill>
          <a:ln w="9525" cap="flat" cmpd="sng" algn="ctr">
            <a:solidFill>
              <a:srgbClr val="FF0000"/>
            </a:solidFill>
            <a:prstDash val="dash"/>
            <a:round/>
            <a:headEnd type="none" w="med" len="med"/>
            <a:tailEnd type="none" w="med" len="med"/>
          </a:ln>
        </p:spPr>
      </p:cxnSp>
      <p:sp>
        <p:nvSpPr>
          <p:cNvPr id="11" name="文本框 10"/>
          <p:cNvSpPr txBox="1"/>
          <p:nvPr/>
        </p:nvSpPr>
        <p:spPr>
          <a:xfrm>
            <a:off x="755650" y="2564765"/>
            <a:ext cx="1276350" cy="586105"/>
          </a:xfrm>
          <a:prstGeom prst="rect">
            <a:avLst/>
          </a:prstGeom>
          <a:noFill/>
        </p:spPr>
        <p:txBody>
          <a:bodyPr wrap="square" rtlCol="0">
            <a:noAutofit/>
          </a:bodyPr>
          <a:p>
            <a:r>
              <a:rPr lang="zh-CN" altLang="en-US"/>
              <a:t>第一部分</a:t>
            </a:r>
            <a:endParaRPr lang="zh-CN" altLang="en-US"/>
          </a:p>
        </p:txBody>
      </p:sp>
      <p:sp>
        <p:nvSpPr>
          <p:cNvPr id="12" name="文本框 11"/>
          <p:cNvSpPr txBox="1"/>
          <p:nvPr/>
        </p:nvSpPr>
        <p:spPr>
          <a:xfrm>
            <a:off x="2411730" y="2564765"/>
            <a:ext cx="1276350" cy="586105"/>
          </a:xfrm>
          <a:prstGeom prst="rect">
            <a:avLst/>
          </a:prstGeom>
          <a:noFill/>
        </p:spPr>
        <p:txBody>
          <a:bodyPr wrap="square" rtlCol="0">
            <a:noAutofit/>
          </a:bodyPr>
          <a:p>
            <a:r>
              <a:rPr lang="zh-CN" altLang="en-US"/>
              <a:t>第</a:t>
            </a:r>
            <a:r>
              <a:rPr lang="zh-CN" altLang="en-US"/>
              <a:t>二部分</a:t>
            </a:r>
            <a:endParaRPr lang="zh-CN" altLang="en-US"/>
          </a:p>
        </p:txBody>
      </p:sp>
    </p:spTree>
  </p:cSld>
  <p:clrMapOvr>
    <a:masterClrMapping/>
  </p:clrMapOvr>
  <p:timing>
    <p:tnLst>
      <p:par>
        <p:cTn id="1" dur="indefinite" restart="never" nodeType="tmRoot"/>
      </p:par>
    </p:tnLst>
    <p:bldLst>
      <p:bldP spid="15" grpId="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75474" y="1052736"/>
            <a:ext cx="4121150"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3.3.3 </a:t>
            </a:r>
            <a:r>
              <a:rPr lang="zh-CN" altLang="en-US" sz="2800" b="1" dirty="0">
                <a:solidFill>
                  <a:srgbClr val="0000FF"/>
                </a:solidFill>
                <a:latin typeface="楷体" panose="02010609060101010101" pitchFamily="49" charset="-122"/>
                <a:ea typeface="楷体" panose="02010609060101010101" pitchFamily="49" charset="-122"/>
              </a:rPr>
              <a:t>二分查找经典</a:t>
            </a:r>
            <a:r>
              <a:rPr lang="zh-CN" altLang="en-US" sz="2800" b="1" dirty="0">
                <a:solidFill>
                  <a:srgbClr val="0000FF"/>
                </a:solidFill>
                <a:latin typeface="楷体" panose="02010609060101010101" pitchFamily="49" charset="-122"/>
                <a:ea typeface="楷体" panose="02010609060101010101" pitchFamily="49" charset="-122"/>
              </a:rPr>
              <a:t>案例</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5" name="文本框 4"/>
          <p:cNvSpPr txBox="1"/>
          <p:nvPr/>
        </p:nvSpPr>
        <p:spPr>
          <a:xfrm>
            <a:off x="611505" y="1556385"/>
            <a:ext cx="8141335" cy="565150"/>
          </a:xfrm>
          <a:prstGeom prst="rect">
            <a:avLst/>
          </a:prstGeom>
          <a:noFill/>
        </p:spPr>
        <p:txBody>
          <a:bodyPr wrap="square" rtlCol="0" anchor="t">
            <a:noAutofit/>
          </a:bodyPr>
          <a:p>
            <a:pPr marL="0" indent="0" latinLnBrk="0">
              <a:spcBef>
                <a:spcPts val="0"/>
              </a:spcBef>
              <a:buSzTx/>
              <a:buFontTx/>
              <a:buNone/>
            </a:pPr>
            <a:r>
              <a:rPr lang="zh-CN" altLang="en-US" sz="1800" dirty="0">
                <a:solidFill>
                  <a:srgbClr val="080808"/>
                </a:solidFill>
                <a:uFillTx/>
                <a:latin typeface="Times New Roman" panose="02020603050405020304" pitchFamily="18" charset="0"/>
                <a:cs typeface="Times New Roman" panose="02020603050405020304" pitchFamily="18" charset="0"/>
                <a:sym typeface="+mn-ea"/>
              </a:rPr>
              <a:t>例如，</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 [0,1,2,4,5,6,7] </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下标</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 3 </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上向左旋转后可能变为</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 [4,5,6,7,0,1,2] </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a:t>
            </a:r>
            <a:endParaRPr lang="zh-CN" altLang="en-US" sz="1800" dirty="0">
              <a:solidFill>
                <a:srgbClr val="080808"/>
              </a:solidFill>
              <a:uFillTx/>
              <a:latin typeface="Times New Roman" panose="02020603050405020304" pitchFamily="18" charset="0"/>
              <a:cs typeface="Times New Roman" panose="02020603050405020304" pitchFamily="18" charset="0"/>
              <a:sym typeface="+mn-ea"/>
            </a:endParaRPr>
          </a:p>
          <a:p>
            <a:pPr marL="0" indent="0" latinLnBrk="0">
              <a:spcBef>
                <a:spcPts val="0"/>
              </a:spcBef>
              <a:buSzTx/>
              <a:buFontTx/>
              <a:buNone/>
            </a:pPr>
            <a:r>
              <a:rPr lang="zh-CN" altLang="en-US" sz="1800" dirty="0">
                <a:solidFill>
                  <a:srgbClr val="080808"/>
                </a:solidFill>
                <a:uFillTx/>
                <a:latin typeface="Times New Roman" panose="02020603050405020304" pitchFamily="18" charset="0"/>
                <a:cs typeface="Times New Roman" panose="02020603050405020304" pitchFamily="18" charset="0"/>
                <a:sym typeface="+mn-ea"/>
              </a:rPr>
              <a:t>现在在这个旋转之后的数组上查找</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5</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这个数据的</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索引？</a:t>
            </a:r>
            <a:endParaRPr lang="zh-CN" altLang="en-US" sz="1800" dirty="0">
              <a:solidFill>
                <a:srgbClr val="080808"/>
              </a:solidFill>
              <a:uFillTx/>
              <a:latin typeface="Times New Roman" panose="02020603050405020304" pitchFamily="18" charset="0"/>
              <a:cs typeface="Times New Roman" panose="02020603050405020304" pitchFamily="18" charset="0"/>
              <a:sym typeface="+mn-ea"/>
            </a:endParaRPr>
          </a:p>
        </p:txBody>
      </p:sp>
      <p:cxnSp>
        <p:nvCxnSpPr>
          <p:cNvPr id="6" name="直接连接符 5"/>
          <p:cNvCxnSpPr/>
          <p:nvPr/>
        </p:nvCxnSpPr>
        <p:spPr>
          <a:xfrm flipV="1">
            <a:off x="903605" y="2751455"/>
            <a:ext cx="948055" cy="89344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8" name="直接连接符 7"/>
          <p:cNvCxnSpPr/>
          <p:nvPr/>
        </p:nvCxnSpPr>
        <p:spPr>
          <a:xfrm flipV="1">
            <a:off x="1859915" y="3644900"/>
            <a:ext cx="1181735" cy="113728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9" name="直接连接符 8"/>
          <p:cNvCxnSpPr/>
          <p:nvPr/>
        </p:nvCxnSpPr>
        <p:spPr>
          <a:xfrm flipV="1">
            <a:off x="39370" y="3644900"/>
            <a:ext cx="4004945" cy="0"/>
          </a:xfrm>
          <a:prstGeom prst="line">
            <a:avLst/>
          </a:prstGeom>
          <a:solidFill>
            <a:schemeClr val="accent1"/>
          </a:solidFill>
          <a:ln w="9525" cap="flat" cmpd="sng" algn="ctr">
            <a:solidFill>
              <a:schemeClr val="tx1"/>
            </a:solidFill>
            <a:prstDash val="dash"/>
            <a:round/>
            <a:headEnd type="none" w="med" len="med"/>
            <a:tailEnd type="none" w="med" len="med"/>
          </a:ln>
        </p:spPr>
      </p:cxnSp>
      <p:sp>
        <p:nvSpPr>
          <p:cNvPr id="10" name="文本框 9"/>
          <p:cNvSpPr txBox="1"/>
          <p:nvPr/>
        </p:nvSpPr>
        <p:spPr>
          <a:xfrm>
            <a:off x="1403350" y="4940935"/>
            <a:ext cx="1268095" cy="295910"/>
          </a:xfrm>
          <a:prstGeom prst="rect">
            <a:avLst/>
          </a:prstGeom>
          <a:noFill/>
        </p:spPr>
        <p:txBody>
          <a:bodyPr wrap="square" rtlCol="0">
            <a:noAutofit/>
          </a:bodyPr>
          <a:p>
            <a:r>
              <a:rPr lang="zh-CN" altLang="en-US"/>
              <a:t>旋转</a:t>
            </a:r>
            <a:r>
              <a:rPr lang="zh-CN" altLang="en-US"/>
              <a:t>之后</a:t>
            </a:r>
            <a:endParaRPr lang="zh-CN" altLang="en-US"/>
          </a:p>
        </p:txBody>
      </p:sp>
      <p:sp>
        <p:nvSpPr>
          <p:cNvPr id="15" name="文本框 14"/>
          <p:cNvSpPr txBox="1"/>
          <p:nvPr/>
        </p:nvSpPr>
        <p:spPr>
          <a:xfrm>
            <a:off x="363855" y="3969385"/>
            <a:ext cx="1147445" cy="314325"/>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firstNum</a:t>
            </a:r>
            <a:endParaRPr lang="en-US" altLang="zh-CN">
              <a:latin typeface="Times New Roman" panose="02020603050405020304" pitchFamily="18" charset="0"/>
              <a:cs typeface="Times New Roman" panose="02020603050405020304" pitchFamily="18" charset="0"/>
            </a:endParaRPr>
          </a:p>
        </p:txBody>
      </p:sp>
      <p:cxnSp>
        <p:nvCxnSpPr>
          <p:cNvPr id="16" name="直接箭头连接符 15"/>
          <p:cNvCxnSpPr/>
          <p:nvPr/>
        </p:nvCxnSpPr>
        <p:spPr>
          <a:xfrm flipH="1" flipV="1">
            <a:off x="889635" y="3729990"/>
            <a:ext cx="0" cy="26479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2" name="文本框 1"/>
          <p:cNvSpPr txBox="1"/>
          <p:nvPr/>
        </p:nvSpPr>
        <p:spPr>
          <a:xfrm>
            <a:off x="3967480" y="2637155"/>
            <a:ext cx="5134610" cy="3233420"/>
          </a:xfrm>
          <a:prstGeom prst="rect">
            <a:avLst/>
          </a:prstGeom>
          <a:noFill/>
        </p:spPr>
        <p:txBody>
          <a:bodyPr wrap="square" rtlCol="0" anchor="t">
            <a:noAutofit/>
          </a:bodyPr>
          <a:p>
            <a:pPr marL="0" indent="0" latinLnBrk="0">
              <a:spcBef>
                <a:spcPts val="0"/>
              </a:spcBef>
              <a:buSzTx/>
              <a:buFontTx/>
              <a:buNone/>
            </a:pPr>
            <a:r>
              <a:rPr lang="zh-CN" altLang="en-US" sz="1600" dirty="0">
                <a:solidFill>
                  <a:srgbClr val="080808"/>
                </a:solidFill>
                <a:uFillTx/>
                <a:latin typeface="Times New Roman" panose="02020603050405020304" pitchFamily="18" charset="0"/>
                <a:cs typeface="Times New Roman" panose="02020603050405020304" pitchFamily="18" charset="0"/>
                <a:sym typeface="+mn-ea"/>
              </a:rPr>
              <a:t>此时：思路就很清晰了</a:t>
            </a:r>
            <a:endParaRPr lang="zh-CN" altLang="en-US" sz="1600" dirty="0">
              <a:solidFill>
                <a:srgbClr val="080808"/>
              </a:solidFill>
              <a:uFillTx/>
              <a:latin typeface="Times New Roman" panose="02020603050405020304" pitchFamily="18" charset="0"/>
              <a:cs typeface="Times New Roman" panose="02020603050405020304" pitchFamily="18" charset="0"/>
              <a:sym typeface="+mn-ea"/>
            </a:endParaRPr>
          </a:p>
          <a:p>
            <a:pPr marL="0" indent="0" latinLnBrk="0">
              <a:spcBef>
                <a:spcPts val="0"/>
              </a:spcBef>
              <a:buSzTx/>
              <a:buFontTx/>
              <a:buNone/>
            </a:pPr>
            <a:r>
              <a:rPr lang="zh-CN" altLang="en-US" sz="1600" dirty="0">
                <a:solidFill>
                  <a:srgbClr val="080808"/>
                </a:solidFill>
                <a:uFillTx/>
                <a:latin typeface="Times New Roman" panose="02020603050405020304" pitchFamily="18" charset="0"/>
                <a:cs typeface="Times New Roman" panose="02020603050405020304" pitchFamily="18" charset="0"/>
                <a:sym typeface="+mn-ea"/>
              </a:rPr>
              <a:t>①如果</a:t>
            </a:r>
            <a:r>
              <a:rPr lang="en-US" altLang="zh-CN" sz="1600" dirty="0">
                <a:solidFill>
                  <a:srgbClr val="080808"/>
                </a:solidFill>
                <a:uFillTx/>
                <a:latin typeface="Times New Roman" panose="02020603050405020304" pitchFamily="18" charset="0"/>
                <a:cs typeface="Times New Roman" panose="02020603050405020304" pitchFamily="18" charset="0"/>
                <a:sym typeface="+mn-ea"/>
              </a:rPr>
              <a:t>nums[mid]</a:t>
            </a:r>
            <a:r>
              <a:rPr lang="zh-CN" altLang="en-US" sz="1600" dirty="0">
                <a:solidFill>
                  <a:srgbClr val="080808"/>
                </a:solidFill>
                <a:uFillTx/>
                <a:latin typeface="Times New Roman" panose="02020603050405020304" pitchFamily="18" charset="0"/>
                <a:cs typeface="Times New Roman" panose="02020603050405020304" pitchFamily="18" charset="0"/>
                <a:sym typeface="+mn-ea"/>
              </a:rPr>
              <a:t>在第一部分</a:t>
            </a:r>
            <a:r>
              <a:rPr lang="en-US" altLang="zh-CN" sz="1600" dirty="0">
                <a:solidFill>
                  <a:srgbClr val="080808"/>
                </a:solidFill>
                <a:uFillTx/>
                <a:latin typeface="Times New Roman" panose="02020603050405020304" pitchFamily="18" charset="0"/>
                <a:cs typeface="Times New Roman" panose="02020603050405020304" pitchFamily="18" charset="0"/>
                <a:sym typeface="+mn-ea"/>
              </a:rPr>
              <a:t>,</a:t>
            </a:r>
            <a:r>
              <a:rPr lang="zh-CN" altLang="en-US" sz="1600" dirty="0">
                <a:solidFill>
                  <a:srgbClr val="080808"/>
                </a:solidFill>
                <a:uFillTx/>
                <a:latin typeface="Times New Roman" panose="02020603050405020304" pitchFamily="18" charset="0"/>
                <a:cs typeface="Times New Roman" panose="02020603050405020304" pitchFamily="18" charset="0"/>
                <a:sym typeface="+mn-ea"/>
              </a:rPr>
              <a:t>即</a:t>
            </a:r>
            <a:r>
              <a:rPr lang="en-US" altLang="zh-CN" sz="1600" dirty="0">
                <a:solidFill>
                  <a:srgbClr val="080808"/>
                </a:solidFill>
                <a:uFillTx/>
                <a:latin typeface="Times New Roman" panose="02020603050405020304" pitchFamily="18" charset="0"/>
                <a:cs typeface="Times New Roman" panose="02020603050405020304" pitchFamily="18" charset="0"/>
                <a:sym typeface="+mn-ea"/>
              </a:rPr>
              <a:t>nums[mid]&gt;=firstNum</a:t>
            </a:r>
            <a:endParaRPr lang="zh-CN" altLang="en-US" sz="1600" dirty="0">
              <a:solidFill>
                <a:srgbClr val="080808"/>
              </a:solidFill>
              <a:uFillTx/>
              <a:latin typeface="Times New Roman" panose="02020603050405020304" pitchFamily="18" charset="0"/>
              <a:cs typeface="Times New Roman" panose="02020603050405020304" pitchFamily="18" charset="0"/>
              <a:sym typeface="+mn-ea"/>
            </a:endParaRPr>
          </a:p>
          <a:p>
            <a:pPr marL="0" indent="0" latinLnBrk="0">
              <a:spcBef>
                <a:spcPts val="0"/>
              </a:spcBef>
              <a:buSzTx/>
              <a:buFontTx/>
              <a:buNone/>
            </a:pPr>
            <a:r>
              <a:rPr lang="en-US" sz="1600" dirty="0">
                <a:solidFill>
                  <a:srgbClr val="080808"/>
                </a:solidFill>
                <a:uFillTx/>
                <a:latin typeface="Times New Roman" panose="02020603050405020304" pitchFamily="18" charset="0"/>
                <a:cs typeface="Times New Roman" panose="02020603050405020304" pitchFamily="18" charset="0"/>
                <a:sym typeface="+mn-ea"/>
              </a:rPr>
              <a:t>target</a:t>
            </a:r>
            <a:r>
              <a:rPr lang="zh-CN" altLang="en-US" sz="1600" dirty="0">
                <a:solidFill>
                  <a:srgbClr val="080808"/>
                </a:solidFill>
                <a:uFillTx/>
                <a:latin typeface="Times New Roman" panose="02020603050405020304" pitchFamily="18" charset="0"/>
                <a:cs typeface="Times New Roman" panose="02020603050405020304" pitchFamily="18" charset="0"/>
                <a:sym typeface="+mn-ea"/>
              </a:rPr>
              <a:t>在第二部分，则直接让左索引的值向</a:t>
            </a:r>
            <a:r>
              <a:rPr lang="zh-CN" altLang="en-US" sz="1600" dirty="0">
                <a:solidFill>
                  <a:srgbClr val="080808"/>
                </a:solidFill>
                <a:uFillTx/>
                <a:latin typeface="Times New Roman" panose="02020603050405020304" pitchFamily="18" charset="0"/>
                <a:cs typeface="Times New Roman" panose="02020603050405020304" pitchFamily="18" charset="0"/>
                <a:sym typeface="+mn-ea"/>
              </a:rPr>
              <a:t>右移动。</a:t>
            </a:r>
            <a:endParaRPr lang="zh-CN" altLang="en-US" sz="1600" dirty="0">
              <a:solidFill>
                <a:srgbClr val="080808"/>
              </a:solidFill>
              <a:uFillTx/>
              <a:latin typeface="Times New Roman" panose="02020603050405020304" pitchFamily="18" charset="0"/>
              <a:cs typeface="Times New Roman" panose="02020603050405020304" pitchFamily="18" charset="0"/>
              <a:sym typeface="+mn-ea"/>
            </a:endParaRPr>
          </a:p>
          <a:p>
            <a:pPr marL="0" indent="0" latinLnBrk="0">
              <a:spcBef>
                <a:spcPts val="0"/>
              </a:spcBef>
              <a:buSzTx/>
              <a:buFontTx/>
              <a:buNone/>
            </a:pPr>
            <a:r>
              <a:rPr lang="en-US" altLang="zh-CN" sz="1600" dirty="0">
                <a:solidFill>
                  <a:srgbClr val="080808"/>
                </a:solidFill>
                <a:uFillTx/>
                <a:latin typeface="Times New Roman" panose="02020603050405020304" pitchFamily="18" charset="0"/>
                <a:cs typeface="Times New Roman" panose="02020603050405020304" pitchFamily="18" charset="0"/>
                <a:sym typeface="+mn-ea"/>
              </a:rPr>
              <a:t>target</a:t>
            </a:r>
            <a:r>
              <a:rPr lang="zh-CN" altLang="en-US" sz="1600" dirty="0">
                <a:solidFill>
                  <a:srgbClr val="080808"/>
                </a:solidFill>
                <a:uFillTx/>
                <a:latin typeface="Times New Roman" panose="02020603050405020304" pitchFamily="18" charset="0"/>
                <a:cs typeface="Times New Roman" panose="02020603050405020304" pitchFamily="18" charset="0"/>
                <a:sym typeface="+mn-ea"/>
              </a:rPr>
              <a:t>在第一部分，则正常的二分查找。</a:t>
            </a:r>
            <a:endParaRPr lang="zh-CN" altLang="en-US" sz="1600" dirty="0">
              <a:solidFill>
                <a:srgbClr val="080808"/>
              </a:solidFill>
              <a:uFillTx/>
              <a:latin typeface="Times New Roman" panose="02020603050405020304" pitchFamily="18" charset="0"/>
              <a:cs typeface="Times New Roman" panose="02020603050405020304" pitchFamily="18" charset="0"/>
              <a:sym typeface="+mn-ea"/>
            </a:endParaRPr>
          </a:p>
          <a:p>
            <a:pPr marL="0" indent="0" latinLnBrk="0">
              <a:spcBef>
                <a:spcPts val="0"/>
              </a:spcBef>
              <a:buSzTx/>
              <a:buFontTx/>
              <a:buNone/>
            </a:pPr>
            <a:r>
              <a:rPr lang="zh-CN" altLang="en-US" sz="1600" dirty="0">
                <a:solidFill>
                  <a:srgbClr val="080808"/>
                </a:solidFill>
                <a:uFillTx/>
                <a:latin typeface="Times New Roman" panose="02020603050405020304" pitchFamily="18" charset="0"/>
                <a:cs typeface="Times New Roman" panose="02020603050405020304" pitchFamily="18" charset="0"/>
                <a:sym typeface="+mn-ea"/>
              </a:rPr>
              <a:t>②</a:t>
            </a:r>
            <a:r>
              <a:rPr lang="zh-CN" altLang="en-US" sz="1600" dirty="0">
                <a:solidFill>
                  <a:srgbClr val="080808"/>
                </a:solidFill>
                <a:uFillTx/>
                <a:latin typeface="Times New Roman" panose="02020603050405020304" pitchFamily="18" charset="0"/>
                <a:cs typeface="Times New Roman" panose="02020603050405020304" pitchFamily="18" charset="0"/>
                <a:sym typeface="+mn-ea"/>
              </a:rPr>
              <a:t>如果</a:t>
            </a:r>
            <a:r>
              <a:rPr lang="en-US" altLang="zh-CN" sz="1600" dirty="0">
                <a:solidFill>
                  <a:srgbClr val="080808"/>
                </a:solidFill>
                <a:uFillTx/>
                <a:latin typeface="Times New Roman" panose="02020603050405020304" pitchFamily="18" charset="0"/>
                <a:cs typeface="Times New Roman" panose="02020603050405020304" pitchFamily="18" charset="0"/>
                <a:sym typeface="+mn-ea"/>
              </a:rPr>
              <a:t>nums[mid]</a:t>
            </a:r>
            <a:r>
              <a:rPr lang="zh-CN" altLang="en-US" sz="1600" dirty="0">
                <a:solidFill>
                  <a:srgbClr val="080808"/>
                </a:solidFill>
                <a:uFillTx/>
                <a:latin typeface="Times New Roman" panose="02020603050405020304" pitchFamily="18" charset="0"/>
                <a:cs typeface="Times New Roman" panose="02020603050405020304" pitchFamily="18" charset="0"/>
                <a:sym typeface="+mn-ea"/>
              </a:rPr>
              <a:t>在第</a:t>
            </a:r>
            <a:r>
              <a:rPr lang="zh-CN" altLang="en-US" sz="1600" dirty="0">
                <a:solidFill>
                  <a:srgbClr val="080808"/>
                </a:solidFill>
                <a:uFillTx/>
                <a:latin typeface="Times New Roman" panose="02020603050405020304" pitchFamily="18" charset="0"/>
                <a:cs typeface="Times New Roman" panose="02020603050405020304" pitchFamily="18" charset="0"/>
                <a:sym typeface="+mn-ea"/>
              </a:rPr>
              <a:t>二部分</a:t>
            </a:r>
            <a:r>
              <a:rPr lang="en-US" altLang="zh-CN" sz="1600" dirty="0">
                <a:solidFill>
                  <a:srgbClr val="080808"/>
                </a:solidFill>
                <a:uFillTx/>
                <a:latin typeface="Times New Roman" panose="02020603050405020304" pitchFamily="18" charset="0"/>
                <a:cs typeface="Times New Roman" panose="02020603050405020304" pitchFamily="18" charset="0"/>
                <a:sym typeface="+mn-ea"/>
              </a:rPr>
              <a:t>,</a:t>
            </a:r>
            <a:r>
              <a:rPr lang="zh-CN" altLang="en-US" sz="1600" dirty="0">
                <a:solidFill>
                  <a:srgbClr val="080808"/>
                </a:solidFill>
                <a:uFillTx/>
                <a:latin typeface="Times New Roman" panose="02020603050405020304" pitchFamily="18" charset="0"/>
                <a:cs typeface="Times New Roman" panose="02020603050405020304" pitchFamily="18" charset="0"/>
                <a:sym typeface="+mn-ea"/>
              </a:rPr>
              <a:t>即</a:t>
            </a:r>
            <a:r>
              <a:rPr lang="en-US" altLang="zh-CN" sz="1600" dirty="0">
                <a:solidFill>
                  <a:srgbClr val="080808"/>
                </a:solidFill>
                <a:uFillTx/>
                <a:latin typeface="Times New Roman" panose="02020603050405020304" pitchFamily="18" charset="0"/>
                <a:cs typeface="Times New Roman" panose="02020603050405020304" pitchFamily="18" charset="0"/>
                <a:sym typeface="+mn-ea"/>
              </a:rPr>
              <a:t>nums[mid]&lt;firstNum</a:t>
            </a:r>
            <a:endParaRPr lang="zh-CN" altLang="en-US" sz="1600" dirty="0">
              <a:solidFill>
                <a:srgbClr val="080808"/>
              </a:solidFill>
              <a:uFillTx/>
              <a:latin typeface="Times New Roman" panose="02020603050405020304" pitchFamily="18" charset="0"/>
              <a:cs typeface="Times New Roman" panose="02020603050405020304" pitchFamily="18" charset="0"/>
              <a:sym typeface="+mn-ea"/>
            </a:endParaRPr>
          </a:p>
          <a:p>
            <a:pPr marL="0" indent="0" latinLnBrk="0">
              <a:spcBef>
                <a:spcPts val="0"/>
              </a:spcBef>
              <a:buSzTx/>
              <a:buFontTx/>
              <a:buNone/>
            </a:pPr>
            <a:r>
              <a:rPr lang="en-US" sz="1600" dirty="0">
                <a:solidFill>
                  <a:srgbClr val="080808"/>
                </a:solidFill>
                <a:uFillTx/>
                <a:latin typeface="Times New Roman" panose="02020603050405020304" pitchFamily="18" charset="0"/>
                <a:cs typeface="Times New Roman" panose="02020603050405020304" pitchFamily="18" charset="0"/>
                <a:sym typeface="+mn-ea"/>
              </a:rPr>
              <a:t>target</a:t>
            </a:r>
            <a:r>
              <a:rPr lang="zh-CN" altLang="en-US" sz="1600" dirty="0">
                <a:solidFill>
                  <a:srgbClr val="080808"/>
                </a:solidFill>
                <a:uFillTx/>
                <a:latin typeface="Times New Roman" panose="02020603050405020304" pitchFamily="18" charset="0"/>
                <a:cs typeface="Times New Roman" panose="02020603050405020304" pitchFamily="18" charset="0"/>
                <a:sym typeface="+mn-ea"/>
              </a:rPr>
              <a:t>在第一部分，则直接让右索引的值向</a:t>
            </a:r>
            <a:r>
              <a:rPr lang="zh-CN" altLang="en-US" sz="1600" dirty="0">
                <a:solidFill>
                  <a:srgbClr val="080808"/>
                </a:solidFill>
                <a:uFillTx/>
                <a:latin typeface="Times New Roman" panose="02020603050405020304" pitchFamily="18" charset="0"/>
                <a:cs typeface="Times New Roman" panose="02020603050405020304" pitchFamily="18" charset="0"/>
                <a:sym typeface="+mn-ea"/>
              </a:rPr>
              <a:t>左移动。</a:t>
            </a:r>
            <a:endParaRPr lang="zh-CN" altLang="en-US" sz="1600" dirty="0">
              <a:solidFill>
                <a:srgbClr val="080808"/>
              </a:solidFill>
              <a:uFillTx/>
              <a:latin typeface="Times New Roman" panose="02020603050405020304" pitchFamily="18" charset="0"/>
              <a:cs typeface="Times New Roman" panose="02020603050405020304" pitchFamily="18" charset="0"/>
              <a:sym typeface="+mn-ea"/>
            </a:endParaRPr>
          </a:p>
          <a:p>
            <a:pPr marL="0" indent="0" latinLnBrk="0">
              <a:spcBef>
                <a:spcPts val="0"/>
              </a:spcBef>
              <a:buSzTx/>
              <a:buFontTx/>
              <a:buNone/>
            </a:pPr>
            <a:r>
              <a:rPr lang="en-US" altLang="zh-CN" sz="1600" dirty="0">
                <a:solidFill>
                  <a:srgbClr val="080808"/>
                </a:solidFill>
                <a:uFillTx/>
                <a:latin typeface="Times New Roman" panose="02020603050405020304" pitchFamily="18" charset="0"/>
                <a:cs typeface="Times New Roman" panose="02020603050405020304" pitchFamily="18" charset="0"/>
                <a:sym typeface="+mn-ea"/>
              </a:rPr>
              <a:t>target</a:t>
            </a:r>
            <a:r>
              <a:rPr lang="zh-CN" altLang="en-US" sz="1600" dirty="0">
                <a:solidFill>
                  <a:srgbClr val="080808"/>
                </a:solidFill>
                <a:uFillTx/>
                <a:latin typeface="Times New Roman" panose="02020603050405020304" pitchFamily="18" charset="0"/>
                <a:cs typeface="Times New Roman" panose="02020603050405020304" pitchFamily="18" charset="0"/>
                <a:sym typeface="+mn-ea"/>
              </a:rPr>
              <a:t>在第</a:t>
            </a:r>
            <a:r>
              <a:rPr lang="zh-CN" altLang="en-US" sz="1600" dirty="0">
                <a:solidFill>
                  <a:srgbClr val="080808"/>
                </a:solidFill>
                <a:uFillTx/>
                <a:latin typeface="Times New Roman" panose="02020603050405020304" pitchFamily="18" charset="0"/>
                <a:cs typeface="Times New Roman" panose="02020603050405020304" pitchFamily="18" charset="0"/>
                <a:sym typeface="+mn-ea"/>
              </a:rPr>
              <a:t>二部分，则正常的二分查找。</a:t>
            </a:r>
            <a:endParaRPr lang="zh-CN" altLang="en-US" sz="1600" dirty="0">
              <a:solidFill>
                <a:srgbClr val="080808"/>
              </a:solidFill>
              <a:uFillTx/>
              <a:latin typeface="Times New Roman" panose="02020603050405020304" pitchFamily="18" charset="0"/>
              <a:cs typeface="Times New Roman" panose="02020603050405020304" pitchFamily="18" charset="0"/>
              <a:sym typeface="+mn-ea"/>
            </a:endParaRPr>
          </a:p>
        </p:txBody>
      </p:sp>
      <p:cxnSp>
        <p:nvCxnSpPr>
          <p:cNvPr id="4" name="直接连接符 3"/>
          <p:cNvCxnSpPr/>
          <p:nvPr/>
        </p:nvCxnSpPr>
        <p:spPr>
          <a:xfrm flipH="1">
            <a:off x="1857375" y="2413635"/>
            <a:ext cx="0" cy="2527300"/>
          </a:xfrm>
          <a:prstGeom prst="line">
            <a:avLst/>
          </a:prstGeom>
          <a:solidFill>
            <a:schemeClr val="accent1"/>
          </a:solidFill>
          <a:ln w="9525" cap="flat" cmpd="sng" algn="ctr">
            <a:solidFill>
              <a:srgbClr val="FF0000"/>
            </a:solidFill>
            <a:prstDash val="dash"/>
            <a:round/>
            <a:headEnd type="none" w="med" len="med"/>
            <a:tailEnd type="none" w="med" len="med"/>
          </a:ln>
        </p:spPr>
      </p:cxnSp>
      <p:sp>
        <p:nvSpPr>
          <p:cNvPr id="11" name="文本框 10"/>
          <p:cNvSpPr txBox="1"/>
          <p:nvPr/>
        </p:nvSpPr>
        <p:spPr>
          <a:xfrm>
            <a:off x="471170" y="2564765"/>
            <a:ext cx="1276350" cy="586105"/>
          </a:xfrm>
          <a:prstGeom prst="rect">
            <a:avLst/>
          </a:prstGeom>
          <a:noFill/>
        </p:spPr>
        <p:txBody>
          <a:bodyPr wrap="square" rtlCol="0">
            <a:noAutofit/>
          </a:bodyPr>
          <a:p>
            <a:r>
              <a:rPr lang="zh-CN" altLang="en-US"/>
              <a:t>第一部分</a:t>
            </a:r>
            <a:endParaRPr lang="zh-CN" altLang="en-US"/>
          </a:p>
        </p:txBody>
      </p:sp>
      <p:sp>
        <p:nvSpPr>
          <p:cNvPr id="12" name="文本框 11"/>
          <p:cNvSpPr txBox="1"/>
          <p:nvPr/>
        </p:nvSpPr>
        <p:spPr>
          <a:xfrm>
            <a:off x="2127250" y="2564765"/>
            <a:ext cx="1276350" cy="586105"/>
          </a:xfrm>
          <a:prstGeom prst="rect">
            <a:avLst/>
          </a:prstGeom>
          <a:noFill/>
        </p:spPr>
        <p:txBody>
          <a:bodyPr wrap="square" rtlCol="0">
            <a:noAutofit/>
          </a:bodyPr>
          <a:p>
            <a:r>
              <a:rPr lang="zh-CN" altLang="en-US"/>
              <a:t>第</a:t>
            </a:r>
            <a:r>
              <a:rPr lang="zh-CN" altLang="en-US"/>
              <a:t>二部分</a:t>
            </a:r>
            <a:endParaRPr lang="zh-CN" altLang="en-US"/>
          </a:p>
        </p:txBody>
      </p:sp>
    </p:spTree>
  </p:cSld>
  <p:clrMapOvr>
    <a:masterClrMapping/>
  </p:clrMapOvr>
  <p:timing>
    <p:tnLst>
      <p:par>
        <p:cTn id="1" dur="indefinite" restart="never" nodeType="tmRoot"/>
      </p:par>
    </p:tnLst>
    <p:bldLst>
      <p:bldP spid="15" grpId="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75474" y="1052736"/>
            <a:ext cx="4121150"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3.3.3 </a:t>
            </a:r>
            <a:r>
              <a:rPr lang="zh-CN" altLang="en-US" sz="2800" b="1" dirty="0">
                <a:solidFill>
                  <a:srgbClr val="0000FF"/>
                </a:solidFill>
                <a:latin typeface="楷体" panose="02010609060101010101" pitchFamily="49" charset="-122"/>
                <a:ea typeface="楷体" panose="02010609060101010101" pitchFamily="49" charset="-122"/>
              </a:rPr>
              <a:t>二分查找经典</a:t>
            </a:r>
            <a:r>
              <a:rPr lang="zh-CN" altLang="en-US" sz="2800" b="1" dirty="0">
                <a:solidFill>
                  <a:srgbClr val="0000FF"/>
                </a:solidFill>
                <a:latin typeface="楷体" panose="02010609060101010101" pitchFamily="49" charset="-122"/>
                <a:ea typeface="楷体" panose="02010609060101010101" pitchFamily="49" charset="-122"/>
              </a:rPr>
              <a:t>案例</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5" name="文本框 4"/>
          <p:cNvSpPr txBox="1"/>
          <p:nvPr/>
        </p:nvSpPr>
        <p:spPr>
          <a:xfrm>
            <a:off x="611505" y="1556385"/>
            <a:ext cx="8141335" cy="565150"/>
          </a:xfrm>
          <a:prstGeom prst="rect">
            <a:avLst/>
          </a:prstGeom>
          <a:noFill/>
        </p:spPr>
        <p:txBody>
          <a:bodyPr wrap="square" rtlCol="0" anchor="t">
            <a:noAutofit/>
          </a:bodyPr>
          <a:p>
            <a:pPr marL="0" indent="0" latinLnBrk="0">
              <a:spcBef>
                <a:spcPts val="0"/>
              </a:spcBef>
              <a:buSzTx/>
              <a:buFontTx/>
              <a:buNone/>
            </a:pPr>
            <a:r>
              <a:rPr lang="zh-CN" altLang="en-US" sz="1800" dirty="0">
                <a:solidFill>
                  <a:srgbClr val="080808"/>
                </a:solidFill>
                <a:uFillTx/>
                <a:latin typeface="Times New Roman" panose="02020603050405020304" pitchFamily="18" charset="0"/>
                <a:cs typeface="Times New Roman" panose="02020603050405020304" pitchFamily="18" charset="0"/>
                <a:sym typeface="+mn-ea"/>
              </a:rPr>
              <a:t>代码实现：再思考一下</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细节，</a:t>
            </a:r>
            <a:endParaRPr lang="zh-CN" altLang="en-US" sz="1800" dirty="0">
              <a:solidFill>
                <a:srgbClr val="080808"/>
              </a:solidFill>
              <a:uFillTx/>
              <a:latin typeface="Times New Roman" panose="02020603050405020304" pitchFamily="18" charset="0"/>
              <a:cs typeface="Times New Roman" panose="02020603050405020304" pitchFamily="18" charset="0"/>
              <a:sym typeface="+mn-ea"/>
            </a:endParaRPr>
          </a:p>
        </p:txBody>
      </p:sp>
      <p:cxnSp>
        <p:nvCxnSpPr>
          <p:cNvPr id="6" name="直接连接符 5"/>
          <p:cNvCxnSpPr/>
          <p:nvPr/>
        </p:nvCxnSpPr>
        <p:spPr>
          <a:xfrm flipV="1">
            <a:off x="1188085" y="2751455"/>
            <a:ext cx="948055" cy="89344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8" name="直接连接符 7"/>
          <p:cNvCxnSpPr/>
          <p:nvPr/>
        </p:nvCxnSpPr>
        <p:spPr>
          <a:xfrm flipV="1">
            <a:off x="2144395" y="3644900"/>
            <a:ext cx="1181735" cy="113728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9" name="直接连接符 8"/>
          <p:cNvCxnSpPr/>
          <p:nvPr/>
        </p:nvCxnSpPr>
        <p:spPr>
          <a:xfrm flipV="1">
            <a:off x="323850" y="3644900"/>
            <a:ext cx="4004945" cy="0"/>
          </a:xfrm>
          <a:prstGeom prst="line">
            <a:avLst/>
          </a:prstGeom>
          <a:solidFill>
            <a:schemeClr val="accent1"/>
          </a:solidFill>
          <a:ln w="9525" cap="flat" cmpd="sng" algn="ctr">
            <a:solidFill>
              <a:schemeClr val="tx1"/>
            </a:solidFill>
            <a:prstDash val="dash"/>
            <a:round/>
            <a:headEnd type="none" w="med" len="med"/>
            <a:tailEnd type="none" w="med" len="med"/>
          </a:ln>
        </p:spPr>
      </p:cxnSp>
      <p:sp>
        <p:nvSpPr>
          <p:cNvPr id="10" name="文本框 9"/>
          <p:cNvSpPr txBox="1"/>
          <p:nvPr/>
        </p:nvSpPr>
        <p:spPr>
          <a:xfrm>
            <a:off x="1687830" y="4940935"/>
            <a:ext cx="1268095" cy="295910"/>
          </a:xfrm>
          <a:prstGeom prst="rect">
            <a:avLst/>
          </a:prstGeom>
          <a:noFill/>
        </p:spPr>
        <p:txBody>
          <a:bodyPr wrap="square" rtlCol="0">
            <a:noAutofit/>
          </a:bodyPr>
          <a:p>
            <a:r>
              <a:rPr lang="zh-CN" altLang="en-US"/>
              <a:t>旋转</a:t>
            </a:r>
            <a:r>
              <a:rPr lang="zh-CN" altLang="en-US"/>
              <a:t>之后</a:t>
            </a:r>
            <a:endParaRPr lang="zh-CN" altLang="en-US"/>
          </a:p>
        </p:txBody>
      </p:sp>
      <p:sp>
        <p:nvSpPr>
          <p:cNvPr id="15" name="文本框 14"/>
          <p:cNvSpPr txBox="1"/>
          <p:nvPr/>
        </p:nvSpPr>
        <p:spPr>
          <a:xfrm>
            <a:off x="648335" y="3969385"/>
            <a:ext cx="1147445" cy="314325"/>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firstNum</a:t>
            </a:r>
            <a:endParaRPr lang="en-US" altLang="zh-CN">
              <a:latin typeface="Times New Roman" panose="02020603050405020304" pitchFamily="18" charset="0"/>
              <a:cs typeface="Times New Roman" panose="02020603050405020304" pitchFamily="18" charset="0"/>
            </a:endParaRPr>
          </a:p>
        </p:txBody>
      </p:sp>
      <p:cxnSp>
        <p:nvCxnSpPr>
          <p:cNvPr id="16" name="直接箭头连接符 15"/>
          <p:cNvCxnSpPr/>
          <p:nvPr/>
        </p:nvCxnSpPr>
        <p:spPr>
          <a:xfrm flipH="1" flipV="1">
            <a:off x="1174115" y="3729990"/>
            <a:ext cx="0" cy="26479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4" name="直接连接符 3"/>
          <p:cNvCxnSpPr/>
          <p:nvPr/>
        </p:nvCxnSpPr>
        <p:spPr>
          <a:xfrm flipH="1">
            <a:off x="2141855" y="2413635"/>
            <a:ext cx="0" cy="2527300"/>
          </a:xfrm>
          <a:prstGeom prst="line">
            <a:avLst/>
          </a:prstGeom>
          <a:solidFill>
            <a:schemeClr val="accent1"/>
          </a:solidFill>
          <a:ln w="9525" cap="flat" cmpd="sng" algn="ctr">
            <a:solidFill>
              <a:srgbClr val="FF0000"/>
            </a:solidFill>
            <a:prstDash val="dash"/>
            <a:round/>
            <a:headEnd type="none" w="med" len="med"/>
            <a:tailEnd type="none" w="med" len="med"/>
          </a:ln>
        </p:spPr>
      </p:cxnSp>
      <p:sp>
        <p:nvSpPr>
          <p:cNvPr id="11" name="文本框 10"/>
          <p:cNvSpPr txBox="1"/>
          <p:nvPr/>
        </p:nvSpPr>
        <p:spPr>
          <a:xfrm>
            <a:off x="755650" y="2564765"/>
            <a:ext cx="1276350" cy="586105"/>
          </a:xfrm>
          <a:prstGeom prst="rect">
            <a:avLst/>
          </a:prstGeom>
          <a:noFill/>
        </p:spPr>
        <p:txBody>
          <a:bodyPr wrap="square" rtlCol="0">
            <a:noAutofit/>
          </a:bodyPr>
          <a:p>
            <a:r>
              <a:rPr lang="zh-CN" altLang="en-US"/>
              <a:t>第一部分</a:t>
            </a:r>
            <a:endParaRPr lang="zh-CN" altLang="en-US"/>
          </a:p>
        </p:txBody>
      </p:sp>
      <p:sp>
        <p:nvSpPr>
          <p:cNvPr id="12" name="文本框 11"/>
          <p:cNvSpPr txBox="1"/>
          <p:nvPr/>
        </p:nvSpPr>
        <p:spPr>
          <a:xfrm>
            <a:off x="2411730" y="2564765"/>
            <a:ext cx="1276350" cy="586105"/>
          </a:xfrm>
          <a:prstGeom prst="rect">
            <a:avLst/>
          </a:prstGeom>
          <a:noFill/>
        </p:spPr>
        <p:txBody>
          <a:bodyPr wrap="square" rtlCol="0">
            <a:noAutofit/>
          </a:bodyPr>
          <a:p>
            <a:r>
              <a:rPr lang="zh-CN" altLang="en-US"/>
              <a:t>第</a:t>
            </a:r>
            <a:r>
              <a:rPr lang="zh-CN" altLang="en-US"/>
              <a:t>二部分</a:t>
            </a:r>
            <a:endParaRPr lang="zh-CN" altLang="en-US"/>
          </a:p>
        </p:txBody>
      </p:sp>
      <p:sp>
        <p:nvSpPr>
          <p:cNvPr id="7" name="文本框 6"/>
          <p:cNvSpPr txBox="1"/>
          <p:nvPr/>
        </p:nvSpPr>
        <p:spPr>
          <a:xfrm>
            <a:off x="4428490" y="1772920"/>
            <a:ext cx="4612640" cy="4769485"/>
          </a:xfrm>
          <a:prstGeom prst="rect">
            <a:avLst/>
          </a:prstGeom>
        </p:spPr>
        <p:txBody>
          <a:bodyPr wrap="square">
            <a:spAutoFit/>
          </a:bodyPr>
          <a:p>
            <a:pPr marL="0" indent="0" latinLnBrk="0">
              <a:lnSpc>
                <a:spcPct val="100000"/>
              </a:lnSpc>
            </a:pPr>
            <a:r>
              <a:rPr lang="en-US" altLang="zh-CN" sz="1600" b="0">
                <a:solidFill>
                  <a:schemeClr val="tx1"/>
                </a:solidFill>
                <a:latin typeface="Times New Roman" panose="02020603050405020304" pitchFamily="18" charset="0"/>
                <a:cs typeface="Times New Roman" panose="02020603050405020304" pitchFamily="18" charset="0"/>
              </a:rPr>
              <a:t>    def search(self,nums: list, target: int) -&gt; int:</a:t>
            </a:r>
            <a:endParaRPr lang="en-US" altLang="zh-CN" sz="1600" b="0">
              <a:solidFill>
                <a:schemeClr val="tx1"/>
              </a:solidFill>
              <a:latin typeface="Times New Roman" panose="02020603050405020304" pitchFamily="18" charset="0"/>
              <a:cs typeface="Times New Roman" panose="02020603050405020304" pitchFamily="18" charset="0"/>
            </a:endParaRPr>
          </a:p>
          <a:p>
            <a:pPr marL="0" indent="0" latinLnBrk="0">
              <a:lnSpc>
                <a:spcPct val="100000"/>
              </a:lnSpc>
            </a:pPr>
            <a:r>
              <a:rPr lang="en-US" altLang="zh-CN" sz="1600" b="0">
                <a:solidFill>
                  <a:schemeClr val="tx1"/>
                </a:solidFill>
                <a:latin typeface="Times New Roman" panose="02020603050405020304" pitchFamily="18" charset="0"/>
                <a:cs typeface="Times New Roman" panose="02020603050405020304" pitchFamily="18" charset="0"/>
              </a:rPr>
              <a:t>        n = len(nums)</a:t>
            </a:r>
            <a:endParaRPr lang="en-US" altLang="zh-CN" sz="1600" b="0">
              <a:solidFill>
                <a:schemeClr val="tx1"/>
              </a:solidFill>
              <a:latin typeface="Times New Roman" panose="02020603050405020304" pitchFamily="18" charset="0"/>
              <a:cs typeface="Times New Roman" panose="02020603050405020304" pitchFamily="18" charset="0"/>
            </a:endParaRPr>
          </a:p>
          <a:p>
            <a:pPr marL="0" indent="0" latinLnBrk="0">
              <a:lnSpc>
                <a:spcPct val="100000"/>
              </a:lnSpc>
            </a:pPr>
            <a:r>
              <a:rPr lang="en-US" altLang="zh-CN" sz="1600" b="0">
                <a:solidFill>
                  <a:schemeClr val="tx1"/>
                </a:solidFill>
                <a:latin typeface="Times New Roman" panose="02020603050405020304" pitchFamily="18" charset="0"/>
                <a:cs typeface="Times New Roman" panose="02020603050405020304" pitchFamily="18" charset="0"/>
              </a:rPr>
              <a:t>        l = 0</a:t>
            </a:r>
            <a:endParaRPr lang="en-US" altLang="zh-CN" sz="1600" b="0">
              <a:solidFill>
                <a:schemeClr val="tx1"/>
              </a:solidFill>
              <a:latin typeface="Times New Roman" panose="02020603050405020304" pitchFamily="18" charset="0"/>
              <a:cs typeface="Times New Roman" panose="02020603050405020304" pitchFamily="18" charset="0"/>
            </a:endParaRPr>
          </a:p>
          <a:p>
            <a:pPr marL="0" indent="0" latinLnBrk="0">
              <a:lnSpc>
                <a:spcPct val="100000"/>
              </a:lnSpc>
            </a:pPr>
            <a:r>
              <a:rPr lang="en-US" altLang="zh-CN" sz="1600" b="0">
                <a:solidFill>
                  <a:schemeClr val="tx1"/>
                </a:solidFill>
                <a:latin typeface="Times New Roman" panose="02020603050405020304" pitchFamily="18" charset="0"/>
                <a:cs typeface="Times New Roman" panose="02020603050405020304" pitchFamily="18" charset="0"/>
              </a:rPr>
              <a:t>        r = n - 1</a:t>
            </a:r>
            <a:endParaRPr lang="en-US" altLang="zh-CN" sz="1600" b="0">
              <a:solidFill>
                <a:schemeClr val="tx1"/>
              </a:solidFill>
              <a:latin typeface="Times New Roman" panose="02020603050405020304" pitchFamily="18" charset="0"/>
              <a:cs typeface="Times New Roman" panose="02020603050405020304" pitchFamily="18" charset="0"/>
            </a:endParaRPr>
          </a:p>
          <a:p>
            <a:pPr marL="0" indent="0" latinLnBrk="0">
              <a:lnSpc>
                <a:spcPct val="100000"/>
              </a:lnSpc>
            </a:pPr>
            <a:r>
              <a:rPr lang="en-US" altLang="zh-CN" sz="1600" b="0">
                <a:solidFill>
                  <a:schemeClr val="tx1"/>
                </a:solidFill>
                <a:latin typeface="Times New Roman" panose="02020603050405020304" pitchFamily="18" charset="0"/>
                <a:cs typeface="Times New Roman" panose="02020603050405020304" pitchFamily="18" charset="0"/>
              </a:rPr>
              <a:t>        firstNum = nums[0]</a:t>
            </a:r>
            <a:endParaRPr lang="en-US" altLang="zh-CN" sz="1600" b="0">
              <a:solidFill>
                <a:schemeClr val="tx1"/>
              </a:solidFill>
              <a:latin typeface="Times New Roman" panose="02020603050405020304" pitchFamily="18" charset="0"/>
              <a:cs typeface="Times New Roman" panose="02020603050405020304" pitchFamily="18" charset="0"/>
            </a:endParaRPr>
          </a:p>
          <a:p>
            <a:pPr marL="0" indent="0" latinLnBrk="0">
              <a:lnSpc>
                <a:spcPct val="100000"/>
              </a:lnSpc>
            </a:pPr>
            <a:r>
              <a:rPr lang="en-US" altLang="zh-CN" sz="1600" b="0">
                <a:solidFill>
                  <a:schemeClr val="tx1"/>
                </a:solidFill>
                <a:latin typeface="Times New Roman" panose="02020603050405020304" pitchFamily="18" charset="0"/>
                <a:cs typeface="Times New Roman" panose="02020603050405020304" pitchFamily="18" charset="0"/>
              </a:rPr>
              <a:t>        while l&lt;=r:</a:t>
            </a:r>
            <a:endParaRPr lang="en-US" altLang="zh-CN" sz="1600" b="0">
              <a:solidFill>
                <a:schemeClr val="tx1"/>
              </a:solidFill>
              <a:latin typeface="Times New Roman" panose="02020603050405020304" pitchFamily="18" charset="0"/>
              <a:cs typeface="Times New Roman" panose="02020603050405020304" pitchFamily="18" charset="0"/>
            </a:endParaRPr>
          </a:p>
          <a:p>
            <a:pPr marL="0" indent="0" latinLnBrk="0">
              <a:lnSpc>
                <a:spcPct val="100000"/>
              </a:lnSpc>
            </a:pPr>
            <a:r>
              <a:rPr lang="en-US" altLang="zh-CN" sz="1600" b="0">
                <a:solidFill>
                  <a:schemeClr val="tx1"/>
                </a:solidFill>
                <a:latin typeface="Times New Roman" panose="02020603050405020304" pitchFamily="18" charset="0"/>
                <a:cs typeface="Times New Roman" panose="02020603050405020304" pitchFamily="18" charset="0"/>
              </a:rPr>
              <a:t>            mid = (l+r)//2</a:t>
            </a:r>
            <a:endParaRPr lang="en-US" altLang="zh-CN" sz="1600" b="0">
              <a:solidFill>
                <a:schemeClr val="tx1"/>
              </a:solidFill>
              <a:latin typeface="Times New Roman" panose="02020603050405020304" pitchFamily="18" charset="0"/>
              <a:cs typeface="Times New Roman" panose="02020603050405020304" pitchFamily="18" charset="0"/>
            </a:endParaRPr>
          </a:p>
          <a:p>
            <a:pPr marL="0" indent="0" latinLnBrk="0">
              <a:lnSpc>
                <a:spcPct val="100000"/>
              </a:lnSpc>
            </a:pPr>
            <a:r>
              <a:rPr lang="en-US" altLang="zh-CN" sz="1600" b="0">
                <a:solidFill>
                  <a:schemeClr val="tx1"/>
                </a:solidFill>
                <a:latin typeface="Times New Roman" panose="02020603050405020304" pitchFamily="18" charset="0"/>
                <a:cs typeface="Times New Roman" panose="02020603050405020304" pitchFamily="18" charset="0"/>
              </a:rPr>
              <a:t>            if nums[mid]==target: return mid</a:t>
            </a:r>
            <a:endParaRPr lang="en-US" altLang="zh-CN" sz="1600" b="0">
              <a:solidFill>
                <a:schemeClr val="tx1"/>
              </a:solidFill>
              <a:latin typeface="Times New Roman" panose="02020603050405020304" pitchFamily="18" charset="0"/>
              <a:cs typeface="Times New Roman" panose="02020603050405020304" pitchFamily="18" charset="0"/>
            </a:endParaRPr>
          </a:p>
          <a:p>
            <a:pPr marL="0" indent="0" latinLnBrk="0">
              <a:lnSpc>
                <a:spcPct val="100000"/>
              </a:lnSpc>
            </a:pPr>
            <a:r>
              <a:rPr lang="en-US" altLang="zh-CN" sz="1600" b="0">
                <a:solidFill>
                  <a:schemeClr val="tx1"/>
                </a:solidFill>
                <a:latin typeface="Times New Roman" panose="02020603050405020304" pitchFamily="18" charset="0"/>
                <a:cs typeface="Times New Roman" panose="02020603050405020304" pitchFamily="18" charset="0"/>
              </a:rPr>
              <a:t>            if firstNum&lt;=nums[mid]:</a:t>
            </a:r>
            <a:endParaRPr lang="en-US" altLang="zh-CN" sz="1600" b="0">
              <a:solidFill>
                <a:schemeClr val="tx1"/>
              </a:solidFill>
              <a:latin typeface="Times New Roman" panose="02020603050405020304" pitchFamily="18" charset="0"/>
              <a:cs typeface="Times New Roman" panose="02020603050405020304" pitchFamily="18" charset="0"/>
            </a:endParaRPr>
          </a:p>
          <a:p>
            <a:pPr marL="0" indent="0" latinLnBrk="0">
              <a:lnSpc>
                <a:spcPct val="100000"/>
              </a:lnSpc>
            </a:pPr>
            <a:r>
              <a:rPr lang="en-US" altLang="zh-CN" sz="1600" b="0">
                <a:solidFill>
                  <a:schemeClr val="tx1"/>
                </a:solidFill>
                <a:latin typeface="Times New Roman" panose="02020603050405020304" pitchFamily="18" charset="0"/>
                <a:cs typeface="Times New Roman" panose="02020603050405020304" pitchFamily="18" charset="0"/>
              </a:rPr>
              <a:t>                if firstNum &lt;= target &lt; nums[mid]:</a:t>
            </a:r>
            <a:endParaRPr lang="en-US" altLang="zh-CN" sz="1600" b="0">
              <a:solidFill>
                <a:schemeClr val="tx1"/>
              </a:solidFill>
              <a:latin typeface="Times New Roman" panose="02020603050405020304" pitchFamily="18" charset="0"/>
              <a:cs typeface="Times New Roman" panose="02020603050405020304" pitchFamily="18" charset="0"/>
            </a:endParaRPr>
          </a:p>
          <a:p>
            <a:pPr marL="0" indent="0" latinLnBrk="0">
              <a:lnSpc>
                <a:spcPct val="100000"/>
              </a:lnSpc>
            </a:pPr>
            <a:r>
              <a:rPr lang="en-US" altLang="zh-CN" sz="1600" b="0">
                <a:solidFill>
                  <a:schemeClr val="tx1"/>
                </a:solidFill>
                <a:latin typeface="Times New Roman" panose="02020603050405020304" pitchFamily="18" charset="0"/>
                <a:cs typeface="Times New Roman" panose="02020603050405020304" pitchFamily="18" charset="0"/>
              </a:rPr>
              <a:t>                    r = mid - 1</a:t>
            </a:r>
            <a:endParaRPr lang="en-US" altLang="zh-CN" sz="1600" b="0">
              <a:solidFill>
                <a:schemeClr val="tx1"/>
              </a:solidFill>
              <a:latin typeface="Times New Roman" panose="02020603050405020304" pitchFamily="18" charset="0"/>
              <a:cs typeface="Times New Roman" panose="02020603050405020304" pitchFamily="18" charset="0"/>
            </a:endParaRPr>
          </a:p>
          <a:p>
            <a:pPr marL="0" indent="0" latinLnBrk="0">
              <a:lnSpc>
                <a:spcPct val="100000"/>
              </a:lnSpc>
            </a:pPr>
            <a:r>
              <a:rPr lang="en-US" altLang="zh-CN" sz="1600" b="0">
                <a:solidFill>
                  <a:schemeClr val="tx1"/>
                </a:solidFill>
                <a:latin typeface="Times New Roman" panose="02020603050405020304" pitchFamily="18" charset="0"/>
                <a:cs typeface="Times New Roman" panose="02020603050405020304" pitchFamily="18" charset="0"/>
              </a:rPr>
              <a:t>                else:</a:t>
            </a:r>
            <a:endParaRPr lang="en-US" altLang="zh-CN" sz="1600" b="0">
              <a:solidFill>
                <a:schemeClr val="tx1"/>
              </a:solidFill>
              <a:latin typeface="Times New Roman" panose="02020603050405020304" pitchFamily="18" charset="0"/>
              <a:cs typeface="Times New Roman" panose="02020603050405020304" pitchFamily="18" charset="0"/>
            </a:endParaRPr>
          </a:p>
          <a:p>
            <a:pPr marL="0" indent="0" latinLnBrk="0">
              <a:lnSpc>
                <a:spcPct val="100000"/>
              </a:lnSpc>
            </a:pPr>
            <a:r>
              <a:rPr lang="en-US" altLang="zh-CN" sz="1600" b="0">
                <a:solidFill>
                  <a:schemeClr val="tx1"/>
                </a:solidFill>
                <a:latin typeface="Times New Roman" panose="02020603050405020304" pitchFamily="18" charset="0"/>
                <a:cs typeface="Times New Roman" panose="02020603050405020304" pitchFamily="18" charset="0"/>
              </a:rPr>
              <a:t>                    l = mid + 1</a:t>
            </a:r>
            <a:endParaRPr lang="en-US" altLang="zh-CN" sz="1600" b="0">
              <a:solidFill>
                <a:schemeClr val="tx1"/>
              </a:solidFill>
              <a:latin typeface="Times New Roman" panose="02020603050405020304" pitchFamily="18" charset="0"/>
              <a:cs typeface="Times New Roman" panose="02020603050405020304" pitchFamily="18" charset="0"/>
            </a:endParaRPr>
          </a:p>
          <a:p>
            <a:pPr marL="0" indent="0" latinLnBrk="0">
              <a:lnSpc>
                <a:spcPct val="100000"/>
              </a:lnSpc>
            </a:pPr>
            <a:r>
              <a:rPr lang="en-US" altLang="zh-CN" sz="1600" b="0">
                <a:solidFill>
                  <a:schemeClr val="tx1"/>
                </a:solidFill>
                <a:latin typeface="Times New Roman" panose="02020603050405020304" pitchFamily="18" charset="0"/>
                <a:cs typeface="Times New Roman" panose="02020603050405020304" pitchFamily="18" charset="0"/>
              </a:rPr>
              <a:t>            else:</a:t>
            </a:r>
            <a:endParaRPr lang="en-US" altLang="zh-CN" sz="1600" b="0">
              <a:solidFill>
                <a:schemeClr val="tx1"/>
              </a:solidFill>
              <a:latin typeface="Times New Roman" panose="02020603050405020304" pitchFamily="18" charset="0"/>
              <a:cs typeface="Times New Roman" panose="02020603050405020304" pitchFamily="18" charset="0"/>
            </a:endParaRPr>
          </a:p>
          <a:p>
            <a:pPr marL="0" indent="0" latinLnBrk="0">
              <a:lnSpc>
                <a:spcPct val="100000"/>
              </a:lnSpc>
            </a:pPr>
            <a:r>
              <a:rPr lang="en-US" altLang="zh-CN" sz="1600" b="0">
                <a:solidFill>
                  <a:schemeClr val="tx1"/>
                </a:solidFill>
                <a:latin typeface="Times New Roman" panose="02020603050405020304" pitchFamily="18" charset="0"/>
                <a:cs typeface="Times New Roman" panose="02020603050405020304" pitchFamily="18" charset="0"/>
              </a:rPr>
              <a:t>                if nums[mid] &lt; target &lt; firstNum:</a:t>
            </a:r>
            <a:endParaRPr lang="en-US" altLang="zh-CN" sz="1600" b="0">
              <a:solidFill>
                <a:schemeClr val="tx1"/>
              </a:solidFill>
              <a:latin typeface="Times New Roman" panose="02020603050405020304" pitchFamily="18" charset="0"/>
              <a:cs typeface="Times New Roman" panose="02020603050405020304" pitchFamily="18" charset="0"/>
            </a:endParaRPr>
          </a:p>
          <a:p>
            <a:pPr marL="0" indent="0" latinLnBrk="0">
              <a:lnSpc>
                <a:spcPct val="100000"/>
              </a:lnSpc>
            </a:pPr>
            <a:r>
              <a:rPr lang="en-US" altLang="zh-CN" sz="1600" b="0">
                <a:solidFill>
                  <a:schemeClr val="tx1"/>
                </a:solidFill>
                <a:latin typeface="Times New Roman" panose="02020603050405020304" pitchFamily="18" charset="0"/>
                <a:cs typeface="Times New Roman" panose="02020603050405020304" pitchFamily="18" charset="0"/>
              </a:rPr>
              <a:t>                    l = mid + 1</a:t>
            </a:r>
            <a:endParaRPr lang="en-US" altLang="zh-CN" sz="1600" b="0">
              <a:solidFill>
                <a:schemeClr val="tx1"/>
              </a:solidFill>
              <a:latin typeface="Times New Roman" panose="02020603050405020304" pitchFamily="18" charset="0"/>
              <a:cs typeface="Times New Roman" panose="02020603050405020304" pitchFamily="18" charset="0"/>
            </a:endParaRPr>
          </a:p>
          <a:p>
            <a:pPr marL="0" indent="0" latinLnBrk="0">
              <a:lnSpc>
                <a:spcPct val="100000"/>
              </a:lnSpc>
            </a:pPr>
            <a:r>
              <a:rPr lang="en-US" altLang="zh-CN" sz="1600" b="0">
                <a:solidFill>
                  <a:schemeClr val="tx1"/>
                </a:solidFill>
                <a:latin typeface="Times New Roman" panose="02020603050405020304" pitchFamily="18" charset="0"/>
                <a:cs typeface="Times New Roman" panose="02020603050405020304" pitchFamily="18" charset="0"/>
              </a:rPr>
              <a:t>                else:</a:t>
            </a:r>
            <a:endParaRPr lang="en-US" altLang="zh-CN" sz="1600" b="0">
              <a:solidFill>
                <a:schemeClr val="tx1"/>
              </a:solidFill>
              <a:latin typeface="Times New Roman" panose="02020603050405020304" pitchFamily="18" charset="0"/>
              <a:cs typeface="Times New Roman" panose="02020603050405020304" pitchFamily="18" charset="0"/>
            </a:endParaRPr>
          </a:p>
          <a:p>
            <a:pPr marL="0" indent="0" latinLnBrk="0">
              <a:lnSpc>
                <a:spcPct val="100000"/>
              </a:lnSpc>
            </a:pPr>
            <a:r>
              <a:rPr lang="en-US" altLang="zh-CN" sz="1600" b="0">
                <a:solidFill>
                  <a:schemeClr val="tx1"/>
                </a:solidFill>
                <a:latin typeface="Times New Roman" panose="02020603050405020304" pitchFamily="18" charset="0"/>
                <a:cs typeface="Times New Roman" panose="02020603050405020304" pitchFamily="18" charset="0"/>
              </a:rPr>
              <a:t>                    r = mid - 1</a:t>
            </a:r>
            <a:endParaRPr lang="en-US" altLang="zh-CN" sz="1600" b="0">
              <a:solidFill>
                <a:schemeClr val="tx1"/>
              </a:solidFill>
              <a:latin typeface="Times New Roman" panose="02020603050405020304" pitchFamily="18" charset="0"/>
              <a:cs typeface="Times New Roman" panose="02020603050405020304" pitchFamily="18" charset="0"/>
            </a:endParaRPr>
          </a:p>
          <a:p>
            <a:pPr marL="0" indent="0" latinLnBrk="0">
              <a:lnSpc>
                <a:spcPct val="100000"/>
              </a:lnSpc>
            </a:pPr>
            <a:r>
              <a:rPr lang="en-US" altLang="zh-CN" sz="1600" b="0">
                <a:solidFill>
                  <a:schemeClr val="tx1"/>
                </a:solidFill>
                <a:latin typeface="Times New Roman" panose="02020603050405020304" pitchFamily="18" charset="0"/>
                <a:cs typeface="Times New Roman" panose="02020603050405020304" pitchFamily="18" charset="0"/>
              </a:rPr>
              <a:t>        return -1</a:t>
            </a:r>
            <a:endParaRPr lang="en-US" altLang="zh-CN" sz="1600" b="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bldLst>
      <p:bldP spid="15" grpId="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75474" y="1052736"/>
            <a:ext cx="4121150"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3.3.2 </a:t>
            </a:r>
            <a:r>
              <a:rPr lang="zh-CN" altLang="en-US" sz="2800" b="1" dirty="0">
                <a:solidFill>
                  <a:srgbClr val="0000FF"/>
                </a:solidFill>
                <a:latin typeface="楷体" panose="02010609060101010101" pitchFamily="49" charset="-122"/>
                <a:ea typeface="楷体" panose="02010609060101010101" pitchFamily="49" charset="-122"/>
              </a:rPr>
              <a:t>二分查找经典</a:t>
            </a:r>
            <a:r>
              <a:rPr lang="zh-CN" altLang="en-US" sz="2800" b="1" dirty="0">
                <a:solidFill>
                  <a:srgbClr val="0000FF"/>
                </a:solidFill>
                <a:latin typeface="楷体" panose="02010609060101010101" pitchFamily="49" charset="-122"/>
                <a:ea typeface="楷体" panose="02010609060101010101" pitchFamily="49" charset="-122"/>
              </a:rPr>
              <a:t>案例</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5" name="文本框 4"/>
          <p:cNvSpPr txBox="1"/>
          <p:nvPr/>
        </p:nvSpPr>
        <p:spPr>
          <a:xfrm>
            <a:off x="683260" y="1557020"/>
            <a:ext cx="5543550" cy="381000"/>
          </a:xfrm>
          <a:prstGeom prst="rect">
            <a:avLst/>
          </a:prstGeom>
          <a:noFill/>
        </p:spPr>
        <p:txBody>
          <a:bodyPr wrap="square" rtlCol="0" anchor="t">
            <a:noAutofit/>
          </a:bodyPr>
          <a:p>
            <a:pPr marL="0" indent="0" latinLnBrk="0">
              <a:spcBef>
                <a:spcPts val="0"/>
              </a:spcBef>
              <a:buSzTx/>
              <a:buFontTx/>
              <a:buNone/>
            </a:pPr>
            <a:r>
              <a:rPr lang="zh-CN" altLang="en-US" sz="1800" dirty="0">
                <a:solidFill>
                  <a:srgbClr val="080808"/>
                </a:solidFill>
                <a:uFillTx/>
                <a:latin typeface="Times New Roman" panose="02020603050405020304" pitchFamily="18" charset="0"/>
                <a:cs typeface="Times New Roman" panose="02020603050405020304" pitchFamily="18" charset="0"/>
                <a:sym typeface="+mn-ea"/>
              </a:rPr>
              <a:t>三、</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Pow</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函数的的</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实现</a:t>
            </a:r>
            <a:endParaRPr lang="zh-CN" altLang="en-US" sz="1800" dirty="0">
              <a:solidFill>
                <a:srgbClr val="080808"/>
              </a:solidFill>
              <a:uFillTx/>
              <a:latin typeface="Times New Roman" panose="02020603050405020304" pitchFamily="18" charset="0"/>
              <a:cs typeface="Times New Roman" panose="02020603050405020304" pitchFamily="18" charset="0"/>
              <a:sym typeface="+mn-ea"/>
            </a:endParaRPr>
          </a:p>
        </p:txBody>
      </p:sp>
      <p:sp>
        <p:nvSpPr>
          <p:cNvPr id="16" name="文本框 15"/>
          <p:cNvSpPr txBox="1"/>
          <p:nvPr/>
        </p:nvSpPr>
        <p:spPr>
          <a:xfrm>
            <a:off x="755650" y="2061210"/>
            <a:ext cx="7145655" cy="508000"/>
          </a:xfrm>
          <a:prstGeom prst="rect">
            <a:avLst/>
          </a:prstGeom>
        </p:spPr>
        <p:txBody>
          <a:bodyPr>
            <a:noAutofit/>
          </a:bodyPr>
          <a:p>
            <a:pPr marL="0" indent="0"/>
            <a:r>
              <a:rPr lang="en-US" altLang="zh-CN" sz="1600" b="0" i="0">
                <a:solidFill>
                  <a:srgbClr val="262626"/>
                </a:solidFill>
                <a:latin typeface="Times New Roman" panose="02020603050405020304" pitchFamily="18" charset="0"/>
              </a:rPr>
              <a:t>Pow</a:t>
            </a:r>
            <a:r>
              <a:rPr lang="zh-CN" altLang="en-US" sz="1600" b="0" i="0">
                <a:solidFill>
                  <a:srgbClr val="262626"/>
                </a:solidFill>
                <a:latin typeface="Times New Roman" panose="02020603050405020304" pitchFamily="18" charset="0"/>
              </a:rPr>
              <a:t>函数的有两个参数，分别为底数和指数，将参数输入之后返回幂。</a:t>
            </a:r>
            <a:r>
              <a:rPr lang="zh-CN" altLang="en-US" sz="1600" b="0" i="0">
                <a:solidFill>
                  <a:srgbClr val="262626"/>
                </a:solidFill>
                <a:latin typeface="Times New Roman" panose="02020603050405020304" pitchFamily="18" charset="0"/>
              </a:rPr>
              <a:t>例如</a:t>
            </a:r>
            <a:endParaRPr lang="zh-CN" altLang="en-US" sz="1600" b="0" i="0">
              <a:solidFill>
                <a:srgbClr val="262626"/>
              </a:solidFill>
              <a:latin typeface="Times New Roman" panose="02020603050405020304" pitchFamily="18" charset="0"/>
            </a:endParaRPr>
          </a:p>
          <a:p>
            <a:pPr marL="0" indent="0"/>
            <a:r>
              <a:rPr lang="en-US" altLang="zh-CN" sz="1600" b="0" i="0">
                <a:solidFill>
                  <a:srgbClr val="262626"/>
                </a:solidFill>
                <a:latin typeface="Times New Roman" panose="02020603050405020304" pitchFamily="18" charset="0"/>
              </a:rPr>
              <a:t>Pow(2,10)</a:t>
            </a:r>
            <a:r>
              <a:rPr lang="zh-CN" altLang="en-US" sz="1600" b="0" i="0">
                <a:solidFill>
                  <a:srgbClr val="262626"/>
                </a:solidFill>
                <a:latin typeface="Times New Roman" panose="02020603050405020304" pitchFamily="18" charset="0"/>
              </a:rPr>
              <a:t>返回值为</a:t>
            </a:r>
            <a:r>
              <a:rPr lang="en-US" altLang="zh-CN" sz="1600" b="0" i="0">
                <a:solidFill>
                  <a:srgbClr val="262626"/>
                </a:solidFill>
                <a:latin typeface="Times New Roman" panose="02020603050405020304" pitchFamily="18" charset="0"/>
              </a:rPr>
              <a:t>1024</a:t>
            </a:r>
            <a:r>
              <a:rPr lang="zh-CN" altLang="en-US" sz="1600" b="0" i="0">
                <a:solidFill>
                  <a:srgbClr val="262626"/>
                </a:solidFill>
                <a:latin typeface="Times New Roman" panose="02020603050405020304" pitchFamily="18" charset="0"/>
              </a:rPr>
              <a:t>。</a:t>
            </a:r>
            <a:r>
              <a:rPr lang="en-US" altLang="zh-CN" sz="1600" b="0" i="0">
                <a:solidFill>
                  <a:srgbClr val="262626"/>
                </a:solidFill>
                <a:latin typeface="Times New Roman" panose="02020603050405020304" pitchFamily="18" charset="0"/>
              </a:rPr>
              <a:t>Pow(2,-10)</a:t>
            </a:r>
            <a:r>
              <a:rPr lang="zh-CN" altLang="en-US" sz="1600" b="0" i="0">
                <a:solidFill>
                  <a:srgbClr val="262626"/>
                </a:solidFill>
                <a:latin typeface="Times New Roman" panose="02020603050405020304" pitchFamily="18" charset="0"/>
              </a:rPr>
              <a:t>返回值</a:t>
            </a:r>
            <a:r>
              <a:rPr lang="en-US" altLang="zh-CN" sz="1600" b="0" i="0">
                <a:solidFill>
                  <a:srgbClr val="262626"/>
                </a:solidFill>
                <a:latin typeface="Times New Roman" panose="02020603050405020304" pitchFamily="18" charset="0"/>
              </a:rPr>
              <a:t>1/1024</a:t>
            </a:r>
            <a:r>
              <a:rPr lang="zh-CN" altLang="en-US" sz="1600" b="0" i="0">
                <a:solidFill>
                  <a:srgbClr val="262626"/>
                </a:solidFill>
                <a:latin typeface="Times New Roman" panose="02020603050405020304" pitchFamily="18" charset="0"/>
              </a:rPr>
              <a:t>。</a:t>
            </a:r>
            <a:endParaRPr lang="zh-CN" altLang="en-US" sz="1600" b="0" i="0">
              <a:solidFill>
                <a:srgbClr val="262626"/>
              </a:solidFill>
              <a:latin typeface="Times New Roman" panose="02020603050405020304" pitchFamily="18" charset="0"/>
            </a:endParaRPr>
          </a:p>
        </p:txBody>
      </p:sp>
      <p:sp>
        <p:nvSpPr>
          <p:cNvPr id="10" name="圆角矩形 9"/>
          <p:cNvSpPr/>
          <p:nvPr/>
        </p:nvSpPr>
        <p:spPr>
          <a:xfrm>
            <a:off x="3983990" y="3032125"/>
            <a:ext cx="930275" cy="528320"/>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1" name="文本框 10"/>
          <p:cNvSpPr txBox="1"/>
          <p:nvPr/>
        </p:nvSpPr>
        <p:spPr>
          <a:xfrm>
            <a:off x="3882390" y="3032125"/>
            <a:ext cx="1136650" cy="542925"/>
          </a:xfrm>
          <a:prstGeom prst="rect">
            <a:avLst/>
          </a:prstGeom>
          <a:noFill/>
        </p:spPr>
        <p:txBody>
          <a:bodyPr wrap="square" rtlCol="0">
            <a:noAutofit/>
          </a:bodyPr>
          <a:p>
            <a:pPr algn="ctr"/>
            <a:r>
              <a:rPr lang="en-US" altLang="zh-CN">
                <a:latin typeface="Times New Roman" panose="02020603050405020304" pitchFamily="18" charset="0"/>
                <a:cs typeface="Times New Roman" panose="02020603050405020304" pitchFamily="18" charset="0"/>
              </a:rPr>
              <a:t>2</a:t>
            </a:r>
            <a:r>
              <a:rPr lang="en-US" altLang="zh-CN" baseline="30000">
                <a:latin typeface="Times New Roman" panose="02020603050405020304" pitchFamily="18" charset="0"/>
                <a:cs typeface="Times New Roman" panose="02020603050405020304" pitchFamily="18" charset="0"/>
              </a:rPr>
              <a:t>n</a:t>
            </a:r>
            <a:endParaRPr lang="en-US" altLang="zh-CN" baseline="30000">
              <a:latin typeface="Times New Roman" panose="02020603050405020304" pitchFamily="18" charset="0"/>
              <a:cs typeface="Times New Roman" panose="02020603050405020304" pitchFamily="18" charset="0"/>
            </a:endParaRPr>
          </a:p>
        </p:txBody>
      </p:sp>
      <p:sp>
        <p:nvSpPr>
          <p:cNvPr id="12" name="圆角矩形 11"/>
          <p:cNvSpPr/>
          <p:nvPr/>
        </p:nvSpPr>
        <p:spPr>
          <a:xfrm>
            <a:off x="2955925" y="4076700"/>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3" name="文本框 12"/>
          <p:cNvSpPr txBox="1"/>
          <p:nvPr/>
        </p:nvSpPr>
        <p:spPr>
          <a:xfrm>
            <a:off x="3100070" y="4076700"/>
            <a:ext cx="944880" cy="457200"/>
          </a:xfrm>
          <a:prstGeom prst="rect">
            <a:avLst/>
          </a:prstGeom>
          <a:noFill/>
        </p:spPr>
        <p:txBody>
          <a:bodyPr wrap="square" rtlCol="0">
            <a:noAutofit/>
          </a:bodyPr>
          <a:p>
            <a:r>
              <a:rPr lang="en-US" altLang="zh-CN" sz="1400">
                <a:latin typeface="Times New Roman" panose="02020603050405020304" pitchFamily="18" charset="0"/>
                <a:cs typeface="Times New Roman" panose="02020603050405020304" pitchFamily="18" charset="0"/>
              </a:rPr>
              <a:t>2</a:t>
            </a:r>
            <a:r>
              <a:rPr lang="en-US" altLang="zh-CN" sz="1400" baseline="30000">
                <a:latin typeface="Times New Roman" panose="02020603050405020304" pitchFamily="18" charset="0"/>
                <a:cs typeface="Times New Roman" panose="02020603050405020304" pitchFamily="18" charset="0"/>
              </a:rPr>
              <a:t>n/2</a:t>
            </a:r>
            <a:endParaRPr lang="en-US" altLang="zh-CN" sz="1400" baseline="30000">
              <a:latin typeface="Times New Roman" panose="02020603050405020304" pitchFamily="18" charset="0"/>
              <a:cs typeface="Times New Roman" panose="02020603050405020304" pitchFamily="18" charset="0"/>
            </a:endParaRPr>
          </a:p>
        </p:txBody>
      </p:sp>
      <p:sp>
        <p:nvSpPr>
          <p:cNvPr id="14" name="圆角矩形 13"/>
          <p:cNvSpPr/>
          <p:nvPr/>
        </p:nvSpPr>
        <p:spPr>
          <a:xfrm>
            <a:off x="4746625" y="4076700"/>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5" name="文本框 14"/>
          <p:cNvSpPr txBox="1"/>
          <p:nvPr/>
        </p:nvSpPr>
        <p:spPr>
          <a:xfrm>
            <a:off x="4890770" y="4076700"/>
            <a:ext cx="944880" cy="457200"/>
          </a:xfrm>
          <a:prstGeom prst="rect">
            <a:avLst/>
          </a:prstGeom>
          <a:noFill/>
        </p:spPr>
        <p:txBody>
          <a:bodyPr wrap="square" rtlCol="0">
            <a:noAutofit/>
          </a:bodyPr>
          <a:p>
            <a:r>
              <a:rPr lang="en-US" altLang="zh-CN" sz="1400">
                <a:latin typeface="Times New Roman" panose="02020603050405020304" pitchFamily="18" charset="0"/>
                <a:cs typeface="Times New Roman" panose="02020603050405020304" pitchFamily="18" charset="0"/>
              </a:rPr>
              <a:t>2</a:t>
            </a:r>
            <a:r>
              <a:rPr lang="en-US" altLang="zh-CN" sz="1400" baseline="30000">
                <a:latin typeface="Times New Roman" panose="02020603050405020304" pitchFamily="18" charset="0"/>
                <a:cs typeface="Times New Roman" panose="02020603050405020304" pitchFamily="18" charset="0"/>
              </a:rPr>
              <a:t>n/2</a:t>
            </a:r>
            <a:endParaRPr lang="en-US" altLang="zh-CN" sz="1400" baseline="30000">
              <a:latin typeface="Times New Roman" panose="02020603050405020304" pitchFamily="18" charset="0"/>
              <a:cs typeface="Times New Roman" panose="02020603050405020304" pitchFamily="18" charset="0"/>
            </a:endParaRPr>
          </a:p>
        </p:txBody>
      </p:sp>
      <p:sp>
        <p:nvSpPr>
          <p:cNvPr id="2" name="圆角矩形 1"/>
          <p:cNvSpPr/>
          <p:nvPr/>
        </p:nvSpPr>
        <p:spPr>
          <a:xfrm>
            <a:off x="2217420" y="5085080"/>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4" name="文本框 3"/>
          <p:cNvSpPr txBox="1"/>
          <p:nvPr/>
        </p:nvSpPr>
        <p:spPr>
          <a:xfrm>
            <a:off x="2228215" y="5085080"/>
            <a:ext cx="944880" cy="457200"/>
          </a:xfrm>
          <a:prstGeom prst="rect">
            <a:avLst/>
          </a:prstGeom>
          <a:noFill/>
        </p:spPr>
        <p:txBody>
          <a:bodyPr wrap="square" rtlCol="0">
            <a:noAutofit/>
          </a:bodyPr>
          <a:p>
            <a:r>
              <a:rPr lang="en-US" altLang="zh-CN" sz="1400">
                <a:latin typeface="Times New Roman" panose="02020603050405020304" pitchFamily="18" charset="0"/>
                <a:cs typeface="Times New Roman" panose="02020603050405020304" pitchFamily="18" charset="0"/>
              </a:rPr>
              <a:t>2</a:t>
            </a:r>
            <a:r>
              <a:rPr lang="en-US" altLang="zh-CN" sz="1400" baseline="30000">
                <a:latin typeface="Times New Roman" panose="02020603050405020304" pitchFamily="18" charset="0"/>
                <a:cs typeface="Times New Roman" panose="02020603050405020304" pitchFamily="18" charset="0"/>
              </a:rPr>
              <a:t>n/4</a:t>
            </a:r>
            <a:endParaRPr lang="en-US" altLang="zh-CN" sz="1400" baseline="30000">
              <a:latin typeface="Times New Roman" panose="02020603050405020304" pitchFamily="18" charset="0"/>
              <a:cs typeface="Times New Roman" panose="02020603050405020304" pitchFamily="18" charset="0"/>
            </a:endParaRPr>
          </a:p>
        </p:txBody>
      </p:sp>
      <p:sp>
        <p:nvSpPr>
          <p:cNvPr id="18" name="圆角矩形 17"/>
          <p:cNvSpPr/>
          <p:nvPr/>
        </p:nvSpPr>
        <p:spPr>
          <a:xfrm>
            <a:off x="3358515" y="5085080"/>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6" name="文本框 5"/>
          <p:cNvSpPr txBox="1"/>
          <p:nvPr/>
        </p:nvSpPr>
        <p:spPr>
          <a:xfrm>
            <a:off x="3369310" y="5085080"/>
            <a:ext cx="944880" cy="457200"/>
          </a:xfrm>
          <a:prstGeom prst="rect">
            <a:avLst/>
          </a:prstGeom>
          <a:noFill/>
        </p:spPr>
        <p:txBody>
          <a:bodyPr wrap="square" rtlCol="0">
            <a:noAutofit/>
          </a:bodyPr>
          <a:p>
            <a:r>
              <a:rPr lang="en-US" altLang="zh-CN" sz="1400">
                <a:latin typeface="Times New Roman" panose="02020603050405020304" pitchFamily="18" charset="0"/>
                <a:cs typeface="Times New Roman" panose="02020603050405020304" pitchFamily="18" charset="0"/>
                <a:sym typeface="+mn-ea"/>
              </a:rPr>
              <a:t>2</a:t>
            </a:r>
            <a:r>
              <a:rPr lang="en-US" altLang="zh-CN" sz="1400" baseline="30000">
                <a:latin typeface="Times New Roman" panose="02020603050405020304" pitchFamily="18" charset="0"/>
                <a:cs typeface="Times New Roman" panose="02020603050405020304" pitchFamily="18" charset="0"/>
                <a:sym typeface="+mn-ea"/>
              </a:rPr>
              <a:t>n/4</a:t>
            </a:r>
            <a:endParaRPr lang="en-US" altLang="zh-CN" sz="1400">
              <a:latin typeface="Times New Roman" panose="02020603050405020304" pitchFamily="18" charset="0"/>
              <a:cs typeface="Times New Roman" panose="02020603050405020304" pitchFamily="18" charset="0"/>
            </a:endParaRPr>
          </a:p>
        </p:txBody>
      </p:sp>
      <p:sp>
        <p:nvSpPr>
          <p:cNvPr id="7" name="圆角矩形 6"/>
          <p:cNvSpPr/>
          <p:nvPr/>
        </p:nvSpPr>
        <p:spPr>
          <a:xfrm>
            <a:off x="4594225" y="5085080"/>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8" name="文本框 7"/>
          <p:cNvSpPr txBox="1"/>
          <p:nvPr/>
        </p:nvSpPr>
        <p:spPr>
          <a:xfrm>
            <a:off x="4605020" y="5085080"/>
            <a:ext cx="944880" cy="457200"/>
          </a:xfrm>
          <a:prstGeom prst="rect">
            <a:avLst/>
          </a:prstGeom>
          <a:noFill/>
        </p:spPr>
        <p:txBody>
          <a:bodyPr wrap="square" rtlCol="0">
            <a:noAutofit/>
          </a:bodyPr>
          <a:p>
            <a:r>
              <a:rPr lang="en-US" altLang="zh-CN" sz="1400">
                <a:latin typeface="Times New Roman" panose="02020603050405020304" pitchFamily="18" charset="0"/>
                <a:cs typeface="Times New Roman" panose="02020603050405020304" pitchFamily="18" charset="0"/>
                <a:sym typeface="+mn-ea"/>
              </a:rPr>
              <a:t>2</a:t>
            </a:r>
            <a:r>
              <a:rPr lang="en-US" altLang="zh-CN" sz="1400" baseline="30000">
                <a:latin typeface="Times New Roman" panose="02020603050405020304" pitchFamily="18" charset="0"/>
                <a:cs typeface="Times New Roman" panose="02020603050405020304" pitchFamily="18" charset="0"/>
                <a:sym typeface="+mn-ea"/>
              </a:rPr>
              <a:t>n/4</a:t>
            </a:r>
            <a:endParaRPr lang="en-US" altLang="zh-CN" sz="1400">
              <a:latin typeface="Times New Roman" panose="02020603050405020304" pitchFamily="18" charset="0"/>
              <a:cs typeface="Times New Roman" panose="02020603050405020304" pitchFamily="18" charset="0"/>
            </a:endParaRPr>
          </a:p>
        </p:txBody>
      </p:sp>
      <p:sp>
        <p:nvSpPr>
          <p:cNvPr id="9" name="圆角矩形 8"/>
          <p:cNvSpPr/>
          <p:nvPr/>
        </p:nvSpPr>
        <p:spPr>
          <a:xfrm>
            <a:off x="5735320" y="5085080"/>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5" name="文本框 24"/>
          <p:cNvSpPr txBox="1"/>
          <p:nvPr/>
        </p:nvSpPr>
        <p:spPr>
          <a:xfrm>
            <a:off x="5746115" y="5085080"/>
            <a:ext cx="944880" cy="457200"/>
          </a:xfrm>
          <a:prstGeom prst="rect">
            <a:avLst/>
          </a:prstGeom>
          <a:noFill/>
        </p:spPr>
        <p:txBody>
          <a:bodyPr wrap="square" rtlCol="0">
            <a:noAutofit/>
          </a:bodyPr>
          <a:p>
            <a:r>
              <a:rPr lang="en-US" altLang="zh-CN" sz="1400">
                <a:latin typeface="Times New Roman" panose="02020603050405020304" pitchFamily="18" charset="0"/>
                <a:cs typeface="Times New Roman" panose="02020603050405020304" pitchFamily="18" charset="0"/>
                <a:sym typeface="+mn-ea"/>
              </a:rPr>
              <a:t>2</a:t>
            </a:r>
            <a:r>
              <a:rPr lang="en-US" altLang="zh-CN" sz="1400" baseline="30000">
                <a:latin typeface="Times New Roman" panose="02020603050405020304" pitchFamily="18" charset="0"/>
                <a:cs typeface="Times New Roman" panose="02020603050405020304" pitchFamily="18" charset="0"/>
                <a:sym typeface="+mn-ea"/>
              </a:rPr>
              <a:t>n/4</a:t>
            </a:r>
            <a:endParaRPr lang="en-US" altLang="zh-CN" sz="1400">
              <a:latin typeface="Times New Roman" panose="02020603050405020304" pitchFamily="18" charset="0"/>
              <a:cs typeface="Times New Roman" panose="02020603050405020304" pitchFamily="18" charset="0"/>
            </a:endParaRPr>
          </a:p>
        </p:txBody>
      </p:sp>
      <p:cxnSp>
        <p:nvCxnSpPr>
          <p:cNvPr id="26" name="直接连接符 25"/>
          <p:cNvCxnSpPr>
            <a:stCxn id="11" idx="2"/>
            <a:endCxn id="13" idx="0"/>
          </p:cNvCxnSpPr>
          <p:nvPr/>
        </p:nvCxnSpPr>
        <p:spPr>
          <a:xfrm flipH="1">
            <a:off x="3572510" y="3575050"/>
            <a:ext cx="878205" cy="50165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7" name="直接连接符 26"/>
          <p:cNvCxnSpPr>
            <a:endCxn id="15" idx="0"/>
          </p:cNvCxnSpPr>
          <p:nvPr/>
        </p:nvCxnSpPr>
        <p:spPr>
          <a:xfrm>
            <a:off x="4458335" y="3573145"/>
            <a:ext cx="904875" cy="50355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8" name="直接连接符 27"/>
          <p:cNvCxnSpPr>
            <a:endCxn id="4" idx="0"/>
          </p:cNvCxnSpPr>
          <p:nvPr/>
        </p:nvCxnSpPr>
        <p:spPr>
          <a:xfrm flipH="1">
            <a:off x="2700655" y="4449445"/>
            <a:ext cx="787400" cy="63563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9" name="直接连接符 28"/>
          <p:cNvCxnSpPr>
            <a:endCxn id="6" idx="0"/>
          </p:cNvCxnSpPr>
          <p:nvPr/>
        </p:nvCxnSpPr>
        <p:spPr>
          <a:xfrm>
            <a:off x="3488055" y="4458335"/>
            <a:ext cx="353695" cy="62674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30" name="直接连接符 29"/>
          <p:cNvCxnSpPr>
            <a:endCxn id="8" idx="0"/>
          </p:cNvCxnSpPr>
          <p:nvPr/>
        </p:nvCxnSpPr>
        <p:spPr>
          <a:xfrm flipH="1">
            <a:off x="5077460" y="4455795"/>
            <a:ext cx="173355" cy="62928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31" name="直接连接符 30"/>
          <p:cNvCxnSpPr>
            <a:endCxn id="25" idx="0"/>
          </p:cNvCxnSpPr>
          <p:nvPr/>
        </p:nvCxnSpPr>
        <p:spPr>
          <a:xfrm>
            <a:off x="5250815" y="4464685"/>
            <a:ext cx="967740" cy="620395"/>
          </a:xfrm>
          <a:prstGeom prst="line">
            <a:avLst/>
          </a:prstGeom>
          <a:solidFill>
            <a:schemeClr val="accent1"/>
          </a:solidFill>
          <a:ln w="9525" cap="flat" cmpd="sng" algn="ctr">
            <a:solidFill>
              <a:schemeClr val="tx1"/>
            </a:solidFill>
            <a:prstDash val="solid"/>
            <a:round/>
            <a:headEnd type="none" w="med" len="med"/>
            <a:tailEnd type="none" w="med" len="med"/>
          </a:ln>
        </p:spPr>
      </p:cxn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83837" y="1136298"/>
            <a:ext cx="3763645"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3.1.2 </a:t>
            </a:r>
            <a:r>
              <a:rPr lang="zh-CN" altLang="en-US" sz="2800" b="1" dirty="0">
                <a:solidFill>
                  <a:srgbClr val="0000FF"/>
                </a:solidFill>
                <a:latin typeface="楷体" panose="02010609060101010101" pitchFamily="49" charset="-122"/>
                <a:ea typeface="楷体" panose="02010609060101010101" pitchFamily="49" charset="-122"/>
              </a:rPr>
              <a:t>递归的深层</a:t>
            </a:r>
            <a:r>
              <a:rPr lang="zh-CN" altLang="en-US" sz="2800" b="1" dirty="0">
                <a:solidFill>
                  <a:srgbClr val="0000FF"/>
                </a:solidFill>
                <a:latin typeface="楷体" panose="02010609060101010101" pitchFamily="49" charset="-122"/>
                <a:ea typeface="楷体" panose="02010609060101010101" pitchFamily="49" charset="-122"/>
              </a:rPr>
              <a:t>理解</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3" name="Text Box 4"/>
          <p:cNvSpPr txBox="1">
            <a:spLocks noChangeArrowheads="1"/>
          </p:cNvSpPr>
          <p:nvPr/>
        </p:nvSpPr>
        <p:spPr bwMode="auto">
          <a:xfrm>
            <a:off x="251460" y="1657985"/>
            <a:ext cx="6746240"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1800" dirty="0">
                <a:solidFill>
                  <a:srgbClr val="080808"/>
                </a:solidFill>
                <a:uFillTx/>
                <a:latin typeface="Times New Roman" panose="02020603050405020304" pitchFamily="18" charset="0"/>
              </a:rPr>
              <a:t>程序是如何在我们的计算机上运行？例如定义递归</a:t>
            </a:r>
            <a:r>
              <a:rPr lang="zh-CN" altLang="en-US" sz="1800" dirty="0">
                <a:solidFill>
                  <a:srgbClr val="080808"/>
                </a:solidFill>
                <a:uFillTx/>
                <a:latin typeface="Times New Roman" panose="02020603050405020304" pitchFamily="18" charset="0"/>
              </a:rPr>
              <a:t>函数</a:t>
            </a:r>
            <a:endParaRPr lang="zh-CN" altLang="en-US" sz="1800" dirty="0">
              <a:solidFill>
                <a:srgbClr val="080808"/>
              </a:solidFill>
              <a:uFillTx/>
              <a:latin typeface="Times New Roman" panose="02020603050405020304" pitchFamily="18" charset="0"/>
            </a:endParaRPr>
          </a:p>
        </p:txBody>
      </p:sp>
      <p:sp>
        <p:nvSpPr>
          <p:cNvPr id="4" name="矩形 3"/>
          <p:cNvSpPr/>
          <p:nvPr/>
        </p:nvSpPr>
        <p:spPr>
          <a:xfrm>
            <a:off x="6145530" y="2275840"/>
            <a:ext cx="1122045" cy="3456305"/>
          </a:xfrm>
          <a:prstGeom prst="rect">
            <a:avLst/>
          </a:prstGeom>
          <a:noFill/>
          <a:ln w="38100"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2"/>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5" name="矩形 4"/>
          <p:cNvSpPr/>
          <p:nvPr/>
        </p:nvSpPr>
        <p:spPr>
          <a:xfrm>
            <a:off x="6226175" y="4753610"/>
            <a:ext cx="955040" cy="914400"/>
          </a:xfrm>
          <a:prstGeom prst="rect">
            <a:avLst/>
          </a:prstGeom>
          <a:noFill/>
          <a:ln w="2857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9" name="文本框 28"/>
          <p:cNvSpPr txBox="1"/>
          <p:nvPr/>
        </p:nvSpPr>
        <p:spPr>
          <a:xfrm>
            <a:off x="6270625" y="5371465"/>
            <a:ext cx="1122045" cy="382270"/>
          </a:xfrm>
          <a:prstGeom prst="rect">
            <a:avLst/>
          </a:prstGeom>
          <a:noFill/>
        </p:spPr>
        <p:txBody>
          <a:bodyPr wrap="square" rtlCol="0">
            <a:noAutofit/>
          </a:bodyPr>
          <a:p>
            <a:r>
              <a:rPr lang="en-US" altLang="zh-CN" sz="1400">
                <a:solidFill>
                  <a:schemeClr val="tx1"/>
                </a:solidFill>
                <a:uFillTx/>
                <a:latin typeface="Times New Roman" panose="02020603050405020304" pitchFamily="18" charset="0"/>
              </a:rPr>
              <a:t>main</a:t>
            </a:r>
            <a:r>
              <a:rPr lang="zh-CN" altLang="en-US" sz="1400">
                <a:solidFill>
                  <a:schemeClr val="tx1"/>
                </a:solidFill>
                <a:uFillTx/>
                <a:latin typeface="Times New Roman" panose="02020603050405020304" pitchFamily="18" charset="0"/>
              </a:rPr>
              <a:t>函数</a:t>
            </a:r>
            <a:endParaRPr lang="zh-CN" altLang="en-US" sz="1400">
              <a:solidFill>
                <a:schemeClr val="tx1"/>
              </a:solidFill>
              <a:uFillTx/>
              <a:latin typeface="Times New Roman" panose="02020603050405020304" pitchFamily="18" charset="0"/>
            </a:endParaRPr>
          </a:p>
        </p:txBody>
      </p:sp>
      <p:sp>
        <p:nvSpPr>
          <p:cNvPr id="31" name="文本框 30"/>
          <p:cNvSpPr txBox="1"/>
          <p:nvPr/>
        </p:nvSpPr>
        <p:spPr>
          <a:xfrm>
            <a:off x="6252845" y="4067175"/>
            <a:ext cx="885190" cy="487680"/>
          </a:xfrm>
          <a:prstGeom prst="rect">
            <a:avLst/>
          </a:prstGeom>
          <a:noFill/>
        </p:spPr>
        <p:txBody>
          <a:bodyPr wrap="square" rtlCol="0">
            <a:noAutofit/>
          </a:bodyPr>
          <a:p>
            <a:pPr algn="ctr"/>
            <a:r>
              <a:rPr lang="en-US" altLang="zh-CN" sz="1400">
                <a:uFillTx/>
                <a:latin typeface="Times New Roman" panose="02020603050405020304" pitchFamily="18" charset="0"/>
                <a:sym typeface="+mn-ea"/>
              </a:rPr>
              <a:t>recursion</a:t>
            </a:r>
            <a:r>
              <a:rPr lang="zh-CN" altLang="en-US" sz="1400">
                <a:solidFill>
                  <a:schemeClr val="tx1"/>
                </a:solidFill>
                <a:uFillTx/>
                <a:latin typeface="Times New Roman" panose="02020603050405020304" pitchFamily="18" charset="0"/>
              </a:rPr>
              <a:t>函数</a:t>
            </a:r>
            <a:endParaRPr lang="zh-CN" altLang="en-US" sz="1400">
              <a:solidFill>
                <a:schemeClr val="tx1"/>
              </a:solidFill>
              <a:uFillTx/>
              <a:latin typeface="Times New Roman" panose="02020603050405020304" pitchFamily="18" charset="0"/>
            </a:endParaRPr>
          </a:p>
        </p:txBody>
      </p:sp>
      <p:sp>
        <p:nvSpPr>
          <p:cNvPr id="42" name="文本框 41"/>
          <p:cNvSpPr txBox="1"/>
          <p:nvPr/>
        </p:nvSpPr>
        <p:spPr>
          <a:xfrm>
            <a:off x="395605" y="2421255"/>
            <a:ext cx="3787140" cy="2584450"/>
          </a:xfrm>
          <a:prstGeom prst="rect">
            <a:avLst/>
          </a:prstGeom>
          <a:noFill/>
        </p:spPr>
        <p:txBody>
          <a:bodyPr wrap="square" rtlCol="0">
            <a:spAutoFit/>
          </a:bodyPr>
          <a:p>
            <a:r>
              <a:rPr lang="en-US" altLang="zh-CN">
                <a:solidFill>
                  <a:schemeClr val="tx1"/>
                </a:solidFill>
                <a:uFillTx/>
                <a:latin typeface="Times New Roman" panose="02020603050405020304" pitchFamily="18" charset="0"/>
              </a:rPr>
              <a:t>int recursion(int n)</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if (n==1) {</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return 2;</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}else {</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printf("</a:t>
            </a:r>
            <a:r>
              <a:rPr lang="zh-CN" altLang="en-US">
                <a:solidFill>
                  <a:schemeClr val="tx1"/>
                </a:solidFill>
                <a:uFillTx/>
                <a:latin typeface="Times New Roman" panose="02020603050405020304" pitchFamily="18" charset="0"/>
              </a:rPr>
              <a:t>此时递归层：</a:t>
            </a:r>
            <a:r>
              <a:rPr lang="en-US" altLang="zh-CN">
                <a:solidFill>
                  <a:schemeClr val="tx1"/>
                </a:solidFill>
                <a:uFillTx/>
                <a:latin typeface="Times New Roman" panose="02020603050405020304" pitchFamily="18" charset="0"/>
              </a:rPr>
              <a:t>%d\n",n);</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return recursion(n-1);</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a:t>
            </a:r>
            <a:endParaRPr lang="en-US" altLang="zh-CN">
              <a:solidFill>
                <a:schemeClr val="tx1"/>
              </a:solidFill>
              <a:uFillTx/>
              <a:latin typeface="Times New Roman" panose="02020603050405020304" pitchFamily="18" charset="0"/>
            </a:endParaRPr>
          </a:p>
        </p:txBody>
      </p:sp>
      <p:sp>
        <p:nvSpPr>
          <p:cNvPr id="46" name="矩形 45"/>
          <p:cNvSpPr/>
          <p:nvPr/>
        </p:nvSpPr>
        <p:spPr>
          <a:xfrm>
            <a:off x="6218555" y="3787775"/>
            <a:ext cx="955040" cy="914400"/>
          </a:xfrm>
          <a:prstGeom prst="rect">
            <a:avLst/>
          </a:prstGeom>
          <a:noFill/>
          <a:ln w="2857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54" name="文本框 53"/>
          <p:cNvSpPr txBox="1"/>
          <p:nvPr/>
        </p:nvSpPr>
        <p:spPr>
          <a:xfrm>
            <a:off x="6263640" y="3081655"/>
            <a:ext cx="885190" cy="487680"/>
          </a:xfrm>
          <a:prstGeom prst="rect">
            <a:avLst/>
          </a:prstGeom>
          <a:noFill/>
        </p:spPr>
        <p:txBody>
          <a:bodyPr wrap="square" rtlCol="0">
            <a:noAutofit/>
          </a:bodyPr>
          <a:p>
            <a:pPr algn="ctr"/>
            <a:r>
              <a:rPr lang="en-US" altLang="zh-CN" sz="1400">
                <a:uFillTx/>
                <a:latin typeface="Times New Roman" panose="02020603050405020304" pitchFamily="18" charset="0"/>
                <a:sym typeface="+mn-ea"/>
              </a:rPr>
              <a:t>recursion</a:t>
            </a:r>
            <a:r>
              <a:rPr lang="zh-CN" altLang="en-US" sz="1400">
                <a:solidFill>
                  <a:schemeClr val="tx1"/>
                </a:solidFill>
                <a:uFillTx/>
                <a:latin typeface="Times New Roman" panose="02020603050405020304" pitchFamily="18" charset="0"/>
              </a:rPr>
              <a:t>函数</a:t>
            </a:r>
            <a:endParaRPr lang="zh-CN" altLang="en-US" sz="1400">
              <a:solidFill>
                <a:schemeClr val="tx1"/>
              </a:solidFill>
              <a:uFillTx/>
              <a:latin typeface="Times New Roman" panose="02020603050405020304" pitchFamily="18" charset="0"/>
            </a:endParaRPr>
          </a:p>
        </p:txBody>
      </p:sp>
      <p:sp>
        <p:nvSpPr>
          <p:cNvPr id="55" name="矩形 54"/>
          <p:cNvSpPr/>
          <p:nvPr/>
        </p:nvSpPr>
        <p:spPr>
          <a:xfrm>
            <a:off x="6229350" y="2802255"/>
            <a:ext cx="955040" cy="914400"/>
          </a:xfrm>
          <a:prstGeom prst="rect">
            <a:avLst/>
          </a:prstGeom>
          <a:noFill/>
          <a:ln w="2857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cxnSp>
        <p:nvCxnSpPr>
          <p:cNvPr id="58" name="直接连接符 57"/>
          <p:cNvCxnSpPr/>
          <p:nvPr/>
        </p:nvCxnSpPr>
        <p:spPr>
          <a:xfrm flipH="1">
            <a:off x="5666740" y="5202555"/>
            <a:ext cx="530860" cy="0"/>
          </a:xfrm>
          <a:prstGeom prst="line">
            <a:avLst/>
          </a:prstGeom>
          <a:solidFill>
            <a:schemeClr val="accent1"/>
          </a:solidFill>
          <a:ln w="19050" cap="flat" cmpd="sng" algn="ctr">
            <a:solidFill>
              <a:schemeClr val="tx1"/>
            </a:solidFill>
            <a:prstDash val="solid"/>
            <a:round/>
            <a:headEnd type="none" w="med" len="med"/>
            <a:tailEnd type="none" w="med" len="med"/>
          </a:ln>
        </p:spPr>
      </p:cxnSp>
      <p:cxnSp>
        <p:nvCxnSpPr>
          <p:cNvPr id="59" name="直接连接符 58"/>
          <p:cNvCxnSpPr/>
          <p:nvPr/>
        </p:nvCxnSpPr>
        <p:spPr>
          <a:xfrm flipH="1" flipV="1">
            <a:off x="5658485" y="4634230"/>
            <a:ext cx="0" cy="572400"/>
          </a:xfrm>
          <a:prstGeom prst="line">
            <a:avLst/>
          </a:prstGeom>
          <a:solidFill>
            <a:schemeClr val="accent1"/>
          </a:solidFill>
          <a:ln w="19050" cap="flat" cmpd="sng" algn="ctr">
            <a:solidFill>
              <a:schemeClr val="tx1"/>
            </a:solidFill>
            <a:prstDash val="solid"/>
            <a:round/>
            <a:headEnd type="none" w="med" len="med"/>
            <a:tailEnd type="none" w="med" len="med"/>
          </a:ln>
        </p:spPr>
      </p:cxnSp>
      <p:cxnSp>
        <p:nvCxnSpPr>
          <p:cNvPr id="60" name="直接箭头连接符 59"/>
          <p:cNvCxnSpPr/>
          <p:nvPr/>
        </p:nvCxnSpPr>
        <p:spPr>
          <a:xfrm>
            <a:off x="5654040" y="4638040"/>
            <a:ext cx="562610" cy="0"/>
          </a:xfrm>
          <a:prstGeom prst="straightConnector1">
            <a:avLst/>
          </a:prstGeom>
          <a:solidFill>
            <a:schemeClr val="accent1"/>
          </a:solidFill>
          <a:ln w="19050" cap="flat" cmpd="sng" algn="ctr">
            <a:solidFill>
              <a:schemeClr val="tx1"/>
            </a:solidFill>
            <a:prstDash val="solid"/>
            <a:round/>
            <a:headEnd type="none" w="med" len="med"/>
            <a:tailEnd type="arrow" w="med" len="med"/>
          </a:ln>
        </p:spPr>
      </p:cxnSp>
      <p:cxnSp>
        <p:nvCxnSpPr>
          <p:cNvPr id="61" name="直接连接符 60"/>
          <p:cNvCxnSpPr/>
          <p:nvPr/>
        </p:nvCxnSpPr>
        <p:spPr>
          <a:xfrm flipH="1">
            <a:off x="5650230" y="4037965"/>
            <a:ext cx="530860" cy="0"/>
          </a:xfrm>
          <a:prstGeom prst="line">
            <a:avLst/>
          </a:prstGeom>
          <a:solidFill>
            <a:schemeClr val="accent1"/>
          </a:solidFill>
          <a:ln w="19050" cap="flat" cmpd="sng" algn="ctr">
            <a:solidFill>
              <a:schemeClr val="tx1"/>
            </a:solidFill>
            <a:prstDash val="solid"/>
            <a:round/>
            <a:headEnd type="none" w="med" len="med"/>
            <a:tailEnd type="none" w="med" len="med"/>
          </a:ln>
        </p:spPr>
      </p:cxnSp>
      <p:cxnSp>
        <p:nvCxnSpPr>
          <p:cNvPr id="62" name="直接连接符 61"/>
          <p:cNvCxnSpPr/>
          <p:nvPr/>
        </p:nvCxnSpPr>
        <p:spPr>
          <a:xfrm flipV="1">
            <a:off x="5650865" y="3636275"/>
            <a:ext cx="0" cy="403200"/>
          </a:xfrm>
          <a:prstGeom prst="line">
            <a:avLst/>
          </a:prstGeom>
          <a:solidFill>
            <a:schemeClr val="accent1"/>
          </a:solidFill>
          <a:ln w="19050" cap="flat" cmpd="sng" algn="ctr">
            <a:solidFill>
              <a:schemeClr val="tx1"/>
            </a:solidFill>
            <a:prstDash val="solid"/>
            <a:round/>
            <a:headEnd type="none" w="med" len="med"/>
            <a:tailEnd type="none" w="med" len="med"/>
          </a:ln>
        </p:spPr>
      </p:cxnSp>
      <p:cxnSp>
        <p:nvCxnSpPr>
          <p:cNvPr id="63" name="直接箭头连接符 62"/>
          <p:cNvCxnSpPr/>
          <p:nvPr/>
        </p:nvCxnSpPr>
        <p:spPr>
          <a:xfrm>
            <a:off x="5652135" y="3644900"/>
            <a:ext cx="577215" cy="0"/>
          </a:xfrm>
          <a:prstGeom prst="straightConnector1">
            <a:avLst/>
          </a:prstGeom>
          <a:solidFill>
            <a:schemeClr val="accent1"/>
          </a:solidFill>
          <a:ln w="19050" cap="flat" cmpd="sng" algn="ctr">
            <a:solidFill>
              <a:schemeClr val="tx1"/>
            </a:solidFill>
            <a:prstDash val="solid"/>
            <a:round/>
            <a:headEnd type="none" w="med" len="med"/>
            <a:tailEnd type="arrow" w="med" len="med"/>
          </a:ln>
        </p:spPr>
      </p:cxnSp>
      <p:sp>
        <p:nvSpPr>
          <p:cNvPr id="64" name="文本框 63"/>
          <p:cNvSpPr txBox="1"/>
          <p:nvPr/>
        </p:nvSpPr>
        <p:spPr>
          <a:xfrm>
            <a:off x="3995420" y="4628515"/>
            <a:ext cx="1514475" cy="574040"/>
          </a:xfrm>
          <a:prstGeom prst="rect">
            <a:avLst/>
          </a:prstGeom>
          <a:noFill/>
        </p:spPr>
        <p:txBody>
          <a:bodyPr wrap="square" rtlCol="0">
            <a:noAutofit/>
          </a:bodyPr>
          <a:p>
            <a:pPr algn="ctr"/>
            <a:r>
              <a:rPr lang="zh-CN" altLang="en-US" sz="1400"/>
              <a:t>此时记录递归函数的返回地址</a:t>
            </a:r>
            <a:endParaRPr lang="zh-CN" altLang="en-US" sz="1400"/>
          </a:p>
        </p:txBody>
      </p:sp>
      <p:sp>
        <p:nvSpPr>
          <p:cNvPr id="65" name="文本框 64"/>
          <p:cNvSpPr txBox="1"/>
          <p:nvPr/>
        </p:nvSpPr>
        <p:spPr>
          <a:xfrm>
            <a:off x="3978910" y="3607435"/>
            <a:ext cx="1514475" cy="574040"/>
          </a:xfrm>
          <a:prstGeom prst="rect">
            <a:avLst/>
          </a:prstGeom>
          <a:noFill/>
        </p:spPr>
        <p:txBody>
          <a:bodyPr wrap="square" rtlCol="0">
            <a:noAutofit/>
          </a:bodyPr>
          <a:p>
            <a:pPr algn="ctr"/>
            <a:r>
              <a:rPr lang="zh-CN" altLang="en-US" sz="1400"/>
              <a:t>此时记录递归函数的返回地址</a:t>
            </a:r>
            <a:endParaRPr lang="zh-CN" altLang="en-US" sz="1400"/>
          </a:p>
        </p:txBody>
      </p:sp>
      <p:cxnSp>
        <p:nvCxnSpPr>
          <p:cNvPr id="66" name="直接连接符 65"/>
          <p:cNvCxnSpPr/>
          <p:nvPr/>
        </p:nvCxnSpPr>
        <p:spPr>
          <a:xfrm flipH="1">
            <a:off x="7267575" y="2853055"/>
            <a:ext cx="530860" cy="0"/>
          </a:xfrm>
          <a:prstGeom prst="line">
            <a:avLst/>
          </a:prstGeom>
          <a:solidFill>
            <a:schemeClr val="accent1"/>
          </a:solidFill>
          <a:ln w="19050" cap="flat" cmpd="sng" algn="ctr">
            <a:solidFill>
              <a:srgbClr val="FF0000"/>
            </a:solidFill>
            <a:prstDash val="solid"/>
            <a:round/>
            <a:headEnd type="none" w="med" len="med"/>
            <a:tailEnd type="none" w="med" len="med"/>
          </a:ln>
        </p:spPr>
      </p:cxnSp>
      <p:cxnSp>
        <p:nvCxnSpPr>
          <p:cNvPr id="67" name="直接连接符 66"/>
          <p:cNvCxnSpPr/>
          <p:nvPr/>
        </p:nvCxnSpPr>
        <p:spPr>
          <a:xfrm flipH="1" flipV="1">
            <a:off x="7799705" y="2853295"/>
            <a:ext cx="0" cy="1224280"/>
          </a:xfrm>
          <a:prstGeom prst="line">
            <a:avLst/>
          </a:prstGeom>
          <a:solidFill>
            <a:schemeClr val="accent1"/>
          </a:solidFill>
          <a:ln w="19050" cap="flat" cmpd="sng" algn="ctr">
            <a:solidFill>
              <a:srgbClr val="FF0000"/>
            </a:solidFill>
            <a:prstDash val="solid"/>
            <a:round/>
            <a:headEnd type="none" w="med" len="med"/>
            <a:tailEnd type="none" w="med" len="med"/>
          </a:ln>
        </p:spPr>
      </p:cxnSp>
      <p:cxnSp>
        <p:nvCxnSpPr>
          <p:cNvPr id="68" name="直接箭头连接符 67"/>
          <p:cNvCxnSpPr/>
          <p:nvPr/>
        </p:nvCxnSpPr>
        <p:spPr>
          <a:xfrm flipH="1">
            <a:off x="7236460" y="4067175"/>
            <a:ext cx="555625" cy="0"/>
          </a:xfrm>
          <a:prstGeom prst="straightConnector1">
            <a:avLst/>
          </a:prstGeom>
          <a:solidFill>
            <a:schemeClr val="accent1"/>
          </a:solidFill>
          <a:ln w="19050" cap="flat" cmpd="sng" algn="ctr">
            <a:solidFill>
              <a:srgbClr val="FF0000"/>
            </a:solidFill>
            <a:prstDash val="solid"/>
            <a:round/>
            <a:headEnd type="none" w="med" len="med"/>
            <a:tailEnd type="arrow" w="med" len="med"/>
          </a:ln>
        </p:spPr>
      </p:cxnSp>
      <p:cxnSp>
        <p:nvCxnSpPr>
          <p:cNvPr id="69" name="直接连接符 68"/>
          <p:cNvCxnSpPr/>
          <p:nvPr/>
        </p:nvCxnSpPr>
        <p:spPr>
          <a:xfrm flipH="1">
            <a:off x="7216140" y="3787140"/>
            <a:ext cx="530860" cy="0"/>
          </a:xfrm>
          <a:prstGeom prst="line">
            <a:avLst/>
          </a:prstGeom>
          <a:solidFill>
            <a:schemeClr val="accent1"/>
          </a:solidFill>
          <a:ln w="19050" cap="flat" cmpd="sng" algn="ctr">
            <a:solidFill>
              <a:srgbClr val="FF0000"/>
            </a:solidFill>
            <a:prstDash val="solid"/>
            <a:round/>
            <a:headEnd type="none" w="med" len="med"/>
            <a:tailEnd type="none" w="med" len="med"/>
          </a:ln>
        </p:spPr>
      </p:cxnSp>
      <p:cxnSp>
        <p:nvCxnSpPr>
          <p:cNvPr id="70" name="直接连接符 69"/>
          <p:cNvCxnSpPr/>
          <p:nvPr/>
        </p:nvCxnSpPr>
        <p:spPr>
          <a:xfrm flipH="1" flipV="1">
            <a:off x="7748270" y="3787380"/>
            <a:ext cx="0" cy="1224280"/>
          </a:xfrm>
          <a:prstGeom prst="line">
            <a:avLst/>
          </a:prstGeom>
          <a:solidFill>
            <a:schemeClr val="accent1"/>
          </a:solidFill>
          <a:ln w="19050" cap="flat" cmpd="sng" algn="ctr">
            <a:solidFill>
              <a:srgbClr val="FF0000"/>
            </a:solidFill>
            <a:prstDash val="solid"/>
            <a:round/>
            <a:headEnd type="none" w="med" len="med"/>
            <a:tailEnd type="none" w="med" len="med"/>
          </a:ln>
        </p:spPr>
      </p:cxnSp>
      <p:cxnSp>
        <p:nvCxnSpPr>
          <p:cNvPr id="71" name="直接箭头连接符 70"/>
          <p:cNvCxnSpPr/>
          <p:nvPr/>
        </p:nvCxnSpPr>
        <p:spPr>
          <a:xfrm flipH="1">
            <a:off x="7185025" y="5001260"/>
            <a:ext cx="555625" cy="0"/>
          </a:xfrm>
          <a:prstGeom prst="straightConnector1">
            <a:avLst/>
          </a:prstGeom>
          <a:solidFill>
            <a:schemeClr val="accent1"/>
          </a:solidFill>
          <a:ln w="19050" cap="flat" cmpd="sng" algn="ctr">
            <a:solidFill>
              <a:srgbClr val="FF0000"/>
            </a:solidFill>
            <a:prstDash val="solid"/>
            <a:round/>
            <a:headEnd type="none" w="med" len="med"/>
            <a:tailEnd type="arrow" w="med" len="med"/>
          </a:ln>
        </p:spPr>
      </p:cxnSp>
      <p:sp>
        <p:nvSpPr>
          <p:cNvPr id="72" name="文本框 71"/>
          <p:cNvSpPr txBox="1"/>
          <p:nvPr/>
        </p:nvSpPr>
        <p:spPr>
          <a:xfrm>
            <a:off x="7707630" y="3217545"/>
            <a:ext cx="1537970" cy="292735"/>
          </a:xfrm>
          <a:prstGeom prst="rect">
            <a:avLst/>
          </a:prstGeom>
          <a:noFill/>
        </p:spPr>
        <p:txBody>
          <a:bodyPr wrap="square" rtlCol="0">
            <a:noAutofit/>
          </a:bodyPr>
          <a:p>
            <a:pPr algn="ctr"/>
            <a:r>
              <a:rPr lang="zh-CN" altLang="en-US" sz="1400"/>
              <a:t>返回运行</a:t>
            </a:r>
            <a:r>
              <a:rPr lang="zh-CN" altLang="en-US" sz="1400"/>
              <a:t>地址</a:t>
            </a:r>
            <a:endParaRPr lang="zh-CN" altLang="en-US" sz="1400"/>
          </a:p>
        </p:txBody>
      </p:sp>
      <p:sp>
        <p:nvSpPr>
          <p:cNvPr id="73" name="文本框 72"/>
          <p:cNvSpPr txBox="1"/>
          <p:nvPr/>
        </p:nvSpPr>
        <p:spPr>
          <a:xfrm>
            <a:off x="7700010" y="4409440"/>
            <a:ext cx="1537970" cy="292735"/>
          </a:xfrm>
          <a:prstGeom prst="rect">
            <a:avLst/>
          </a:prstGeom>
          <a:noFill/>
        </p:spPr>
        <p:txBody>
          <a:bodyPr wrap="square" rtlCol="0">
            <a:noAutofit/>
          </a:bodyPr>
          <a:p>
            <a:pPr algn="ctr"/>
            <a:r>
              <a:rPr lang="zh-CN" altLang="en-US" sz="1400"/>
              <a:t>返回运行</a:t>
            </a:r>
            <a:r>
              <a:rPr lang="zh-CN" altLang="en-US" sz="1400"/>
              <a:t>地址</a:t>
            </a:r>
            <a:endParaRPr lang="zh-CN" altLang="en-US" sz="140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75474" y="1052736"/>
            <a:ext cx="4121150"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3.3.2 </a:t>
            </a:r>
            <a:r>
              <a:rPr lang="zh-CN" altLang="en-US" sz="2800" b="1" dirty="0">
                <a:solidFill>
                  <a:srgbClr val="0000FF"/>
                </a:solidFill>
                <a:latin typeface="楷体" panose="02010609060101010101" pitchFamily="49" charset="-122"/>
                <a:ea typeface="楷体" panose="02010609060101010101" pitchFamily="49" charset="-122"/>
              </a:rPr>
              <a:t>二分查找经典</a:t>
            </a:r>
            <a:r>
              <a:rPr lang="zh-CN" altLang="en-US" sz="2800" b="1" dirty="0">
                <a:solidFill>
                  <a:srgbClr val="0000FF"/>
                </a:solidFill>
                <a:latin typeface="楷体" panose="02010609060101010101" pitchFamily="49" charset="-122"/>
                <a:ea typeface="楷体" panose="02010609060101010101" pitchFamily="49" charset="-122"/>
              </a:rPr>
              <a:t>案例</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5" name="文本框 4"/>
          <p:cNvSpPr txBox="1"/>
          <p:nvPr/>
        </p:nvSpPr>
        <p:spPr>
          <a:xfrm>
            <a:off x="683260" y="1557020"/>
            <a:ext cx="5543550" cy="381000"/>
          </a:xfrm>
          <a:prstGeom prst="rect">
            <a:avLst/>
          </a:prstGeom>
          <a:noFill/>
        </p:spPr>
        <p:txBody>
          <a:bodyPr wrap="square" rtlCol="0" anchor="t">
            <a:noAutofit/>
          </a:bodyPr>
          <a:p>
            <a:pPr marL="0" indent="0" latinLnBrk="0">
              <a:spcBef>
                <a:spcPts val="0"/>
              </a:spcBef>
              <a:buSzTx/>
              <a:buFontTx/>
              <a:buNone/>
            </a:pPr>
            <a:r>
              <a:rPr lang="zh-CN" altLang="en-US" sz="1800" dirty="0">
                <a:solidFill>
                  <a:srgbClr val="080808"/>
                </a:solidFill>
                <a:uFillTx/>
                <a:latin typeface="Times New Roman" panose="02020603050405020304" pitchFamily="18" charset="0"/>
                <a:cs typeface="Times New Roman" panose="02020603050405020304" pitchFamily="18" charset="0"/>
                <a:sym typeface="+mn-ea"/>
              </a:rPr>
              <a:t>三、</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Pow</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函数的的</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实现</a:t>
            </a:r>
            <a:endParaRPr lang="zh-CN" altLang="en-US" sz="1800" dirty="0">
              <a:solidFill>
                <a:srgbClr val="080808"/>
              </a:solidFill>
              <a:uFillTx/>
              <a:latin typeface="Times New Roman" panose="02020603050405020304" pitchFamily="18" charset="0"/>
              <a:cs typeface="Times New Roman" panose="02020603050405020304" pitchFamily="18" charset="0"/>
              <a:sym typeface="+mn-ea"/>
            </a:endParaRPr>
          </a:p>
        </p:txBody>
      </p:sp>
      <p:sp>
        <p:nvSpPr>
          <p:cNvPr id="16" name="文本框 15"/>
          <p:cNvSpPr txBox="1"/>
          <p:nvPr/>
        </p:nvSpPr>
        <p:spPr>
          <a:xfrm>
            <a:off x="876300" y="4940935"/>
            <a:ext cx="7145655" cy="508000"/>
          </a:xfrm>
          <a:prstGeom prst="rect">
            <a:avLst/>
          </a:prstGeom>
        </p:spPr>
        <p:txBody>
          <a:bodyPr>
            <a:noAutofit/>
          </a:bodyPr>
          <a:p>
            <a:pPr marL="0" indent="0"/>
            <a:r>
              <a:rPr lang="zh-CN" altLang="en-US" sz="1600" b="0" i="0">
                <a:solidFill>
                  <a:srgbClr val="262626"/>
                </a:solidFill>
                <a:latin typeface="Times New Roman" panose="02020603050405020304" pitchFamily="18" charset="0"/>
              </a:rPr>
              <a:t>有二叉树直接用递归实现，递归的出口就是</a:t>
            </a:r>
            <a:r>
              <a:rPr lang="en-US" altLang="zh-CN" sz="1600" b="0" i="0">
                <a:solidFill>
                  <a:srgbClr val="262626"/>
                </a:solidFill>
                <a:latin typeface="Times New Roman" panose="02020603050405020304" pitchFamily="18" charset="0"/>
              </a:rPr>
              <a:t>n==1</a:t>
            </a:r>
            <a:r>
              <a:rPr lang="zh-CN" altLang="en-US" sz="1600" b="0" i="0">
                <a:solidFill>
                  <a:srgbClr val="262626"/>
                </a:solidFill>
                <a:latin typeface="Times New Roman" panose="02020603050405020304" pitchFamily="18" charset="0"/>
              </a:rPr>
              <a:t>时候，然后将两部分</a:t>
            </a:r>
            <a:r>
              <a:rPr lang="zh-CN" altLang="en-US" sz="1600" b="0" i="0">
                <a:solidFill>
                  <a:srgbClr val="262626"/>
                </a:solidFill>
                <a:latin typeface="Times New Roman" panose="02020603050405020304" pitchFamily="18" charset="0"/>
              </a:rPr>
              <a:t>合并。</a:t>
            </a:r>
            <a:endParaRPr lang="zh-CN" altLang="en-US" sz="1600" b="0" i="0">
              <a:solidFill>
                <a:srgbClr val="262626"/>
              </a:solidFill>
              <a:latin typeface="Times New Roman" panose="02020603050405020304" pitchFamily="18" charset="0"/>
            </a:endParaRPr>
          </a:p>
        </p:txBody>
      </p:sp>
      <p:sp>
        <p:nvSpPr>
          <p:cNvPr id="10" name="圆角矩形 9"/>
          <p:cNvSpPr/>
          <p:nvPr/>
        </p:nvSpPr>
        <p:spPr>
          <a:xfrm>
            <a:off x="3960495" y="1934210"/>
            <a:ext cx="930275" cy="528320"/>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1" name="文本框 10"/>
          <p:cNvSpPr txBox="1"/>
          <p:nvPr/>
        </p:nvSpPr>
        <p:spPr>
          <a:xfrm>
            <a:off x="3858895" y="1934210"/>
            <a:ext cx="1136650" cy="542925"/>
          </a:xfrm>
          <a:prstGeom prst="rect">
            <a:avLst/>
          </a:prstGeom>
          <a:noFill/>
        </p:spPr>
        <p:txBody>
          <a:bodyPr wrap="square" rtlCol="0">
            <a:noAutofit/>
          </a:bodyPr>
          <a:p>
            <a:pPr algn="ctr"/>
            <a:r>
              <a:rPr lang="en-US" altLang="zh-CN">
                <a:latin typeface="Times New Roman" panose="02020603050405020304" pitchFamily="18" charset="0"/>
                <a:cs typeface="Times New Roman" panose="02020603050405020304" pitchFamily="18" charset="0"/>
              </a:rPr>
              <a:t>2</a:t>
            </a:r>
            <a:r>
              <a:rPr lang="en-US" altLang="zh-CN" baseline="30000">
                <a:latin typeface="Times New Roman" panose="02020603050405020304" pitchFamily="18" charset="0"/>
                <a:cs typeface="Times New Roman" panose="02020603050405020304" pitchFamily="18" charset="0"/>
              </a:rPr>
              <a:t>n</a:t>
            </a:r>
            <a:endParaRPr lang="en-US" altLang="zh-CN" baseline="30000">
              <a:latin typeface="Times New Roman" panose="02020603050405020304" pitchFamily="18" charset="0"/>
              <a:cs typeface="Times New Roman" panose="02020603050405020304" pitchFamily="18" charset="0"/>
            </a:endParaRPr>
          </a:p>
        </p:txBody>
      </p:sp>
      <p:sp>
        <p:nvSpPr>
          <p:cNvPr id="12" name="圆角矩形 11"/>
          <p:cNvSpPr/>
          <p:nvPr/>
        </p:nvSpPr>
        <p:spPr>
          <a:xfrm>
            <a:off x="2932430" y="2978785"/>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3" name="文本框 12"/>
          <p:cNvSpPr txBox="1"/>
          <p:nvPr/>
        </p:nvSpPr>
        <p:spPr>
          <a:xfrm>
            <a:off x="3076575" y="2978785"/>
            <a:ext cx="944880" cy="457200"/>
          </a:xfrm>
          <a:prstGeom prst="rect">
            <a:avLst/>
          </a:prstGeom>
          <a:noFill/>
        </p:spPr>
        <p:txBody>
          <a:bodyPr wrap="square" rtlCol="0">
            <a:noAutofit/>
          </a:bodyPr>
          <a:p>
            <a:r>
              <a:rPr lang="en-US" altLang="zh-CN" sz="1400">
                <a:latin typeface="Times New Roman" panose="02020603050405020304" pitchFamily="18" charset="0"/>
                <a:cs typeface="Times New Roman" panose="02020603050405020304" pitchFamily="18" charset="0"/>
              </a:rPr>
              <a:t>2</a:t>
            </a:r>
            <a:r>
              <a:rPr lang="en-US" altLang="zh-CN" sz="1400" baseline="30000">
                <a:latin typeface="Times New Roman" panose="02020603050405020304" pitchFamily="18" charset="0"/>
                <a:cs typeface="Times New Roman" panose="02020603050405020304" pitchFamily="18" charset="0"/>
              </a:rPr>
              <a:t>n/2</a:t>
            </a:r>
            <a:endParaRPr lang="en-US" altLang="zh-CN" sz="1400" baseline="30000">
              <a:latin typeface="Times New Roman" panose="02020603050405020304" pitchFamily="18" charset="0"/>
              <a:cs typeface="Times New Roman" panose="02020603050405020304" pitchFamily="18" charset="0"/>
            </a:endParaRPr>
          </a:p>
        </p:txBody>
      </p:sp>
      <p:sp>
        <p:nvSpPr>
          <p:cNvPr id="14" name="圆角矩形 13"/>
          <p:cNvSpPr/>
          <p:nvPr/>
        </p:nvSpPr>
        <p:spPr>
          <a:xfrm>
            <a:off x="4723130" y="2978785"/>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5" name="文本框 14"/>
          <p:cNvSpPr txBox="1"/>
          <p:nvPr/>
        </p:nvSpPr>
        <p:spPr>
          <a:xfrm>
            <a:off x="4867275" y="2978785"/>
            <a:ext cx="944880" cy="457200"/>
          </a:xfrm>
          <a:prstGeom prst="rect">
            <a:avLst/>
          </a:prstGeom>
          <a:noFill/>
        </p:spPr>
        <p:txBody>
          <a:bodyPr wrap="square" rtlCol="0">
            <a:noAutofit/>
          </a:bodyPr>
          <a:p>
            <a:r>
              <a:rPr lang="en-US" altLang="zh-CN" sz="1400">
                <a:latin typeface="Times New Roman" panose="02020603050405020304" pitchFamily="18" charset="0"/>
                <a:cs typeface="Times New Roman" panose="02020603050405020304" pitchFamily="18" charset="0"/>
              </a:rPr>
              <a:t>2</a:t>
            </a:r>
            <a:r>
              <a:rPr lang="en-US" altLang="zh-CN" sz="1400" baseline="30000">
                <a:latin typeface="Times New Roman" panose="02020603050405020304" pitchFamily="18" charset="0"/>
                <a:cs typeface="Times New Roman" panose="02020603050405020304" pitchFamily="18" charset="0"/>
              </a:rPr>
              <a:t>n/2</a:t>
            </a:r>
            <a:endParaRPr lang="en-US" altLang="zh-CN" sz="1400" baseline="30000">
              <a:latin typeface="Times New Roman" panose="02020603050405020304" pitchFamily="18" charset="0"/>
              <a:cs typeface="Times New Roman" panose="02020603050405020304" pitchFamily="18" charset="0"/>
            </a:endParaRPr>
          </a:p>
        </p:txBody>
      </p:sp>
      <p:sp>
        <p:nvSpPr>
          <p:cNvPr id="2" name="圆角矩形 1"/>
          <p:cNvSpPr/>
          <p:nvPr/>
        </p:nvSpPr>
        <p:spPr>
          <a:xfrm>
            <a:off x="2193925" y="3987165"/>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4" name="文本框 3"/>
          <p:cNvSpPr txBox="1"/>
          <p:nvPr/>
        </p:nvSpPr>
        <p:spPr>
          <a:xfrm>
            <a:off x="2204720" y="3987165"/>
            <a:ext cx="944880" cy="457200"/>
          </a:xfrm>
          <a:prstGeom prst="rect">
            <a:avLst/>
          </a:prstGeom>
          <a:noFill/>
        </p:spPr>
        <p:txBody>
          <a:bodyPr wrap="square" rtlCol="0">
            <a:noAutofit/>
          </a:bodyPr>
          <a:p>
            <a:r>
              <a:rPr lang="en-US" altLang="zh-CN" sz="1400">
                <a:latin typeface="Times New Roman" panose="02020603050405020304" pitchFamily="18" charset="0"/>
                <a:cs typeface="Times New Roman" panose="02020603050405020304" pitchFamily="18" charset="0"/>
              </a:rPr>
              <a:t>2</a:t>
            </a:r>
            <a:r>
              <a:rPr lang="en-US" altLang="zh-CN" sz="1400" baseline="30000">
                <a:latin typeface="Times New Roman" panose="02020603050405020304" pitchFamily="18" charset="0"/>
                <a:cs typeface="Times New Roman" panose="02020603050405020304" pitchFamily="18" charset="0"/>
              </a:rPr>
              <a:t>n/4</a:t>
            </a:r>
            <a:endParaRPr lang="en-US" altLang="zh-CN" sz="1400" baseline="30000">
              <a:latin typeface="Times New Roman" panose="02020603050405020304" pitchFamily="18" charset="0"/>
              <a:cs typeface="Times New Roman" panose="02020603050405020304" pitchFamily="18" charset="0"/>
            </a:endParaRPr>
          </a:p>
        </p:txBody>
      </p:sp>
      <p:sp>
        <p:nvSpPr>
          <p:cNvPr id="18" name="圆角矩形 17"/>
          <p:cNvSpPr/>
          <p:nvPr/>
        </p:nvSpPr>
        <p:spPr>
          <a:xfrm>
            <a:off x="3335020" y="3987165"/>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6" name="文本框 5"/>
          <p:cNvSpPr txBox="1"/>
          <p:nvPr/>
        </p:nvSpPr>
        <p:spPr>
          <a:xfrm>
            <a:off x="3345815" y="3987165"/>
            <a:ext cx="944880" cy="457200"/>
          </a:xfrm>
          <a:prstGeom prst="rect">
            <a:avLst/>
          </a:prstGeom>
          <a:noFill/>
        </p:spPr>
        <p:txBody>
          <a:bodyPr wrap="square" rtlCol="0">
            <a:noAutofit/>
          </a:bodyPr>
          <a:p>
            <a:r>
              <a:rPr lang="en-US" altLang="zh-CN" sz="1400">
                <a:latin typeface="Times New Roman" panose="02020603050405020304" pitchFamily="18" charset="0"/>
                <a:cs typeface="Times New Roman" panose="02020603050405020304" pitchFamily="18" charset="0"/>
                <a:sym typeface="+mn-ea"/>
              </a:rPr>
              <a:t>2</a:t>
            </a:r>
            <a:r>
              <a:rPr lang="en-US" altLang="zh-CN" sz="1400" baseline="30000">
                <a:latin typeface="Times New Roman" panose="02020603050405020304" pitchFamily="18" charset="0"/>
                <a:cs typeface="Times New Roman" panose="02020603050405020304" pitchFamily="18" charset="0"/>
                <a:sym typeface="+mn-ea"/>
              </a:rPr>
              <a:t>n/4</a:t>
            </a:r>
            <a:endParaRPr lang="en-US" altLang="zh-CN" sz="1400">
              <a:latin typeface="Times New Roman" panose="02020603050405020304" pitchFamily="18" charset="0"/>
              <a:cs typeface="Times New Roman" panose="02020603050405020304" pitchFamily="18" charset="0"/>
            </a:endParaRPr>
          </a:p>
        </p:txBody>
      </p:sp>
      <p:sp>
        <p:nvSpPr>
          <p:cNvPr id="7" name="圆角矩形 6"/>
          <p:cNvSpPr/>
          <p:nvPr/>
        </p:nvSpPr>
        <p:spPr>
          <a:xfrm>
            <a:off x="4570730" y="3987165"/>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8" name="文本框 7"/>
          <p:cNvSpPr txBox="1"/>
          <p:nvPr/>
        </p:nvSpPr>
        <p:spPr>
          <a:xfrm>
            <a:off x="4581525" y="3987165"/>
            <a:ext cx="944880" cy="457200"/>
          </a:xfrm>
          <a:prstGeom prst="rect">
            <a:avLst/>
          </a:prstGeom>
          <a:noFill/>
        </p:spPr>
        <p:txBody>
          <a:bodyPr wrap="square" rtlCol="0">
            <a:noAutofit/>
          </a:bodyPr>
          <a:p>
            <a:r>
              <a:rPr lang="en-US" altLang="zh-CN" sz="1400">
                <a:latin typeface="Times New Roman" panose="02020603050405020304" pitchFamily="18" charset="0"/>
                <a:cs typeface="Times New Roman" panose="02020603050405020304" pitchFamily="18" charset="0"/>
                <a:sym typeface="+mn-ea"/>
              </a:rPr>
              <a:t>2</a:t>
            </a:r>
            <a:r>
              <a:rPr lang="en-US" altLang="zh-CN" sz="1400" baseline="30000">
                <a:latin typeface="Times New Roman" panose="02020603050405020304" pitchFamily="18" charset="0"/>
                <a:cs typeface="Times New Roman" panose="02020603050405020304" pitchFamily="18" charset="0"/>
                <a:sym typeface="+mn-ea"/>
              </a:rPr>
              <a:t>n/4</a:t>
            </a:r>
            <a:endParaRPr lang="en-US" altLang="zh-CN" sz="1400">
              <a:latin typeface="Times New Roman" panose="02020603050405020304" pitchFamily="18" charset="0"/>
              <a:cs typeface="Times New Roman" panose="02020603050405020304" pitchFamily="18" charset="0"/>
            </a:endParaRPr>
          </a:p>
        </p:txBody>
      </p:sp>
      <p:sp>
        <p:nvSpPr>
          <p:cNvPr id="9" name="圆角矩形 8"/>
          <p:cNvSpPr/>
          <p:nvPr/>
        </p:nvSpPr>
        <p:spPr>
          <a:xfrm>
            <a:off x="5711825" y="3987165"/>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5" name="文本框 24"/>
          <p:cNvSpPr txBox="1"/>
          <p:nvPr/>
        </p:nvSpPr>
        <p:spPr>
          <a:xfrm>
            <a:off x="5722620" y="3987165"/>
            <a:ext cx="944880" cy="457200"/>
          </a:xfrm>
          <a:prstGeom prst="rect">
            <a:avLst/>
          </a:prstGeom>
          <a:noFill/>
        </p:spPr>
        <p:txBody>
          <a:bodyPr wrap="square" rtlCol="0">
            <a:noAutofit/>
          </a:bodyPr>
          <a:p>
            <a:r>
              <a:rPr lang="en-US" altLang="zh-CN" sz="1400">
                <a:latin typeface="Times New Roman" panose="02020603050405020304" pitchFamily="18" charset="0"/>
                <a:cs typeface="Times New Roman" panose="02020603050405020304" pitchFamily="18" charset="0"/>
                <a:sym typeface="+mn-ea"/>
              </a:rPr>
              <a:t>2</a:t>
            </a:r>
            <a:r>
              <a:rPr lang="en-US" altLang="zh-CN" sz="1400" baseline="30000">
                <a:latin typeface="Times New Roman" panose="02020603050405020304" pitchFamily="18" charset="0"/>
                <a:cs typeface="Times New Roman" panose="02020603050405020304" pitchFamily="18" charset="0"/>
                <a:sym typeface="+mn-ea"/>
              </a:rPr>
              <a:t>n/4</a:t>
            </a:r>
            <a:endParaRPr lang="en-US" altLang="zh-CN" sz="1400">
              <a:latin typeface="Times New Roman" panose="02020603050405020304" pitchFamily="18" charset="0"/>
              <a:cs typeface="Times New Roman" panose="02020603050405020304" pitchFamily="18" charset="0"/>
            </a:endParaRPr>
          </a:p>
        </p:txBody>
      </p:sp>
      <p:cxnSp>
        <p:nvCxnSpPr>
          <p:cNvPr id="26" name="直接连接符 25"/>
          <p:cNvCxnSpPr>
            <a:stCxn id="11" idx="2"/>
            <a:endCxn id="13" idx="0"/>
          </p:cNvCxnSpPr>
          <p:nvPr/>
        </p:nvCxnSpPr>
        <p:spPr>
          <a:xfrm flipH="1">
            <a:off x="3549015" y="2477135"/>
            <a:ext cx="878205" cy="50165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7" name="直接连接符 26"/>
          <p:cNvCxnSpPr>
            <a:endCxn id="15" idx="0"/>
          </p:cNvCxnSpPr>
          <p:nvPr/>
        </p:nvCxnSpPr>
        <p:spPr>
          <a:xfrm>
            <a:off x="4434840" y="2475230"/>
            <a:ext cx="904875" cy="50355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8" name="直接连接符 27"/>
          <p:cNvCxnSpPr>
            <a:endCxn id="4" idx="0"/>
          </p:cNvCxnSpPr>
          <p:nvPr/>
        </p:nvCxnSpPr>
        <p:spPr>
          <a:xfrm flipH="1">
            <a:off x="2677160" y="3351530"/>
            <a:ext cx="787400" cy="63563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9" name="直接连接符 28"/>
          <p:cNvCxnSpPr>
            <a:endCxn id="6" idx="0"/>
          </p:cNvCxnSpPr>
          <p:nvPr/>
        </p:nvCxnSpPr>
        <p:spPr>
          <a:xfrm>
            <a:off x="3464560" y="3360420"/>
            <a:ext cx="353695" cy="62674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30" name="直接连接符 29"/>
          <p:cNvCxnSpPr>
            <a:endCxn id="8" idx="0"/>
          </p:cNvCxnSpPr>
          <p:nvPr/>
        </p:nvCxnSpPr>
        <p:spPr>
          <a:xfrm flipH="1">
            <a:off x="5053965" y="3357880"/>
            <a:ext cx="173355" cy="62928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31" name="直接连接符 30"/>
          <p:cNvCxnSpPr>
            <a:endCxn id="25" idx="0"/>
          </p:cNvCxnSpPr>
          <p:nvPr/>
        </p:nvCxnSpPr>
        <p:spPr>
          <a:xfrm>
            <a:off x="5227320" y="3366770"/>
            <a:ext cx="967740" cy="620395"/>
          </a:xfrm>
          <a:prstGeom prst="line">
            <a:avLst/>
          </a:prstGeom>
          <a:solidFill>
            <a:schemeClr val="accent1"/>
          </a:solidFill>
          <a:ln w="9525" cap="flat" cmpd="sng" algn="ctr">
            <a:solidFill>
              <a:schemeClr val="tx1"/>
            </a:solidFill>
            <a:prstDash val="solid"/>
            <a:round/>
            <a:headEnd type="none" w="med" len="med"/>
            <a:tailEnd type="none" w="med" len="med"/>
          </a:ln>
        </p:spPr>
      </p:cxn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75474" y="1052736"/>
            <a:ext cx="4121150"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3.3.2 </a:t>
            </a:r>
            <a:r>
              <a:rPr lang="zh-CN" altLang="en-US" sz="2800" b="1" dirty="0">
                <a:solidFill>
                  <a:srgbClr val="0000FF"/>
                </a:solidFill>
                <a:latin typeface="楷体" panose="02010609060101010101" pitchFamily="49" charset="-122"/>
                <a:ea typeface="楷体" panose="02010609060101010101" pitchFamily="49" charset="-122"/>
              </a:rPr>
              <a:t>二分查找经典</a:t>
            </a:r>
            <a:r>
              <a:rPr lang="zh-CN" altLang="en-US" sz="2800" b="1" dirty="0">
                <a:solidFill>
                  <a:srgbClr val="0000FF"/>
                </a:solidFill>
                <a:latin typeface="楷体" panose="02010609060101010101" pitchFamily="49" charset="-122"/>
                <a:ea typeface="楷体" panose="02010609060101010101" pitchFamily="49" charset="-122"/>
              </a:rPr>
              <a:t>案例</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5" name="文本框 4"/>
          <p:cNvSpPr txBox="1"/>
          <p:nvPr/>
        </p:nvSpPr>
        <p:spPr>
          <a:xfrm>
            <a:off x="683260" y="1557020"/>
            <a:ext cx="5543550" cy="381000"/>
          </a:xfrm>
          <a:prstGeom prst="rect">
            <a:avLst/>
          </a:prstGeom>
          <a:noFill/>
        </p:spPr>
        <p:txBody>
          <a:bodyPr wrap="square" rtlCol="0" anchor="t">
            <a:noAutofit/>
          </a:bodyPr>
          <a:p>
            <a:pPr marL="0" indent="0" latinLnBrk="0">
              <a:spcBef>
                <a:spcPts val="0"/>
              </a:spcBef>
              <a:buSzTx/>
              <a:buFontTx/>
              <a:buNone/>
            </a:pPr>
            <a:r>
              <a:rPr lang="zh-CN" altLang="en-US" sz="1800" dirty="0">
                <a:solidFill>
                  <a:srgbClr val="080808"/>
                </a:solidFill>
                <a:uFillTx/>
                <a:latin typeface="Times New Roman" panose="02020603050405020304" pitchFamily="18" charset="0"/>
                <a:cs typeface="Times New Roman" panose="02020603050405020304" pitchFamily="18" charset="0"/>
                <a:sym typeface="+mn-ea"/>
              </a:rPr>
              <a:t>三、</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Pow</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函数的</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二分法实现</a:t>
            </a:r>
            <a:endParaRPr lang="zh-CN" altLang="en-US" sz="1800" dirty="0">
              <a:solidFill>
                <a:srgbClr val="080808"/>
              </a:solidFill>
              <a:uFillTx/>
              <a:latin typeface="Times New Roman" panose="02020603050405020304" pitchFamily="18" charset="0"/>
              <a:cs typeface="Times New Roman" panose="02020603050405020304" pitchFamily="18" charset="0"/>
              <a:sym typeface="+mn-ea"/>
            </a:endParaRPr>
          </a:p>
        </p:txBody>
      </p:sp>
      <p:sp>
        <p:nvSpPr>
          <p:cNvPr id="16" name="文本框 15"/>
          <p:cNvSpPr txBox="1"/>
          <p:nvPr/>
        </p:nvSpPr>
        <p:spPr>
          <a:xfrm>
            <a:off x="899160" y="2132965"/>
            <a:ext cx="5101590" cy="1811020"/>
          </a:xfrm>
          <a:prstGeom prst="rect">
            <a:avLst/>
          </a:prstGeom>
        </p:spPr>
        <p:txBody>
          <a:bodyPr>
            <a:noAutofit/>
          </a:bodyPr>
          <a:p>
            <a:pPr marL="0" indent="0"/>
            <a:r>
              <a:rPr lang="en-US" altLang="zh-CN" sz="1600" b="0" i="0">
                <a:solidFill>
                  <a:srgbClr val="262626"/>
                </a:solidFill>
                <a:latin typeface="Times New Roman" panose="02020603050405020304" pitchFamily="18" charset="0"/>
              </a:rPr>
              <a:t>def Pow(num</a:t>
            </a:r>
            <a:r>
              <a:rPr lang="en-US" altLang="zh-CN" sz="1600" b="0" i="0">
                <a:solidFill>
                  <a:srgbClr val="262626"/>
                </a:solidFill>
                <a:latin typeface="Times New Roman" panose="02020603050405020304" pitchFamily="18" charset="0"/>
              </a:rPr>
              <a:t>bers:int ,ex:int)-&gt;int:</a:t>
            </a:r>
            <a:endParaRPr lang="en-US" altLang="zh-CN" sz="1600" b="0" i="0">
              <a:solidFill>
                <a:srgbClr val="262626"/>
              </a:solidFill>
              <a:latin typeface="Times New Roman" panose="02020603050405020304" pitchFamily="18" charset="0"/>
            </a:endParaRPr>
          </a:p>
          <a:p>
            <a:pPr marL="0" indent="457200"/>
            <a:endParaRPr lang="en-US" altLang="zh-CN" sz="1600" b="0" i="0">
              <a:solidFill>
                <a:srgbClr val="262626"/>
              </a:solidFill>
              <a:latin typeface="Times New Roman" panose="02020603050405020304" pitchFamily="18" charset="0"/>
            </a:endParaRPr>
          </a:p>
          <a:p>
            <a:pPr marL="0" indent="0"/>
            <a:endParaRPr lang="en-US" altLang="zh-CN" sz="1600" b="0" i="0">
              <a:solidFill>
                <a:srgbClr val="262626"/>
              </a:solidFill>
              <a:latin typeface="Times New Roman" panose="02020603050405020304" pitchFamily="18" charset="0"/>
            </a:endParaRPr>
          </a:p>
          <a:p>
            <a:pPr marL="0" indent="0"/>
            <a:endParaRPr lang="en-US" altLang="zh-CN" sz="1600" b="0" i="0">
              <a:solidFill>
                <a:srgbClr val="262626"/>
              </a:solidFill>
              <a:latin typeface="Times New Roman" panose="02020603050405020304" pitchFamily="18" charset="0"/>
            </a:endParaRPr>
          </a:p>
          <a:p>
            <a:pPr marL="0" indent="457200"/>
            <a:r>
              <a:rPr lang="en-US" altLang="zh-CN" sz="1600" b="0" i="0">
                <a:solidFill>
                  <a:srgbClr val="262626"/>
                </a:solidFill>
                <a:latin typeface="Times New Roman" panose="02020603050405020304" pitchFamily="18" charset="0"/>
              </a:rPr>
              <a:t>if ex==1:</a:t>
            </a:r>
            <a:endParaRPr lang="en-US" altLang="zh-CN" sz="1600" b="0" i="0">
              <a:solidFill>
                <a:srgbClr val="262626"/>
              </a:solidFill>
              <a:latin typeface="Times New Roman" panose="02020603050405020304" pitchFamily="18" charset="0"/>
            </a:endParaRPr>
          </a:p>
          <a:p>
            <a:pPr marL="457200" lvl="1" indent="457200"/>
            <a:r>
              <a:rPr lang="en-US" altLang="zh-CN" sz="1600" b="0" i="0">
                <a:solidFill>
                  <a:srgbClr val="262626"/>
                </a:solidFill>
                <a:latin typeface="Times New Roman" panose="02020603050405020304" pitchFamily="18" charset="0"/>
              </a:rPr>
              <a:t>return numbers</a:t>
            </a:r>
            <a:endParaRPr lang="en-US" altLang="zh-CN" sz="1600" b="0" i="0">
              <a:solidFill>
                <a:srgbClr val="262626"/>
              </a:solidFill>
              <a:latin typeface="Times New Roman" panose="02020603050405020304" pitchFamily="18" charset="0"/>
            </a:endParaRPr>
          </a:p>
          <a:p>
            <a:pPr marL="0" lvl="1" indent="0" latinLnBrk="0"/>
            <a:r>
              <a:rPr lang="en-US" altLang="zh-CN" sz="1600" b="0" i="0">
                <a:solidFill>
                  <a:srgbClr val="262626"/>
                </a:solidFill>
                <a:latin typeface="Times New Roman" panose="02020603050405020304" pitchFamily="18" charset="0"/>
              </a:rPr>
              <a:t>         if ex == 0:</a:t>
            </a:r>
            <a:endParaRPr lang="en-US" altLang="zh-CN" sz="1600" b="0" i="0">
              <a:solidFill>
                <a:srgbClr val="262626"/>
              </a:solidFill>
              <a:latin typeface="Times New Roman" panose="02020603050405020304" pitchFamily="18" charset="0"/>
            </a:endParaRPr>
          </a:p>
          <a:p>
            <a:pPr marL="0" lvl="1" indent="0" latinLnBrk="0"/>
            <a:r>
              <a:rPr lang="en-US" altLang="zh-CN" sz="1600" b="0" i="0">
                <a:solidFill>
                  <a:srgbClr val="262626"/>
                </a:solidFill>
                <a:latin typeface="Times New Roman" panose="02020603050405020304" pitchFamily="18" charset="0"/>
              </a:rPr>
              <a:t>                  return 1</a:t>
            </a:r>
            <a:endParaRPr lang="en-US" altLang="zh-CN" sz="1600" b="0" i="0">
              <a:solidFill>
                <a:srgbClr val="262626"/>
              </a:solidFill>
              <a:latin typeface="Times New Roman" panose="02020603050405020304" pitchFamily="18" charset="0"/>
            </a:endParaRPr>
          </a:p>
          <a:p>
            <a:pPr marL="0" indent="457200"/>
            <a:endParaRPr lang="en-US" altLang="zh-CN" sz="1600" b="0" i="0">
              <a:solidFill>
                <a:srgbClr val="262626"/>
              </a:solidFill>
              <a:latin typeface="Times New Roman" panose="02020603050405020304" pitchFamily="18" charset="0"/>
            </a:endParaRPr>
          </a:p>
        </p:txBody>
      </p:sp>
      <p:sp>
        <p:nvSpPr>
          <p:cNvPr id="17" name="文本框 16"/>
          <p:cNvSpPr txBox="1"/>
          <p:nvPr/>
        </p:nvSpPr>
        <p:spPr>
          <a:xfrm>
            <a:off x="883285" y="4149090"/>
            <a:ext cx="5727700" cy="1017905"/>
          </a:xfrm>
          <a:prstGeom prst="rect">
            <a:avLst/>
          </a:prstGeom>
          <a:noFill/>
        </p:spPr>
        <p:txBody>
          <a:bodyPr wrap="square" rtlCol="0" anchor="t">
            <a:noAutofit/>
          </a:bodyPr>
          <a:p>
            <a:pPr marL="0" indent="457200"/>
            <a:r>
              <a:rPr lang="en-US" altLang="zh-CN" sz="1600">
                <a:solidFill>
                  <a:srgbClr val="262626"/>
                </a:solidFill>
                <a:latin typeface="Times New Roman" panose="02020603050405020304" pitchFamily="18" charset="0"/>
                <a:sym typeface="+mn-ea"/>
              </a:rPr>
              <a:t>half = Pow(numbers,</a:t>
            </a:r>
            <a:r>
              <a:rPr lang="en-US" altLang="zh-CN" sz="1600">
                <a:solidFill>
                  <a:srgbClr val="262626"/>
                </a:solidFill>
                <a:latin typeface="Times New Roman" panose="02020603050405020304" pitchFamily="18" charset="0"/>
                <a:sym typeface="+mn-ea"/>
              </a:rPr>
              <a:t>ex//2)</a:t>
            </a:r>
            <a:endParaRPr lang="en-US" altLang="zh-CN" sz="1600">
              <a:solidFill>
                <a:srgbClr val="262626"/>
              </a:solidFill>
              <a:latin typeface="Times New Roman" panose="02020603050405020304" pitchFamily="18" charset="0"/>
              <a:sym typeface="+mn-ea"/>
            </a:endParaRPr>
          </a:p>
          <a:p>
            <a:pPr marL="0" indent="457200"/>
            <a:r>
              <a:rPr lang="en-US" altLang="zh-CN" sz="1600">
                <a:solidFill>
                  <a:srgbClr val="262626"/>
                </a:solidFill>
                <a:latin typeface="Times New Roman" panose="02020603050405020304" pitchFamily="18" charset="0"/>
                <a:sym typeface="+mn-ea"/>
              </a:rPr>
              <a:t>return half*half*numbers if ex%2==1 else half*half</a:t>
            </a:r>
            <a:endParaRPr lang="en-US" altLang="zh-CN" sz="1600">
              <a:solidFill>
                <a:srgbClr val="262626"/>
              </a:solidFill>
              <a:latin typeface="Times New Roman" panose="02020603050405020304" pitchFamily="18" charset="0"/>
              <a:sym typeface="+mn-ea"/>
            </a:endParaRPr>
          </a:p>
          <a:p>
            <a:pPr marL="457200" lvl="1" indent="457200"/>
            <a:endParaRPr lang="en-US" altLang="zh-CN" sz="1600">
              <a:solidFill>
                <a:srgbClr val="262626"/>
              </a:solidFill>
              <a:latin typeface="Times New Roman" panose="02020603050405020304" pitchFamily="18" charset="0"/>
              <a:sym typeface="+mn-ea"/>
            </a:endParaRPr>
          </a:p>
        </p:txBody>
      </p:sp>
      <p:sp>
        <p:nvSpPr>
          <p:cNvPr id="20" name="文本框 19"/>
          <p:cNvSpPr txBox="1"/>
          <p:nvPr/>
        </p:nvSpPr>
        <p:spPr>
          <a:xfrm>
            <a:off x="894715" y="2419985"/>
            <a:ext cx="4572000" cy="829945"/>
          </a:xfrm>
          <a:prstGeom prst="rect">
            <a:avLst/>
          </a:prstGeom>
          <a:noFill/>
        </p:spPr>
        <p:txBody>
          <a:bodyPr wrap="square" rtlCol="0" anchor="t">
            <a:spAutoFit/>
          </a:bodyPr>
          <a:p>
            <a:pPr marL="0" indent="457200"/>
            <a:r>
              <a:rPr lang="en-US" altLang="zh-CN" sz="1600">
                <a:solidFill>
                  <a:srgbClr val="262626"/>
                </a:solidFill>
                <a:latin typeface="Times New Roman" panose="02020603050405020304" pitchFamily="18" charset="0"/>
                <a:sym typeface="+mn-ea"/>
              </a:rPr>
              <a:t>if ex&lt;0:</a:t>
            </a:r>
            <a:endParaRPr lang="en-US" altLang="zh-CN" sz="1600">
              <a:solidFill>
                <a:srgbClr val="262626"/>
              </a:solidFill>
              <a:latin typeface="Times New Roman" panose="02020603050405020304" pitchFamily="18" charset="0"/>
              <a:sym typeface="+mn-ea"/>
            </a:endParaRPr>
          </a:p>
          <a:p>
            <a:pPr marL="457200" lvl="1" indent="457200"/>
            <a:r>
              <a:rPr lang="en-US" altLang="zh-CN" sz="1600" b="0" i="0">
                <a:solidFill>
                  <a:srgbClr val="262626"/>
                </a:solidFill>
                <a:latin typeface="Times New Roman" panose="02020603050405020304" pitchFamily="18" charset="0"/>
              </a:rPr>
              <a:t>ex=-ex</a:t>
            </a:r>
            <a:endParaRPr lang="en-US" altLang="zh-CN" sz="1600" b="0" i="0">
              <a:solidFill>
                <a:srgbClr val="262626"/>
              </a:solidFill>
              <a:latin typeface="Times New Roman" panose="02020603050405020304" pitchFamily="18" charset="0"/>
            </a:endParaRPr>
          </a:p>
          <a:p>
            <a:pPr marL="457200" lvl="1" indent="457200"/>
            <a:r>
              <a:rPr lang="en-US" altLang="zh-CN" sz="1600">
                <a:solidFill>
                  <a:srgbClr val="262626"/>
                </a:solidFill>
                <a:latin typeface="Times New Roman" panose="02020603050405020304" pitchFamily="18" charset="0"/>
                <a:sym typeface="+mn-ea"/>
              </a:rPr>
              <a:t>numbers = 1/numbers</a:t>
            </a:r>
            <a:endParaRPr lang="en-US" altLang="zh-CN" sz="1600">
              <a:solidFill>
                <a:srgbClr val="262626"/>
              </a:solidFill>
              <a:latin typeface="Times New Roman" panose="02020603050405020304" pitchFamily="18" charset="0"/>
              <a:sym typeface="+mn-ea"/>
            </a:endParaRPr>
          </a:p>
        </p:txBody>
      </p:sp>
      <p:sp>
        <p:nvSpPr>
          <p:cNvPr id="21" name="文本框 20"/>
          <p:cNvSpPr txBox="1"/>
          <p:nvPr/>
        </p:nvSpPr>
        <p:spPr>
          <a:xfrm>
            <a:off x="756920" y="5061585"/>
            <a:ext cx="8030210" cy="695325"/>
          </a:xfrm>
          <a:prstGeom prst="rect">
            <a:avLst/>
          </a:prstGeom>
          <a:noFill/>
        </p:spPr>
        <p:txBody>
          <a:bodyPr wrap="square" rtlCol="0">
            <a:noAutofit/>
          </a:bodyPr>
          <a:p>
            <a:r>
              <a:rPr lang="zh-CN" altLang="en-US"/>
              <a:t>再添加一个判断，如果指数是负数就可以，转换成整数，底数转换成</a:t>
            </a:r>
            <a:r>
              <a:rPr lang="zh-CN" altLang="en-US"/>
              <a:t>倒数。</a:t>
            </a:r>
            <a:endParaRPr lang="zh-CN" altLang="en-US"/>
          </a:p>
          <a:p>
            <a:r>
              <a:rPr lang="zh-CN" altLang="en-US">
                <a:solidFill>
                  <a:srgbClr val="FF0000"/>
                </a:solidFill>
              </a:rPr>
              <a:t>思考是否还有其他的思路？</a:t>
            </a:r>
            <a:endParaRPr lang="zh-CN" altLang="en-US">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ppt_x"/>
                                          </p:val>
                                        </p:tav>
                                        <p:tav tm="100000">
                                          <p:val>
                                            <p:strVal val="#ppt_x"/>
                                          </p:val>
                                        </p:tav>
                                      </p:tavLst>
                                    </p:anim>
                                    <p:anim calcmode="lin" valueType="num">
                                      <p:cBhvr additive="base">
                                        <p:cTn id="8" dur="500" fill="hold"/>
                                        <p:tgtEl>
                                          <p:spTgt spid="2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anim calcmode="lin" valueType="num">
                                      <p:cBhvr additive="base">
                                        <p:cTn id="11" dur="500" fill="hold"/>
                                        <p:tgtEl>
                                          <p:spTgt spid="21"/>
                                        </p:tgtEl>
                                        <p:attrNameLst>
                                          <p:attrName>ppt_x</p:attrName>
                                        </p:attrNameLst>
                                      </p:cBhvr>
                                      <p:tavLst>
                                        <p:tav tm="0">
                                          <p:val>
                                            <p:strVal val="#ppt_x"/>
                                          </p:val>
                                        </p:tav>
                                        <p:tav tm="100000">
                                          <p:val>
                                            <p:strVal val="#ppt_x"/>
                                          </p:val>
                                        </p:tav>
                                      </p:tavLst>
                                    </p:anim>
                                    <p:anim calcmode="lin" valueType="num">
                                      <p:cBhvr additive="base">
                                        <p:cTn id="12"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20" grpId="1"/>
      <p:bldP spid="21" grpId="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75474" y="1052736"/>
            <a:ext cx="4121150"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3.3.2 </a:t>
            </a:r>
            <a:r>
              <a:rPr lang="zh-CN" altLang="en-US" sz="2800" b="1" dirty="0">
                <a:solidFill>
                  <a:srgbClr val="0000FF"/>
                </a:solidFill>
                <a:latin typeface="楷体" panose="02010609060101010101" pitchFamily="49" charset="-122"/>
                <a:ea typeface="楷体" panose="02010609060101010101" pitchFamily="49" charset="-122"/>
              </a:rPr>
              <a:t>二分查找经典</a:t>
            </a:r>
            <a:r>
              <a:rPr lang="zh-CN" altLang="en-US" sz="2800" b="1" dirty="0">
                <a:solidFill>
                  <a:srgbClr val="0000FF"/>
                </a:solidFill>
                <a:latin typeface="楷体" panose="02010609060101010101" pitchFamily="49" charset="-122"/>
                <a:ea typeface="楷体" panose="02010609060101010101" pitchFamily="49" charset="-122"/>
              </a:rPr>
              <a:t>案例</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5" name="文本框 4"/>
          <p:cNvSpPr txBox="1"/>
          <p:nvPr/>
        </p:nvSpPr>
        <p:spPr>
          <a:xfrm>
            <a:off x="683260" y="1557020"/>
            <a:ext cx="5543550" cy="381000"/>
          </a:xfrm>
          <a:prstGeom prst="rect">
            <a:avLst/>
          </a:prstGeom>
          <a:noFill/>
        </p:spPr>
        <p:txBody>
          <a:bodyPr wrap="square" rtlCol="0" anchor="t">
            <a:noAutofit/>
          </a:bodyPr>
          <a:p>
            <a:pPr marL="0" indent="0" latinLnBrk="0">
              <a:spcBef>
                <a:spcPts val="0"/>
              </a:spcBef>
              <a:buSzTx/>
              <a:buFontTx/>
              <a:buNone/>
            </a:pPr>
            <a:r>
              <a:rPr lang="zh-CN" altLang="en-US" sz="1800" dirty="0">
                <a:solidFill>
                  <a:srgbClr val="080808"/>
                </a:solidFill>
                <a:uFillTx/>
                <a:latin typeface="Times New Roman" panose="02020603050405020304" pitchFamily="18" charset="0"/>
                <a:cs typeface="Times New Roman" panose="02020603050405020304" pitchFamily="18" charset="0"/>
                <a:sym typeface="+mn-ea"/>
              </a:rPr>
              <a:t>三、</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Pow</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函数的</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二进制实现</a:t>
            </a:r>
            <a:endParaRPr lang="zh-CN" altLang="en-US" sz="1800" dirty="0">
              <a:solidFill>
                <a:srgbClr val="080808"/>
              </a:solidFill>
              <a:uFillTx/>
              <a:latin typeface="Times New Roman" panose="02020603050405020304" pitchFamily="18" charset="0"/>
              <a:cs typeface="Times New Roman" panose="02020603050405020304" pitchFamily="18" charset="0"/>
              <a:sym typeface="+mn-ea"/>
            </a:endParaRPr>
          </a:p>
        </p:txBody>
      </p:sp>
      <p:sp>
        <p:nvSpPr>
          <p:cNvPr id="2" name="文本框 1"/>
          <p:cNvSpPr txBox="1"/>
          <p:nvPr/>
        </p:nvSpPr>
        <p:spPr>
          <a:xfrm>
            <a:off x="1979930" y="3213100"/>
            <a:ext cx="5105400" cy="3399155"/>
          </a:xfrm>
          <a:prstGeom prst="rect">
            <a:avLst/>
          </a:prstGeom>
          <a:noFill/>
        </p:spPr>
        <p:txBody>
          <a:bodyPr wrap="square" rtlCol="0" anchor="t">
            <a:noAutofit/>
          </a:bodyPr>
          <a:p>
            <a:r>
              <a:rPr lang="en-US" altLang="zh-CN">
                <a:latin typeface="Times New Roman" panose="02020603050405020304" pitchFamily="18" charset="0"/>
                <a:cs typeface="Times New Roman" panose="02020603050405020304" pitchFamily="18" charset="0"/>
              </a:rPr>
              <a:t>def pow2(number:int,exponent:int)-&gt;int:</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if exponent&lt;0:</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exponent = -exponent</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number = 1/number</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lowNum = number</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res = 1</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while exponent&gt;0:</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if exponent%2==1:</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res = lowNum * res</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exponent = exponent // 2</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lowNum = lowNum * lowNum</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return res</a:t>
            </a:r>
            <a:endParaRPr lang="en-US" altLang="zh-CN">
              <a:latin typeface="Times New Roman" panose="02020603050405020304" pitchFamily="18" charset="0"/>
              <a:cs typeface="Times New Roman" panose="02020603050405020304" pitchFamily="18" charset="0"/>
            </a:endParaRPr>
          </a:p>
        </p:txBody>
      </p:sp>
      <p:graphicFrame>
        <p:nvGraphicFramePr>
          <p:cNvPr id="4" name="表格 3"/>
          <p:cNvGraphicFramePr/>
          <p:nvPr/>
        </p:nvGraphicFramePr>
        <p:xfrm>
          <a:off x="1331595" y="2277110"/>
          <a:ext cx="6400165" cy="381000"/>
        </p:xfrm>
        <a:graphic>
          <a:graphicData uri="http://schemas.openxmlformats.org/drawingml/2006/table">
            <a:tbl>
              <a:tblPr firstRow="1" bandRow="1">
                <a:tableStyleId>{5C22544A-7EE6-4342-B048-85BDC9FD1C3A}</a:tableStyleId>
              </a:tblPr>
              <a:tblGrid>
                <a:gridCol w="710565"/>
                <a:gridCol w="710565"/>
                <a:gridCol w="710565"/>
                <a:gridCol w="710565"/>
                <a:gridCol w="710565"/>
                <a:gridCol w="710565"/>
                <a:gridCol w="710565"/>
                <a:gridCol w="710565"/>
                <a:gridCol w="710565"/>
              </a:tblGrid>
              <a:tr h="381000">
                <a:tc>
                  <a:txBody>
                    <a:bodyPr/>
                    <a:p>
                      <a:pPr>
                        <a:buNone/>
                      </a:pPr>
                      <a:r>
                        <a:rPr lang="en-US" altLang="zh-CN">
                          <a:solidFill>
                            <a:schemeClr val="tx1"/>
                          </a:solidFill>
                          <a:latin typeface="Times New Roman" panose="02020603050405020304" pitchFamily="18" charset="0"/>
                          <a:cs typeface="Times New Roman" panose="02020603050405020304" pitchFamily="18" charset="0"/>
                        </a:rPr>
                        <a:t>0</a:t>
                      </a:r>
                      <a:endParaRPr lang="en-US" altLang="zh-CN">
                        <a:solidFill>
                          <a:schemeClr val="tx1"/>
                        </a:solidFill>
                        <a:latin typeface="Times New Roman" panose="02020603050405020304" pitchFamily="18" charset="0"/>
                        <a:cs typeface="Times New Roman" panose="02020603050405020304" pitchFamily="18" charset="0"/>
                      </a:endParaRPr>
                    </a:p>
                  </a:txBody>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0</a:t>
                      </a:r>
                      <a:endParaRPr lang="en-US" altLang="zh-CN">
                        <a:solidFill>
                          <a:schemeClr val="tx1"/>
                        </a:solidFill>
                        <a:latin typeface="Times New Roman" panose="02020603050405020304" pitchFamily="18" charset="0"/>
                        <a:cs typeface="Times New Roman" panose="02020603050405020304" pitchFamily="18" charset="0"/>
                      </a:endParaRPr>
                    </a:p>
                  </a:txBody>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0</a:t>
                      </a:r>
                      <a:endParaRPr lang="en-US" altLang="zh-CN">
                        <a:solidFill>
                          <a:schemeClr val="tx1"/>
                        </a:solidFill>
                        <a:latin typeface="Times New Roman" panose="02020603050405020304" pitchFamily="18" charset="0"/>
                        <a:cs typeface="Times New Roman" panose="02020603050405020304" pitchFamily="18" charset="0"/>
                      </a:endParaRPr>
                    </a:p>
                  </a:txBody>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0</a:t>
                      </a:r>
                      <a:endParaRPr lang="en-US" altLang="zh-CN">
                        <a:solidFill>
                          <a:schemeClr val="tx1"/>
                        </a:solidFill>
                        <a:latin typeface="Times New Roman" panose="02020603050405020304" pitchFamily="18" charset="0"/>
                        <a:cs typeface="Times New Roman" panose="02020603050405020304" pitchFamily="18" charset="0"/>
                      </a:endParaRPr>
                    </a:p>
                  </a:txBody>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0</a:t>
                      </a:r>
                      <a:endParaRPr lang="en-US" altLang="zh-CN">
                        <a:solidFill>
                          <a:schemeClr val="tx1"/>
                        </a:solidFill>
                        <a:latin typeface="Times New Roman" panose="02020603050405020304" pitchFamily="18" charset="0"/>
                        <a:cs typeface="Times New Roman" panose="02020603050405020304" pitchFamily="18" charset="0"/>
                      </a:endParaRPr>
                    </a:p>
                  </a:txBody>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1</a:t>
                      </a:r>
                      <a:endParaRPr lang="en-US" altLang="zh-CN">
                        <a:solidFill>
                          <a:schemeClr val="tx1"/>
                        </a:solidFill>
                        <a:latin typeface="Times New Roman" panose="02020603050405020304" pitchFamily="18" charset="0"/>
                        <a:cs typeface="Times New Roman" panose="02020603050405020304" pitchFamily="18" charset="0"/>
                      </a:endParaRPr>
                    </a:p>
                  </a:txBody>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0</a:t>
                      </a:r>
                      <a:endParaRPr lang="en-US" altLang="zh-CN">
                        <a:solidFill>
                          <a:schemeClr val="tx1"/>
                        </a:solidFill>
                        <a:latin typeface="Times New Roman" panose="02020603050405020304" pitchFamily="18" charset="0"/>
                        <a:cs typeface="Times New Roman" panose="02020603050405020304" pitchFamily="18" charset="0"/>
                      </a:endParaRPr>
                    </a:p>
                  </a:txBody>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1</a:t>
                      </a:r>
                      <a:endParaRPr lang="en-US" altLang="zh-CN">
                        <a:solidFill>
                          <a:schemeClr val="tx1"/>
                        </a:solidFill>
                        <a:latin typeface="Times New Roman" panose="02020603050405020304" pitchFamily="18" charset="0"/>
                        <a:cs typeface="Times New Roman" panose="02020603050405020304" pitchFamily="18" charset="0"/>
                      </a:endParaRPr>
                    </a:p>
                  </a:txBody>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0</a:t>
                      </a:r>
                      <a:endParaRPr lang="en-US" altLang="zh-CN">
                        <a:solidFill>
                          <a:schemeClr val="tx1"/>
                        </a:solidFill>
                        <a:latin typeface="Times New Roman" panose="02020603050405020304" pitchFamily="18" charset="0"/>
                        <a:cs typeface="Times New Roman" panose="02020603050405020304" pitchFamily="18" charset="0"/>
                      </a:endParaRPr>
                    </a:p>
                  </a:txBody>
                  <a:tcPr/>
                </a:tc>
              </a:tr>
            </a:tbl>
          </a:graphicData>
        </a:graphic>
      </p:graphicFrame>
      <p:sp>
        <p:nvSpPr>
          <p:cNvPr id="6" name="文本框 5"/>
          <p:cNvSpPr txBox="1"/>
          <p:nvPr/>
        </p:nvSpPr>
        <p:spPr>
          <a:xfrm>
            <a:off x="1331595" y="1938020"/>
            <a:ext cx="2281555" cy="368300"/>
          </a:xfrm>
          <a:prstGeom prst="rect">
            <a:avLst/>
          </a:prstGeom>
          <a:noFill/>
        </p:spPr>
        <p:txBody>
          <a:bodyPr wrap="square" rtlCol="0">
            <a:spAutoFit/>
          </a:bodyPr>
          <a:p>
            <a:r>
              <a:rPr lang="zh-CN" altLang="en-US"/>
              <a:t>例如：</a:t>
            </a:r>
            <a:r>
              <a:rPr lang="en-US" altLang="zh-CN">
                <a:latin typeface="Times New Roman" panose="02020603050405020304" pitchFamily="18" charset="0"/>
                <a:cs typeface="Times New Roman" panose="02020603050405020304" pitchFamily="18" charset="0"/>
              </a:rPr>
              <a:t>3</a:t>
            </a:r>
            <a:r>
              <a:rPr lang="en-US" altLang="zh-CN" baseline="30000">
                <a:latin typeface="Times New Roman" panose="02020603050405020304" pitchFamily="18" charset="0"/>
                <a:cs typeface="Times New Roman" panose="02020603050405020304" pitchFamily="18" charset="0"/>
              </a:rPr>
              <a:t>10</a:t>
            </a:r>
            <a:r>
              <a:rPr lang="zh-CN" altLang="en-US"/>
              <a:t>的</a:t>
            </a:r>
            <a:r>
              <a:rPr lang="zh-CN" altLang="en-US"/>
              <a:t>幂</a:t>
            </a:r>
            <a:endParaRPr lang="zh-CN" altLang="en-US"/>
          </a:p>
        </p:txBody>
      </p:sp>
      <p:graphicFrame>
        <p:nvGraphicFramePr>
          <p:cNvPr id="7" name="表格 6"/>
          <p:cNvGraphicFramePr/>
          <p:nvPr/>
        </p:nvGraphicFramePr>
        <p:xfrm>
          <a:off x="1331595" y="2808605"/>
          <a:ext cx="6400165" cy="381000"/>
        </p:xfrm>
        <a:graphic>
          <a:graphicData uri="http://schemas.openxmlformats.org/drawingml/2006/table">
            <a:tbl>
              <a:tblPr firstRow="1" bandRow="1">
                <a:tableStyleId>{5C22544A-7EE6-4342-B048-85BDC9FD1C3A}</a:tableStyleId>
              </a:tblPr>
              <a:tblGrid>
                <a:gridCol w="710565"/>
                <a:gridCol w="710565"/>
                <a:gridCol w="710565"/>
                <a:gridCol w="710565"/>
                <a:gridCol w="710565"/>
                <a:gridCol w="710565"/>
                <a:gridCol w="710565"/>
                <a:gridCol w="710565"/>
                <a:gridCol w="710565"/>
              </a:tblGrid>
              <a:tr h="381000">
                <a:tc>
                  <a:txBody>
                    <a:bodyPr/>
                    <a:p>
                      <a:pPr>
                        <a:buNone/>
                      </a:pPr>
                      <a:r>
                        <a:rPr lang="en-US" altLang="zh-CN" sz="1800">
                          <a:solidFill>
                            <a:schemeClr val="tx1"/>
                          </a:solidFill>
                          <a:latin typeface="Times New Roman" panose="02020603050405020304" pitchFamily="18" charset="0"/>
                          <a:cs typeface="Times New Roman" panose="02020603050405020304" pitchFamily="18" charset="0"/>
                          <a:sym typeface="+mn-ea"/>
                        </a:rPr>
                        <a:t>3</a:t>
                      </a:r>
                      <a:r>
                        <a:rPr lang="en-US" altLang="zh-CN" sz="1800" baseline="30000">
                          <a:solidFill>
                            <a:schemeClr val="tx1"/>
                          </a:solidFill>
                          <a:latin typeface="Times New Roman" panose="02020603050405020304" pitchFamily="18" charset="0"/>
                          <a:cs typeface="Times New Roman" panose="02020603050405020304" pitchFamily="18" charset="0"/>
                          <a:sym typeface="+mn-ea"/>
                        </a:rPr>
                        <a:t>256</a:t>
                      </a:r>
                      <a:endParaRPr lang="zh-CN" altLang="en-US"/>
                    </a:p>
                  </a:txBody>
                  <a:tcPr/>
                </a:tc>
                <a:tc>
                  <a:txBody>
                    <a:bodyPr/>
                    <a:p>
                      <a:pPr>
                        <a:buNone/>
                      </a:pPr>
                      <a:r>
                        <a:rPr lang="en-US" altLang="zh-CN" sz="1800">
                          <a:solidFill>
                            <a:schemeClr val="tx1"/>
                          </a:solidFill>
                          <a:latin typeface="Times New Roman" panose="02020603050405020304" pitchFamily="18" charset="0"/>
                          <a:cs typeface="Times New Roman" panose="02020603050405020304" pitchFamily="18" charset="0"/>
                          <a:sym typeface="+mn-ea"/>
                        </a:rPr>
                        <a:t>3</a:t>
                      </a:r>
                      <a:r>
                        <a:rPr lang="en-US" altLang="zh-CN" sz="1800" baseline="30000">
                          <a:solidFill>
                            <a:schemeClr val="tx1"/>
                          </a:solidFill>
                          <a:latin typeface="Times New Roman" panose="02020603050405020304" pitchFamily="18" charset="0"/>
                          <a:cs typeface="Times New Roman" panose="02020603050405020304" pitchFamily="18" charset="0"/>
                          <a:sym typeface="+mn-ea"/>
                        </a:rPr>
                        <a:t>128</a:t>
                      </a:r>
                      <a:endParaRPr lang="zh-CN" altLang="en-US"/>
                    </a:p>
                  </a:txBody>
                  <a:tcPr/>
                </a:tc>
                <a:tc>
                  <a:txBody>
                    <a:bodyPr/>
                    <a:p>
                      <a:pPr>
                        <a:buNone/>
                      </a:pPr>
                      <a:r>
                        <a:rPr lang="en-US" altLang="zh-CN" sz="1800">
                          <a:solidFill>
                            <a:schemeClr val="tx1"/>
                          </a:solidFill>
                          <a:latin typeface="Times New Roman" panose="02020603050405020304" pitchFamily="18" charset="0"/>
                          <a:cs typeface="Times New Roman" panose="02020603050405020304" pitchFamily="18" charset="0"/>
                          <a:sym typeface="+mn-ea"/>
                        </a:rPr>
                        <a:t>3</a:t>
                      </a:r>
                      <a:r>
                        <a:rPr lang="en-US" altLang="zh-CN" sz="1800" baseline="30000">
                          <a:solidFill>
                            <a:schemeClr val="tx1"/>
                          </a:solidFill>
                          <a:latin typeface="Times New Roman" panose="02020603050405020304" pitchFamily="18" charset="0"/>
                          <a:cs typeface="Times New Roman" panose="02020603050405020304" pitchFamily="18" charset="0"/>
                          <a:sym typeface="+mn-ea"/>
                        </a:rPr>
                        <a:t>64</a:t>
                      </a:r>
                      <a:endParaRPr lang="zh-CN" altLang="en-US"/>
                    </a:p>
                  </a:txBody>
                  <a:tcPr/>
                </a:tc>
                <a:tc>
                  <a:txBody>
                    <a:bodyPr/>
                    <a:p>
                      <a:pPr>
                        <a:buNone/>
                      </a:pPr>
                      <a:r>
                        <a:rPr lang="en-US" altLang="zh-CN" sz="1800">
                          <a:solidFill>
                            <a:schemeClr val="tx1"/>
                          </a:solidFill>
                          <a:latin typeface="Times New Roman" panose="02020603050405020304" pitchFamily="18" charset="0"/>
                          <a:cs typeface="Times New Roman" panose="02020603050405020304" pitchFamily="18" charset="0"/>
                          <a:sym typeface="+mn-ea"/>
                        </a:rPr>
                        <a:t>3</a:t>
                      </a:r>
                      <a:r>
                        <a:rPr lang="en-US" altLang="zh-CN" sz="1800" baseline="30000">
                          <a:solidFill>
                            <a:schemeClr val="tx1"/>
                          </a:solidFill>
                          <a:latin typeface="Times New Roman" panose="02020603050405020304" pitchFamily="18" charset="0"/>
                          <a:cs typeface="Times New Roman" panose="02020603050405020304" pitchFamily="18" charset="0"/>
                          <a:sym typeface="+mn-ea"/>
                        </a:rPr>
                        <a:t>32</a:t>
                      </a:r>
                      <a:endParaRPr lang="zh-CN" altLang="en-US"/>
                    </a:p>
                  </a:txBody>
                  <a:tcPr/>
                </a:tc>
                <a:tc>
                  <a:txBody>
                    <a:bodyPr/>
                    <a:p>
                      <a:pPr>
                        <a:buNone/>
                      </a:pPr>
                      <a:r>
                        <a:rPr lang="en-US" altLang="zh-CN" sz="1800">
                          <a:solidFill>
                            <a:schemeClr val="tx1"/>
                          </a:solidFill>
                          <a:latin typeface="Times New Roman" panose="02020603050405020304" pitchFamily="18" charset="0"/>
                          <a:cs typeface="Times New Roman" panose="02020603050405020304" pitchFamily="18" charset="0"/>
                          <a:sym typeface="+mn-ea"/>
                        </a:rPr>
                        <a:t>3</a:t>
                      </a:r>
                      <a:r>
                        <a:rPr lang="en-US" altLang="zh-CN" sz="1800" baseline="30000">
                          <a:solidFill>
                            <a:schemeClr val="tx1"/>
                          </a:solidFill>
                          <a:latin typeface="Times New Roman" panose="02020603050405020304" pitchFamily="18" charset="0"/>
                          <a:cs typeface="Times New Roman" panose="02020603050405020304" pitchFamily="18" charset="0"/>
                          <a:sym typeface="+mn-ea"/>
                        </a:rPr>
                        <a:t>16</a:t>
                      </a:r>
                      <a:endParaRPr lang="zh-CN" altLang="en-US"/>
                    </a:p>
                  </a:txBody>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3</a:t>
                      </a:r>
                      <a:r>
                        <a:rPr lang="en-US" altLang="zh-CN" baseline="30000">
                          <a:solidFill>
                            <a:schemeClr val="tx1"/>
                          </a:solidFill>
                          <a:latin typeface="Times New Roman" panose="02020603050405020304" pitchFamily="18" charset="0"/>
                          <a:cs typeface="Times New Roman" panose="02020603050405020304" pitchFamily="18" charset="0"/>
                        </a:rPr>
                        <a:t>8</a:t>
                      </a:r>
                      <a:endParaRPr lang="en-US" altLang="zh-CN" baseline="30000">
                        <a:solidFill>
                          <a:schemeClr val="tx1"/>
                        </a:solidFill>
                        <a:latin typeface="Times New Roman" panose="02020603050405020304" pitchFamily="18" charset="0"/>
                        <a:cs typeface="Times New Roman" panose="02020603050405020304" pitchFamily="18" charset="0"/>
                      </a:endParaRPr>
                    </a:p>
                  </a:txBody>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3</a:t>
                      </a:r>
                      <a:r>
                        <a:rPr lang="en-US" altLang="zh-CN" baseline="30000">
                          <a:solidFill>
                            <a:schemeClr val="tx1"/>
                          </a:solidFill>
                          <a:latin typeface="Times New Roman" panose="02020603050405020304" pitchFamily="18" charset="0"/>
                          <a:cs typeface="Times New Roman" panose="02020603050405020304" pitchFamily="18" charset="0"/>
                        </a:rPr>
                        <a:t>4</a:t>
                      </a:r>
                      <a:endParaRPr lang="en-US" altLang="zh-CN" baseline="30000">
                        <a:solidFill>
                          <a:schemeClr val="tx1"/>
                        </a:solidFill>
                        <a:latin typeface="Times New Roman" panose="02020603050405020304" pitchFamily="18" charset="0"/>
                        <a:cs typeface="Times New Roman" panose="02020603050405020304" pitchFamily="18" charset="0"/>
                      </a:endParaRPr>
                    </a:p>
                  </a:txBody>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3</a:t>
                      </a:r>
                      <a:r>
                        <a:rPr lang="en-US" altLang="zh-CN" baseline="30000">
                          <a:solidFill>
                            <a:schemeClr val="tx1"/>
                          </a:solidFill>
                          <a:latin typeface="Times New Roman" panose="02020603050405020304" pitchFamily="18" charset="0"/>
                          <a:cs typeface="Times New Roman" panose="02020603050405020304" pitchFamily="18" charset="0"/>
                        </a:rPr>
                        <a:t>2</a:t>
                      </a:r>
                      <a:endParaRPr lang="en-US" altLang="zh-CN" baseline="30000">
                        <a:solidFill>
                          <a:schemeClr val="tx1"/>
                        </a:solidFill>
                        <a:latin typeface="Times New Roman" panose="02020603050405020304" pitchFamily="18" charset="0"/>
                        <a:cs typeface="Times New Roman" panose="02020603050405020304" pitchFamily="18" charset="0"/>
                      </a:endParaRPr>
                    </a:p>
                  </a:txBody>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3</a:t>
                      </a:r>
                      <a:r>
                        <a:rPr lang="en-US" altLang="zh-CN" baseline="30000">
                          <a:solidFill>
                            <a:schemeClr val="tx1"/>
                          </a:solidFill>
                          <a:latin typeface="Times New Roman" panose="02020603050405020304" pitchFamily="18" charset="0"/>
                          <a:cs typeface="Times New Roman" panose="02020603050405020304" pitchFamily="18" charset="0"/>
                        </a:rPr>
                        <a:t>1</a:t>
                      </a:r>
                      <a:endParaRPr lang="en-US" altLang="zh-CN" baseline="30000">
                        <a:solidFill>
                          <a:schemeClr val="tx1"/>
                        </a:solidFill>
                        <a:latin typeface="Times New Roman" panose="02020603050405020304" pitchFamily="18" charset="0"/>
                        <a:cs typeface="Times New Roman" panose="02020603050405020304" pitchFamily="18" charset="0"/>
                      </a:endParaRPr>
                    </a:p>
                  </a:txBody>
                  <a:tcPr/>
                </a:tc>
              </a:tr>
            </a:tbl>
          </a:graphicData>
        </a:graphic>
      </p:graphicFrame>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269874" y="1844824"/>
            <a:ext cx="8604250"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en-US" altLang="zh-CN" sz="2400" dirty="0">
                <a:solidFill>
                  <a:srgbClr val="080808"/>
                </a:solidFill>
                <a:uFillTx/>
                <a:latin typeface="Times New Roman" panose="02020603050405020304" pitchFamily="18" charset="0"/>
              </a:rPr>
              <a:t>【</a:t>
            </a:r>
            <a:r>
              <a:rPr lang="zh-CN" altLang="en-US" sz="2400" dirty="0">
                <a:solidFill>
                  <a:srgbClr val="080808"/>
                </a:solidFill>
                <a:uFillTx/>
                <a:latin typeface="Times New Roman" panose="02020603050405020304" pitchFamily="18" charset="0"/>
              </a:rPr>
              <a:t>例</a:t>
            </a:r>
            <a:r>
              <a:rPr lang="en-US" altLang="zh-CN" sz="2400" dirty="0">
                <a:solidFill>
                  <a:srgbClr val="080808"/>
                </a:solidFill>
                <a:uFillTx/>
                <a:latin typeface="Times New Roman" panose="02020603050405020304" pitchFamily="18" charset="0"/>
              </a:rPr>
              <a:t>3.7】</a:t>
            </a:r>
            <a:r>
              <a:rPr lang="zh-CN" altLang="en-US" sz="2400" dirty="0">
                <a:solidFill>
                  <a:srgbClr val="080808"/>
                </a:solidFill>
                <a:uFillTx/>
                <a:latin typeface="Times New Roman" panose="02020603050405020304" pitchFamily="18" charset="0"/>
              </a:rPr>
              <a:t>给定若干个整数，要求使用分治算法求出最大值和最小值。</a:t>
            </a:r>
            <a:endParaRPr lang="zh-CN" altLang="en-US" sz="2400" dirty="0">
              <a:solidFill>
                <a:srgbClr val="080808"/>
              </a:solidFill>
              <a:uFillTx/>
              <a:latin typeface="Times New Roman" panose="02020603050405020304" pitchFamily="18" charset="0"/>
            </a:endParaRPr>
          </a:p>
        </p:txBody>
      </p:sp>
      <p:sp>
        <p:nvSpPr>
          <p:cNvPr id="3" name="Text Box 4"/>
          <p:cNvSpPr txBox="1">
            <a:spLocks noChangeArrowheads="1"/>
          </p:cNvSpPr>
          <p:nvPr/>
        </p:nvSpPr>
        <p:spPr bwMode="auto">
          <a:xfrm>
            <a:off x="285020" y="2872456"/>
            <a:ext cx="8604250"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zh-CN" altLang="en-US" sz="2400" dirty="0">
                <a:solidFill>
                  <a:srgbClr val="080808"/>
                </a:solidFill>
                <a:latin typeface="宋体" panose="02010600030101010101" pitchFamily="2" charset="-122"/>
              </a:rPr>
              <a:t>解题思路：采用分治策略，当数据序列中只有一个元素时候，直接返回最大值和最小值。否则对数组进行拆分分，分别找到拆分两个数组的最大值和最小值，然后在筛选出整个数组的最大值和</a:t>
            </a:r>
            <a:r>
              <a:rPr lang="zh-CN" altLang="en-US" sz="2400" dirty="0">
                <a:solidFill>
                  <a:srgbClr val="080808"/>
                </a:solidFill>
                <a:latin typeface="宋体" panose="02010600030101010101" pitchFamily="2" charset="-122"/>
              </a:rPr>
              <a:t>最小值。</a:t>
            </a:r>
            <a:endParaRPr lang="zh-CN" altLang="en-US" sz="2400" dirty="0">
              <a:solidFill>
                <a:srgbClr val="080808"/>
              </a:solidFill>
              <a:latin typeface="宋体" panose="02010600030101010101" pitchFamily="2" charset="-122"/>
            </a:endParaRPr>
          </a:p>
        </p:txBody>
      </p:sp>
      <p:sp>
        <p:nvSpPr>
          <p:cNvPr id="5" name="矩形 4"/>
          <p:cNvSpPr/>
          <p:nvPr/>
        </p:nvSpPr>
        <p:spPr>
          <a:xfrm>
            <a:off x="539279" y="1052736"/>
            <a:ext cx="3406140"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3.3.3 </a:t>
            </a:r>
            <a:r>
              <a:rPr lang="zh-CN" altLang="en-US" sz="2800" b="1" dirty="0">
                <a:solidFill>
                  <a:srgbClr val="0000FF"/>
                </a:solidFill>
                <a:latin typeface="楷体" panose="02010609060101010101" pitchFamily="49" charset="-122"/>
                <a:ea typeface="楷体" panose="02010609060101010101" pitchFamily="49" charset="-122"/>
              </a:rPr>
              <a:t>二分</a:t>
            </a:r>
            <a:r>
              <a:rPr lang="zh-CN" altLang="en-US" sz="2800" b="1" dirty="0">
                <a:solidFill>
                  <a:srgbClr val="0000FF"/>
                </a:solidFill>
                <a:latin typeface="楷体" panose="02010609060101010101" pitchFamily="49" charset="-122"/>
                <a:ea typeface="楷体" panose="02010609060101010101" pitchFamily="49" charset="-122"/>
              </a:rPr>
              <a:t>设计案例</a:t>
            </a:r>
            <a:endParaRPr lang="zh-CN" altLang="en-US" sz="2800" b="1" dirty="0">
              <a:solidFill>
                <a:srgbClr val="0000FF"/>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39279" y="1052736"/>
            <a:ext cx="3406140"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3.3.3 </a:t>
            </a:r>
            <a:r>
              <a:rPr lang="zh-CN" altLang="en-US" sz="2800" b="1" dirty="0">
                <a:solidFill>
                  <a:srgbClr val="0000FF"/>
                </a:solidFill>
                <a:latin typeface="楷体" panose="02010609060101010101" pitchFamily="49" charset="-122"/>
                <a:ea typeface="楷体" panose="02010609060101010101" pitchFamily="49" charset="-122"/>
              </a:rPr>
              <a:t>二分</a:t>
            </a:r>
            <a:r>
              <a:rPr lang="zh-CN" altLang="en-US" sz="2800" b="1" dirty="0">
                <a:solidFill>
                  <a:srgbClr val="0000FF"/>
                </a:solidFill>
                <a:latin typeface="楷体" panose="02010609060101010101" pitchFamily="49" charset="-122"/>
                <a:ea typeface="楷体" panose="02010609060101010101" pitchFamily="49" charset="-122"/>
              </a:rPr>
              <a:t>设计案例</a:t>
            </a:r>
            <a:endParaRPr lang="zh-CN" altLang="en-US" sz="2800" b="1" dirty="0">
              <a:solidFill>
                <a:srgbClr val="0000FF"/>
              </a:solidFill>
              <a:latin typeface="楷体" panose="02010609060101010101" pitchFamily="49" charset="-122"/>
              <a:ea typeface="楷体" panose="02010609060101010101" pitchFamily="49" charset="-122"/>
            </a:endParaRPr>
          </a:p>
        </p:txBody>
      </p:sp>
      <p:graphicFrame>
        <p:nvGraphicFramePr>
          <p:cNvPr id="10" name="表格 9"/>
          <p:cNvGraphicFramePr/>
          <p:nvPr/>
        </p:nvGraphicFramePr>
        <p:xfrm>
          <a:off x="2222500" y="2470150"/>
          <a:ext cx="4320000" cy="372110"/>
        </p:xfrm>
        <a:graphic>
          <a:graphicData uri="http://schemas.openxmlformats.org/drawingml/2006/table">
            <a:tbl>
              <a:tblPr firstRow="1" bandRow="1">
                <a:tableStyleId>{5C22544A-7EE6-4342-B048-85BDC9FD1C3A}</a:tableStyleId>
              </a:tblPr>
              <a:tblGrid>
                <a:gridCol w="540000"/>
                <a:gridCol w="540000"/>
                <a:gridCol w="540000"/>
                <a:gridCol w="540000"/>
                <a:gridCol w="540000"/>
                <a:gridCol w="540000"/>
                <a:gridCol w="540000"/>
                <a:gridCol w="540000"/>
              </a:tblGrid>
              <a:tr h="372110">
                <a:tc>
                  <a:txBody>
                    <a:bodyPr/>
                    <a:p>
                      <a:pPr>
                        <a:buNone/>
                      </a:pPr>
                      <a:r>
                        <a:rPr lang="en-US" altLang="zh-CN" sz="1800" dirty="0">
                          <a:solidFill>
                            <a:srgbClr val="080808"/>
                          </a:solidFill>
                          <a:latin typeface="Times New Roman" panose="02020603050405020304" pitchFamily="18" charset="0"/>
                          <a:sym typeface="+mn-ea"/>
                        </a:rPr>
                        <a:t>3</a:t>
                      </a:r>
                      <a:endParaRPr lang="en-US" altLang="zh-CN" sz="18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10</a:t>
                      </a:r>
                      <a:endParaRPr lang="en-US" altLang="zh-CN" sz="18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35</a:t>
                      </a:r>
                      <a:endParaRPr lang="en-US" altLang="zh-CN" sz="18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6</a:t>
                      </a:r>
                      <a:endParaRPr lang="en-US" altLang="zh-CN" sz="18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080808"/>
                          </a:solidFill>
                          <a:latin typeface="Times New Roman" panose="02020603050405020304" pitchFamily="18" charset="0"/>
                          <a:sym typeface="+mn-ea"/>
                        </a:rPr>
                        <a:t>11</a:t>
                      </a: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080808"/>
                          </a:solidFill>
                          <a:latin typeface="Times New Roman" panose="02020603050405020304" pitchFamily="18" charset="0"/>
                          <a:sym typeface="+mn-ea"/>
                        </a:rPr>
                        <a:t>25</a:t>
                      </a: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080808"/>
                          </a:solidFill>
                          <a:latin typeface="Times New Roman" panose="02020603050405020304" pitchFamily="18" charset="0"/>
                          <a:sym typeface="+mn-ea"/>
                        </a:rPr>
                        <a:t>8</a:t>
                      </a: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080808"/>
                          </a:solidFill>
                          <a:latin typeface="Times New Roman" panose="02020603050405020304" pitchFamily="18" charset="0"/>
                          <a:sym typeface="+mn-ea"/>
                        </a:rPr>
                        <a:t>19</a:t>
                      </a: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7" name="表格 6"/>
          <p:cNvGraphicFramePr/>
          <p:nvPr/>
        </p:nvGraphicFramePr>
        <p:xfrm>
          <a:off x="1574165" y="3723640"/>
          <a:ext cx="6400165" cy="381000"/>
        </p:xfrm>
        <a:graphic>
          <a:graphicData uri="http://schemas.openxmlformats.org/drawingml/2006/table">
            <a:tbl>
              <a:tblPr firstRow="1" bandRow="1">
                <a:tableStyleId>{5C22544A-7EE6-4342-B048-85BDC9FD1C3A}</a:tableStyleId>
              </a:tblPr>
              <a:tblGrid>
                <a:gridCol w="540000"/>
                <a:gridCol w="540000"/>
              </a:tblGrid>
              <a:tr h="381000">
                <a:tc>
                  <a:txBody>
                    <a:bodyPr/>
                    <a:p>
                      <a:pPr>
                        <a:buNone/>
                      </a:pPr>
                      <a:r>
                        <a:rPr lang="en-US" altLang="zh-CN" sz="1800" dirty="0">
                          <a:solidFill>
                            <a:srgbClr val="080808"/>
                          </a:solidFill>
                          <a:latin typeface="Times New Roman" panose="02020603050405020304" pitchFamily="18" charset="0"/>
                          <a:sym typeface="+mn-ea"/>
                        </a:rPr>
                        <a:t>3</a:t>
                      </a:r>
                      <a:endParaRPr lang="en-US" altLang="zh-CN" sz="18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10</a:t>
                      </a:r>
                      <a:endParaRPr lang="en-US" altLang="zh-CN" sz="18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8" name="表格 7"/>
          <p:cNvGraphicFramePr/>
          <p:nvPr/>
        </p:nvGraphicFramePr>
        <p:xfrm>
          <a:off x="4526915" y="3075305"/>
          <a:ext cx="3197860" cy="381000"/>
        </p:xfrm>
        <a:graphic>
          <a:graphicData uri="http://schemas.openxmlformats.org/drawingml/2006/table">
            <a:tbl>
              <a:tblPr firstRow="1" bandRow="1">
                <a:tableStyleId>{5C22544A-7EE6-4342-B048-85BDC9FD1C3A}</a:tableStyleId>
              </a:tblPr>
              <a:tblGrid>
                <a:gridCol w="540000"/>
                <a:gridCol w="540000"/>
                <a:gridCol w="540000"/>
                <a:gridCol w="540000"/>
              </a:tblGrid>
              <a:tr h="381000">
                <a:tc>
                  <a:txBody>
                    <a:bodyPr/>
                    <a:p>
                      <a:pPr>
                        <a:buNone/>
                      </a:pPr>
                      <a:r>
                        <a:rPr lang="en-US" altLang="zh-CN" sz="1600" dirty="0">
                          <a:solidFill>
                            <a:srgbClr val="080808"/>
                          </a:solidFill>
                          <a:latin typeface="Times New Roman" panose="02020603050405020304" pitchFamily="18" charset="0"/>
                          <a:sym typeface="+mn-ea"/>
                        </a:rPr>
                        <a:t>11</a:t>
                      </a: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080808"/>
                          </a:solidFill>
                          <a:latin typeface="Times New Roman" panose="02020603050405020304" pitchFamily="18" charset="0"/>
                          <a:sym typeface="+mn-ea"/>
                        </a:rPr>
                        <a:t>25</a:t>
                      </a: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080808"/>
                          </a:solidFill>
                          <a:latin typeface="Times New Roman" panose="02020603050405020304" pitchFamily="18" charset="0"/>
                          <a:sym typeface="+mn-ea"/>
                        </a:rPr>
                        <a:t>8</a:t>
                      </a: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080808"/>
                          </a:solidFill>
                          <a:latin typeface="Times New Roman" panose="02020603050405020304" pitchFamily="18" charset="0"/>
                          <a:sym typeface="+mn-ea"/>
                        </a:rPr>
                        <a:t>19</a:t>
                      </a: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11" name="表格 10"/>
          <p:cNvGraphicFramePr/>
          <p:nvPr/>
        </p:nvGraphicFramePr>
        <p:xfrm>
          <a:off x="3302635" y="3723640"/>
          <a:ext cx="1598930" cy="381000"/>
        </p:xfrm>
        <a:graphic>
          <a:graphicData uri="http://schemas.openxmlformats.org/drawingml/2006/table">
            <a:tbl>
              <a:tblPr firstRow="1" bandRow="1">
                <a:tableStyleId>{5C22544A-7EE6-4342-B048-85BDC9FD1C3A}</a:tableStyleId>
              </a:tblPr>
              <a:tblGrid>
                <a:gridCol w="540000"/>
                <a:gridCol w="540000"/>
              </a:tblGrid>
              <a:tr h="381000">
                <a:tc>
                  <a:txBody>
                    <a:bodyPr/>
                    <a:p>
                      <a:pPr>
                        <a:buNone/>
                      </a:pPr>
                      <a:r>
                        <a:rPr lang="en-US" altLang="zh-CN" sz="1800" dirty="0">
                          <a:solidFill>
                            <a:srgbClr val="080808"/>
                          </a:solidFill>
                          <a:latin typeface="Times New Roman" panose="02020603050405020304" pitchFamily="18" charset="0"/>
                          <a:sym typeface="+mn-ea"/>
                        </a:rPr>
                        <a:t>35</a:t>
                      </a:r>
                      <a:endParaRPr lang="en-US" altLang="zh-CN" sz="18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6</a:t>
                      </a:r>
                      <a:endParaRPr lang="en-US" altLang="zh-CN" sz="18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15" name="表格 14"/>
          <p:cNvGraphicFramePr/>
          <p:nvPr/>
        </p:nvGraphicFramePr>
        <p:xfrm>
          <a:off x="6182995" y="3723640"/>
          <a:ext cx="1598930" cy="381000"/>
        </p:xfrm>
        <a:graphic>
          <a:graphicData uri="http://schemas.openxmlformats.org/drawingml/2006/table">
            <a:tbl>
              <a:tblPr firstRow="1" bandRow="1">
                <a:tableStyleId>{5C22544A-7EE6-4342-B048-85BDC9FD1C3A}</a:tableStyleId>
              </a:tblPr>
              <a:tblGrid>
                <a:gridCol w="540000"/>
                <a:gridCol w="540000"/>
              </a:tblGrid>
              <a:tr h="381000">
                <a:tc>
                  <a:txBody>
                    <a:bodyPr/>
                    <a:p>
                      <a:pPr>
                        <a:buNone/>
                      </a:pPr>
                      <a:r>
                        <a:rPr lang="en-US" altLang="zh-CN" sz="1600" dirty="0">
                          <a:solidFill>
                            <a:srgbClr val="080808"/>
                          </a:solidFill>
                          <a:latin typeface="Times New Roman" panose="02020603050405020304" pitchFamily="18" charset="0"/>
                          <a:sym typeface="+mn-ea"/>
                        </a:rPr>
                        <a:t>8</a:t>
                      </a: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080808"/>
                          </a:solidFill>
                          <a:latin typeface="Times New Roman" panose="02020603050405020304" pitchFamily="18" charset="0"/>
                          <a:sym typeface="+mn-ea"/>
                        </a:rPr>
                        <a:t>19</a:t>
                      </a: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19" name="表格 18"/>
          <p:cNvGraphicFramePr/>
          <p:nvPr/>
        </p:nvGraphicFramePr>
        <p:xfrm>
          <a:off x="4455160" y="3723640"/>
          <a:ext cx="1598930" cy="381000"/>
        </p:xfrm>
        <a:graphic>
          <a:graphicData uri="http://schemas.openxmlformats.org/drawingml/2006/table">
            <a:tbl>
              <a:tblPr firstRow="1" bandRow="1">
                <a:tableStyleId>{5C22544A-7EE6-4342-B048-85BDC9FD1C3A}</a:tableStyleId>
              </a:tblPr>
              <a:tblGrid>
                <a:gridCol w="540000"/>
                <a:gridCol w="540000"/>
              </a:tblGrid>
              <a:tr h="381000">
                <a:tc>
                  <a:txBody>
                    <a:bodyPr/>
                    <a:p>
                      <a:pPr>
                        <a:buNone/>
                      </a:pPr>
                      <a:r>
                        <a:rPr lang="en-US" altLang="zh-CN" sz="1600" dirty="0">
                          <a:solidFill>
                            <a:srgbClr val="080808"/>
                          </a:solidFill>
                          <a:latin typeface="Times New Roman" panose="02020603050405020304" pitchFamily="18" charset="0"/>
                          <a:sym typeface="+mn-ea"/>
                        </a:rPr>
                        <a:t>11</a:t>
                      </a: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080808"/>
                          </a:solidFill>
                          <a:latin typeface="Times New Roman" panose="02020603050405020304" pitchFamily="18" charset="0"/>
                          <a:sym typeface="+mn-ea"/>
                        </a:rPr>
                        <a:t>25</a:t>
                      </a: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21" name="表格 20"/>
          <p:cNvGraphicFramePr/>
          <p:nvPr/>
        </p:nvGraphicFramePr>
        <p:xfrm>
          <a:off x="2150110" y="3075305"/>
          <a:ext cx="3197860" cy="381000"/>
        </p:xfrm>
        <a:graphic>
          <a:graphicData uri="http://schemas.openxmlformats.org/drawingml/2006/table">
            <a:tbl>
              <a:tblPr firstRow="1" bandRow="1">
                <a:tableStyleId>{5C22544A-7EE6-4342-B048-85BDC9FD1C3A}</a:tableStyleId>
              </a:tblPr>
              <a:tblGrid>
                <a:gridCol w="540000"/>
                <a:gridCol w="540000"/>
                <a:gridCol w="540000"/>
                <a:gridCol w="540000"/>
              </a:tblGrid>
              <a:tr h="381000">
                <a:tc>
                  <a:txBody>
                    <a:bodyPr/>
                    <a:p>
                      <a:pPr>
                        <a:buNone/>
                      </a:pPr>
                      <a:r>
                        <a:rPr lang="en-US" altLang="zh-CN" sz="1800" dirty="0">
                          <a:solidFill>
                            <a:srgbClr val="080808"/>
                          </a:solidFill>
                          <a:latin typeface="Times New Roman" panose="02020603050405020304" pitchFamily="18" charset="0"/>
                          <a:sym typeface="+mn-ea"/>
                        </a:rPr>
                        <a:t>3</a:t>
                      </a:r>
                      <a:endParaRPr lang="en-US" altLang="zh-CN" sz="18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10</a:t>
                      </a:r>
                      <a:endParaRPr lang="en-US" altLang="zh-CN" sz="18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35</a:t>
                      </a:r>
                      <a:endParaRPr lang="en-US" altLang="zh-CN" sz="18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6</a:t>
                      </a:r>
                      <a:endParaRPr lang="en-US" altLang="zh-CN" sz="18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cxnSp>
        <p:nvCxnSpPr>
          <p:cNvPr id="22" name="直接箭头连接符 21"/>
          <p:cNvCxnSpPr>
            <a:stCxn id="10" idx="2"/>
            <a:endCxn id="21" idx="0"/>
          </p:cNvCxnSpPr>
          <p:nvPr/>
        </p:nvCxnSpPr>
        <p:spPr>
          <a:xfrm flipH="1">
            <a:off x="3230245" y="2842260"/>
            <a:ext cx="1152525" cy="23304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24" name="直接箭头连接符 23"/>
          <p:cNvCxnSpPr>
            <a:stCxn id="10" idx="2"/>
            <a:endCxn id="8" idx="0"/>
          </p:cNvCxnSpPr>
          <p:nvPr/>
        </p:nvCxnSpPr>
        <p:spPr>
          <a:xfrm>
            <a:off x="4382770" y="2842260"/>
            <a:ext cx="1224280" cy="23304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25" name="直接箭头连接符 24"/>
          <p:cNvCxnSpPr>
            <a:stCxn id="21" idx="2"/>
            <a:endCxn id="7" idx="0"/>
          </p:cNvCxnSpPr>
          <p:nvPr/>
        </p:nvCxnSpPr>
        <p:spPr>
          <a:xfrm flipH="1">
            <a:off x="2114550" y="3456305"/>
            <a:ext cx="1115695" cy="26733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27" name="直接箭头连接符 26"/>
          <p:cNvCxnSpPr>
            <a:stCxn id="8" idx="2"/>
            <a:endCxn id="19" idx="0"/>
          </p:cNvCxnSpPr>
          <p:nvPr/>
        </p:nvCxnSpPr>
        <p:spPr>
          <a:xfrm flipH="1">
            <a:off x="4995545" y="3456305"/>
            <a:ext cx="611505" cy="26733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29" name="直接箭头连接符 28"/>
          <p:cNvCxnSpPr>
            <a:stCxn id="21" idx="2"/>
            <a:endCxn id="11" idx="0"/>
          </p:cNvCxnSpPr>
          <p:nvPr/>
        </p:nvCxnSpPr>
        <p:spPr>
          <a:xfrm>
            <a:off x="3230245" y="3456305"/>
            <a:ext cx="612775" cy="26733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30" name="直接箭头连接符 29"/>
          <p:cNvCxnSpPr>
            <a:stCxn id="8" idx="2"/>
            <a:endCxn id="15" idx="0"/>
          </p:cNvCxnSpPr>
          <p:nvPr/>
        </p:nvCxnSpPr>
        <p:spPr>
          <a:xfrm>
            <a:off x="5607050" y="3456305"/>
            <a:ext cx="1116330" cy="26733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graphicFrame>
        <p:nvGraphicFramePr>
          <p:cNvPr id="31" name="表格 30"/>
          <p:cNvGraphicFramePr/>
          <p:nvPr/>
        </p:nvGraphicFramePr>
        <p:xfrm>
          <a:off x="1430020" y="4299585"/>
          <a:ext cx="540000" cy="381000"/>
        </p:xfrm>
        <a:graphic>
          <a:graphicData uri="http://schemas.openxmlformats.org/drawingml/2006/table">
            <a:tbl>
              <a:tblPr firstRow="1" bandRow="1">
                <a:tableStyleId>{5C22544A-7EE6-4342-B048-85BDC9FD1C3A}</a:tableStyleId>
              </a:tblPr>
              <a:tblGrid>
                <a:gridCol w="540000"/>
              </a:tblGrid>
              <a:tr h="381000">
                <a:tc>
                  <a:txBody>
                    <a:bodyPr/>
                    <a:p>
                      <a:pPr>
                        <a:buNone/>
                      </a:pPr>
                      <a:r>
                        <a:rPr lang="en-US" altLang="zh-CN" sz="1800" dirty="0">
                          <a:solidFill>
                            <a:srgbClr val="080808"/>
                          </a:solidFill>
                          <a:latin typeface="Times New Roman" panose="02020603050405020304" pitchFamily="18" charset="0"/>
                          <a:sym typeface="+mn-ea"/>
                        </a:rPr>
                        <a:t>3</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33" name="表格 32"/>
          <p:cNvGraphicFramePr/>
          <p:nvPr/>
        </p:nvGraphicFramePr>
        <p:xfrm>
          <a:off x="2366645" y="4299585"/>
          <a:ext cx="540000" cy="381000"/>
        </p:xfrm>
        <a:graphic>
          <a:graphicData uri="http://schemas.openxmlformats.org/drawingml/2006/table">
            <a:tbl>
              <a:tblPr firstRow="1" bandRow="1">
                <a:tableStyleId>{5C22544A-7EE6-4342-B048-85BDC9FD1C3A}</a:tableStyleId>
              </a:tblPr>
              <a:tblGrid>
                <a:gridCol w="540000"/>
              </a:tblGrid>
              <a:tr h="381000">
                <a:tc>
                  <a:txBody>
                    <a:bodyPr/>
                    <a:p>
                      <a:pPr>
                        <a:buNone/>
                      </a:pPr>
                      <a:r>
                        <a:rPr lang="en-US" altLang="zh-CN" sz="1800" dirty="0">
                          <a:solidFill>
                            <a:srgbClr val="080808"/>
                          </a:solidFill>
                          <a:latin typeface="Times New Roman" panose="02020603050405020304" pitchFamily="18" charset="0"/>
                          <a:sym typeface="+mn-ea"/>
                        </a:rPr>
                        <a:t>10</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36" name="表格 35"/>
          <p:cNvGraphicFramePr/>
          <p:nvPr/>
        </p:nvGraphicFramePr>
        <p:xfrm>
          <a:off x="6830695" y="4299585"/>
          <a:ext cx="540000" cy="381000"/>
        </p:xfrm>
        <a:graphic>
          <a:graphicData uri="http://schemas.openxmlformats.org/drawingml/2006/table">
            <a:tbl>
              <a:tblPr firstRow="1" bandRow="1">
                <a:tableStyleId>{5C22544A-7EE6-4342-B048-85BDC9FD1C3A}</a:tableStyleId>
              </a:tblPr>
              <a:tblGrid>
                <a:gridCol w="540000"/>
              </a:tblGrid>
              <a:tr h="381000">
                <a:tc>
                  <a:txBody>
                    <a:bodyPr/>
                    <a:p>
                      <a:pPr>
                        <a:buNone/>
                      </a:pPr>
                      <a:r>
                        <a:rPr lang="en-US" altLang="zh-CN" sz="1800" dirty="0">
                          <a:solidFill>
                            <a:srgbClr val="080808"/>
                          </a:solidFill>
                          <a:latin typeface="Times New Roman" panose="02020603050405020304" pitchFamily="18" charset="0"/>
                          <a:sym typeface="+mn-ea"/>
                        </a:rPr>
                        <a:t>19</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37" name="表格 36"/>
          <p:cNvGraphicFramePr/>
          <p:nvPr/>
        </p:nvGraphicFramePr>
        <p:xfrm>
          <a:off x="5859145" y="4316095"/>
          <a:ext cx="540000" cy="381000"/>
        </p:xfrm>
        <a:graphic>
          <a:graphicData uri="http://schemas.openxmlformats.org/drawingml/2006/table">
            <a:tbl>
              <a:tblPr firstRow="1" bandRow="1">
                <a:tableStyleId>{5C22544A-7EE6-4342-B048-85BDC9FD1C3A}</a:tableStyleId>
              </a:tblPr>
              <a:tblGrid>
                <a:gridCol w="540000"/>
              </a:tblGrid>
              <a:tr h="381000">
                <a:tc>
                  <a:txBody>
                    <a:bodyPr/>
                    <a:p>
                      <a:pPr>
                        <a:buNone/>
                      </a:pPr>
                      <a:r>
                        <a:rPr lang="en-US" altLang="zh-CN" sz="1800" dirty="0">
                          <a:solidFill>
                            <a:srgbClr val="080808"/>
                          </a:solidFill>
                          <a:latin typeface="Times New Roman" panose="02020603050405020304" pitchFamily="18" charset="0"/>
                          <a:sym typeface="+mn-ea"/>
                        </a:rPr>
                        <a:t>8</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38" name="表格 37"/>
          <p:cNvGraphicFramePr/>
          <p:nvPr/>
        </p:nvGraphicFramePr>
        <p:xfrm>
          <a:off x="5247005" y="4316095"/>
          <a:ext cx="540000" cy="381000"/>
        </p:xfrm>
        <a:graphic>
          <a:graphicData uri="http://schemas.openxmlformats.org/drawingml/2006/table">
            <a:tbl>
              <a:tblPr firstRow="1" bandRow="1">
                <a:tableStyleId>{5C22544A-7EE6-4342-B048-85BDC9FD1C3A}</a:tableStyleId>
              </a:tblPr>
              <a:tblGrid>
                <a:gridCol w="540000"/>
              </a:tblGrid>
              <a:tr h="381000">
                <a:tc>
                  <a:txBody>
                    <a:bodyPr/>
                    <a:p>
                      <a:pPr>
                        <a:buNone/>
                      </a:pPr>
                      <a:r>
                        <a:rPr lang="en-US" altLang="zh-CN" sz="1800" dirty="0">
                          <a:solidFill>
                            <a:srgbClr val="080808"/>
                          </a:solidFill>
                          <a:latin typeface="Times New Roman" panose="02020603050405020304" pitchFamily="18" charset="0"/>
                          <a:sym typeface="+mn-ea"/>
                        </a:rPr>
                        <a:t>25</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39" name="表格 38"/>
          <p:cNvGraphicFramePr/>
          <p:nvPr/>
        </p:nvGraphicFramePr>
        <p:xfrm>
          <a:off x="4526915" y="4316095"/>
          <a:ext cx="540000" cy="381000"/>
        </p:xfrm>
        <a:graphic>
          <a:graphicData uri="http://schemas.openxmlformats.org/drawingml/2006/table">
            <a:tbl>
              <a:tblPr firstRow="1" bandRow="1">
                <a:tableStyleId>{5C22544A-7EE6-4342-B048-85BDC9FD1C3A}</a:tableStyleId>
              </a:tblPr>
              <a:tblGrid>
                <a:gridCol w="540000"/>
              </a:tblGrid>
              <a:tr h="381000">
                <a:tc>
                  <a:txBody>
                    <a:bodyPr/>
                    <a:p>
                      <a:pPr>
                        <a:buNone/>
                      </a:pPr>
                      <a:r>
                        <a:rPr lang="en-US" altLang="zh-CN" sz="1800" dirty="0">
                          <a:solidFill>
                            <a:srgbClr val="080808"/>
                          </a:solidFill>
                          <a:latin typeface="Times New Roman" panose="02020603050405020304" pitchFamily="18" charset="0"/>
                          <a:sym typeface="+mn-ea"/>
                        </a:rPr>
                        <a:t>11</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40" name="表格 39"/>
          <p:cNvGraphicFramePr/>
          <p:nvPr/>
        </p:nvGraphicFramePr>
        <p:xfrm>
          <a:off x="3014345" y="4299585"/>
          <a:ext cx="540000" cy="381000"/>
        </p:xfrm>
        <a:graphic>
          <a:graphicData uri="http://schemas.openxmlformats.org/drawingml/2006/table">
            <a:tbl>
              <a:tblPr firstRow="1" bandRow="1">
                <a:tableStyleId>{5C22544A-7EE6-4342-B048-85BDC9FD1C3A}</a:tableStyleId>
              </a:tblPr>
              <a:tblGrid>
                <a:gridCol w="540000"/>
              </a:tblGrid>
              <a:tr h="381000">
                <a:tc>
                  <a:txBody>
                    <a:bodyPr/>
                    <a:p>
                      <a:pPr>
                        <a:buNone/>
                      </a:pPr>
                      <a:r>
                        <a:rPr lang="en-US" altLang="zh-CN" sz="1800" dirty="0">
                          <a:solidFill>
                            <a:srgbClr val="080808"/>
                          </a:solidFill>
                          <a:latin typeface="Times New Roman" panose="02020603050405020304" pitchFamily="18" charset="0"/>
                          <a:sym typeface="+mn-ea"/>
                        </a:rPr>
                        <a:t>35</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41" name="表格 40"/>
          <p:cNvGraphicFramePr/>
          <p:nvPr/>
        </p:nvGraphicFramePr>
        <p:xfrm>
          <a:off x="3915410" y="4316095"/>
          <a:ext cx="540000" cy="381000"/>
        </p:xfrm>
        <a:graphic>
          <a:graphicData uri="http://schemas.openxmlformats.org/drawingml/2006/table">
            <a:tbl>
              <a:tblPr firstRow="1" bandRow="1">
                <a:tableStyleId>{5C22544A-7EE6-4342-B048-85BDC9FD1C3A}</a:tableStyleId>
              </a:tblPr>
              <a:tblGrid>
                <a:gridCol w="540000"/>
              </a:tblGrid>
              <a:tr h="381000">
                <a:tc>
                  <a:txBody>
                    <a:bodyPr/>
                    <a:p>
                      <a:pPr>
                        <a:buNone/>
                      </a:pPr>
                      <a:r>
                        <a:rPr lang="en-US" altLang="zh-CN" sz="1800" dirty="0">
                          <a:solidFill>
                            <a:srgbClr val="080808"/>
                          </a:solidFill>
                          <a:latin typeface="Times New Roman" panose="02020603050405020304" pitchFamily="18" charset="0"/>
                          <a:sym typeface="+mn-ea"/>
                        </a:rPr>
                        <a:t>6</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cxnSp>
        <p:nvCxnSpPr>
          <p:cNvPr id="42" name="直接箭头连接符 41"/>
          <p:cNvCxnSpPr>
            <a:stCxn id="7" idx="2"/>
            <a:endCxn id="31" idx="0"/>
          </p:cNvCxnSpPr>
          <p:nvPr/>
        </p:nvCxnSpPr>
        <p:spPr>
          <a:xfrm flipH="1">
            <a:off x="1699895" y="4104640"/>
            <a:ext cx="414655" cy="19494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43" name="直接箭头连接符 42"/>
          <p:cNvCxnSpPr>
            <a:stCxn id="7" idx="2"/>
            <a:endCxn id="33" idx="0"/>
          </p:cNvCxnSpPr>
          <p:nvPr/>
        </p:nvCxnSpPr>
        <p:spPr>
          <a:xfrm>
            <a:off x="2114550" y="4104640"/>
            <a:ext cx="521970" cy="19494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44" name="直接箭头连接符 43"/>
          <p:cNvCxnSpPr>
            <a:stCxn id="11" idx="2"/>
            <a:endCxn id="40" idx="0"/>
          </p:cNvCxnSpPr>
          <p:nvPr/>
        </p:nvCxnSpPr>
        <p:spPr>
          <a:xfrm flipH="1">
            <a:off x="3284220" y="4104640"/>
            <a:ext cx="558800" cy="19494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45" name="直接箭头连接符 44"/>
          <p:cNvCxnSpPr>
            <a:stCxn id="11" idx="2"/>
            <a:endCxn id="41" idx="0"/>
          </p:cNvCxnSpPr>
          <p:nvPr/>
        </p:nvCxnSpPr>
        <p:spPr>
          <a:xfrm>
            <a:off x="3843020" y="4104640"/>
            <a:ext cx="342265" cy="21145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46" name="直接箭头连接符 45"/>
          <p:cNvCxnSpPr>
            <a:stCxn id="19" idx="2"/>
            <a:endCxn id="39" idx="0"/>
          </p:cNvCxnSpPr>
          <p:nvPr/>
        </p:nvCxnSpPr>
        <p:spPr>
          <a:xfrm flipH="1">
            <a:off x="4796790" y="4104640"/>
            <a:ext cx="198755" cy="21145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47" name="直接箭头连接符 46"/>
          <p:cNvCxnSpPr>
            <a:stCxn id="19" idx="2"/>
            <a:endCxn id="38" idx="0"/>
          </p:cNvCxnSpPr>
          <p:nvPr/>
        </p:nvCxnSpPr>
        <p:spPr>
          <a:xfrm>
            <a:off x="4995545" y="4104640"/>
            <a:ext cx="521335" cy="21145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48" name="直接箭头连接符 47"/>
          <p:cNvCxnSpPr>
            <a:stCxn id="15" idx="2"/>
            <a:endCxn id="37" idx="0"/>
          </p:cNvCxnSpPr>
          <p:nvPr/>
        </p:nvCxnSpPr>
        <p:spPr>
          <a:xfrm flipH="1">
            <a:off x="6129020" y="4104640"/>
            <a:ext cx="594360" cy="21145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50" name="直接箭头连接符 49"/>
          <p:cNvCxnSpPr>
            <a:stCxn id="15" idx="2"/>
            <a:endCxn id="36" idx="0"/>
          </p:cNvCxnSpPr>
          <p:nvPr/>
        </p:nvCxnSpPr>
        <p:spPr>
          <a:xfrm>
            <a:off x="6723380" y="4104640"/>
            <a:ext cx="377190" cy="19494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74" name="矩形 73"/>
          <p:cNvSpPr/>
          <p:nvPr/>
        </p:nvSpPr>
        <p:spPr>
          <a:xfrm>
            <a:off x="1183640" y="2229485"/>
            <a:ext cx="6397625" cy="2592070"/>
          </a:xfrm>
          <a:prstGeom prst="rect">
            <a:avLst/>
          </a:prstGeom>
          <a:noFill/>
          <a:ln w="28575" cap="flat" cmpd="sng" algn="ctr">
            <a:solidFill>
              <a:srgbClr val="FF0000"/>
            </a:solidFill>
            <a:prstDash val="sys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graphicFrame>
        <p:nvGraphicFramePr>
          <p:cNvPr id="52" name="表格 51"/>
          <p:cNvGraphicFramePr/>
          <p:nvPr/>
        </p:nvGraphicFramePr>
        <p:xfrm>
          <a:off x="1330960" y="2445385"/>
          <a:ext cx="1080135" cy="381000"/>
        </p:xfrm>
        <a:graphic>
          <a:graphicData uri="http://schemas.openxmlformats.org/drawingml/2006/table">
            <a:tbl>
              <a:tblPr firstRow="1" bandRow="1">
                <a:tableStyleId>{5C22544A-7EE6-4342-B048-85BDC9FD1C3A}</a:tableStyleId>
              </a:tblPr>
              <a:tblGrid>
                <a:gridCol w="540000"/>
                <a:gridCol w="540000"/>
              </a:tblGrid>
              <a:tr h="381000">
                <a:tc>
                  <a:txBody>
                    <a:bodyPr/>
                    <a:p>
                      <a:pPr>
                        <a:buNone/>
                      </a:pPr>
                      <a:r>
                        <a:rPr lang="en-US" altLang="zh-CN" sz="1800" dirty="0">
                          <a:solidFill>
                            <a:srgbClr val="080808"/>
                          </a:solidFill>
                          <a:latin typeface="Times New Roman" panose="02020603050405020304" pitchFamily="18" charset="0"/>
                          <a:sym typeface="+mn-ea"/>
                        </a:rPr>
                        <a:t>3</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10</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53" name="表格 52"/>
          <p:cNvGraphicFramePr/>
          <p:nvPr/>
        </p:nvGraphicFramePr>
        <p:xfrm>
          <a:off x="2699385" y="2373630"/>
          <a:ext cx="1598930" cy="381000"/>
        </p:xfrm>
        <a:graphic>
          <a:graphicData uri="http://schemas.openxmlformats.org/drawingml/2006/table">
            <a:tbl>
              <a:tblPr firstRow="1" bandRow="1">
                <a:tableStyleId>{5C22544A-7EE6-4342-B048-85BDC9FD1C3A}</a:tableStyleId>
              </a:tblPr>
              <a:tblGrid>
                <a:gridCol w="540000"/>
                <a:gridCol w="540000"/>
              </a:tblGrid>
              <a:tr h="381000">
                <a:tc>
                  <a:txBody>
                    <a:bodyPr/>
                    <a:p>
                      <a:pPr>
                        <a:buNone/>
                      </a:pPr>
                      <a:r>
                        <a:rPr lang="en-US" altLang="zh-CN" sz="1800" dirty="0">
                          <a:solidFill>
                            <a:srgbClr val="080808"/>
                          </a:solidFill>
                          <a:latin typeface="Times New Roman" panose="02020603050405020304" pitchFamily="18" charset="0"/>
                          <a:sym typeface="+mn-ea"/>
                        </a:rPr>
                        <a:t>35</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6</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54" name="表格 53"/>
          <p:cNvGraphicFramePr/>
          <p:nvPr/>
        </p:nvGraphicFramePr>
        <p:xfrm>
          <a:off x="4427855" y="2373630"/>
          <a:ext cx="1598930" cy="381000"/>
        </p:xfrm>
        <a:graphic>
          <a:graphicData uri="http://schemas.openxmlformats.org/drawingml/2006/table">
            <a:tbl>
              <a:tblPr firstRow="1" bandRow="1">
                <a:tableStyleId>{5C22544A-7EE6-4342-B048-85BDC9FD1C3A}</a:tableStyleId>
              </a:tblPr>
              <a:tblGrid>
                <a:gridCol w="540000"/>
                <a:gridCol w="540000"/>
              </a:tblGrid>
              <a:tr h="381000">
                <a:tc>
                  <a:txBody>
                    <a:bodyPr/>
                    <a:p>
                      <a:pPr>
                        <a:buNone/>
                      </a:pPr>
                      <a:r>
                        <a:rPr lang="en-US" altLang="zh-CN" sz="1800" dirty="0">
                          <a:solidFill>
                            <a:srgbClr val="080808"/>
                          </a:solidFill>
                          <a:latin typeface="Times New Roman" panose="02020603050405020304" pitchFamily="18" charset="0"/>
                          <a:sym typeface="+mn-ea"/>
                        </a:rPr>
                        <a:t>11</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25</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55" name="表格 54"/>
          <p:cNvGraphicFramePr/>
          <p:nvPr/>
        </p:nvGraphicFramePr>
        <p:xfrm>
          <a:off x="6371590" y="2373630"/>
          <a:ext cx="1598930" cy="381000"/>
        </p:xfrm>
        <a:graphic>
          <a:graphicData uri="http://schemas.openxmlformats.org/drawingml/2006/table">
            <a:tbl>
              <a:tblPr firstRow="1" bandRow="1">
                <a:tableStyleId>{5C22544A-7EE6-4342-B048-85BDC9FD1C3A}</a:tableStyleId>
              </a:tblPr>
              <a:tblGrid>
                <a:gridCol w="540000"/>
                <a:gridCol w="540000"/>
              </a:tblGrid>
              <a:tr h="381000">
                <a:tc>
                  <a:txBody>
                    <a:bodyPr/>
                    <a:p>
                      <a:pPr>
                        <a:buNone/>
                      </a:pPr>
                      <a:r>
                        <a:rPr lang="en-US" altLang="zh-CN" sz="1800" dirty="0">
                          <a:solidFill>
                            <a:srgbClr val="080808"/>
                          </a:solidFill>
                          <a:latin typeface="Times New Roman" panose="02020603050405020304" pitchFamily="18" charset="0"/>
                          <a:sym typeface="+mn-ea"/>
                        </a:rPr>
                        <a:t>8</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19</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56" name="表格 55"/>
          <p:cNvGraphicFramePr/>
          <p:nvPr/>
        </p:nvGraphicFramePr>
        <p:xfrm>
          <a:off x="1655445" y="3093720"/>
          <a:ext cx="3197860" cy="381000"/>
        </p:xfrm>
        <a:graphic>
          <a:graphicData uri="http://schemas.openxmlformats.org/drawingml/2006/table">
            <a:tbl>
              <a:tblPr firstRow="1" bandRow="1">
                <a:tableStyleId>{5C22544A-7EE6-4342-B048-85BDC9FD1C3A}</a:tableStyleId>
              </a:tblPr>
              <a:tblGrid>
                <a:gridCol w="540000"/>
                <a:gridCol w="540000"/>
                <a:gridCol w="540000"/>
                <a:gridCol w="540000"/>
              </a:tblGrid>
              <a:tr h="381000">
                <a:tc>
                  <a:txBody>
                    <a:bodyPr/>
                    <a:p>
                      <a:pPr>
                        <a:buNone/>
                      </a:pPr>
                      <a:r>
                        <a:rPr lang="en-US" altLang="zh-CN" sz="1800" dirty="0">
                          <a:solidFill>
                            <a:srgbClr val="080808"/>
                          </a:solidFill>
                          <a:latin typeface="Times New Roman" panose="02020603050405020304" pitchFamily="18" charset="0"/>
                          <a:sym typeface="+mn-ea"/>
                        </a:rPr>
                        <a:t>3</a:t>
                      </a:r>
                      <a:endParaRPr lang="en-US" altLang="zh-CN" sz="18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10</a:t>
                      </a:r>
                      <a:endParaRPr lang="en-US" altLang="zh-CN" sz="18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35</a:t>
                      </a:r>
                      <a:endParaRPr lang="en-US" altLang="zh-CN" sz="18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6</a:t>
                      </a:r>
                      <a:endParaRPr lang="en-US" altLang="zh-CN" sz="18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57" name="表格 56"/>
          <p:cNvGraphicFramePr/>
          <p:nvPr/>
        </p:nvGraphicFramePr>
        <p:xfrm>
          <a:off x="4859655" y="3021330"/>
          <a:ext cx="3197860" cy="381000"/>
        </p:xfrm>
        <a:graphic>
          <a:graphicData uri="http://schemas.openxmlformats.org/drawingml/2006/table">
            <a:tbl>
              <a:tblPr firstRow="1" bandRow="1">
                <a:tableStyleId>{5C22544A-7EE6-4342-B048-85BDC9FD1C3A}</a:tableStyleId>
              </a:tblPr>
              <a:tblGrid>
                <a:gridCol w="540000"/>
                <a:gridCol w="540000"/>
                <a:gridCol w="540000"/>
                <a:gridCol w="540000"/>
              </a:tblGrid>
              <a:tr h="381000">
                <a:tc>
                  <a:txBody>
                    <a:bodyPr/>
                    <a:p>
                      <a:pPr>
                        <a:buNone/>
                      </a:pPr>
                      <a:r>
                        <a:rPr lang="en-US" altLang="zh-CN" sz="1600" dirty="0">
                          <a:solidFill>
                            <a:srgbClr val="080808"/>
                          </a:solidFill>
                          <a:latin typeface="Times New Roman" panose="02020603050405020304" pitchFamily="18" charset="0"/>
                          <a:sym typeface="+mn-ea"/>
                        </a:rPr>
                        <a:t>11</a:t>
                      </a: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080808"/>
                          </a:solidFill>
                          <a:latin typeface="Times New Roman" panose="02020603050405020304" pitchFamily="18" charset="0"/>
                          <a:sym typeface="+mn-ea"/>
                        </a:rPr>
                        <a:t>25</a:t>
                      </a: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080808"/>
                          </a:solidFill>
                          <a:latin typeface="Times New Roman" panose="02020603050405020304" pitchFamily="18" charset="0"/>
                          <a:sym typeface="+mn-ea"/>
                        </a:rPr>
                        <a:t>8</a:t>
                      </a: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080808"/>
                          </a:solidFill>
                          <a:latin typeface="Times New Roman" panose="02020603050405020304" pitchFamily="18" charset="0"/>
                          <a:sym typeface="+mn-ea"/>
                        </a:rPr>
                        <a:t>19</a:t>
                      </a: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58" name="表格 57"/>
          <p:cNvGraphicFramePr/>
          <p:nvPr/>
        </p:nvGraphicFramePr>
        <p:xfrm>
          <a:off x="2376170" y="3741420"/>
          <a:ext cx="6400165" cy="381000"/>
        </p:xfrm>
        <a:graphic>
          <a:graphicData uri="http://schemas.openxmlformats.org/drawingml/2006/table">
            <a:tbl>
              <a:tblPr firstRow="1" bandRow="1">
                <a:tableStyleId>{5C22544A-7EE6-4342-B048-85BDC9FD1C3A}</a:tableStyleId>
              </a:tblPr>
              <a:tblGrid>
                <a:gridCol w="540000"/>
                <a:gridCol w="540000"/>
                <a:gridCol w="540000"/>
                <a:gridCol w="540000"/>
                <a:gridCol w="540000"/>
                <a:gridCol w="540000"/>
                <a:gridCol w="540000"/>
                <a:gridCol w="540000"/>
              </a:tblGrid>
              <a:tr h="381000">
                <a:tc>
                  <a:txBody>
                    <a:bodyPr/>
                    <a:p>
                      <a:pPr>
                        <a:buNone/>
                      </a:pPr>
                      <a:r>
                        <a:rPr lang="en-US" altLang="zh-CN" sz="1800" dirty="0">
                          <a:solidFill>
                            <a:srgbClr val="080808"/>
                          </a:solidFill>
                          <a:latin typeface="Times New Roman" panose="02020603050405020304" pitchFamily="18" charset="0"/>
                          <a:sym typeface="+mn-ea"/>
                        </a:rPr>
                        <a:t>3</a:t>
                      </a:r>
                      <a:endParaRPr lang="en-US" altLang="zh-CN" sz="18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10</a:t>
                      </a:r>
                      <a:endParaRPr lang="en-US" altLang="zh-CN" sz="18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35</a:t>
                      </a:r>
                      <a:endParaRPr lang="en-US" altLang="zh-CN" sz="18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6</a:t>
                      </a:r>
                      <a:endParaRPr lang="en-US" altLang="zh-CN" sz="18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080808"/>
                          </a:solidFill>
                          <a:latin typeface="Times New Roman" panose="02020603050405020304" pitchFamily="18" charset="0"/>
                          <a:sym typeface="+mn-ea"/>
                        </a:rPr>
                        <a:t>11</a:t>
                      </a: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080808"/>
                          </a:solidFill>
                          <a:latin typeface="Times New Roman" panose="02020603050405020304" pitchFamily="18" charset="0"/>
                          <a:sym typeface="+mn-ea"/>
                        </a:rPr>
                        <a:t>25</a:t>
                      </a: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080808"/>
                          </a:solidFill>
                          <a:latin typeface="Times New Roman" panose="02020603050405020304" pitchFamily="18" charset="0"/>
                          <a:sym typeface="+mn-ea"/>
                        </a:rPr>
                        <a:t>8</a:t>
                      </a: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080808"/>
                          </a:solidFill>
                          <a:latin typeface="Times New Roman" panose="02020603050405020304" pitchFamily="18" charset="0"/>
                          <a:sym typeface="+mn-ea"/>
                        </a:rPr>
                        <a:t>19</a:t>
                      </a: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cxnSp>
        <p:nvCxnSpPr>
          <p:cNvPr id="67" name="直接箭头连接符 66"/>
          <p:cNvCxnSpPr>
            <a:stCxn id="52" idx="2"/>
            <a:endCxn id="56" idx="0"/>
          </p:cNvCxnSpPr>
          <p:nvPr/>
        </p:nvCxnSpPr>
        <p:spPr>
          <a:xfrm>
            <a:off x="1871345" y="2826385"/>
            <a:ext cx="864235" cy="26733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68" name="直接箭头连接符 67"/>
          <p:cNvCxnSpPr>
            <a:stCxn id="53" idx="2"/>
            <a:endCxn id="56" idx="0"/>
          </p:cNvCxnSpPr>
          <p:nvPr/>
        </p:nvCxnSpPr>
        <p:spPr>
          <a:xfrm flipH="1">
            <a:off x="2735580" y="2754630"/>
            <a:ext cx="504190" cy="33909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69" name="直接箭头连接符 68"/>
          <p:cNvCxnSpPr>
            <a:stCxn id="54" idx="2"/>
            <a:endCxn id="57" idx="0"/>
          </p:cNvCxnSpPr>
          <p:nvPr/>
        </p:nvCxnSpPr>
        <p:spPr>
          <a:xfrm>
            <a:off x="4968240" y="2754630"/>
            <a:ext cx="971550" cy="26670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71" name="直接箭头连接符 70"/>
          <p:cNvCxnSpPr>
            <a:stCxn id="56" idx="2"/>
            <a:endCxn id="58" idx="0"/>
          </p:cNvCxnSpPr>
          <p:nvPr/>
        </p:nvCxnSpPr>
        <p:spPr>
          <a:xfrm>
            <a:off x="2735580" y="3474720"/>
            <a:ext cx="1800860" cy="26670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76" name="直接箭头连接符 75"/>
          <p:cNvCxnSpPr>
            <a:stCxn id="55" idx="2"/>
            <a:endCxn id="57" idx="0"/>
          </p:cNvCxnSpPr>
          <p:nvPr/>
        </p:nvCxnSpPr>
        <p:spPr>
          <a:xfrm flipH="1">
            <a:off x="5939790" y="2754630"/>
            <a:ext cx="972185" cy="26670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77" name="直接箭头连接符 76"/>
          <p:cNvCxnSpPr>
            <a:stCxn id="57" idx="2"/>
            <a:endCxn id="58" idx="0"/>
          </p:cNvCxnSpPr>
          <p:nvPr/>
        </p:nvCxnSpPr>
        <p:spPr>
          <a:xfrm flipH="1">
            <a:off x="4536440" y="3402330"/>
            <a:ext cx="1403350" cy="33909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78" name="矩形 77"/>
          <p:cNvSpPr/>
          <p:nvPr/>
        </p:nvSpPr>
        <p:spPr>
          <a:xfrm>
            <a:off x="1259205" y="2229485"/>
            <a:ext cx="6322060" cy="2155190"/>
          </a:xfrm>
          <a:prstGeom prst="rect">
            <a:avLst/>
          </a:prstGeom>
          <a:noFill/>
          <a:ln w="28575" cap="flat" cmpd="sng" algn="ctr">
            <a:solidFill>
              <a:srgbClr val="0000FF"/>
            </a:solidFill>
            <a:prstDash val="sys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8" name="文本框 17"/>
          <p:cNvSpPr txBox="1"/>
          <p:nvPr/>
        </p:nvSpPr>
        <p:spPr>
          <a:xfrm>
            <a:off x="1187450" y="1584325"/>
            <a:ext cx="1188085" cy="645160"/>
          </a:xfrm>
          <a:prstGeom prst="rect">
            <a:avLst/>
          </a:prstGeom>
          <a:noFill/>
        </p:spPr>
        <p:txBody>
          <a:bodyPr wrap="square" rtlCol="0">
            <a:spAutoFit/>
          </a:bodyPr>
          <a:p>
            <a:r>
              <a:rPr lang="en-US" altLang="zh-CN">
                <a:latin typeface="Times New Roman" panose="02020603050405020304" pitchFamily="18" charset="0"/>
                <a:cs typeface="Times New Roman" panose="02020603050405020304" pitchFamily="18" charset="0"/>
              </a:rPr>
              <a:t>min = 3</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max = 10</a:t>
            </a:r>
            <a:endParaRPr lang="en-US" altLang="zh-CN">
              <a:latin typeface="Times New Roman" panose="02020603050405020304" pitchFamily="18" charset="0"/>
              <a:cs typeface="Times New Roman" panose="02020603050405020304" pitchFamily="18" charset="0"/>
            </a:endParaRPr>
          </a:p>
        </p:txBody>
      </p:sp>
      <p:sp>
        <p:nvSpPr>
          <p:cNvPr id="20" name="文本框 19"/>
          <p:cNvSpPr txBox="1"/>
          <p:nvPr/>
        </p:nvSpPr>
        <p:spPr>
          <a:xfrm>
            <a:off x="2699385" y="1556385"/>
            <a:ext cx="1188085" cy="645160"/>
          </a:xfrm>
          <a:prstGeom prst="rect">
            <a:avLst/>
          </a:prstGeom>
          <a:noFill/>
        </p:spPr>
        <p:txBody>
          <a:bodyPr wrap="square" rtlCol="0">
            <a:spAutoFit/>
          </a:bodyPr>
          <a:p>
            <a:r>
              <a:rPr lang="en-US" altLang="zh-CN">
                <a:latin typeface="Times New Roman" panose="02020603050405020304" pitchFamily="18" charset="0"/>
                <a:cs typeface="Times New Roman" panose="02020603050405020304" pitchFamily="18" charset="0"/>
              </a:rPr>
              <a:t>min = 6</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max = 35</a:t>
            </a:r>
            <a:endParaRPr lang="en-US" altLang="zh-CN">
              <a:latin typeface="Times New Roman" panose="02020603050405020304" pitchFamily="18" charset="0"/>
              <a:cs typeface="Times New Roman" panose="02020603050405020304" pitchFamily="18" charset="0"/>
            </a:endParaRPr>
          </a:p>
        </p:txBody>
      </p:sp>
      <p:sp>
        <p:nvSpPr>
          <p:cNvPr id="23" name="文本框 22"/>
          <p:cNvSpPr txBox="1"/>
          <p:nvPr/>
        </p:nvSpPr>
        <p:spPr>
          <a:xfrm>
            <a:off x="4283710" y="1584325"/>
            <a:ext cx="1188085" cy="645160"/>
          </a:xfrm>
          <a:prstGeom prst="rect">
            <a:avLst/>
          </a:prstGeom>
          <a:noFill/>
        </p:spPr>
        <p:txBody>
          <a:bodyPr wrap="square" rtlCol="0">
            <a:spAutoFit/>
          </a:bodyPr>
          <a:p>
            <a:r>
              <a:rPr lang="en-US" altLang="zh-CN">
                <a:latin typeface="Times New Roman" panose="02020603050405020304" pitchFamily="18" charset="0"/>
                <a:cs typeface="Times New Roman" panose="02020603050405020304" pitchFamily="18" charset="0"/>
              </a:rPr>
              <a:t>min = 11</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max = 25</a:t>
            </a:r>
            <a:endParaRPr lang="en-US" altLang="zh-CN">
              <a:latin typeface="Times New Roman" panose="02020603050405020304" pitchFamily="18" charset="0"/>
              <a:cs typeface="Times New Roman" panose="02020603050405020304" pitchFamily="18" charset="0"/>
            </a:endParaRPr>
          </a:p>
        </p:txBody>
      </p:sp>
      <p:sp>
        <p:nvSpPr>
          <p:cNvPr id="26" name="文本框 25"/>
          <p:cNvSpPr txBox="1"/>
          <p:nvPr/>
        </p:nvSpPr>
        <p:spPr>
          <a:xfrm>
            <a:off x="6299835" y="1556385"/>
            <a:ext cx="1188085" cy="645160"/>
          </a:xfrm>
          <a:prstGeom prst="rect">
            <a:avLst/>
          </a:prstGeom>
          <a:noFill/>
        </p:spPr>
        <p:txBody>
          <a:bodyPr wrap="square" rtlCol="0">
            <a:spAutoFit/>
          </a:bodyPr>
          <a:p>
            <a:r>
              <a:rPr lang="en-US" altLang="zh-CN">
                <a:latin typeface="Times New Roman" panose="02020603050405020304" pitchFamily="18" charset="0"/>
                <a:cs typeface="Times New Roman" panose="02020603050405020304" pitchFamily="18" charset="0"/>
              </a:rPr>
              <a:t>min = 8</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max = 19</a:t>
            </a:r>
            <a:endParaRPr lang="en-US" altLang="zh-CN">
              <a:latin typeface="Times New Roman" panose="02020603050405020304" pitchFamily="18" charset="0"/>
              <a:cs typeface="Times New Roman" panose="02020603050405020304" pitchFamily="18" charset="0"/>
            </a:endParaRPr>
          </a:p>
        </p:txBody>
      </p:sp>
      <p:sp>
        <p:nvSpPr>
          <p:cNvPr id="28" name="文本框 27"/>
          <p:cNvSpPr txBox="1"/>
          <p:nvPr/>
        </p:nvSpPr>
        <p:spPr>
          <a:xfrm>
            <a:off x="35560" y="2924810"/>
            <a:ext cx="1188085" cy="645160"/>
          </a:xfrm>
          <a:prstGeom prst="rect">
            <a:avLst/>
          </a:prstGeom>
          <a:noFill/>
        </p:spPr>
        <p:txBody>
          <a:bodyPr wrap="square" rtlCol="0">
            <a:spAutoFit/>
          </a:bodyPr>
          <a:p>
            <a:r>
              <a:rPr lang="en-US" altLang="zh-CN">
                <a:latin typeface="Times New Roman" panose="02020603050405020304" pitchFamily="18" charset="0"/>
                <a:cs typeface="Times New Roman" panose="02020603050405020304" pitchFamily="18" charset="0"/>
              </a:rPr>
              <a:t>min = 3</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max = 35</a:t>
            </a:r>
            <a:endParaRPr lang="en-US" altLang="zh-CN">
              <a:latin typeface="Times New Roman" panose="02020603050405020304" pitchFamily="18" charset="0"/>
              <a:cs typeface="Times New Roman" panose="02020603050405020304" pitchFamily="18" charset="0"/>
            </a:endParaRPr>
          </a:p>
        </p:txBody>
      </p:sp>
      <p:sp>
        <p:nvSpPr>
          <p:cNvPr id="32" name="文本框 31"/>
          <p:cNvSpPr txBox="1"/>
          <p:nvPr/>
        </p:nvSpPr>
        <p:spPr>
          <a:xfrm>
            <a:off x="7595870" y="2853055"/>
            <a:ext cx="1188085" cy="645160"/>
          </a:xfrm>
          <a:prstGeom prst="rect">
            <a:avLst/>
          </a:prstGeom>
          <a:noFill/>
        </p:spPr>
        <p:txBody>
          <a:bodyPr wrap="square" rtlCol="0">
            <a:spAutoFit/>
          </a:bodyPr>
          <a:p>
            <a:r>
              <a:rPr lang="en-US" altLang="zh-CN">
                <a:latin typeface="Times New Roman" panose="02020603050405020304" pitchFamily="18" charset="0"/>
                <a:cs typeface="Times New Roman" panose="02020603050405020304" pitchFamily="18" charset="0"/>
              </a:rPr>
              <a:t>min = 8</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max = 25</a:t>
            </a:r>
            <a:endParaRPr lang="en-US" altLang="zh-CN">
              <a:latin typeface="Times New Roman" panose="02020603050405020304" pitchFamily="18" charset="0"/>
              <a:cs typeface="Times New Roman" panose="02020603050405020304" pitchFamily="18" charset="0"/>
            </a:endParaRPr>
          </a:p>
        </p:txBody>
      </p:sp>
      <p:sp>
        <p:nvSpPr>
          <p:cNvPr id="34" name="文本框 33"/>
          <p:cNvSpPr txBox="1"/>
          <p:nvPr/>
        </p:nvSpPr>
        <p:spPr>
          <a:xfrm>
            <a:off x="3851910" y="4436745"/>
            <a:ext cx="1188085" cy="645160"/>
          </a:xfrm>
          <a:prstGeom prst="rect">
            <a:avLst/>
          </a:prstGeom>
          <a:noFill/>
        </p:spPr>
        <p:txBody>
          <a:bodyPr wrap="square" rtlCol="0">
            <a:spAutoFit/>
          </a:bodyPr>
          <a:p>
            <a:r>
              <a:rPr lang="en-US" altLang="zh-CN">
                <a:latin typeface="Times New Roman" panose="02020603050405020304" pitchFamily="18" charset="0"/>
                <a:cs typeface="Times New Roman" panose="02020603050405020304" pitchFamily="18" charset="0"/>
              </a:rPr>
              <a:t>min = 3</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max = 35</a:t>
            </a:r>
            <a:endParaRPr lang="en-US" altLang="zh-CN">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ppt_x"/>
                                          </p:val>
                                        </p:tav>
                                        <p:tav tm="100000">
                                          <p:val>
                                            <p:strVal val="#ppt_x"/>
                                          </p:val>
                                        </p:tav>
                                      </p:tavLst>
                                    </p:anim>
                                    <p:anim calcmode="lin" valueType="num">
                                      <p:cBhvr additive="base">
                                        <p:cTn id="16" dur="500" fill="hold"/>
                                        <p:tgtEl>
                                          <p:spTgt spid="8"/>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5"/>
                                        </p:tgtEl>
                                        <p:attrNameLst>
                                          <p:attrName>style.visibility</p:attrName>
                                        </p:attrNameLst>
                                      </p:cBhvr>
                                      <p:to>
                                        <p:strVal val="visible"/>
                                      </p:to>
                                    </p:set>
                                    <p:anim calcmode="lin" valueType="num">
                                      <p:cBhvr additive="base">
                                        <p:cTn id="23" dur="500" fill="hold"/>
                                        <p:tgtEl>
                                          <p:spTgt spid="15"/>
                                        </p:tgtEl>
                                        <p:attrNameLst>
                                          <p:attrName>ppt_x</p:attrName>
                                        </p:attrNameLst>
                                      </p:cBhvr>
                                      <p:tavLst>
                                        <p:tav tm="0">
                                          <p:val>
                                            <p:strVal val="#ppt_x"/>
                                          </p:val>
                                        </p:tav>
                                        <p:tav tm="100000">
                                          <p:val>
                                            <p:strVal val="#ppt_x"/>
                                          </p:val>
                                        </p:tav>
                                      </p:tavLst>
                                    </p:anim>
                                    <p:anim calcmode="lin" valueType="num">
                                      <p:cBhvr additive="base">
                                        <p:cTn id="24" dur="500" fill="hold"/>
                                        <p:tgtEl>
                                          <p:spTgt spid="15"/>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9"/>
                                        </p:tgtEl>
                                        <p:attrNameLst>
                                          <p:attrName>style.visibility</p:attrName>
                                        </p:attrNameLst>
                                      </p:cBhvr>
                                      <p:to>
                                        <p:strVal val="visible"/>
                                      </p:to>
                                    </p:set>
                                    <p:anim calcmode="lin" valueType="num">
                                      <p:cBhvr additive="base">
                                        <p:cTn id="27" dur="500" fill="hold"/>
                                        <p:tgtEl>
                                          <p:spTgt spid="19"/>
                                        </p:tgtEl>
                                        <p:attrNameLst>
                                          <p:attrName>ppt_x</p:attrName>
                                        </p:attrNameLst>
                                      </p:cBhvr>
                                      <p:tavLst>
                                        <p:tav tm="0">
                                          <p:val>
                                            <p:strVal val="#ppt_x"/>
                                          </p:val>
                                        </p:tav>
                                        <p:tav tm="100000">
                                          <p:val>
                                            <p:strVal val="#ppt_x"/>
                                          </p:val>
                                        </p:tav>
                                      </p:tavLst>
                                    </p:anim>
                                    <p:anim calcmode="lin" valueType="num">
                                      <p:cBhvr additive="base">
                                        <p:cTn id="28" dur="500" fill="hold"/>
                                        <p:tgtEl>
                                          <p:spTgt spid="19"/>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21"/>
                                        </p:tgtEl>
                                        <p:attrNameLst>
                                          <p:attrName>style.visibility</p:attrName>
                                        </p:attrNameLst>
                                      </p:cBhvr>
                                      <p:to>
                                        <p:strVal val="visible"/>
                                      </p:to>
                                    </p:set>
                                    <p:anim calcmode="lin" valueType="num">
                                      <p:cBhvr additive="base">
                                        <p:cTn id="31" dur="500" fill="hold"/>
                                        <p:tgtEl>
                                          <p:spTgt spid="21"/>
                                        </p:tgtEl>
                                        <p:attrNameLst>
                                          <p:attrName>ppt_x</p:attrName>
                                        </p:attrNameLst>
                                      </p:cBhvr>
                                      <p:tavLst>
                                        <p:tav tm="0">
                                          <p:val>
                                            <p:strVal val="#ppt_x"/>
                                          </p:val>
                                        </p:tav>
                                        <p:tav tm="100000">
                                          <p:val>
                                            <p:strVal val="#ppt_x"/>
                                          </p:val>
                                        </p:tav>
                                      </p:tavLst>
                                    </p:anim>
                                    <p:anim calcmode="lin" valueType="num">
                                      <p:cBhvr additive="base">
                                        <p:cTn id="32" dur="500" fill="hold"/>
                                        <p:tgtEl>
                                          <p:spTgt spid="21"/>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22"/>
                                        </p:tgtEl>
                                        <p:attrNameLst>
                                          <p:attrName>style.visibility</p:attrName>
                                        </p:attrNameLst>
                                      </p:cBhvr>
                                      <p:to>
                                        <p:strVal val="visible"/>
                                      </p:to>
                                    </p:set>
                                    <p:anim calcmode="lin" valueType="num">
                                      <p:cBhvr additive="base">
                                        <p:cTn id="35" dur="500" fill="hold"/>
                                        <p:tgtEl>
                                          <p:spTgt spid="22"/>
                                        </p:tgtEl>
                                        <p:attrNameLst>
                                          <p:attrName>ppt_x</p:attrName>
                                        </p:attrNameLst>
                                      </p:cBhvr>
                                      <p:tavLst>
                                        <p:tav tm="0">
                                          <p:val>
                                            <p:strVal val="#ppt_x"/>
                                          </p:val>
                                        </p:tav>
                                        <p:tav tm="100000">
                                          <p:val>
                                            <p:strVal val="#ppt_x"/>
                                          </p:val>
                                        </p:tav>
                                      </p:tavLst>
                                    </p:anim>
                                    <p:anim calcmode="lin" valueType="num">
                                      <p:cBhvr additive="base">
                                        <p:cTn id="36" dur="500" fill="hold"/>
                                        <p:tgtEl>
                                          <p:spTgt spid="22"/>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24"/>
                                        </p:tgtEl>
                                        <p:attrNameLst>
                                          <p:attrName>style.visibility</p:attrName>
                                        </p:attrNameLst>
                                      </p:cBhvr>
                                      <p:to>
                                        <p:strVal val="visible"/>
                                      </p:to>
                                    </p:set>
                                    <p:anim calcmode="lin" valueType="num">
                                      <p:cBhvr additive="base">
                                        <p:cTn id="39" dur="500" fill="hold"/>
                                        <p:tgtEl>
                                          <p:spTgt spid="24"/>
                                        </p:tgtEl>
                                        <p:attrNameLst>
                                          <p:attrName>ppt_x</p:attrName>
                                        </p:attrNameLst>
                                      </p:cBhvr>
                                      <p:tavLst>
                                        <p:tav tm="0">
                                          <p:val>
                                            <p:strVal val="#ppt_x"/>
                                          </p:val>
                                        </p:tav>
                                        <p:tav tm="100000">
                                          <p:val>
                                            <p:strVal val="#ppt_x"/>
                                          </p:val>
                                        </p:tav>
                                      </p:tavLst>
                                    </p:anim>
                                    <p:anim calcmode="lin" valueType="num">
                                      <p:cBhvr additive="base">
                                        <p:cTn id="40" dur="500" fill="hold"/>
                                        <p:tgtEl>
                                          <p:spTgt spid="24"/>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25"/>
                                        </p:tgtEl>
                                        <p:attrNameLst>
                                          <p:attrName>style.visibility</p:attrName>
                                        </p:attrNameLst>
                                      </p:cBhvr>
                                      <p:to>
                                        <p:strVal val="visible"/>
                                      </p:to>
                                    </p:set>
                                    <p:anim calcmode="lin" valueType="num">
                                      <p:cBhvr additive="base">
                                        <p:cTn id="43" dur="500" fill="hold"/>
                                        <p:tgtEl>
                                          <p:spTgt spid="25"/>
                                        </p:tgtEl>
                                        <p:attrNameLst>
                                          <p:attrName>ppt_x</p:attrName>
                                        </p:attrNameLst>
                                      </p:cBhvr>
                                      <p:tavLst>
                                        <p:tav tm="0">
                                          <p:val>
                                            <p:strVal val="#ppt_x"/>
                                          </p:val>
                                        </p:tav>
                                        <p:tav tm="100000">
                                          <p:val>
                                            <p:strVal val="#ppt_x"/>
                                          </p:val>
                                        </p:tav>
                                      </p:tavLst>
                                    </p:anim>
                                    <p:anim calcmode="lin" valueType="num">
                                      <p:cBhvr additive="base">
                                        <p:cTn id="44" dur="500" fill="hold"/>
                                        <p:tgtEl>
                                          <p:spTgt spid="25"/>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27"/>
                                        </p:tgtEl>
                                        <p:attrNameLst>
                                          <p:attrName>style.visibility</p:attrName>
                                        </p:attrNameLst>
                                      </p:cBhvr>
                                      <p:to>
                                        <p:strVal val="visible"/>
                                      </p:to>
                                    </p:set>
                                    <p:anim calcmode="lin" valueType="num">
                                      <p:cBhvr additive="base">
                                        <p:cTn id="47" dur="500" fill="hold"/>
                                        <p:tgtEl>
                                          <p:spTgt spid="27"/>
                                        </p:tgtEl>
                                        <p:attrNameLst>
                                          <p:attrName>ppt_x</p:attrName>
                                        </p:attrNameLst>
                                      </p:cBhvr>
                                      <p:tavLst>
                                        <p:tav tm="0">
                                          <p:val>
                                            <p:strVal val="#ppt_x"/>
                                          </p:val>
                                        </p:tav>
                                        <p:tav tm="100000">
                                          <p:val>
                                            <p:strVal val="#ppt_x"/>
                                          </p:val>
                                        </p:tav>
                                      </p:tavLst>
                                    </p:anim>
                                    <p:anim calcmode="lin" valueType="num">
                                      <p:cBhvr additive="base">
                                        <p:cTn id="48" dur="500" fill="hold"/>
                                        <p:tgtEl>
                                          <p:spTgt spid="27"/>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29"/>
                                        </p:tgtEl>
                                        <p:attrNameLst>
                                          <p:attrName>style.visibility</p:attrName>
                                        </p:attrNameLst>
                                      </p:cBhvr>
                                      <p:to>
                                        <p:strVal val="visible"/>
                                      </p:to>
                                    </p:set>
                                    <p:anim calcmode="lin" valueType="num">
                                      <p:cBhvr additive="base">
                                        <p:cTn id="51" dur="500" fill="hold"/>
                                        <p:tgtEl>
                                          <p:spTgt spid="29"/>
                                        </p:tgtEl>
                                        <p:attrNameLst>
                                          <p:attrName>ppt_x</p:attrName>
                                        </p:attrNameLst>
                                      </p:cBhvr>
                                      <p:tavLst>
                                        <p:tav tm="0">
                                          <p:val>
                                            <p:strVal val="#ppt_x"/>
                                          </p:val>
                                        </p:tav>
                                        <p:tav tm="100000">
                                          <p:val>
                                            <p:strVal val="#ppt_x"/>
                                          </p:val>
                                        </p:tav>
                                      </p:tavLst>
                                    </p:anim>
                                    <p:anim calcmode="lin" valueType="num">
                                      <p:cBhvr additive="base">
                                        <p:cTn id="52" dur="500" fill="hold"/>
                                        <p:tgtEl>
                                          <p:spTgt spid="29"/>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30"/>
                                        </p:tgtEl>
                                        <p:attrNameLst>
                                          <p:attrName>style.visibility</p:attrName>
                                        </p:attrNameLst>
                                      </p:cBhvr>
                                      <p:to>
                                        <p:strVal val="visible"/>
                                      </p:to>
                                    </p:set>
                                    <p:anim calcmode="lin" valueType="num">
                                      <p:cBhvr additive="base">
                                        <p:cTn id="55" dur="500" fill="hold"/>
                                        <p:tgtEl>
                                          <p:spTgt spid="30"/>
                                        </p:tgtEl>
                                        <p:attrNameLst>
                                          <p:attrName>ppt_x</p:attrName>
                                        </p:attrNameLst>
                                      </p:cBhvr>
                                      <p:tavLst>
                                        <p:tav tm="0">
                                          <p:val>
                                            <p:strVal val="#ppt_x"/>
                                          </p:val>
                                        </p:tav>
                                        <p:tav tm="100000">
                                          <p:val>
                                            <p:strVal val="#ppt_x"/>
                                          </p:val>
                                        </p:tav>
                                      </p:tavLst>
                                    </p:anim>
                                    <p:anim calcmode="lin" valueType="num">
                                      <p:cBhvr additive="base">
                                        <p:cTn id="56" dur="500" fill="hold"/>
                                        <p:tgtEl>
                                          <p:spTgt spid="30"/>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31"/>
                                        </p:tgtEl>
                                        <p:attrNameLst>
                                          <p:attrName>style.visibility</p:attrName>
                                        </p:attrNameLst>
                                      </p:cBhvr>
                                      <p:to>
                                        <p:strVal val="visible"/>
                                      </p:to>
                                    </p:set>
                                    <p:anim calcmode="lin" valueType="num">
                                      <p:cBhvr additive="base">
                                        <p:cTn id="59" dur="500" fill="hold"/>
                                        <p:tgtEl>
                                          <p:spTgt spid="31"/>
                                        </p:tgtEl>
                                        <p:attrNameLst>
                                          <p:attrName>ppt_x</p:attrName>
                                        </p:attrNameLst>
                                      </p:cBhvr>
                                      <p:tavLst>
                                        <p:tav tm="0">
                                          <p:val>
                                            <p:strVal val="#ppt_x"/>
                                          </p:val>
                                        </p:tav>
                                        <p:tav tm="100000">
                                          <p:val>
                                            <p:strVal val="#ppt_x"/>
                                          </p:val>
                                        </p:tav>
                                      </p:tavLst>
                                    </p:anim>
                                    <p:anim calcmode="lin" valueType="num">
                                      <p:cBhvr additive="base">
                                        <p:cTn id="60" dur="500" fill="hold"/>
                                        <p:tgtEl>
                                          <p:spTgt spid="31"/>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33"/>
                                        </p:tgtEl>
                                        <p:attrNameLst>
                                          <p:attrName>style.visibility</p:attrName>
                                        </p:attrNameLst>
                                      </p:cBhvr>
                                      <p:to>
                                        <p:strVal val="visible"/>
                                      </p:to>
                                    </p:set>
                                    <p:anim calcmode="lin" valueType="num">
                                      <p:cBhvr additive="base">
                                        <p:cTn id="63" dur="500" fill="hold"/>
                                        <p:tgtEl>
                                          <p:spTgt spid="33"/>
                                        </p:tgtEl>
                                        <p:attrNameLst>
                                          <p:attrName>ppt_x</p:attrName>
                                        </p:attrNameLst>
                                      </p:cBhvr>
                                      <p:tavLst>
                                        <p:tav tm="0">
                                          <p:val>
                                            <p:strVal val="#ppt_x"/>
                                          </p:val>
                                        </p:tav>
                                        <p:tav tm="100000">
                                          <p:val>
                                            <p:strVal val="#ppt_x"/>
                                          </p:val>
                                        </p:tav>
                                      </p:tavLst>
                                    </p:anim>
                                    <p:anim calcmode="lin" valueType="num">
                                      <p:cBhvr additive="base">
                                        <p:cTn id="64" dur="500" fill="hold"/>
                                        <p:tgtEl>
                                          <p:spTgt spid="33"/>
                                        </p:tgtEl>
                                        <p:attrNameLst>
                                          <p:attrName>ppt_y</p:attrName>
                                        </p:attrNameLst>
                                      </p:cBhvr>
                                      <p:tavLst>
                                        <p:tav tm="0">
                                          <p:val>
                                            <p:strVal val="1+#ppt_h/2"/>
                                          </p:val>
                                        </p:tav>
                                        <p:tav tm="100000">
                                          <p:val>
                                            <p:strVal val="#ppt_y"/>
                                          </p:val>
                                        </p:tav>
                                      </p:tavLst>
                                    </p:anim>
                                  </p:childTnLst>
                                </p:cTn>
                              </p:par>
                              <p:par>
                                <p:cTn id="65" presetID="2" presetClass="entr" presetSubtype="4" fill="hold" nodeType="withEffect">
                                  <p:stCondLst>
                                    <p:cond delay="0"/>
                                  </p:stCondLst>
                                  <p:childTnLst>
                                    <p:set>
                                      <p:cBhvr>
                                        <p:cTn id="66" dur="1" fill="hold">
                                          <p:stCondLst>
                                            <p:cond delay="0"/>
                                          </p:stCondLst>
                                        </p:cTn>
                                        <p:tgtEl>
                                          <p:spTgt spid="36"/>
                                        </p:tgtEl>
                                        <p:attrNameLst>
                                          <p:attrName>style.visibility</p:attrName>
                                        </p:attrNameLst>
                                      </p:cBhvr>
                                      <p:to>
                                        <p:strVal val="visible"/>
                                      </p:to>
                                    </p:set>
                                    <p:anim calcmode="lin" valueType="num">
                                      <p:cBhvr additive="base">
                                        <p:cTn id="67" dur="500" fill="hold"/>
                                        <p:tgtEl>
                                          <p:spTgt spid="36"/>
                                        </p:tgtEl>
                                        <p:attrNameLst>
                                          <p:attrName>ppt_x</p:attrName>
                                        </p:attrNameLst>
                                      </p:cBhvr>
                                      <p:tavLst>
                                        <p:tav tm="0">
                                          <p:val>
                                            <p:strVal val="#ppt_x"/>
                                          </p:val>
                                        </p:tav>
                                        <p:tav tm="100000">
                                          <p:val>
                                            <p:strVal val="#ppt_x"/>
                                          </p:val>
                                        </p:tav>
                                      </p:tavLst>
                                    </p:anim>
                                    <p:anim calcmode="lin" valueType="num">
                                      <p:cBhvr additive="base">
                                        <p:cTn id="68" dur="500" fill="hold"/>
                                        <p:tgtEl>
                                          <p:spTgt spid="36"/>
                                        </p:tgtEl>
                                        <p:attrNameLst>
                                          <p:attrName>ppt_y</p:attrName>
                                        </p:attrNameLst>
                                      </p:cBhvr>
                                      <p:tavLst>
                                        <p:tav tm="0">
                                          <p:val>
                                            <p:strVal val="1+#ppt_h/2"/>
                                          </p:val>
                                        </p:tav>
                                        <p:tav tm="100000">
                                          <p:val>
                                            <p:strVal val="#ppt_y"/>
                                          </p:val>
                                        </p:tav>
                                      </p:tavLst>
                                    </p:anim>
                                  </p:childTnLst>
                                </p:cTn>
                              </p:par>
                              <p:par>
                                <p:cTn id="69" presetID="2" presetClass="entr" presetSubtype="4" fill="hold" nodeType="withEffect">
                                  <p:stCondLst>
                                    <p:cond delay="0"/>
                                  </p:stCondLst>
                                  <p:childTnLst>
                                    <p:set>
                                      <p:cBhvr>
                                        <p:cTn id="70" dur="1" fill="hold">
                                          <p:stCondLst>
                                            <p:cond delay="0"/>
                                          </p:stCondLst>
                                        </p:cTn>
                                        <p:tgtEl>
                                          <p:spTgt spid="37"/>
                                        </p:tgtEl>
                                        <p:attrNameLst>
                                          <p:attrName>style.visibility</p:attrName>
                                        </p:attrNameLst>
                                      </p:cBhvr>
                                      <p:to>
                                        <p:strVal val="visible"/>
                                      </p:to>
                                    </p:set>
                                    <p:anim calcmode="lin" valueType="num">
                                      <p:cBhvr additive="base">
                                        <p:cTn id="71" dur="500" fill="hold"/>
                                        <p:tgtEl>
                                          <p:spTgt spid="37"/>
                                        </p:tgtEl>
                                        <p:attrNameLst>
                                          <p:attrName>ppt_x</p:attrName>
                                        </p:attrNameLst>
                                      </p:cBhvr>
                                      <p:tavLst>
                                        <p:tav tm="0">
                                          <p:val>
                                            <p:strVal val="#ppt_x"/>
                                          </p:val>
                                        </p:tav>
                                        <p:tav tm="100000">
                                          <p:val>
                                            <p:strVal val="#ppt_x"/>
                                          </p:val>
                                        </p:tav>
                                      </p:tavLst>
                                    </p:anim>
                                    <p:anim calcmode="lin" valueType="num">
                                      <p:cBhvr additive="base">
                                        <p:cTn id="72" dur="500" fill="hold"/>
                                        <p:tgtEl>
                                          <p:spTgt spid="37"/>
                                        </p:tgtEl>
                                        <p:attrNameLst>
                                          <p:attrName>ppt_y</p:attrName>
                                        </p:attrNameLst>
                                      </p:cBhvr>
                                      <p:tavLst>
                                        <p:tav tm="0">
                                          <p:val>
                                            <p:strVal val="1+#ppt_h/2"/>
                                          </p:val>
                                        </p:tav>
                                        <p:tav tm="100000">
                                          <p:val>
                                            <p:strVal val="#ppt_y"/>
                                          </p:val>
                                        </p:tav>
                                      </p:tavLst>
                                    </p:anim>
                                  </p:childTnLst>
                                </p:cTn>
                              </p:par>
                              <p:par>
                                <p:cTn id="73" presetID="2" presetClass="entr" presetSubtype="4" fill="hold" nodeType="withEffect">
                                  <p:stCondLst>
                                    <p:cond delay="0"/>
                                  </p:stCondLst>
                                  <p:childTnLst>
                                    <p:set>
                                      <p:cBhvr>
                                        <p:cTn id="74" dur="1" fill="hold">
                                          <p:stCondLst>
                                            <p:cond delay="0"/>
                                          </p:stCondLst>
                                        </p:cTn>
                                        <p:tgtEl>
                                          <p:spTgt spid="38"/>
                                        </p:tgtEl>
                                        <p:attrNameLst>
                                          <p:attrName>style.visibility</p:attrName>
                                        </p:attrNameLst>
                                      </p:cBhvr>
                                      <p:to>
                                        <p:strVal val="visible"/>
                                      </p:to>
                                    </p:set>
                                    <p:anim calcmode="lin" valueType="num">
                                      <p:cBhvr additive="base">
                                        <p:cTn id="75" dur="500" fill="hold"/>
                                        <p:tgtEl>
                                          <p:spTgt spid="38"/>
                                        </p:tgtEl>
                                        <p:attrNameLst>
                                          <p:attrName>ppt_x</p:attrName>
                                        </p:attrNameLst>
                                      </p:cBhvr>
                                      <p:tavLst>
                                        <p:tav tm="0">
                                          <p:val>
                                            <p:strVal val="#ppt_x"/>
                                          </p:val>
                                        </p:tav>
                                        <p:tav tm="100000">
                                          <p:val>
                                            <p:strVal val="#ppt_x"/>
                                          </p:val>
                                        </p:tav>
                                      </p:tavLst>
                                    </p:anim>
                                    <p:anim calcmode="lin" valueType="num">
                                      <p:cBhvr additive="base">
                                        <p:cTn id="76" dur="500" fill="hold"/>
                                        <p:tgtEl>
                                          <p:spTgt spid="38"/>
                                        </p:tgtEl>
                                        <p:attrNameLst>
                                          <p:attrName>ppt_y</p:attrName>
                                        </p:attrNameLst>
                                      </p:cBhvr>
                                      <p:tavLst>
                                        <p:tav tm="0">
                                          <p:val>
                                            <p:strVal val="1+#ppt_h/2"/>
                                          </p:val>
                                        </p:tav>
                                        <p:tav tm="100000">
                                          <p:val>
                                            <p:strVal val="#ppt_y"/>
                                          </p:val>
                                        </p:tav>
                                      </p:tavLst>
                                    </p:anim>
                                  </p:childTnLst>
                                </p:cTn>
                              </p:par>
                              <p:par>
                                <p:cTn id="77" presetID="2" presetClass="entr" presetSubtype="4" fill="hold" nodeType="withEffect">
                                  <p:stCondLst>
                                    <p:cond delay="0"/>
                                  </p:stCondLst>
                                  <p:childTnLst>
                                    <p:set>
                                      <p:cBhvr>
                                        <p:cTn id="78" dur="1" fill="hold">
                                          <p:stCondLst>
                                            <p:cond delay="0"/>
                                          </p:stCondLst>
                                        </p:cTn>
                                        <p:tgtEl>
                                          <p:spTgt spid="39"/>
                                        </p:tgtEl>
                                        <p:attrNameLst>
                                          <p:attrName>style.visibility</p:attrName>
                                        </p:attrNameLst>
                                      </p:cBhvr>
                                      <p:to>
                                        <p:strVal val="visible"/>
                                      </p:to>
                                    </p:set>
                                    <p:anim calcmode="lin" valueType="num">
                                      <p:cBhvr additive="base">
                                        <p:cTn id="79" dur="500" fill="hold"/>
                                        <p:tgtEl>
                                          <p:spTgt spid="39"/>
                                        </p:tgtEl>
                                        <p:attrNameLst>
                                          <p:attrName>ppt_x</p:attrName>
                                        </p:attrNameLst>
                                      </p:cBhvr>
                                      <p:tavLst>
                                        <p:tav tm="0">
                                          <p:val>
                                            <p:strVal val="#ppt_x"/>
                                          </p:val>
                                        </p:tav>
                                        <p:tav tm="100000">
                                          <p:val>
                                            <p:strVal val="#ppt_x"/>
                                          </p:val>
                                        </p:tav>
                                      </p:tavLst>
                                    </p:anim>
                                    <p:anim calcmode="lin" valueType="num">
                                      <p:cBhvr additive="base">
                                        <p:cTn id="80" dur="500" fill="hold"/>
                                        <p:tgtEl>
                                          <p:spTgt spid="39"/>
                                        </p:tgtEl>
                                        <p:attrNameLst>
                                          <p:attrName>ppt_y</p:attrName>
                                        </p:attrNameLst>
                                      </p:cBhvr>
                                      <p:tavLst>
                                        <p:tav tm="0">
                                          <p:val>
                                            <p:strVal val="1+#ppt_h/2"/>
                                          </p:val>
                                        </p:tav>
                                        <p:tav tm="100000">
                                          <p:val>
                                            <p:strVal val="#ppt_y"/>
                                          </p:val>
                                        </p:tav>
                                      </p:tavLst>
                                    </p:anim>
                                  </p:childTnLst>
                                </p:cTn>
                              </p:par>
                              <p:par>
                                <p:cTn id="81" presetID="2" presetClass="entr" presetSubtype="4" fill="hold" nodeType="withEffect">
                                  <p:stCondLst>
                                    <p:cond delay="0"/>
                                  </p:stCondLst>
                                  <p:childTnLst>
                                    <p:set>
                                      <p:cBhvr>
                                        <p:cTn id="82" dur="1" fill="hold">
                                          <p:stCondLst>
                                            <p:cond delay="0"/>
                                          </p:stCondLst>
                                        </p:cTn>
                                        <p:tgtEl>
                                          <p:spTgt spid="40"/>
                                        </p:tgtEl>
                                        <p:attrNameLst>
                                          <p:attrName>style.visibility</p:attrName>
                                        </p:attrNameLst>
                                      </p:cBhvr>
                                      <p:to>
                                        <p:strVal val="visible"/>
                                      </p:to>
                                    </p:set>
                                    <p:anim calcmode="lin" valueType="num">
                                      <p:cBhvr additive="base">
                                        <p:cTn id="83" dur="500" fill="hold"/>
                                        <p:tgtEl>
                                          <p:spTgt spid="40"/>
                                        </p:tgtEl>
                                        <p:attrNameLst>
                                          <p:attrName>ppt_x</p:attrName>
                                        </p:attrNameLst>
                                      </p:cBhvr>
                                      <p:tavLst>
                                        <p:tav tm="0">
                                          <p:val>
                                            <p:strVal val="#ppt_x"/>
                                          </p:val>
                                        </p:tav>
                                        <p:tav tm="100000">
                                          <p:val>
                                            <p:strVal val="#ppt_x"/>
                                          </p:val>
                                        </p:tav>
                                      </p:tavLst>
                                    </p:anim>
                                    <p:anim calcmode="lin" valueType="num">
                                      <p:cBhvr additive="base">
                                        <p:cTn id="84" dur="500" fill="hold"/>
                                        <p:tgtEl>
                                          <p:spTgt spid="40"/>
                                        </p:tgtEl>
                                        <p:attrNameLst>
                                          <p:attrName>ppt_y</p:attrName>
                                        </p:attrNameLst>
                                      </p:cBhvr>
                                      <p:tavLst>
                                        <p:tav tm="0">
                                          <p:val>
                                            <p:strVal val="1+#ppt_h/2"/>
                                          </p:val>
                                        </p:tav>
                                        <p:tav tm="100000">
                                          <p:val>
                                            <p:strVal val="#ppt_y"/>
                                          </p:val>
                                        </p:tav>
                                      </p:tavLst>
                                    </p:anim>
                                  </p:childTnLst>
                                </p:cTn>
                              </p:par>
                              <p:par>
                                <p:cTn id="85" presetID="2" presetClass="entr" presetSubtype="4" fill="hold" nodeType="withEffect">
                                  <p:stCondLst>
                                    <p:cond delay="0"/>
                                  </p:stCondLst>
                                  <p:childTnLst>
                                    <p:set>
                                      <p:cBhvr>
                                        <p:cTn id="86" dur="1" fill="hold">
                                          <p:stCondLst>
                                            <p:cond delay="0"/>
                                          </p:stCondLst>
                                        </p:cTn>
                                        <p:tgtEl>
                                          <p:spTgt spid="41"/>
                                        </p:tgtEl>
                                        <p:attrNameLst>
                                          <p:attrName>style.visibility</p:attrName>
                                        </p:attrNameLst>
                                      </p:cBhvr>
                                      <p:to>
                                        <p:strVal val="visible"/>
                                      </p:to>
                                    </p:set>
                                    <p:anim calcmode="lin" valueType="num">
                                      <p:cBhvr additive="base">
                                        <p:cTn id="87" dur="500" fill="hold"/>
                                        <p:tgtEl>
                                          <p:spTgt spid="41"/>
                                        </p:tgtEl>
                                        <p:attrNameLst>
                                          <p:attrName>ppt_x</p:attrName>
                                        </p:attrNameLst>
                                      </p:cBhvr>
                                      <p:tavLst>
                                        <p:tav tm="0">
                                          <p:val>
                                            <p:strVal val="#ppt_x"/>
                                          </p:val>
                                        </p:tav>
                                        <p:tav tm="100000">
                                          <p:val>
                                            <p:strVal val="#ppt_x"/>
                                          </p:val>
                                        </p:tav>
                                      </p:tavLst>
                                    </p:anim>
                                    <p:anim calcmode="lin" valueType="num">
                                      <p:cBhvr additive="base">
                                        <p:cTn id="88" dur="500" fill="hold"/>
                                        <p:tgtEl>
                                          <p:spTgt spid="41"/>
                                        </p:tgtEl>
                                        <p:attrNameLst>
                                          <p:attrName>ppt_y</p:attrName>
                                        </p:attrNameLst>
                                      </p:cBhvr>
                                      <p:tavLst>
                                        <p:tav tm="0">
                                          <p:val>
                                            <p:strVal val="1+#ppt_h/2"/>
                                          </p:val>
                                        </p:tav>
                                        <p:tav tm="100000">
                                          <p:val>
                                            <p:strVal val="#ppt_y"/>
                                          </p:val>
                                        </p:tav>
                                      </p:tavLst>
                                    </p:anim>
                                  </p:childTnLst>
                                </p:cTn>
                              </p:par>
                              <p:par>
                                <p:cTn id="89" presetID="2" presetClass="entr" presetSubtype="4" fill="hold" nodeType="withEffect">
                                  <p:stCondLst>
                                    <p:cond delay="0"/>
                                  </p:stCondLst>
                                  <p:childTnLst>
                                    <p:set>
                                      <p:cBhvr>
                                        <p:cTn id="90" dur="1" fill="hold">
                                          <p:stCondLst>
                                            <p:cond delay="0"/>
                                          </p:stCondLst>
                                        </p:cTn>
                                        <p:tgtEl>
                                          <p:spTgt spid="42"/>
                                        </p:tgtEl>
                                        <p:attrNameLst>
                                          <p:attrName>style.visibility</p:attrName>
                                        </p:attrNameLst>
                                      </p:cBhvr>
                                      <p:to>
                                        <p:strVal val="visible"/>
                                      </p:to>
                                    </p:set>
                                    <p:anim calcmode="lin" valueType="num">
                                      <p:cBhvr additive="base">
                                        <p:cTn id="91" dur="500" fill="hold"/>
                                        <p:tgtEl>
                                          <p:spTgt spid="42"/>
                                        </p:tgtEl>
                                        <p:attrNameLst>
                                          <p:attrName>ppt_x</p:attrName>
                                        </p:attrNameLst>
                                      </p:cBhvr>
                                      <p:tavLst>
                                        <p:tav tm="0">
                                          <p:val>
                                            <p:strVal val="#ppt_x"/>
                                          </p:val>
                                        </p:tav>
                                        <p:tav tm="100000">
                                          <p:val>
                                            <p:strVal val="#ppt_x"/>
                                          </p:val>
                                        </p:tav>
                                      </p:tavLst>
                                    </p:anim>
                                    <p:anim calcmode="lin" valueType="num">
                                      <p:cBhvr additive="base">
                                        <p:cTn id="92" dur="500" fill="hold"/>
                                        <p:tgtEl>
                                          <p:spTgt spid="42"/>
                                        </p:tgtEl>
                                        <p:attrNameLst>
                                          <p:attrName>ppt_y</p:attrName>
                                        </p:attrNameLst>
                                      </p:cBhvr>
                                      <p:tavLst>
                                        <p:tav tm="0">
                                          <p:val>
                                            <p:strVal val="1+#ppt_h/2"/>
                                          </p:val>
                                        </p:tav>
                                        <p:tav tm="100000">
                                          <p:val>
                                            <p:strVal val="#ppt_y"/>
                                          </p:val>
                                        </p:tav>
                                      </p:tavLst>
                                    </p:anim>
                                  </p:childTnLst>
                                </p:cTn>
                              </p:par>
                              <p:par>
                                <p:cTn id="93" presetID="2" presetClass="entr" presetSubtype="4" fill="hold" nodeType="withEffect">
                                  <p:stCondLst>
                                    <p:cond delay="0"/>
                                  </p:stCondLst>
                                  <p:childTnLst>
                                    <p:set>
                                      <p:cBhvr>
                                        <p:cTn id="94" dur="1" fill="hold">
                                          <p:stCondLst>
                                            <p:cond delay="0"/>
                                          </p:stCondLst>
                                        </p:cTn>
                                        <p:tgtEl>
                                          <p:spTgt spid="43"/>
                                        </p:tgtEl>
                                        <p:attrNameLst>
                                          <p:attrName>style.visibility</p:attrName>
                                        </p:attrNameLst>
                                      </p:cBhvr>
                                      <p:to>
                                        <p:strVal val="visible"/>
                                      </p:to>
                                    </p:set>
                                    <p:anim calcmode="lin" valueType="num">
                                      <p:cBhvr additive="base">
                                        <p:cTn id="95" dur="500" fill="hold"/>
                                        <p:tgtEl>
                                          <p:spTgt spid="43"/>
                                        </p:tgtEl>
                                        <p:attrNameLst>
                                          <p:attrName>ppt_x</p:attrName>
                                        </p:attrNameLst>
                                      </p:cBhvr>
                                      <p:tavLst>
                                        <p:tav tm="0">
                                          <p:val>
                                            <p:strVal val="#ppt_x"/>
                                          </p:val>
                                        </p:tav>
                                        <p:tav tm="100000">
                                          <p:val>
                                            <p:strVal val="#ppt_x"/>
                                          </p:val>
                                        </p:tav>
                                      </p:tavLst>
                                    </p:anim>
                                    <p:anim calcmode="lin" valueType="num">
                                      <p:cBhvr additive="base">
                                        <p:cTn id="96" dur="500" fill="hold"/>
                                        <p:tgtEl>
                                          <p:spTgt spid="43"/>
                                        </p:tgtEl>
                                        <p:attrNameLst>
                                          <p:attrName>ppt_y</p:attrName>
                                        </p:attrNameLst>
                                      </p:cBhvr>
                                      <p:tavLst>
                                        <p:tav tm="0">
                                          <p:val>
                                            <p:strVal val="1+#ppt_h/2"/>
                                          </p:val>
                                        </p:tav>
                                        <p:tav tm="100000">
                                          <p:val>
                                            <p:strVal val="#ppt_y"/>
                                          </p:val>
                                        </p:tav>
                                      </p:tavLst>
                                    </p:anim>
                                  </p:childTnLst>
                                </p:cTn>
                              </p:par>
                              <p:par>
                                <p:cTn id="97" presetID="2" presetClass="entr" presetSubtype="4" fill="hold" nodeType="withEffect">
                                  <p:stCondLst>
                                    <p:cond delay="0"/>
                                  </p:stCondLst>
                                  <p:childTnLst>
                                    <p:set>
                                      <p:cBhvr>
                                        <p:cTn id="98" dur="1" fill="hold">
                                          <p:stCondLst>
                                            <p:cond delay="0"/>
                                          </p:stCondLst>
                                        </p:cTn>
                                        <p:tgtEl>
                                          <p:spTgt spid="44"/>
                                        </p:tgtEl>
                                        <p:attrNameLst>
                                          <p:attrName>style.visibility</p:attrName>
                                        </p:attrNameLst>
                                      </p:cBhvr>
                                      <p:to>
                                        <p:strVal val="visible"/>
                                      </p:to>
                                    </p:set>
                                    <p:anim calcmode="lin" valueType="num">
                                      <p:cBhvr additive="base">
                                        <p:cTn id="99" dur="500" fill="hold"/>
                                        <p:tgtEl>
                                          <p:spTgt spid="44"/>
                                        </p:tgtEl>
                                        <p:attrNameLst>
                                          <p:attrName>ppt_x</p:attrName>
                                        </p:attrNameLst>
                                      </p:cBhvr>
                                      <p:tavLst>
                                        <p:tav tm="0">
                                          <p:val>
                                            <p:strVal val="#ppt_x"/>
                                          </p:val>
                                        </p:tav>
                                        <p:tav tm="100000">
                                          <p:val>
                                            <p:strVal val="#ppt_x"/>
                                          </p:val>
                                        </p:tav>
                                      </p:tavLst>
                                    </p:anim>
                                    <p:anim calcmode="lin" valueType="num">
                                      <p:cBhvr additive="base">
                                        <p:cTn id="100" dur="500" fill="hold"/>
                                        <p:tgtEl>
                                          <p:spTgt spid="44"/>
                                        </p:tgtEl>
                                        <p:attrNameLst>
                                          <p:attrName>ppt_y</p:attrName>
                                        </p:attrNameLst>
                                      </p:cBhvr>
                                      <p:tavLst>
                                        <p:tav tm="0">
                                          <p:val>
                                            <p:strVal val="1+#ppt_h/2"/>
                                          </p:val>
                                        </p:tav>
                                        <p:tav tm="100000">
                                          <p:val>
                                            <p:strVal val="#ppt_y"/>
                                          </p:val>
                                        </p:tav>
                                      </p:tavLst>
                                    </p:anim>
                                  </p:childTnLst>
                                </p:cTn>
                              </p:par>
                              <p:par>
                                <p:cTn id="101" presetID="2" presetClass="entr" presetSubtype="4" fill="hold" nodeType="withEffect">
                                  <p:stCondLst>
                                    <p:cond delay="0"/>
                                  </p:stCondLst>
                                  <p:childTnLst>
                                    <p:set>
                                      <p:cBhvr>
                                        <p:cTn id="102" dur="1" fill="hold">
                                          <p:stCondLst>
                                            <p:cond delay="0"/>
                                          </p:stCondLst>
                                        </p:cTn>
                                        <p:tgtEl>
                                          <p:spTgt spid="45"/>
                                        </p:tgtEl>
                                        <p:attrNameLst>
                                          <p:attrName>style.visibility</p:attrName>
                                        </p:attrNameLst>
                                      </p:cBhvr>
                                      <p:to>
                                        <p:strVal val="visible"/>
                                      </p:to>
                                    </p:set>
                                    <p:anim calcmode="lin" valueType="num">
                                      <p:cBhvr additive="base">
                                        <p:cTn id="103" dur="500" fill="hold"/>
                                        <p:tgtEl>
                                          <p:spTgt spid="45"/>
                                        </p:tgtEl>
                                        <p:attrNameLst>
                                          <p:attrName>ppt_x</p:attrName>
                                        </p:attrNameLst>
                                      </p:cBhvr>
                                      <p:tavLst>
                                        <p:tav tm="0">
                                          <p:val>
                                            <p:strVal val="#ppt_x"/>
                                          </p:val>
                                        </p:tav>
                                        <p:tav tm="100000">
                                          <p:val>
                                            <p:strVal val="#ppt_x"/>
                                          </p:val>
                                        </p:tav>
                                      </p:tavLst>
                                    </p:anim>
                                    <p:anim calcmode="lin" valueType="num">
                                      <p:cBhvr additive="base">
                                        <p:cTn id="104" dur="500" fill="hold"/>
                                        <p:tgtEl>
                                          <p:spTgt spid="45"/>
                                        </p:tgtEl>
                                        <p:attrNameLst>
                                          <p:attrName>ppt_y</p:attrName>
                                        </p:attrNameLst>
                                      </p:cBhvr>
                                      <p:tavLst>
                                        <p:tav tm="0">
                                          <p:val>
                                            <p:strVal val="1+#ppt_h/2"/>
                                          </p:val>
                                        </p:tav>
                                        <p:tav tm="100000">
                                          <p:val>
                                            <p:strVal val="#ppt_y"/>
                                          </p:val>
                                        </p:tav>
                                      </p:tavLst>
                                    </p:anim>
                                  </p:childTnLst>
                                </p:cTn>
                              </p:par>
                              <p:par>
                                <p:cTn id="105" presetID="2" presetClass="entr" presetSubtype="4" fill="hold" nodeType="withEffect">
                                  <p:stCondLst>
                                    <p:cond delay="0"/>
                                  </p:stCondLst>
                                  <p:childTnLst>
                                    <p:set>
                                      <p:cBhvr>
                                        <p:cTn id="106" dur="1" fill="hold">
                                          <p:stCondLst>
                                            <p:cond delay="0"/>
                                          </p:stCondLst>
                                        </p:cTn>
                                        <p:tgtEl>
                                          <p:spTgt spid="46"/>
                                        </p:tgtEl>
                                        <p:attrNameLst>
                                          <p:attrName>style.visibility</p:attrName>
                                        </p:attrNameLst>
                                      </p:cBhvr>
                                      <p:to>
                                        <p:strVal val="visible"/>
                                      </p:to>
                                    </p:set>
                                    <p:anim calcmode="lin" valueType="num">
                                      <p:cBhvr additive="base">
                                        <p:cTn id="107" dur="500" fill="hold"/>
                                        <p:tgtEl>
                                          <p:spTgt spid="46"/>
                                        </p:tgtEl>
                                        <p:attrNameLst>
                                          <p:attrName>ppt_x</p:attrName>
                                        </p:attrNameLst>
                                      </p:cBhvr>
                                      <p:tavLst>
                                        <p:tav tm="0">
                                          <p:val>
                                            <p:strVal val="#ppt_x"/>
                                          </p:val>
                                        </p:tav>
                                        <p:tav tm="100000">
                                          <p:val>
                                            <p:strVal val="#ppt_x"/>
                                          </p:val>
                                        </p:tav>
                                      </p:tavLst>
                                    </p:anim>
                                    <p:anim calcmode="lin" valueType="num">
                                      <p:cBhvr additive="base">
                                        <p:cTn id="108" dur="500" fill="hold"/>
                                        <p:tgtEl>
                                          <p:spTgt spid="46"/>
                                        </p:tgtEl>
                                        <p:attrNameLst>
                                          <p:attrName>ppt_y</p:attrName>
                                        </p:attrNameLst>
                                      </p:cBhvr>
                                      <p:tavLst>
                                        <p:tav tm="0">
                                          <p:val>
                                            <p:strVal val="1+#ppt_h/2"/>
                                          </p:val>
                                        </p:tav>
                                        <p:tav tm="100000">
                                          <p:val>
                                            <p:strVal val="#ppt_y"/>
                                          </p:val>
                                        </p:tav>
                                      </p:tavLst>
                                    </p:anim>
                                  </p:childTnLst>
                                </p:cTn>
                              </p:par>
                              <p:par>
                                <p:cTn id="109" presetID="2" presetClass="entr" presetSubtype="4" fill="hold" nodeType="withEffect">
                                  <p:stCondLst>
                                    <p:cond delay="0"/>
                                  </p:stCondLst>
                                  <p:childTnLst>
                                    <p:set>
                                      <p:cBhvr>
                                        <p:cTn id="110" dur="1" fill="hold">
                                          <p:stCondLst>
                                            <p:cond delay="0"/>
                                          </p:stCondLst>
                                        </p:cTn>
                                        <p:tgtEl>
                                          <p:spTgt spid="47"/>
                                        </p:tgtEl>
                                        <p:attrNameLst>
                                          <p:attrName>style.visibility</p:attrName>
                                        </p:attrNameLst>
                                      </p:cBhvr>
                                      <p:to>
                                        <p:strVal val="visible"/>
                                      </p:to>
                                    </p:set>
                                    <p:anim calcmode="lin" valueType="num">
                                      <p:cBhvr additive="base">
                                        <p:cTn id="111" dur="500" fill="hold"/>
                                        <p:tgtEl>
                                          <p:spTgt spid="47"/>
                                        </p:tgtEl>
                                        <p:attrNameLst>
                                          <p:attrName>ppt_x</p:attrName>
                                        </p:attrNameLst>
                                      </p:cBhvr>
                                      <p:tavLst>
                                        <p:tav tm="0">
                                          <p:val>
                                            <p:strVal val="#ppt_x"/>
                                          </p:val>
                                        </p:tav>
                                        <p:tav tm="100000">
                                          <p:val>
                                            <p:strVal val="#ppt_x"/>
                                          </p:val>
                                        </p:tav>
                                      </p:tavLst>
                                    </p:anim>
                                    <p:anim calcmode="lin" valueType="num">
                                      <p:cBhvr additive="base">
                                        <p:cTn id="112" dur="500" fill="hold"/>
                                        <p:tgtEl>
                                          <p:spTgt spid="47"/>
                                        </p:tgtEl>
                                        <p:attrNameLst>
                                          <p:attrName>ppt_y</p:attrName>
                                        </p:attrNameLst>
                                      </p:cBhvr>
                                      <p:tavLst>
                                        <p:tav tm="0">
                                          <p:val>
                                            <p:strVal val="1+#ppt_h/2"/>
                                          </p:val>
                                        </p:tav>
                                        <p:tav tm="100000">
                                          <p:val>
                                            <p:strVal val="#ppt_y"/>
                                          </p:val>
                                        </p:tav>
                                      </p:tavLst>
                                    </p:anim>
                                  </p:childTnLst>
                                </p:cTn>
                              </p:par>
                              <p:par>
                                <p:cTn id="113" presetID="2" presetClass="entr" presetSubtype="4" fill="hold" nodeType="withEffect">
                                  <p:stCondLst>
                                    <p:cond delay="0"/>
                                  </p:stCondLst>
                                  <p:childTnLst>
                                    <p:set>
                                      <p:cBhvr>
                                        <p:cTn id="114" dur="1" fill="hold">
                                          <p:stCondLst>
                                            <p:cond delay="0"/>
                                          </p:stCondLst>
                                        </p:cTn>
                                        <p:tgtEl>
                                          <p:spTgt spid="48"/>
                                        </p:tgtEl>
                                        <p:attrNameLst>
                                          <p:attrName>style.visibility</p:attrName>
                                        </p:attrNameLst>
                                      </p:cBhvr>
                                      <p:to>
                                        <p:strVal val="visible"/>
                                      </p:to>
                                    </p:set>
                                    <p:anim calcmode="lin" valueType="num">
                                      <p:cBhvr additive="base">
                                        <p:cTn id="115" dur="500" fill="hold"/>
                                        <p:tgtEl>
                                          <p:spTgt spid="48"/>
                                        </p:tgtEl>
                                        <p:attrNameLst>
                                          <p:attrName>ppt_x</p:attrName>
                                        </p:attrNameLst>
                                      </p:cBhvr>
                                      <p:tavLst>
                                        <p:tav tm="0">
                                          <p:val>
                                            <p:strVal val="#ppt_x"/>
                                          </p:val>
                                        </p:tav>
                                        <p:tav tm="100000">
                                          <p:val>
                                            <p:strVal val="#ppt_x"/>
                                          </p:val>
                                        </p:tav>
                                      </p:tavLst>
                                    </p:anim>
                                    <p:anim calcmode="lin" valueType="num">
                                      <p:cBhvr additive="base">
                                        <p:cTn id="116" dur="500" fill="hold"/>
                                        <p:tgtEl>
                                          <p:spTgt spid="48"/>
                                        </p:tgtEl>
                                        <p:attrNameLst>
                                          <p:attrName>ppt_y</p:attrName>
                                        </p:attrNameLst>
                                      </p:cBhvr>
                                      <p:tavLst>
                                        <p:tav tm="0">
                                          <p:val>
                                            <p:strVal val="1+#ppt_h/2"/>
                                          </p:val>
                                        </p:tav>
                                        <p:tav tm="100000">
                                          <p:val>
                                            <p:strVal val="#ppt_y"/>
                                          </p:val>
                                        </p:tav>
                                      </p:tavLst>
                                    </p:anim>
                                  </p:childTnLst>
                                </p:cTn>
                              </p:par>
                              <p:par>
                                <p:cTn id="117" presetID="2" presetClass="entr" presetSubtype="4" fill="hold" nodeType="withEffect">
                                  <p:stCondLst>
                                    <p:cond delay="0"/>
                                  </p:stCondLst>
                                  <p:childTnLst>
                                    <p:set>
                                      <p:cBhvr>
                                        <p:cTn id="118" dur="1" fill="hold">
                                          <p:stCondLst>
                                            <p:cond delay="0"/>
                                          </p:stCondLst>
                                        </p:cTn>
                                        <p:tgtEl>
                                          <p:spTgt spid="50"/>
                                        </p:tgtEl>
                                        <p:attrNameLst>
                                          <p:attrName>style.visibility</p:attrName>
                                        </p:attrNameLst>
                                      </p:cBhvr>
                                      <p:to>
                                        <p:strVal val="visible"/>
                                      </p:to>
                                    </p:set>
                                    <p:anim calcmode="lin" valueType="num">
                                      <p:cBhvr additive="base">
                                        <p:cTn id="119" dur="500" fill="hold"/>
                                        <p:tgtEl>
                                          <p:spTgt spid="50"/>
                                        </p:tgtEl>
                                        <p:attrNameLst>
                                          <p:attrName>ppt_x</p:attrName>
                                        </p:attrNameLst>
                                      </p:cBhvr>
                                      <p:tavLst>
                                        <p:tav tm="0">
                                          <p:val>
                                            <p:strVal val="#ppt_x"/>
                                          </p:val>
                                        </p:tav>
                                        <p:tav tm="100000">
                                          <p:val>
                                            <p:strVal val="#ppt_x"/>
                                          </p:val>
                                        </p:tav>
                                      </p:tavLst>
                                    </p:anim>
                                    <p:anim calcmode="lin" valueType="num">
                                      <p:cBhvr additive="base">
                                        <p:cTn id="120" dur="500" fill="hold"/>
                                        <p:tgtEl>
                                          <p:spTgt spid="50"/>
                                        </p:tgtEl>
                                        <p:attrNameLst>
                                          <p:attrName>ppt_y</p:attrName>
                                        </p:attrNameLst>
                                      </p:cBhvr>
                                      <p:tavLst>
                                        <p:tav tm="0">
                                          <p:val>
                                            <p:strVal val="1+#ppt_h/2"/>
                                          </p:val>
                                        </p:tav>
                                        <p:tav tm="100000">
                                          <p:val>
                                            <p:strVal val="#ppt_y"/>
                                          </p:val>
                                        </p:tav>
                                      </p:tavLst>
                                    </p:anim>
                                  </p:childTnLst>
                                </p:cTn>
                              </p:par>
                              <p:par>
                                <p:cTn id="121" presetID="2" presetClass="entr" presetSubtype="4" fill="hold" grpId="0" nodeType="withEffect">
                                  <p:stCondLst>
                                    <p:cond delay="0"/>
                                  </p:stCondLst>
                                  <p:childTnLst>
                                    <p:set>
                                      <p:cBhvr>
                                        <p:cTn id="122" dur="1" fill="hold">
                                          <p:stCondLst>
                                            <p:cond delay="0"/>
                                          </p:stCondLst>
                                        </p:cTn>
                                        <p:tgtEl>
                                          <p:spTgt spid="74"/>
                                        </p:tgtEl>
                                        <p:attrNameLst>
                                          <p:attrName>style.visibility</p:attrName>
                                        </p:attrNameLst>
                                      </p:cBhvr>
                                      <p:to>
                                        <p:strVal val="visible"/>
                                      </p:to>
                                    </p:set>
                                    <p:anim calcmode="lin" valueType="num">
                                      <p:cBhvr additive="base">
                                        <p:cTn id="123" dur="500" fill="hold"/>
                                        <p:tgtEl>
                                          <p:spTgt spid="74"/>
                                        </p:tgtEl>
                                        <p:attrNameLst>
                                          <p:attrName>ppt_x</p:attrName>
                                        </p:attrNameLst>
                                      </p:cBhvr>
                                      <p:tavLst>
                                        <p:tav tm="0">
                                          <p:val>
                                            <p:strVal val="#ppt_x"/>
                                          </p:val>
                                        </p:tav>
                                        <p:tav tm="100000">
                                          <p:val>
                                            <p:strVal val="#ppt_x"/>
                                          </p:val>
                                        </p:tav>
                                      </p:tavLst>
                                    </p:anim>
                                    <p:anim calcmode="lin" valueType="num">
                                      <p:cBhvr additive="base">
                                        <p:cTn id="124" dur="500" fill="hold"/>
                                        <p:tgtEl>
                                          <p:spTgt spid="74"/>
                                        </p:tgtEl>
                                        <p:attrNameLst>
                                          <p:attrName>ppt_y</p:attrName>
                                        </p:attrNameLst>
                                      </p:cBhvr>
                                      <p:tavLst>
                                        <p:tav tm="0">
                                          <p:val>
                                            <p:strVal val="1+#ppt_h/2"/>
                                          </p:val>
                                        </p:tav>
                                        <p:tav tm="100000">
                                          <p:val>
                                            <p:strVal val="#ppt_y"/>
                                          </p:val>
                                        </p:tav>
                                      </p:tavLst>
                                    </p:anim>
                                  </p:childTnLst>
                                </p:cTn>
                              </p:par>
                            </p:childTnLst>
                          </p:cTn>
                        </p:par>
                      </p:childTnLst>
                    </p:cTn>
                  </p:par>
                  <p:par>
                    <p:cTn id="125" fill="hold">
                      <p:stCondLst>
                        <p:cond delay="indefinite"/>
                      </p:stCondLst>
                      <p:childTnLst>
                        <p:par>
                          <p:cTn id="126" fill="hold">
                            <p:stCondLst>
                              <p:cond delay="0"/>
                            </p:stCondLst>
                            <p:childTnLst>
                              <p:par>
                                <p:cTn id="127" presetID="2" presetClass="exit" presetSubtype="4" fill="hold" nodeType="clickEffect">
                                  <p:stCondLst>
                                    <p:cond delay="0"/>
                                  </p:stCondLst>
                                  <p:childTnLst>
                                    <p:anim calcmode="lin" valueType="num">
                                      <p:cBhvr additive="base">
                                        <p:cTn id="128" dur="500"/>
                                        <p:tgtEl>
                                          <p:spTgt spid="10"/>
                                        </p:tgtEl>
                                        <p:attrNameLst>
                                          <p:attrName>ppt_x</p:attrName>
                                        </p:attrNameLst>
                                      </p:cBhvr>
                                      <p:tavLst>
                                        <p:tav tm="0">
                                          <p:val>
                                            <p:strVal val="ppt_x"/>
                                          </p:val>
                                        </p:tav>
                                        <p:tav tm="100000">
                                          <p:val>
                                            <p:strVal val="ppt_x"/>
                                          </p:val>
                                        </p:tav>
                                      </p:tavLst>
                                    </p:anim>
                                    <p:anim calcmode="lin" valueType="num">
                                      <p:cBhvr additive="base">
                                        <p:cTn id="129" dur="500"/>
                                        <p:tgtEl>
                                          <p:spTgt spid="10"/>
                                        </p:tgtEl>
                                        <p:attrNameLst>
                                          <p:attrName>ppt_y</p:attrName>
                                        </p:attrNameLst>
                                      </p:cBhvr>
                                      <p:tavLst>
                                        <p:tav tm="0">
                                          <p:val>
                                            <p:strVal val="ppt_y"/>
                                          </p:val>
                                        </p:tav>
                                        <p:tav tm="100000">
                                          <p:val>
                                            <p:strVal val="1+ppt_h/2"/>
                                          </p:val>
                                        </p:tav>
                                      </p:tavLst>
                                    </p:anim>
                                    <p:set>
                                      <p:cBhvr>
                                        <p:cTn id="130" dur="1" fill="hold">
                                          <p:stCondLst>
                                            <p:cond delay="499"/>
                                          </p:stCondLst>
                                        </p:cTn>
                                        <p:tgtEl>
                                          <p:spTgt spid="10"/>
                                        </p:tgtEl>
                                        <p:attrNameLst>
                                          <p:attrName>style.visibility</p:attrName>
                                        </p:attrNameLst>
                                      </p:cBhvr>
                                      <p:to>
                                        <p:strVal val="hidden"/>
                                      </p:to>
                                    </p:set>
                                  </p:childTnLst>
                                </p:cTn>
                              </p:par>
                              <p:par>
                                <p:cTn id="131" presetID="2" presetClass="exit" presetSubtype="4" fill="hold" nodeType="withEffect">
                                  <p:stCondLst>
                                    <p:cond delay="0"/>
                                  </p:stCondLst>
                                  <p:childTnLst>
                                    <p:anim calcmode="lin" valueType="num">
                                      <p:cBhvr additive="base">
                                        <p:cTn id="132" dur="500"/>
                                        <p:tgtEl>
                                          <p:spTgt spid="7"/>
                                        </p:tgtEl>
                                        <p:attrNameLst>
                                          <p:attrName>ppt_x</p:attrName>
                                        </p:attrNameLst>
                                      </p:cBhvr>
                                      <p:tavLst>
                                        <p:tav tm="0">
                                          <p:val>
                                            <p:strVal val="ppt_x"/>
                                          </p:val>
                                        </p:tav>
                                        <p:tav tm="100000">
                                          <p:val>
                                            <p:strVal val="ppt_x"/>
                                          </p:val>
                                        </p:tav>
                                      </p:tavLst>
                                    </p:anim>
                                    <p:anim calcmode="lin" valueType="num">
                                      <p:cBhvr additive="base">
                                        <p:cTn id="133" dur="500"/>
                                        <p:tgtEl>
                                          <p:spTgt spid="7"/>
                                        </p:tgtEl>
                                        <p:attrNameLst>
                                          <p:attrName>ppt_y</p:attrName>
                                        </p:attrNameLst>
                                      </p:cBhvr>
                                      <p:tavLst>
                                        <p:tav tm="0">
                                          <p:val>
                                            <p:strVal val="ppt_y"/>
                                          </p:val>
                                        </p:tav>
                                        <p:tav tm="100000">
                                          <p:val>
                                            <p:strVal val="1+ppt_h/2"/>
                                          </p:val>
                                        </p:tav>
                                      </p:tavLst>
                                    </p:anim>
                                    <p:set>
                                      <p:cBhvr>
                                        <p:cTn id="134" dur="1" fill="hold">
                                          <p:stCondLst>
                                            <p:cond delay="499"/>
                                          </p:stCondLst>
                                        </p:cTn>
                                        <p:tgtEl>
                                          <p:spTgt spid="7"/>
                                        </p:tgtEl>
                                        <p:attrNameLst>
                                          <p:attrName>style.visibility</p:attrName>
                                        </p:attrNameLst>
                                      </p:cBhvr>
                                      <p:to>
                                        <p:strVal val="hidden"/>
                                      </p:to>
                                    </p:set>
                                  </p:childTnLst>
                                </p:cTn>
                              </p:par>
                              <p:par>
                                <p:cTn id="135" presetID="2" presetClass="exit" presetSubtype="4" fill="hold" nodeType="withEffect">
                                  <p:stCondLst>
                                    <p:cond delay="0"/>
                                  </p:stCondLst>
                                  <p:childTnLst>
                                    <p:anim calcmode="lin" valueType="num">
                                      <p:cBhvr additive="base">
                                        <p:cTn id="136" dur="500"/>
                                        <p:tgtEl>
                                          <p:spTgt spid="8"/>
                                        </p:tgtEl>
                                        <p:attrNameLst>
                                          <p:attrName>ppt_x</p:attrName>
                                        </p:attrNameLst>
                                      </p:cBhvr>
                                      <p:tavLst>
                                        <p:tav tm="0">
                                          <p:val>
                                            <p:strVal val="ppt_x"/>
                                          </p:val>
                                        </p:tav>
                                        <p:tav tm="100000">
                                          <p:val>
                                            <p:strVal val="ppt_x"/>
                                          </p:val>
                                        </p:tav>
                                      </p:tavLst>
                                    </p:anim>
                                    <p:anim calcmode="lin" valueType="num">
                                      <p:cBhvr additive="base">
                                        <p:cTn id="137" dur="500"/>
                                        <p:tgtEl>
                                          <p:spTgt spid="8"/>
                                        </p:tgtEl>
                                        <p:attrNameLst>
                                          <p:attrName>ppt_y</p:attrName>
                                        </p:attrNameLst>
                                      </p:cBhvr>
                                      <p:tavLst>
                                        <p:tav tm="0">
                                          <p:val>
                                            <p:strVal val="ppt_y"/>
                                          </p:val>
                                        </p:tav>
                                        <p:tav tm="100000">
                                          <p:val>
                                            <p:strVal val="1+ppt_h/2"/>
                                          </p:val>
                                        </p:tav>
                                      </p:tavLst>
                                    </p:anim>
                                    <p:set>
                                      <p:cBhvr>
                                        <p:cTn id="138" dur="1" fill="hold">
                                          <p:stCondLst>
                                            <p:cond delay="499"/>
                                          </p:stCondLst>
                                        </p:cTn>
                                        <p:tgtEl>
                                          <p:spTgt spid="8"/>
                                        </p:tgtEl>
                                        <p:attrNameLst>
                                          <p:attrName>style.visibility</p:attrName>
                                        </p:attrNameLst>
                                      </p:cBhvr>
                                      <p:to>
                                        <p:strVal val="hidden"/>
                                      </p:to>
                                    </p:set>
                                  </p:childTnLst>
                                </p:cTn>
                              </p:par>
                              <p:par>
                                <p:cTn id="139" presetID="2" presetClass="exit" presetSubtype="4" fill="hold" nodeType="withEffect">
                                  <p:stCondLst>
                                    <p:cond delay="0"/>
                                  </p:stCondLst>
                                  <p:childTnLst>
                                    <p:anim calcmode="lin" valueType="num">
                                      <p:cBhvr additive="base">
                                        <p:cTn id="140" dur="500"/>
                                        <p:tgtEl>
                                          <p:spTgt spid="11"/>
                                        </p:tgtEl>
                                        <p:attrNameLst>
                                          <p:attrName>ppt_x</p:attrName>
                                        </p:attrNameLst>
                                      </p:cBhvr>
                                      <p:tavLst>
                                        <p:tav tm="0">
                                          <p:val>
                                            <p:strVal val="ppt_x"/>
                                          </p:val>
                                        </p:tav>
                                        <p:tav tm="100000">
                                          <p:val>
                                            <p:strVal val="ppt_x"/>
                                          </p:val>
                                        </p:tav>
                                      </p:tavLst>
                                    </p:anim>
                                    <p:anim calcmode="lin" valueType="num">
                                      <p:cBhvr additive="base">
                                        <p:cTn id="141" dur="500"/>
                                        <p:tgtEl>
                                          <p:spTgt spid="11"/>
                                        </p:tgtEl>
                                        <p:attrNameLst>
                                          <p:attrName>ppt_y</p:attrName>
                                        </p:attrNameLst>
                                      </p:cBhvr>
                                      <p:tavLst>
                                        <p:tav tm="0">
                                          <p:val>
                                            <p:strVal val="ppt_y"/>
                                          </p:val>
                                        </p:tav>
                                        <p:tav tm="100000">
                                          <p:val>
                                            <p:strVal val="1+ppt_h/2"/>
                                          </p:val>
                                        </p:tav>
                                      </p:tavLst>
                                    </p:anim>
                                    <p:set>
                                      <p:cBhvr>
                                        <p:cTn id="142" dur="1" fill="hold">
                                          <p:stCondLst>
                                            <p:cond delay="499"/>
                                          </p:stCondLst>
                                        </p:cTn>
                                        <p:tgtEl>
                                          <p:spTgt spid="11"/>
                                        </p:tgtEl>
                                        <p:attrNameLst>
                                          <p:attrName>style.visibility</p:attrName>
                                        </p:attrNameLst>
                                      </p:cBhvr>
                                      <p:to>
                                        <p:strVal val="hidden"/>
                                      </p:to>
                                    </p:set>
                                  </p:childTnLst>
                                </p:cTn>
                              </p:par>
                              <p:par>
                                <p:cTn id="143" presetID="2" presetClass="exit" presetSubtype="4" fill="hold" nodeType="withEffect">
                                  <p:stCondLst>
                                    <p:cond delay="0"/>
                                  </p:stCondLst>
                                  <p:childTnLst>
                                    <p:anim calcmode="lin" valueType="num">
                                      <p:cBhvr additive="base">
                                        <p:cTn id="144" dur="500"/>
                                        <p:tgtEl>
                                          <p:spTgt spid="15"/>
                                        </p:tgtEl>
                                        <p:attrNameLst>
                                          <p:attrName>ppt_x</p:attrName>
                                        </p:attrNameLst>
                                      </p:cBhvr>
                                      <p:tavLst>
                                        <p:tav tm="0">
                                          <p:val>
                                            <p:strVal val="ppt_x"/>
                                          </p:val>
                                        </p:tav>
                                        <p:tav tm="100000">
                                          <p:val>
                                            <p:strVal val="ppt_x"/>
                                          </p:val>
                                        </p:tav>
                                      </p:tavLst>
                                    </p:anim>
                                    <p:anim calcmode="lin" valueType="num">
                                      <p:cBhvr additive="base">
                                        <p:cTn id="145" dur="500"/>
                                        <p:tgtEl>
                                          <p:spTgt spid="15"/>
                                        </p:tgtEl>
                                        <p:attrNameLst>
                                          <p:attrName>ppt_y</p:attrName>
                                        </p:attrNameLst>
                                      </p:cBhvr>
                                      <p:tavLst>
                                        <p:tav tm="0">
                                          <p:val>
                                            <p:strVal val="ppt_y"/>
                                          </p:val>
                                        </p:tav>
                                        <p:tav tm="100000">
                                          <p:val>
                                            <p:strVal val="1+ppt_h/2"/>
                                          </p:val>
                                        </p:tav>
                                      </p:tavLst>
                                    </p:anim>
                                    <p:set>
                                      <p:cBhvr>
                                        <p:cTn id="146" dur="1" fill="hold">
                                          <p:stCondLst>
                                            <p:cond delay="499"/>
                                          </p:stCondLst>
                                        </p:cTn>
                                        <p:tgtEl>
                                          <p:spTgt spid="15"/>
                                        </p:tgtEl>
                                        <p:attrNameLst>
                                          <p:attrName>style.visibility</p:attrName>
                                        </p:attrNameLst>
                                      </p:cBhvr>
                                      <p:to>
                                        <p:strVal val="hidden"/>
                                      </p:to>
                                    </p:set>
                                  </p:childTnLst>
                                </p:cTn>
                              </p:par>
                              <p:par>
                                <p:cTn id="147" presetID="2" presetClass="exit" presetSubtype="4" fill="hold" nodeType="withEffect">
                                  <p:stCondLst>
                                    <p:cond delay="0"/>
                                  </p:stCondLst>
                                  <p:childTnLst>
                                    <p:anim calcmode="lin" valueType="num">
                                      <p:cBhvr additive="base">
                                        <p:cTn id="148" dur="500"/>
                                        <p:tgtEl>
                                          <p:spTgt spid="19"/>
                                        </p:tgtEl>
                                        <p:attrNameLst>
                                          <p:attrName>ppt_x</p:attrName>
                                        </p:attrNameLst>
                                      </p:cBhvr>
                                      <p:tavLst>
                                        <p:tav tm="0">
                                          <p:val>
                                            <p:strVal val="ppt_x"/>
                                          </p:val>
                                        </p:tav>
                                        <p:tav tm="100000">
                                          <p:val>
                                            <p:strVal val="ppt_x"/>
                                          </p:val>
                                        </p:tav>
                                      </p:tavLst>
                                    </p:anim>
                                    <p:anim calcmode="lin" valueType="num">
                                      <p:cBhvr additive="base">
                                        <p:cTn id="149" dur="500"/>
                                        <p:tgtEl>
                                          <p:spTgt spid="19"/>
                                        </p:tgtEl>
                                        <p:attrNameLst>
                                          <p:attrName>ppt_y</p:attrName>
                                        </p:attrNameLst>
                                      </p:cBhvr>
                                      <p:tavLst>
                                        <p:tav tm="0">
                                          <p:val>
                                            <p:strVal val="ppt_y"/>
                                          </p:val>
                                        </p:tav>
                                        <p:tav tm="100000">
                                          <p:val>
                                            <p:strVal val="1+ppt_h/2"/>
                                          </p:val>
                                        </p:tav>
                                      </p:tavLst>
                                    </p:anim>
                                    <p:set>
                                      <p:cBhvr>
                                        <p:cTn id="150" dur="1" fill="hold">
                                          <p:stCondLst>
                                            <p:cond delay="499"/>
                                          </p:stCondLst>
                                        </p:cTn>
                                        <p:tgtEl>
                                          <p:spTgt spid="19"/>
                                        </p:tgtEl>
                                        <p:attrNameLst>
                                          <p:attrName>style.visibility</p:attrName>
                                        </p:attrNameLst>
                                      </p:cBhvr>
                                      <p:to>
                                        <p:strVal val="hidden"/>
                                      </p:to>
                                    </p:set>
                                  </p:childTnLst>
                                </p:cTn>
                              </p:par>
                              <p:par>
                                <p:cTn id="151" presetID="2" presetClass="exit" presetSubtype="4" fill="hold" nodeType="withEffect">
                                  <p:stCondLst>
                                    <p:cond delay="0"/>
                                  </p:stCondLst>
                                  <p:childTnLst>
                                    <p:anim calcmode="lin" valueType="num">
                                      <p:cBhvr additive="base">
                                        <p:cTn id="152" dur="500"/>
                                        <p:tgtEl>
                                          <p:spTgt spid="21"/>
                                        </p:tgtEl>
                                        <p:attrNameLst>
                                          <p:attrName>ppt_x</p:attrName>
                                        </p:attrNameLst>
                                      </p:cBhvr>
                                      <p:tavLst>
                                        <p:tav tm="0">
                                          <p:val>
                                            <p:strVal val="ppt_x"/>
                                          </p:val>
                                        </p:tav>
                                        <p:tav tm="100000">
                                          <p:val>
                                            <p:strVal val="ppt_x"/>
                                          </p:val>
                                        </p:tav>
                                      </p:tavLst>
                                    </p:anim>
                                    <p:anim calcmode="lin" valueType="num">
                                      <p:cBhvr additive="base">
                                        <p:cTn id="153" dur="500"/>
                                        <p:tgtEl>
                                          <p:spTgt spid="21"/>
                                        </p:tgtEl>
                                        <p:attrNameLst>
                                          <p:attrName>ppt_y</p:attrName>
                                        </p:attrNameLst>
                                      </p:cBhvr>
                                      <p:tavLst>
                                        <p:tav tm="0">
                                          <p:val>
                                            <p:strVal val="ppt_y"/>
                                          </p:val>
                                        </p:tav>
                                        <p:tav tm="100000">
                                          <p:val>
                                            <p:strVal val="1+ppt_h/2"/>
                                          </p:val>
                                        </p:tav>
                                      </p:tavLst>
                                    </p:anim>
                                    <p:set>
                                      <p:cBhvr>
                                        <p:cTn id="154" dur="1" fill="hold">
                                          <p:stCondLst>
                                            <p:cond delay="499"/>
                                          </p:stCondLst>
                                        </p:cTn>
                                        <p:tgtEl>
                                          <p:spTgt spid="21"/>
                                        </p:tgtEl>
                                        <p:attrNameLst>
                                          <p:attrName>style.visibility</p:attrName>
                                        </p:attrNameLst>
                                      </p:cBhvr>
                                      <p:to>
                                        <p:strVal val="hidden"/>
                                      </p:to>
                                    </p:set>
                                  </p:childTnLst>
                                </p:cTn>
                              </p:par>
                              <p:par>
                                <p:cTn id="155" presetID="2" presetClass="exit" presetSubtype="4" fill="hold" nodeType="withEffect">
                                  <p:stCondLst>
                                    <p:cond delay="0"/>
                                  </p:stCondLst>
                                  <p:childTnLst>
                                    <p:anim calcmode="lin" valueType="num">
                                      <p:cBhvr additive="base">
                                        <p:cTn id="156" dur="500"/>
                                        <p:tgtEl>
                                          <p:spTgt spid="22"/>
                                        </p:tgtEl>
                                        <p:attrNameLst>
                                          <p:attrName>ppt_x</p:attrName>
                                        </p:attrNameLst>
                                      </p:cBhvr>
                                      <p:tavLst>
                                        <p:tav tm="0">
                                          <p:val>
                                            <p:strVal val="ppt_x"/>
                                          </p:val>
                                        </p:tav>
                                        <p:tav tm="100000">
                                          <p:val>
                                            <p:strVal val="ppt_x"/>
                                          </p:val>
                                        </p:tav>
                                      </p:tavLst>
                                    </p:anim>
                                    <p:anim calcmode="lin" valueType="num">
                                      <p:cBhvr additive="base">
                                        <p:cTn id="157" dur="500"/>
                                        <p:tgtEl>
                                          <p:spTgt spid="22"/>
                                        </p:tgtEl>
                                        <p:attrNameLst>
                                          <p:attrName>ppt_y</p:attrName>
                                        </p:attrNameLst>
                                      </p:cBhvr>
                                      <p:tavLst>
                                        <p:tav tm="0">
                                          <p:val>
                                            <p:strVal val="ppt_y"/>
                                          </p:val>
                                        </p:tav>
                                        <p:tav tm="100000">
                                          <p:val>
                                            <p:strVal val="1+ppt_h/2"/>
                                          </p:val>
                                        </p:tav>
                                      </p:tavLst>
                                    </p:anim>
                                    <p:set>
                                      <p:cBhvr>
                                        <p:cTn id="158" dur="1" fill="hold">
                                          <p:stCondLst>
                                            <p:cond delay="499"/>
                                          </p:stCondLst>
                                        </p:cTn>
                                        <p:tgtEl>
                                          <p:spTgt spid="22"/>
                                        </p:tgtEl>
                                        <p:attrNameLst>
                                          <p:attrName>style.visibility</p:attrName>
                                        </p:attrNameLst>
                                      </p:cBhvr>
                                      <p:to>
                                        <p:strVal val="hidden"/>
                                      </p:to>
                                    </p:set>
                                  </p:childTnLst>
                                </p:cTn>
                              </p:par>
                              <p:par>
                                <p:cTn id="159" presetID="2" presetClass="exit" presetSubtype="4" fill="hold" nodeType="withEffect">
                                  <p:stCondLst>
                                    <p:cond delay="0"/>
                                  </p:stCondLst>
                                  <p:childTnLst>
                                    <p:anim calcmode="lin" valueType="num">
                                      <p:cBhvr additive="base">
                                        <p:cTn id="160" dur="500"/>
                                        <p:tgtEl>
                                          <p:spTgt spid="24"/>
                                        </p:tgtEl>
                                        <p:attrNameLst>
                                          <p:attrName>ppt_x</p:attrName>
                                        </p:attrNameLst>
                                      </p:cBhvr>
                                      <p:tavLst>
                                        <p:tav tm="0">
                                          <p:val>
                                            <p:strVal val="ppt_x"/>
                                          </p:val>
                                        </p:tav>
                                        <p:tav tm="100000">
                                          <p:val>
                                            <p:strVal val="ppt_x"/>
                                          </p:val>
                                        </p:tav>
                                      </p:tavLst>
                                    </p:anim>
                                    <p:anim calcmode="lin" valueType="num">
                                      <p:cBhvr additive="base">
                                        <p:cTn id="161" dur="500"/>
                                        <p:tgtEl>
                                          <p:spTgt spid="24"/>
                                        </p:tgtEl>
                                        <p:attrNameLst>
                                          <p:attrName>ppt_y</p:attrName>
                                        </p:attrNameLst>
                                      </p:cBhvr>
                                      <p:tavLst>
                                        <p:tav tm="0">
                                          <p:val>
                                            <p:strVal val="ppt_y"/>
                                          </p:val>
                                        </p:tav>
                                        <p:tav tm="100000">
                                          <p:val>
                                            <p:strVal val="1+ppt_h/2"/>
                                          </p:val>
                                        </p:tav>
                                      </p:tavLst>
                                    </p:anim>
                                    <p:set>
                                      <p:cBhvr>
                                        <p:cTn id="162" dur="1" fill="hold">
                                          <p:stCondLst>
                                            <p:cond delay="499"/>
                                          </p:stCondLst>
                                        </p:cTn>
                                        <p:tgtEl>
                                          <p:spTgt spid="24"/>
                                        </p:tgtEl>
                                        <p:attrNameLst>
                                          <p:attrName>style.visibility</p:attrName>
                                        </p:attrNameLst>
                                      </p:cBhvr>
                                      <p:to>
                                        <p:strVal val="hidden"/>
                                      </p:to>
                                    </p:set>
                                  </p:childTnLst>
                                </p:cTn>
                              </p:par>
                              <p:par>
                                <p:cTn id="163" presetID="2" presetClass="exit" presetSubtype="4" fill="hold" nodeType="withEffect">
                                  <p:stCondLst>
                                    <p:cond delay="0"/>
                                  </p:stCondLst>
                                  <p:childTnLst>
                                    <p:anim calcmode="lin" valueType="num">
                                      <p:cBhvr additive="base">
                                        <p:cTn id="164" dur="500"/>
                                        <p:tgtEl>
                                          <p:spTgt spid="25"/>
                                        </p:tgtEl>
                                        <p:attrNameLst>
                                          <p:attrName>ppt_x</p:attrName>
                                        </p:attrNameLst>
                                      </p:cBhvr>
                                      <p:tavLst>
                                        <p:tav tm="0">
                                          <p:val>
                                            <p:strVal val="ppt_x"/>
                                          </p:val>
                                        </p:tav>
                                        <p:tav tm="100000">
                                          <p:val>
                                            <p:strVal val="ppt_x"/>
                                          </p:val>
                                        </p:tav>
                                      </p:tavLst>
                                    </p:anim>
                                    <p:anim calcmode="lin" valueType="num">
                                      <p:cBhvr additive="base">
                                        <p:cTn id="165" dur="500"/>
                                        <p:tgtEl>
                                          <p:spTgt spid="25"/>
                                        </p:tgtEl>
                                        <p:attrNameLst>
                                          <p:attrName>ppt_y</p:attrName>
                                        </p:attrNameLst>
                                      </p:cBhvr>
                                      <p:tavLst>
                                        <p:tav tm="0">
                                          <p:val>
                                            <p:strVal val="ppt_y"/>
                                          </p:val>
                                        </p:tav>
                                        <p:tav tm="100000">
                                          <p:val>
                                            <p:strVal val="1+ppt_h/2"/>
                                          </p:val>
                                        </p:tav>
                                      </p:tavLst>
                                    </p:anim>
                                    <p:set>
                                      <p:cBhvr>
                                        <p:cTn id="166" dur="1" fill="hold">
                                          <p:stCondLst>
                                            <p:cond delay="499"/>
                                          </p:stCondLst>
                                        </p:cTn>
                                        <p:tgtEl>
                                          <p:spTgt spid="25"/>
                                        </p:tgtEl>
                                        <p:attrNameLst>
                                          <p:attrName>style.visibility</p:attrName>
                                        </p:attrNameLst>
                                      </p:cBhvr>
                                      <p:to>
                                        <p:strVal val="hidden"/>
                                      </p:to>
                                    </p:set>
                                  </p:childTnLst>
                                </p:cTn>
                              </p:par>
                              <p:par>
                                <p:cTn id="167" presetID="2" presetClass="exit" presetSubtype="4" fill="hold" nodeType="withEffect">
                                  <p:stCondLst>
                                    <p:cond delay="0"/>
                                  </p:stCondLst>
                                  <p:childTnLst>
                                    <p:anim calcmode="lin" valueType="num">
                                      <p:cBhvr additive="base">
                                        <p:cTn id="168" dur="500"/>
                                        <p:tgtEl>
                                          <p:spTgt spid="27"/>
                                        </p:tgtEl>
                                        <p:attrNameLst>
                                          <p:attrName>ppt_x</p:attrName>
                                        </p:attrNameLst>
                                      </p:cBhvr>
                                      <p:tavLst>
                                        <p:tav tm="0">
                                          <p:val>
                                            <p:strVal val="ppt_x"/>
                                          </p:val>
                                        </p:tav>
                                        <p:tav tm="100000">
                                          <p:val>
                                            <p:strVal val="ppt_x"/>
                                          </p:val>
                                        </p:tav>
                                      </p:tavLst>
                                    </p:anim>
                                    <p:anim calcmode="lin" valueType="num">
                                      <p:cBhvr additive="base">
                                        <p:cTn id="169" dur="500"/>
                                        <p:tgtEl>
                                          <p:spTgt spid="27"/>
                                        </p:tgtEl>
                                        <p:attrNameLst>
                                          <p:attrName>ppt_y</p:attrName>
                                        </p:attrNameLst>
                                      </p:cBhvr>
                                      <p:tavLst>
                                        <p:tav tm="0">
                                          <p:val>
                                            <p:strVal val="ppt_y"/>
                                          </p:val>
                                        </p:tav>
                                        <p:tav tm="100000">
                                          <p:val>
                                            <p:strVal val="1+ppt_h/2"/>
                                          </p:val>
                                        </p:tav>
                                      </p:tavLst>
                                    </p:anim>
                                    <p:set>
                                      <p:cBhvr>
                                        <p:cTn id="170" dur="1" fill="hold">
                                          <p:stCondLst>
                                            <p:cond delay="499"/>
                                          </p:stCondLst>
                                        </p:cTn>
                                        <p:tgtEl>
                                          <p:spTgt spid="27"/>
                                        </p:tgtEl>
                                        <p:attrNameLst>
                                          <p:attrName>style.visibility</p:attrName>
                                        </p:attrNameLst>
                                      </p:cBhvr>
                                      <p:to>
                                        <p:strVal val="hidden"/>
                                      </p:to>
                                    </p:set>
                                  </p:childTnLst>
                                </p:cTn>
                              </p:par>
                              <p:par>
                                <p:cTn id="171" presetID="2" presetClass="exit" presetSubtype="4" fill="hold" nodeType="withEffect">
                                  <p:stCondLst>
                                    <p:cond delay="0"/>
                                  </p:stCondLst>
                                  <p:childTnLst>
                                    <p:anim calcmode="lin" valueType="num">
                                      <p:cBhvr additive="base">
                                        <p:cTn id="172" dur="500"/>
                                        <p:tgtEl>
                                          <p:spTgt spid="29"/>
                                        </p:tgtEl>
                                        <p:attrNameLst>
                                          <p:attrName>ppt_x</p:attrName>
                                        </p:attrNameLst>
                                      </p:cBhvr>
                                      <p:tavLst>
                                        <p:tav tm="0">
                                          <p:val>
                                            <p:strVal val="ppt_x"/>
                                          </p:val>
                                        </p:tav>
                                        <p:tav tm="100000">
                                          <p:val>
                                            <p:strVal val="ppt_x"/>
                                          </p:val>
                                        </p:tav>
                                      </p:tavLst>
                                    </p:anim>
                                    <p:anim calcmode="lin" valueType="num">
                                      <p:cBhvr additive="base">
                                        <p:cTn id="173" dur="500"/>
                                        <p:tgtEl>
                                          <p:spTgt spid="29"/>
                                        </p:tgtEl>
                                        <p:attrNameLst>
                                          <p:attrName>ppt_y</p:attrName>
                                        </p:attrNameLst>
                                      </p:cBhvr>
                                      <p:tavLst>
                                        <p:tav tm="0">
                                          <p:val>
                                            <p:strVal val="ppt_y"/>
                                          </p:val>
                                        </p:tav>
                                        <p:tav tm="100000">
                                          <p:val>
                                            <p:strVal val="1+ppt_h/2"/>
                                          </p:val>
                                        </p:tav>
                                      </p:tavLst>
                                    </p:anim>
                                    <p:set>
                                      <p:cBhvr>
                                        <p:cTn id="174" dur="1" fill="hold">
                                          <p:stCondLst>
                                            <p:cond delay="499"/>
                                          </p:stCondLst>
                                        </p:cTn>
                                        <p:tgtEl>
                                          <p:spTgt spid="29"/>
                                        </p:tgtEl>
                                        <p:attrNameLst>
                                          <p:attrName>style.visibility</p:attrName>
                                        </p:attrNameLst>
                                      </p:cBhvr>
                                      <p:to>
                                        <p:strVal val="hidden"/>
                                      </p:to>
                                    </p:set>
                                  </p:childTnLst>
                                </p:cTn>
                              </p:par>
                              <p:par>
                                <p:cTn id="175" presetID="2" presetClass="exit" presetSubtype="4" fill="hold" nodeType="withEffect">
                                  <p:stCondLst>
                                    <p:cond delay="0"/>
                                  </p:stCondLst>
                                  <p:childTnLst>
                                    <p:anim calcmode="lin" valueType="num">
                                      <p:cBhvr additive="base">
                                        <p:cTn id="176" dur="500"/>
                                        <p:tgtEl>
                                          <p:spTgt spid="30"/>
                                        </p:tgtEl>
                                        <p:attrNameLst>
                                          <p:attrName>ppt_x</p:attrName>
                                        </p:attrNameLst>
                                      </p:cBhvr>
                                      <p:tavLst>
                                        <p:tav tm="0">
                                          <p:val>
                                            <p:strVal val="ppt_x"/>
                                          </p:val>
                                        </p:tav>
                                        <p:tav tm="100000">
                                          <p:val>
                                            <p:strVal val="ppt_x"/>
                                          </p:val>
                                        </p:tav>
                                      </p:tavLst>
                                    </p:anim>
                                    <p:anim calcmode="lin" valueType="num">
                                      <p:cBhvr additive="base">
                                        <p:cTn id="177" dur="500"/>
                                        <p:tgtEl>
                                          <p:spTgt spid="30"/>
                                        </p:tgtEl>
                                        <p:attrNameLst>
                                          <p:attrName>ppt_y</p:attrName>
                                        </p:attrNameLst>
                                      </p:cBhvr>
                                      <p:tavLst>
                                        <p:tav tm="0">
                                          <p:val>
                                            <p:strVal val="ppt_y"/>
                                          </p:val>
                                        </p:tav>
                                        <p:tav tm="100000">
                                          <p:val>
                                            <p:strVal val="1+ppt_h/2"/>
                                          </p:val>
                                        </p:tav>
                                      </p:tavLst>
                                    </p:anim>
                                    <p:set>
                                      <p:cBhvr>
                                        <p:cTn id="178" dur="1" fill="hold">
                                          <p:stCondLst>
                                            <p:cond delay="499"/>
                                          </p:stCondLst>
                                        </p:cTn>
                                        <p:tgtEl>
                                          <p:spTgt spid="30"/>
                                        </p:tgtEl>
                                        <p:attrNameLst>
                                          <p:attrName>style.visibility</p:attrName>
                                        </p:attrNameLst>
                                      </p:cBhvr>
                                      <p:to>
                                        <p:strVal val="hidden"/>
                                      </p:to>
                                    </p:set>
                                  </p:childTnLst>
                                </p:cTn>
                              </p:par>
                              <p:par>
                                <p:cTn id="179" presetID="2" presetClass="exit" presetSubtype="4" fill="hold" nodeType="withEffect">
                                  <p:stCondLst>
                                    <p:cond delay="0"/>
                                  </p:stCondLst>
                                  <p:childTnLst>
                                    <p:anim calcmode="lin" valueType="num">
                                      <p:cBhvr additive="base">
                                        <p:cTn id="180" dur="500"/>
                                        <p:tgtEl>
                                          <p:spTgt spid="31"/>
                                        </p:tgtEl>
                                        <p:attrNameLst>
                                          <p:attrName>ppt_x</p:attrName>
                                        </p:attrNameLst>
                                      </p:cBhvr>
                                      <p:tavLst>
                                        <p:tav tm="0">
                                          <p:val>
                                            <p:strVal val="ppt_x"/>
                                          </p:val>
                                        </p:tav>
                                        <p:tav tm="100000">
                                          <p:val>
                                            <p:strVal val="ppt_x"/>
                                          </p:val>
                                        </p:tav>
                                      </p:tavLst>
                                    </p:anim>
                                    <p:anim calcmode="lin" valueType="num">
                                      <p:cBhvr additive="base">
                                        <p:cTn id="181" dur="500"/>
                                        <p:tgtEl>
                                          <p:spTgt spid="31"/>
                                        </p:tgtEl>
                                        <p:attrNameLst>
                                          <p:attrName>ppt_y</p:attrName>
                                        </p:attrNameLst>
                                      </p:cBhvr>
                                      <p:tavLst>
                                        <p:tav tm="0">
                                          <p:val>
                                            <p:strVal val="ppt_y"/>
                                          </p:val>
                                        </p:tav>
                                        <p:tav tm="100000">
                                          <p:val>
                                            <p:strVal val="1+ppt_h/2"/>
                                          </p:val>
                                        </p:tav>
                                      </p:tavLst>
                                    </p:anim>
                                    <p:set>
                                      <p:cBhvr>
                                        <p:cTn id="182" dur="1" fill="hold">
                                          <p:stCondLst>
                                            <p:cond delay="499"/>
                                          </p:stCondLst>
                                        </p:cTn>
                                        <p:tgtEl>
                                          <p:spTgt spid="31"/>
                                        </p:tgtEl>
                                        <p:attrNameLst>
                                          <p:attrName>style.visibility</p:attrName>
                                        </p:attrNameLst>
                                      </p:cBhvr>
                                      <p:to>
                                        <p:strVal val="hidden"/>
                                      </p:to>
                                    </p:set>
                                  </p:childTnLst>
                                </p:cTn>
                              </p:par>
                              <p:par>
                                <p:cTn id="183" presetID="2" presetClass="exit" presetSubtype="4" fill="hold" nodeType="withEffect">
                                  <p:stCondLst>
                                    <p:cond delay="0"/>
                                  </p:stCondLst>
                                  <p:childTnLst>
                                    <p:anim calcmode="lin" valueType="num">
                                      <p:cBhvr additive="base">
                                        <p:cTn id="184" dur="500"/>
                                        <p:tgtEl>
                                          <p:spTgt spid="33"/>
                                        </p:tgtEl>
                                        <p:attrNameLst>
                                          <p:attrName>ppt_x</p:attrName>
                                        </p:attrNameLst>
                                      </p:cBhvr>
                                      <p:tavLst>
                                        <p:tav tm="0">
                                          <p:val>
                                            <p:strVal val="ppt_x"/>
                                          </p:val>
                                        </p:tav>
                                        <p:tav tm="100000">
                                          <p:val>
                                            <p:strVal val="ppt_x"/>
                                          </p:val>
                                        </p:tav>
                                      </p:tavLst>
                                    </p:anim>
                                    <p:anim calcmode="lin" valueType="num">
                                      <p:cBhvr additive="base">
                                        <p:cTn id="185" dur="500"/>
                                        <p:tgtEl>
                                          <p:spTgt spid="33"/>
                                        </p:tgtEl>
                                        <p:attrNameLst>
                                          <p:attrName>ppt_y</p:attrName>
                                        </p:attrNameLst>
                                      </p:cBhvr>
                                      <p:tavLst>
                                        <p:tav tm="0">
                                          <p:val>
                                            <p:strVal val="ppt_y"/>
                                          </p:val>
                                        </p:tav>
                                        <p:tav tm="100000">
                                          <p:val>
                                            <p:strVal val="1+ppt_h/2"/>
                                          </p:val>
                                        </p:tav>
                                      </p:tavLst>
                                    </p:anim>
                                    <p:set>
                                      <p:cBhvr>
                                        <p:cTn id="186" dur="1" fill="hold">
                                          <p:stCondLst>
                                            <p:cond delay="499"/>
                                          </p:stCondLst>
                                        </p:cTn>
                                        <p:tgtEl>
                                          <p:spTgt spid="33"/>
                                        </p:tgtEl>
                                        <p:attrNameLst>
                                          <p:attrName>style.visibility</p:attrName>
                                        </p:attrNameLst>
                                      </p:cBhvr>
                                      <p:to>
                                        <p:strVal val="hidden"/>
                                      </p:to>
                                    </p:set>
                                  </p:childTnLst>
                                </p:cTn>
                              </p:par>
                              <p:par>
                                <p:cTn id="187" presetID="2" presetClass="exit" presetSubtype="4" fill="hold" nodeType="withEffect">
                                  <p:stCondLst>
                                    <p:cond delay="0"/>
                                  </p:stCondLst>
                                  <p:childTnLst>
                                    <p:anim calcmode="lin" valueType="num">
                                      <p:cBhvr additive="base">
                                        <p:cTn id="188" dur="500"/>
                                        <p:tgtEl>
                                          <p:spTgt spid="36"/>
                                        </p:tgtEl>
                                        <p:attrNameLst>
                                          <p:attrName>ppt_x</p:attrName>
                                        </p:attrNameLst>
                                      </p:cBhvr>
                                      <p:tavLst>
                                        <p:tav tm="0">
                                          <p:val>
                                            <p:strVal val="ppt_x"/>
                                          </p:val>
                                        </p:tav>
                                        <p:tav tm="100000">
                                          <p:val>
                                            <p:strVal val="ppt_x"/>
                                          </p:val>
                                        </p:tav>
                                      </p:tavLst>
                                    </p:anim>
                                    <p:anim calcmode="lin" valueType="num">
                                      <p:cBhvr additive="base">
                                        <p:cTn id="189" dur="500"/>
                                        <p:tgtEl>
                                          <p:spTgt spid="36"/>
                                        </p:tgtEl>
                                        <p:attrNameLst>
                                          <p:attrName>ppt_y</p:attrName>
                                        </p:attrNameLst>
                                      </p:cBhvr>
                                      <p:tavLst>
                                        <p:tav tm="0">
                                          <p:val>
                                            <p:strVal val="ppt_y"/>
                                          </p:val>
                                        </p:tav>
                                        <p:tav tm="100000">
                                          <p:val>
                                            <p:strVal val="1+ppt_h/2"/>
                                          </p:val>
                                        </p:tav>
                                      </p:tavLst>
                                    </p:anim>
                                    <p:set>
                                      <p:cBhvr>
                                        <p:cTn id="190" dur="1" fill="hold">
                                          <p:stCondLst>
                                            <p:cond delay="499"/>
                                          </p:stCondLst>
                                        </p:cTn>
                                        <p:tgtEl>
                                          <p:spTgt spid="36"/>
                                        </p:tgtEl>
                                        <p:attrNameLst>
                                          <p:attrName>style.visibility</p:attrName>
                                        </p:attrNameLst>
                                      </p:cBhvr>
                                      <p:to>
                                        <p:strVal val="hidden"/>
                                      </p:to>
                                    </p:set>
                                  </p:childTnLst>
                                </p:cTn>
                              </p:par>
                              <p:par>
                                <p:cTn id="191" presetID="2" presetClass="exit" presetSubtype="4" fill="hold" nodeType="withEffect">
                                  <p:stCondLst>
                                    <p:cond delay="0"/>
                                  </p:stCondLst>
                                  <p:childTnLst>
                                    <p:anim calcmode="lin" valueType="num">
                                      <p:cBhvr additive="base">
                                        <p:cTn id="192" dur="500"/>
                                        <p:tgtEl>
                                          <p:spTgt spid="37"/>
                                        </p:tgtEl>
                                        <p:attrNameLst>
                                          <p:attrName>ppt_x</p:attrName>
                                        </p:attrNameLst>
                                      </p:cBhvr>
                                      <p:tavLst>
                                        <p:tav tm="0">
                                          <p:val>
                                            <p:strVal val="ppt_x"/>
                                          </p:val>
                                        </p:tav>
                                        <p:tav tm="100000">
                                          <p:val>
                                            <p:strVal val="ppt_x"/>
                                          </p:val>
                                        </p:tav>
                                      </p:tavLst>
                                    </p:anim>
                                    <p:anim calcmode="lin" valueType="num">
                                      <p:cBhvr additive="base">
                                        <p:cTn id="193" dur="500"/>
                                        <p:tgtEl>
                                          <p:spTgt spid="37"/>
                                        </p:tgtEl>
                                        <p:attrNameLst>
                                          <p:attrName>ppt_y</p:attrName>
                                        </p:attrNameLst>
                                      </p:cBhvr>
                                      <p:tavLst>
                                        <p:tav tm="0">
                                          <p:val>
                                            <p:strVal val="ppt_y"/>
                                          </p:val>
                                        </p:tav>
                                        <p:tav tm="100000">
                                          <p:val>
                                            <p:strVal val="1+ppt_h/2"/>
                                          </p:val>
                                        </p:tav>
                                      </p:tavLst>
                                    </p:anim>
                                    <p:set>
                                      <p:cBhvr>
                                        <p:cTn id="194" dur="1" fill="hold">
                                          <p:stCondLst>
                                            <p:cond delay="499"/>
                                          </p:stCondLst>
                                        </p:cTn>
                                        <p:tgtEl>
                                          <p:spTgt spid="37"/>
                                        </p:tgtEl>
                                        <p:attrNameLst>
                                          <p:attrName>style.visibility</p:attrName>
                                        </p:attrNameLst>
                                      </p:cBhvr>
                                      <p:to>
                                        <p:strVal val="hidden"/>
                                      </p:to>
                                    </p:set>
                                  </p:childTnLst>
                                </p:cTn>
                              </p:par>
                              <p:par>
                                <p:cTn id="195" presetID="2" presetClass="exit" presetSubtype="4" fill="hold" nodeType="withEffect">
                                  <p:stCondLst>
                                    <p:cond delay="0"/>
                                  </p:stCondLst>
                                  <p:childTnLst>
                                    <p:anim calcmode="lin" valueType="num">
                                      <p:cBhvr additive="base">
                                        <p:cTn id="196" dur="500"/>
                                        <p:tgtEl>
                                          <p:spTgt spid="38"/>
                                        </p:tgtEl>
                                        <p:attrNameLst>
                                          <p:attrName>ppt_x</p:attrName>
                                        </p:attrNameLst>
                                      </p:cBhvr>
                                      <p:tavLst>
                                        <p:tav tm="0">
                                          <p:val>
                                            <p:strVal val="ppt_x"/>
                                          </p:val>
                                        </p:tav>
                                        <p:tav tm="100000">
                                          <p:val>
                                            <p:strVal val="ppt_x"/>
                                          </p:val>
                                        </p:tav>
                                      </p:tavLst>
                                    </p:anim>
                                    <p:anim calcmode="lin" valueType="num">
                                      <p:cBhvr additive="base">
                                        <p:cTn id="197" dur="500"/>
                                        <p:tgtEl>
                                          <p:spTgt spid="38"/>
                                        </p:tgtEl>
                                        <p:attrNameLst>
                                          <p:attrName>ppt_y</p:attrName>
                                        </p:attrNameLst>
                                      </p:cBhvr>
                                      <p:tavLst>
                                        <p:tav tm="0">
                                          <p:val>
                                            <p:strVal val="ppt_y"/>
                                          </p:val>
                                        </p:tav>
                                        <p:tav tm="100000">
                                          <p:val>
                                            <p:strVal val="1+ppt_h/2"/>
                                          </p:val>
                                        </p:tav>
                                      </p:tavLst>
                                    </p:anim>
                                    <p:set>
                                      <p:cBhvr>
                                        <p:cTn id="198" dur="1" fill="hold">
                                          <p:stCondLst>
                                            <p:cond delay="499"/>
                                          </p:stCondLst>
                                        </p:cTn>
                                        <p:tgtEl>
                                          <p:spTgt spid="38"/>
                                        </p:tgtEl>
                                        <p:attrNameLst>
                                          <p:attrName>style.visibility</p:attrName>
                                        </p:attrNameLst>
                                      </p:cBhvr>
                                      <p:to>
                                        <p:strVal val="hidden"/>
                                      </p:to>
                                    </p:set>
                                  </p:childTnLst>
                                </p:cTn>
                              </p:par>
                              <p:par>
                                <p:cTn id="199" presetID="2" presetClass="exit" presetSubtype="4" fill="hold" nodeType="withEffect">
                                  <p:stCondLst>
                                    <p:cond delay="0"/>
                                  </p:stCondLst>
                                  <p:childTnLst>
                                    <p:anim calcmode="lin" valueType="num">
                                      <p:cBhvr additive="base">
                                        <p:cTn id="200" dur="500"/>
                                        <p:tgtEl>
                                          <p:spTgt spid="39"/>
                                        </p:tgtEl>
                                        <p:attrNameLst>
                                          <p:attrName>ppt_x</p:attrName>
                                        </p:attrNameLst>
                                      </p:cBhvr>
                                      <p:tavLst>
                                        <p:tav tm="0">
                                          <p:val>
                                            <p:strVal val="ppt_x"/>
                                          </p:val>
                                        </p:tav>
                                        <p:tav tm="100000">
                                          <p:val>
                                            <p:strVal val="ppt_x"/>
                                          </p:val>
                                        </p:tav>
                                      </p:tavLst>
                                    </p:anim>
                                    <p:anim calcmode="lin" valueType="num">
                                      <p:cBhvr additive="base">
                                        <p:cTn id="201" dur="500"/>
                                        <p:tgtEl>
                                          <p:spTgt spid="39"/>
                                        </p:tgtEl>
                                        <p:attrNameLst>
                                          <p:attrName>ppt_y</p:attrName>
                                        </p:attrNameLst>
                                      </p:cBhvr>
                                      <p:tavLst>
                                        <p:tav tm="0">
                                          <p:val>
                                            <p:strVal val="ppt_y"/>
                                          </p:val>
                                        </p:tav>
                                        <p:tav tm="100000">
                                          <p:val>
                                            <p:strVal val="1+ppt_h/2"/>
                                          </p:val>
                                        </p:tav>
                                      </p:tavLst>
                                    </p:anim>
                                    <p:set>
                                      <p:cBhvr>
                                        <p:cTn id="202" dur="1" fill="hold">
                                          <p:stCondLst>
                                            <p:cond delay="499"/>
                                          </p:stCondLst>
                                        </p:cTn>
                                        <p:tgtEl>
                                          <p:spTgt spid="39"/>
                                        </p:tgtEl>
                                        <p:attrNameLst>
                                          <p:attrName>style.visibility</p:attrName>
                                        </p:attrNameLst>
                                      </p:cBhvr>
                                      <p:to>
                                        <p:strVal val="hidden"/>
                                      </p:to>
                                    </p:set>
                                  </p:childTnLst>
                                </p:cTn>
                              </p:par>
                              <p:par>
                                <p:cTn id="203" presetID="2" presetClass="exit" presetSubtype="4" fill="hold" nodeType="withEffect">
                                  <p:stCondLst>
                                    <p:cond delay="0"/>
                                  </p:stCondLst>
                                  <p:childTnLst>
                                    <p:anim calcmode="lin" valueType="num">
                                      <p:cBhvr additive="base">
                                        <p:cTn id="204" dur="500"/>
                                        <p:tgtEl>
                                          <p:spTgt spid="40"/>
                                        </p:tgtEl>
                                        <p:attrNameLst>
                                          <p:attrName>ppt_x</p:attrName>
                                        </p:attrNameLst>
                                      </p:cBhvr>
                                      <p:tavLst>
                                        <p:tav tm="0">
                                          <p:val>
                                            <p:strVal val="ppt_x"/>
                                          </p:val>
                                        </p:tav>
                                        <p:tav tm="100000">
                                          <p:val>
                                            <p:strVal val="ppt_x"/>
                                          </p:val>
                                        </p:tav>
                                      </p:tavLst>
                                    </p:anim>
                                    <p:anim calcmode="lin" valueType="num">
                                      <p:cBhvr additive="base">
                                        <p:cTn id="205" dur="500"/>
                                        <p:tgtEl>
                                          <p:spTgt spid="40"/>
                                        </p:tgtEl>
                                        <p:attrNameLst>
                                          <p:attrName>ppt_y</p:attrName>
                                        </p:attrNameLst>
                                      </p:cBhvr>
                                      <p:tavLst>
                                        <p:tav tm="0">
                                          <p:val>
                                            <p:strVal val="ppt_y"/>
                                          </p:val>
                                        </p:tav>
                                        <p:tav tm="100000">
                                          <p:val>
                                            <p:strVal val="1+ppt_h/2"/>
                                          </p:val>
                                        </p:tav>
                                      </p:tavLst>
                                    </p:anim>
                                    <p:set>
                                      <p:cBhvr>
                                        <p:cTn id="206" dur="1" fill="hold">
                                          <p:stCondLst>
                                            <p:cond delay="499"/>
                                          </p:stCondLst>
                                        </p:cTn>
                                        <p:tgtEl>
                                          <p:spTgt spid="40"/>
                                        </p:tgtEl>
                                        <p:attrNameLst>
                                          <p:attrName>style.visibility</p:attrName>
                                        </p:attrNameLst>
                                      </p:cBhvr>
                                      <p:to>
                                        <p:strVal val="hidden"/>
                                      </p:to>
                                    </p:set>
                                  </p:childTnLst>
                                </p:cTn>
                              </p:par>
                              <p:par>
                                <p:cTn id="207" presetID="2" presetClass="exit" presetSubtype="4" fill="hold" nodeType="withEffect">
                                  <p:stCondLst>
                                    <p:cond delay="0"/>
                                  </p:stCondLst>
                                  <p:childTnLst>
                                    <p:anim calcmode="lin" valueType="num">
                                      <p:cBhvr additive="base">
                                        <p:cTn id="208" dur="500"/>
                                        <p:tgtEl>
                                          <p:spTgt spid="41"/>
                                        </p:tgtEl>
                                        <p:attrNameLst>
                                          <p:attrName>ppt_x</p:attrName>
                                        </p:attrNameLst>
                                      </p:cBhvr>
                                      <p:tavLst>
                                        <p:tav tm="0">
                                          <p:val>
                                            <p:strVal val="ppt_x"/>
                                          </p:val>
                                        </p:tav>
                                        <p:tav tm="100000">
                                          <p:val>
                                            <p:strVal val="ppt_x"/>
                                          </p:val>
                                        </p:tav>
                                      </p:tavLst>
                                    </p:anim>
                                    <p:anim calcmode="lin" valueType="num">
                                      <p:cBhvr additive="base">
                                        <p:cTn id="209" dur="500"/>
                                        <p:tgtEl>
                                          <p:spTgt spid="41"/>
                                        </p:tgtEl>
                                        <p:attrNameLst>
                                          <p:attrName>ppt_y</p:attrName>
                                        </p:attrNameLst>
                                      </p:cBhvr>
                                      <p:tavLst>
                                        <p:tav tm="0">
                                          <p:val>
                                            <p:strVal val="ppt_y"/>
                                          </p:val>
                                        </p:tav>
                                        <p:tav tm="100000">
                                          <p:val>
                                            <p:strVal val="1+ppt_h/2"/>
                                          </p:val>
                                        </p:tav>
                                      </p:tavLst>
                                    </p:anim>
                                    <p:set>
                                      <p:cBhvr>
                                        <p:cTn id="210" dur="1" fill="hold">
                                          <p:stCondLst>
                                            <p:cond delay="499"/>
                                          </p:stCondLst>
                                        </p:cTn>
                                        <p:tgtEl>
                                          <p:spTgt spid="41"/>
                                        </p:tgtEl>
                                        <p:attrNameLst>
                                          <p:attrName>style.visibility</p:attrName>
                                        </p:attrNameLst>
                                      </p:cBhvr>
                                      <p:to>
                                        <p:strVal val="hidden"/>
                                      </p:to>
                                    </p:set>
                                  </p:childTnLst>
                                </p:cTn>
                              </p:par>
                              <p:par>
                                <p:cTn id="211" presetID="2" presetClass="exit" presetSubtype="4" fill="hold" nodeType="withEffect">
                                  <p:stCondLst>
                                    <p:cond delay="0"/>
                                  </p:stCondLst>
                                  <p:childTnLst>
                                    <p:anim calcmode="lin" valueType="num">
                                      <p:cBhvr additive="base">
                                        <p:cTn id="212" dur="500"/>
                                        <p:tgtEl>
                                          <p:spTgt spid="42"/>
                                        </p:tgtEl>
                                        <p:attrNameLst>
                                          <p:attrName>ppt_x</p:attrName>
                                        </p:attrNameLst>
                                      </p:cBhvr>
                                      <p:tavLst>
                                        <p:tav tm="0">
                                          <p:val>
                                            <p:strVal val="ppt_x"/>
                                          </p:val>
                                        </p:tav>
                                        <p:tav tm="100000">
                                          <p:val>
                                            <p:strVal val="ppt_x"/>
                                          </p:val>
                                        </p:tav>
                                      </p:tavLst>
                                    </p:anim>
                                    <p:anim calcmode="lin" valueType="num">
                                      <p:cBhvr additive="base">
                                        <p:cTn id="213" dur="500"/>
                                        <p:tgtEl>
                                          <p:spTgt spid="42"/>
                                        </p:tgtEl>
                                        <p:attrNameLst>
                                          <p:attrName>ppt_y</p:attrName>
                                        </p:attrNameLst>
                                      </p:cBhvr>
                                      <p:tavLst>
                                        <p:tav tm="0">
                                          <p:val>
                                            <p:strVal val="ppt_y"/>
                                          </p:val>
                                        </p:tav>
                                        <p:tav tm="100000">
                                          <p:val>
                                            <p:strVal val="1+ppt_h/2"/>
                                          </p:val>
                                        </p:tav>
                                      </p:tavLst>
                                    </p:anim>
                                    <p:set>
                                      <p:cBhvr>
                                        <p:cTn id="214" dur="1" fill="hold">
                                          <p:stCondLst>
                                            <p:cond delay="499"/>
                                          </p:stCondLst>
                                        </p:cTn>
                                        <p:tgtEl>
                                          <p:spTgt spid="42"/>
                                        </p:tgtEl>
                                        <p:attrNameLst>
                                          <p:attrName>style.visibility</p:attrName>
                                        </p:attrNameLst>
                                      </p:cBhvr>
                                      <p:to>
                                        <p:strVal val="hidden"/>
                                      </p:to>
                                    </p:set>
                                  </p:childTnLst>
                                </p:cTn>
                              </p:par>
                              <p:par>
                                <p:cTn id="215" presetID="2" presetClass="exit" presetSubtype="4" fill="hold" nodeType="withEffect">
                                  <p:stCondLst>
                                    <p:cond delay="0"/>
                                  </p:stCondLst>
                                  <p:childTnLst>
                                    <p:anim calcmode="lin" valueType="num">
                                      <p:cBhvr additive="base">
                                        <p:cTn id="216" dur="500"/>
                                        <p:tgtEl>
                                          <p:spTgt spid="43"/>
                                        </p:tgtEl>
                                        <p:attrNameLst>
                                          <p:attrName>ppt_x</p:attrName>
                                        </p:attrNameLst>
                                      </p:cBhvr>
                                      <p:tavLst>
                                        <p:tav tm="0">
                                          <p:val>
                                            <p:strVal val="ppt_x"/>
                                          </p:val>
                                        </p:tav>
                                        <p:tav tm="100000">
                                          <p:val>
                                            <p:strVal val="ppt_x"/>
                                          </p:val>
                                        </p:tav>
                                      </p:tavLst>
                                    </p:anim>
                                    <p:anim calcmode="lin" valueType="num">
                                      <p:cBhvr additive="base">
                                        <p:cTn id="217" dur="500"/>
                                        <p:tgtEl>
                                          <p:spTgt spid="43"/>
                                        </p:tgtEl>
                                        <p:attrNameLst>
                                          <p:attrName>ppt_y</p:attrName>
                                        </p:attrNameLst>
                                      </p:cBhvr>
                                      <p:tavLst>
                                        <p:tav tm="0">
                                          <p:val>
                                            <p:strVal val="ppt_y"/>
                                          </p:val>
                                        </p:tav>
                                        <p:tav tm="100000">
                                          <p:val>
                                            <p:strVal val="1+ppt_h/2"/>
                                          </p:val>
                                        </p:tav>
                                      </p:tavLst>
                                    </p:anim>
                                    <p:set>
                                      <p:cBhvr>
                                        <p:cTn id="218" dur="1" fill="hold">
                                          <p:stCondLst>
                                            <p:cond delay="499"/>
                                          </p:stCondLst>
                                        </p:cTn>
                                        <p:tgtEl>
                                          <p:spTgt spid="43"/>
                                        </p:tgtEl>
                                        <p:attrNameLst>
                                          <p:attrName>style.visibility</p:attrName>
                                        </p:attrNameLst>
                                      </p:cBhvr>
                                      <p:to>
                                        <p:strVal val="hidden"/>
                                      </p:to>
                                    </p:set>
                                  </p:childTnLst>
                                </p:cTn>
                              </p:par>
                              <p:par>
                                <p:cTn id="219" presetID="2" presetClass="exit" presetSubtype="4" fill="hold" nodeType="withEffect">
                                  <p:stCondLst>
                                    <p:cond delay="0"/>
                                  </p:stCondLst>
                                  <p:childTnLst>
                                    <p:anim calcmode="lin" valueType="num">
                                      <p:cBhvr additive="base">
                                        <p:cTn id="220" dur="500"/>
                                        <p:tgtEl>
                                          <p:spTgt spid="44"/>
                                        </p:tgtEl>
                                        <p:attrNameLst>
                                          <p:attrName>ppt_x</p:attrName>
                                        </p:attrNameLst>
                                      </p:cBhvr>
                                      <p:tavLst>
                                        <p:tav tm="0">
                                          <p:val>
                                            <p:strVal val="ppt_x"/>
                                          </p:val>
                                        </p:tav>
                                        <p:tav tm="100000">
                                          <p:val>
                                            <p:strVal val="ppt_x"/>
                                          </p:val>
                                        </p:tav>
                                      </p:tavLst>
                                    </p:anim>
                                    <p:anim calcmode="lin" valueType="num">
                                      <p:cBhvr additive="base">
                                        <p:cTn id="221" dur="500"/>
                                        <p:tgtEl>
                                          <p:spTgt spid="44"/>
                                        </p:tgtEl>
                                        <p:attrNameLst>
                                          <p:attrName>ppt_y</p:attrName>
                                        </p:attrNameLst>
                                      </p:cBhvr>
                                      <p:tavLst>
                                        <p:tav tm="0">
                                          <p:val>
                                            <p:strVal val="ppt_y"/>
                                          </p:val>
                                        </p:tav>
                                        <p:tav tm="100000">
                                          <p:val>
                                            <p:strVal val="1+ppt_h/2"/>
                                          </p:val>
                                        </p:tav>
                                      </p:tavLst>
                                    </p:anim>
                                    <p:set>
                                      <p:cBhvr>
                                        <p:cTn id="222" dur="1" fill="hold">
                                          <p:stCondLst>
                                            <p:cond delay="499"/>
                                          </p:stCondLst>
                                        </p:cTn>
                                        <p:tgtEl>
                                          <p:spTgt spid="44"/>
                                        </p:tgtEl>
                                        <p:attrNameLst>
                                          <p:attrName>style.visibility</p:attrName>
                                        </p:attrNameLst>
                                      </p:cBhvr>
                                      <p:to>
                                        <p:strVal val="hidden"/>
                                      </p:to>
                                    </p:set>
                                  </p:childTnLst>
                                </p:cTn>
                              </p:par>
                              <p:par>
                                <p:cTn id="223" presetID="2" presetClass="exit" presetSubtype="4" fill="hold" nodeType="withEffect">
                                  <p:stCondLst>
                                    <p:cond delay="0"/>
                                  </p:stCondLst>
                                  <p:childTnLst>
                                    <p:anim calcmode="lin" valueType="num">
                                      <p:cBhvr additive="base">
                                        <p:cTn id="224" dur="500"/>
                                        <p:tgtEl>
                                          <p:spTgt spid="45"/>
                                        </p:tgtEl>
                                        <p:attrNameLst>
                                          <p:attrName>ppt_x</p:attrName>
                                        </p:attrNameLst>
                                      </p:cBhvr>
                                      <p:tavLst>
                                        <p:tav tm="0">
                                          <p:val>
                                            <p:strVal val="ppt_x"/>
                                          </p:val>
                                        </p:tav>
                                        <p:tav tm="100000">
                                          <p:val>
                                            <p:strVal val="ppt_x"/>
                                          </p:val>
                                        </p:tav>
                                      </p:tavLst>
                                    </p:anim>
                                    <p:anim calcmode="lin" valueType="num">
                                      <p:cBhvr additive="base">
                                        <p:cTn id="225" dur="500"/>
                                        <p:tgtEl>
                                          <p:spTgt spid="45"/>
                                        </p:tgtEl>
                                        <p:attrNameLst>
                                          <p:attrName>ppt_y</p:attrName>
                                        </p:attrNameLst>
                                      </p:cBhvr>
                                      <p:tavLst>
                                        <p:tav tm="0">
                                          <p:val>
                                            <p:strVal val="ppt_y"/>
                                          </p:val>
                                        </p:tav>
                                        <p:tav tm="100000">
                                          <p:val>
                                            <p:strVal val="1+ppt_h/2"/>
                                          </p:val>
                                        </p:tav>
                                      </p:tavLst>
                                    </p:anim>
                                    <p:set>
                                      <p:cBhvr>
                                        <p:cTn id="226" dur="1" fill="hold">
                                          <p:stCondLst>
                                            <p:cond delay="499"/>
                                          </p:stCondLst>
                                        </p:cTn>
                                        <p:tgtEl>
                                          <p:spTgt spid="45"/>
                                        </p:tgtEl>
                                        <p:attrNameLst>
                                          <p:attrName>style.visibility</p:attrName>
                                        </p:attrNameLst>
                                      </p:cBhvr>
                                      <p:to>
                                        <p:strVal val="hidden"/>
                                      </p:to>
                                    </p:set>
                                  </p:childTnLst>
                                </p:cTn>
                              </p:par>
                              <p:par>
                                <p:cTn id="227" presetID="2" presetClass="exit" presetSubtype="4" fill="hold" nodeType="withEffect">
                                  <p:stCondLst>
                                    <p:cond delay="0"/>
                                  </p:stCondLst>
                                  <p:childTnLst>
                                    <p:anim calcmode="lin" valueType="num">
                                      <p:cBhvr additive="base">
                                        <p:cTn id="228" dur="500"/>
                                        <p:tgtEl>
                                          <p:spTgt spid="46"/>
                                        </p:tgtEl>
                                        <p:attrNameLst>
                                          <p:attrName>ppt_x</p:attrName>
                                        </p:attrNameLst>
                                      </p:cBhvr>
                                      <p:tavLst>
                                        <p:tav tm="0">
                                          <p:val>
                                            <p:strVal val="ppt_x"/>
                                          </p:val>
                                        </p:tav>
                                        <p:tav tm="100000">
                                          <p:val>
                                            <p:strVal val="ppt_x"/>
                                          </p:val>
                                        </p:tav>
                                      </p:tavLst>
                                    </p:anim>
                                    <p:anim calcmode="lin" valueType="num">
                                      <p:cBhvr additive="base">
                                        <p:cTn id="229" dur="500"/>
                                        <p:tgtEl>
                                          <p:spTgt spid="46"/>
                                        </p:tgtEl>
                                        <p:attrNameLst>
                                          <p:attrName>ppt_y</p:attrName>
                                        </p:attrNameLst>
                                      </p:cBhvr>
                                      <p:tavLst>
                                        <p:tav tm="0">
                                          <p:val>
                                            <p:strVal val="ppt_y"/>
                                          </p:val>
                                        </p:tav>
                                        <p:tav tm="100000">
                                          <p:val>
                                            <p:strVal val="1+ppt_h/2"/>
                                          </p:val>
                                        </p:tav>
                                      </p:tavLst>
                                    </p:anim>
                                    <p:set>
                                      <p:cBhvr>
                                        <p:cTn id="230" dur="1" fill="hold">
                                          <p:stCondLst>
                                            <p:cond delay="499"/>
                                          </p:stCondLst>
                                        </p:cTn>
                                        <p:tgtEl>
                                          <p:spTgt spid="46"/>
                                        </p:tgtEl>
                                        <p:attrNameLst>
                                          <p:attrName>style.visibility</p:attrName>
                                        </p:attrNameLst>
                                      </p:cBhvr>
                                      <p:to>
                                        <p:strVal val="hidden"/>
                                      </p:to>
                                    </p:set>
                                  </p:childTnLst>
                                </p:cTn>
                              </p:par>
                              <p:par>
                                <p:cTn id="231" presetID="2" presetClass="exit" presetSubtype="4" fill="hold" nodeType="withEffect">
                                  <p:stCondLst>
                                    <p:cond delay="0"/>
                                  </p:stCondLst>
                                  <p:childTnLst>
                                    <p:anim calcmode="lin" valueType="num">
                                      <p:cBhvr additive="base">
                                        <p:cTn id="232" dur="500"/>
                                        <p:tgtEl>
                                          <p:spTgt spid="47"/>
                                        </p:tgtEl>
                                        <p:attrNameLst>
                                          <p:attrName>ppt_x</p:attrName>
                                        </p:attrNameLst>
                                      </p:cBhvr>
                                      <p:tavLst>
                                        <p:tav tm="0">
                                          <p:val>
                                            <p:strVal val="ppt_x"/>
                                          </p:val>
                                        </p:tav>
                                        <p:tav tm="100000">
                                          <p:val>
                                            <p:strVal val="ppt_x"/>
                                          </p:val>
                                        </p:tav>
                                      </p:tavLst>
                                    </p:anim>
                                    <p:anim calcmode="lin" valueType="num">
                                      <p:cBhvr additive="base">
                                        <p:cTn id="233" dur="500"/>
                                        <p:tgtEl>
                                          <p:spTgt spid="47"/>
                                        </p:tgtEl>
                                        <p:attrNameLst>
                                          <p:attrName>ppt_y</p:attrName>
                                        </p:attrNameLst>
                                      </p:cBhvr>
                                      <p:tavLst>
                                        <p:tav tm="0">
                                          <p:val>
                                            <p:strVal val="ppt_y"/>
                                          </p:val>
                                        </p:tav>
                                        <p:tav tm="100000">
                                          <p:val>
                                            <p:strVal val="1+ppt_h/2"/>
                                          </p:val>
                                        </p:tav>
                                      </p:tavLst>
                                    </p:anim>
                                    <p:set>
                                      <p:cBhvr>
                                        <p:cTn id="234" dur="1" fill="hold">
                                          <p:stCondLst>
                                            <p:cond delay="499"/>
                                          </p:stCondLst>
                                        </p:cTn>
                                        <p:tgtEl>
                                          <p:spTgt spid="47"/>
                                        </p:tgtEl>
                                        <p:attrNameLst>
                                          <p:attrName>style.visibility</p:attrName>
                                        </p:attrNameLst>
                                      </p:cBhvr>
                                      <p:to>
                                        <p:strVal val="hidden"/>
                                      </p:to>
                                    </p:set>
                                  </p:childTnLst>
                                </p:cTn>
                              </p:par>
                              <p:par>
                                <p:cTn id="235" presetID="2" presetClass="exit" presetSubtype="4" fill="hold" nodeType="withEffect">
                                  <p:stCondLst>
                                    <p:cond delay="0"/>
                                  </p:stCondLst>
                                  <p:childTnLst>
                                    <p:anim calcmode="lin" valueType="num">
                                      <p:cBhvr additive="base">
                                        <p:cTn id="236" dur="500"/>
                                        <p:tgtEl>
                                          <p:spTgt spid="48"/>
                                        </p:tgtEl>
                                        <p:attrNameLst>
                                          <p:attrName>ppt_x</p:attrName>
                                        </p:attrNameLst>
                                      </p:cBhvr>
                                      <p:tavLst>
                                        <p:tav tm="0">
                                          <p:val>
                                            <p:strVal val="ppt_x"/>
                                          </p:val>
                                        </p:tav>
                                        <p:tav tm="100000">
                                          <p:val>
                                            <p:strVal val="ppt_x"/>
                                          </p:val>
                                        </p:tav>
                                      </p:tavLst>
                                    </p:anim>
                                    <p:anim calcmode="lin" valueType="num">
                                      <p:cBhvr additive="base">
                                        <p:cTn id="237" dur="500"/>
                                        <p:tgtEl>
                                          <p:spTgt spid="48"/>
                                        </p:tgtEl>
                                        <p:attrNameLst>
                                          <p:attrName>ppt_y</p:attrName>
                                        </p:attrNameLst>
                                      </p:cBhvr>
                                      <p:tavLst>
                                        <p:tav tm="0">
                                          <p:val>
                                            <p:strVal val="ppt_y"/>
                                          </p:val>
                                        </p:tav>
                                        <p:tav tm="100000">
                                          <p:val>
                                            <p:strVal val="1+ppt_h/2"/>
                                          </p:val>
                                        </p:tav>
                                      </p:tavLst>
                                    </p:anim>
                                    <p:set>
                                      <p:cBhvr>
                                        <p:cTn id="238" dur="1" fill="hold">
                                          <p:stCondLst>
                                            <p:cond delay="499"/>
                                          </p:stCondLst>
                                        </p:cTn>
                                        <p:tgtEl>
                                          <p:spTgt spid="48"/>
                                        </p:tgtEl>
                                        <p:attrNameLst>
                                          <p:attrName>style.visibility</p:attrName>
                                        </p:attrNameLst>
                                      </p:cBhvr>
                                      <p:to>
                                        <p:strVal val="hidden"/>
                                      </p:to>
                                    </p:set>
                                  </p:childTnLst>
                                </p:cTn>
                              </p:par>
                              <p:par>
                                <p:cTn id="239" presetID="2" presetClass="exit" presetSubtype="4" fill="hold" nodeType="withEffect">
                                  <p:stCondLst>
                                    <p:cond delay="0"/>
                                  </p:stCondLst>
                                  <p:childTnLst>
                                    <p:anim calcmode="lin" valueType="num">
                                      <p:cBhvr additive="base">
                                        <p:cTn id="240" dur="500"/>
                                        <p:tgtEl>
                                          <p:spTgt spid="50"/>
                                        </p:tgtEl>
                                        <p:attrNameLst>
                                          <p:attrName>ppt_x</p:attrName>
                                        </p:attrNameLst>
                                      </p:cBhvr>
                                      <p:tavLst>
                                        <p:tav tm="0">
                                          <p:val>
                                            <p:strVal val="ppt_x"/>
                                          </p:val>
                                        </p:tav>
                                        <p:tav tm="100000">
                                          <p:val>
                                            <p:strVal val="ppt_x"/>
                                          </p:val>
                                        </p:tav>
                                      </p:tavLst>
                                    </p:anim>
                                    <p:anim calcmode="lin" valueType="num">
                                      <p:cBhvr additive="base">
                                        <p:cTn id="241" dur="500"/>
                                        <p:tgtEl>
                                          <p:spTgt spid="50"/>
                                        </p:tgtEl>
                                        <p:attrNameLst>
                                          <p:attrName>ppt_y</p:attrName>
                                        </p:attrNameLst>
                                      </p:cBhvr>
                                      <p:tavLst>
                                        <p:tav tm="0">
                                          <p:val>
                                            <p:strVal val="ppt_y"/>
                                          </p:val>
                                        </p:tav>
                                        <p:tav tm="100000">
                                          <p:val>
                                            <p:strVal val="1+ppt_h/2"/>
                                          </p:val>
                                        </p:tav>
                                      </p:tavLst>
                                    </p:anim>
                                    <p:set>
                                      <p:cBhvr>
                                        <p:cTn id="242" dur="1" fill="hold">
                                          <p:stCondLst>
                                            <p:cond delay="499"/>
                                          </p:stCondLst>
                                        </p:cTn>
                                        <p:tgtEl>
                                          <p:spTgt spid="50"/>
                                        </p:tgtEl>
                                        <p:attrNameLst>
                                          <p:attrName>style.visibility</p:attrName>
                                        </p:attrNameLst>
                                      </p:cBhvr>
                                      <p:to>
                                        <p:strVal val="hidden"/>
                                      </p:to>
                                    </p:set>
                                  </p:childTnLst>
                                </p:cTn>
                              </p:par>
                              <p:par>
                                <p:cTn id="243" presetID="2" presetClass="exit" presetSubtype="4" fill="hold" grpId="2" nodeType="withEffect">
                                  <p:stCondLst>
                                    <p:cond delay="0"/>
                                  </p:stCondLst>
                                  <p:childTnLst>
                                    <p:anim calcmode="lin" valueType="num">
                                      <p:cBhvr additive="base">
                                        <p:cTn id="244" dur="500"/>
                                        <p:tgtEl>
                                          <p:spTgt spid="74"/>
                                        </p:tgtEl>
                                        <p:attrNameLst>
                                          <p:attrName>ppt_x</p:attrName>
                                        </p:attrNameLst>
                                      </p:cBhvr>
                                      <p:tavLst>
                                        <p:tav tm="0">
                                          <p:val>
                                            <p:strVal val="ppt_x"/>
                                          </p:val>
                                        </p:tav>
                                        <p:tav tm="100000">
                                          <p:val>
                                            <p:strVal val="ppt_x"/>
                                          </p:val>
                                        </p:tav>
                                      </p:tavLst>
                                    </p:anim>
                                    <p:anim calcmode="lin" valueType="num">
                                      <p:cBhvr additive="base">
                                        <p:cTn id="245" dur="500"/>
                                        <p:tgtEl>
                                          <p:spTgt spid="74"/>
                                        </p:tgtEl>
                                        <p:attrNameLst>
                                          <p:attrName>ppt_y</p:attrName>
                                        </p:attrNameLst>
                                      </p:cBhvr>
                                      <p:tavLst>
                                        <p:tav tm="0">
                                          <p:val>
                                            <p:strVal val="ppt_y"/>
                                          </p:val>
                                        </p:tav>
                                        <p:tav tm="100000">
                                          <p:val>
                                            <p:strVal val="1+ppt_h/2"/>
                                          </p:val>
                                        </p:tav>
                                      </p:tavLst>
                                    </p:anim>
                                    <p:set>
                                      <p:cBhvr>
                                        <p:cTn id="246" dur="1" fill="hold">
                                          <p:stCondLst>
                                            <p:cond delay="499"/>
                                          </p:stCondLst>
                                        </p:cTn>
                                        <p:tgtEl>
                                          <p:spTgt spid="74"/>
                                        </p:tgtEl>
                                        <p:attrNameLst>
                                          <p:attrName>style.visibility</p:attrName>
                                        </p:attrNameLst>
                                      </p:cBhvr>
                                      <p:to>
                                        <p:strVal val="hidden"/>
                                      </p:to>
                                    </p:set>
                                  </p:childTnLst>
                                </p:cTn>
                              </p:par>
                            </p:childTnLst>
                          </p:cTn>
                        </p:par>
                      </p:childTnLst>
                    </p:cTn>
                  </p:par>
                  <p:par>
                    <p:cTn id="247" fill="hold">
                      <p:stCondLst>
                        <p:cond delay="indefinite"/>
                      </p:stCondLst>
                      <p:childTnLst>
                        <p:par>
                          <p:cTn id="248" fill="hold">
                            <p:stCondLst>
                              <p:cond delay="0"/>
                            </p:stCondLst>
                            <p:childTnLst>
                              <p:par>
                                <p:cTn id="249" presetID="2" presetClass="entr" presetSubtype="4" fill="hold" nodeType="clickEffect">
                                  <p:stCondLst>
                                    <p:cond delay="0"/>
                                  </p:stCondLst>
                                  <p:childTnLst>
                                    <p:set>
                                      <p:cBhvr>
                                        <p:cTn id="250" dur="1" fill="hold">
                                          <p:stCondLst>
                                            <p:cond delay="0"/>
                                          </p:stCondLst>
                                        </p:cTn>
                                        <p:tgtEl>
                                          <p:spTgt spid="52"/>
                                        </p:tgtEl>
                                        <p:attrNameLst>
                                          <p:attrName>style.visibility</p:attrName>
                                        </p:attrNameLst>
                                      </p:cBhvr>
                                      <p:to>
                                        <p:strVal val="visible"/>
                                      </p:to>
                                    </p:set>
                                    <p:anim calcmode="lin" valueType="num">
                                      <p:cBhvr additive="base">
                                        <p:cTn id="251" dur="500" fill="hold"/>
                                        <p:tgtEl>
                                          <p:spTgt spid="52"/>
                                        </p:tgtEl>
                                        <p:attrNameLst>
                                          <p:attrName>ppt_x</p:attrName>
                                        </p:attrNameLst>
                                      </p:cBhvr>
                                      <p:tavLst>
                                        <p:tav tm="0">
                                          <p:val>
                                            <p:strVal val="#ppt_x"/>
                                          </p:val>
                                        </p:tav>
                                        <p:tav tm="100000">
                                          <p:val>
                                            <p:strVal val="#ppt_x"/>
                                          </p:val>
                                        </p:tav>
                                      </p:tavLst>
                                    </p:anim>
                                    <p:anim calcmode="lin" valueType="num">
                                      <p:cBhvr additive="base">
                                        <p:cTn id="252" dur="500" fill="hold"/>
                                        <p:tgtEl>
                                          <p:spTgt spid="52"/>
                                        </p:tgtEl>
                                        <p:attrNameLst>
                                          <p:attrName>ppt_y</p:attrName>
                                        </p:attrNameLst>
                                      </p:cBhvr>
                                      <p:tavLst>
                                        <p:tav tm="0">
                                          <p:val>
                                            <p:strVal val="1+#ppt_h/2"/>
                                          </p:val>
                                        </p:tav>
                                        <p:tav tm="100000">
                                          <p:val>
                                            <p:strVal val="#ppt_y"/>
                                          </p:val>
                                        </p:tav>
                                      </p:tavLst>
                                    </p:anim>
                                  </p:childTnLst>
                                </p:cTn>
                              </p:par>
                              <p:par>
                                <p:cTn id="253" presetID="2" presetClass="entr" presetSubtype="4" fill="hold" nodeType="withEffect">
                                  <p:stCondLst>
                                    <p:cond delay="0"/>
                                  </p:stCondLst>
                                  <p:childTnLst>
                                    <p:set>
                                      <p:cBhvr>
                                        <p:cTn id="254" dur="1" fill="hold">
                                          <p:stCondLst>
                                            <p:cond delay="0"/>
                                          </p:stCondLst>
                                        </p:cTn>
                                        <p:tgtEl>
                                          <p:spTgt spid="53"/>
                                        </p:tgtEl>
                                        <p:attrNameLst>
                                          <p:attrName>style.visibility</p:attrName>
                                        </p:attrNameLst>
                                      </p:cBhvr>
                                      <p:to>
                                        <p:strVal val="visible"/>
                                      </p:to>
                                    </p:set>
                                    <p:anim calcmode="lin" valueType="num">
                                      <p:cBhvr additive="base">
                                        <p:cTn id="255" dur="500" fill="hold"/>
                                        <p:tgtEl>
                                          <p:spTgt spid="53"/>
                                        </p:tgtEl>
                                        <p:attrNameLst>
                                          <p:attrName>ppt_x</p:attrName>
                                        </p:attrNameLst>
                                      </p:cBhvr>
                                      <p:tavLst>
                                        <p:tav tm="0">
                                          <p:val>
                                            <p:strVal val="#ppt_x"/>
                                          </p:val>
                                        </p:tav>
                                        <p:tav tm="100000">
                                          <p:val>
                                            <p:strVal val="#ppt_x"/>
                                          </p:val>
                                        </p:tav>
                                      </p:tavLst>
                                    </p:anim>
                                    <p:anim calcmode="lin" valueType="num">
                                      <p:cBhvr additive="base">
                                        <p:cTn id="256" dur="500" fill="hold"/>
                                        <p:tgtEl>
                                          <p:spTgt spid="53"/>
                                        </p:tgtEl>
                                        <p:attrNameLst>
                                          <p:attrName>ppt_y</p:attrName>
                                        </p:attrNameLst>
                                      </p:cBhvr>
                                      <p:tavLst>
                                        <p:tav tm="0">
                                          <p:val>
                                            <p:strVal val="1+#ppt_h/2"/>
                                          </p:val>
                                        </p:tav>
                                        <p:tav tm="100000">
                                          <p:val>
                                            <p:strVal val="#ppt_y"/>
                                          </p:val>
                                        </p:tav>
                                      </p:tavLst>
                                    </p:anim>
                                  </p:childTnLst>
                                </p:cTn>
                              </p:par>
                              <p:par>
                                <p:cTn id="257" presetID="2" presetClass="entr" presetSubtype="4" fill="hold" nodeType="withEffect">
                                  <p:stCondLst>
                                    <p:cond delay="0"/>
                                  </p:stCondLst>
                                  <p:childTnLst>
                                    <p:set>
                                      <p:cBhvr>
                                        <p:cTn id="258" dur="1" fill="hold">
                                          <p:stCondLst>
                                            <p:cond delay="0"/>
                                          </p:stCondLst>
                                        </p:cTn>
                                        <p:tgtEl>
                                          <p:spTgt spid="54"/>
                                        </p:tgtEl>
                                        <p:attrNameLst>
                                          <p:attrName>style.visibility</p:attrName>
                                        </p:attrNameLst>
                                      </p:cBhvr>
                                      <p:to>
                                        <p:strVal val="visible"/>
                                      </p:to>
                                    </p:set>
                                    <p:anim calcmode="lin" valueType="num">
                                      <p:cBhvr additive="base">
                                        <p:cTn id="259" dur="500" fill="hold"/>
                                        <p:tgtEl>
                                          <p:spTgt spid="54"/>
                                        </p:tgtEl>
                                        <p:attrNameLst>
                                          <p:attrName>ppt_x</p:attrName>
                                        </p:attrNameLst>
                                      </p:cBhvr>
                                      <p:tavLst>
                                        <p:tav tm="0">
                                          <p:val>
                                            <p:strVal val="#ppt_x"/>
                                          </p:val>
                                        </p:tav>
                                        <p:tav tm="100000">
                                          <p:val>
                                            <p:strVal val="#ppt_x"/>
                                          </p:val>
                                        </p:tav>
                                      </p:tavLst>
                                    </p:anim>
                                    <p:anim calcmode="lin" valueType="num">
                                      <p:cBhvr additive="base">
                                        <p:cTn id="260" dur="500" fill="hold"/>
                                        <p:tgtEl>
                                          <p:spTgt spid="54"/>
                                        </p:tgtEl>
                                        <p:attrNameLst>
                                          <p:attrName>ppt_y</p:attrName>
                                        </p:attrNameLst>
                                      </p:cBhvr>
                                      <p:tavLst>
                                        <p:tav tm="0">
                                          <p:val>
                                            <p:strVal val="1+#ppt_h/2"/>
                                          </p:val>
                                        </p:tav>
                                        <p:tav tm="100000">
                                          <p:val>
                                            <p:strVal val="#ppt_y"/>
                                          </p:val>
                                        </p:tav>
                                      </p:tavLst>
                                    </p:anim>
                                  </p:childTnLst>
                                </p:cTn>
                              </p:par>
                              <p:par>
                                <p:cTn id="261" presetID="2" presetClass="entr" presetSubtype="4" fill="hold" nodeType="withEffect">
                                  <p:stCondLst>
                                    <p:cond delay="0"/>
                                  </p:stCondLst>
                                  <p:childTnLst>
                                    <p:set>
                                      <p:cBhvr>
                                        <p:cTn id="262" dur="1" fill="hold">
                                          <p:stCondLst>
                                            <p:cond delay="0"/>
                                          </p:stCondLst>
                                        </p:cTn>
                                        <p:tgtEl>
                                          <p:spTgt spid="55"/>
                                        </p:tgtEl>
                                        <p:attrNameLst>
                                          <p:attrName>style.visibility</p:attrName>
                                        </p:attrNameLst>
                                      </p:cBhvr>
                                      <p:to>
                                        <p:strVal val="visible"/>
                                      </p:to>
                                    </p:set>
                                    <p:anim calcmode="lin" valueType="num">
                                      <p:cBhvr additive="base">
                                        <p:cTn id="263" dur="500" fill="hold"/>
                                        <p:tgtEl>
                                          <p:spTgt spid="55"/>
                                        </p:tgtEl>
                                        <p:attrNameLst>
                                          <p:attrName>ppt_x</p:attrName>
                                        </p:attrNameLst>
                                      </p:cBhvr>
                                      <p:tavLst>
                                        <p:tav tm="0">
                                          <p:val>
                                            <p:strVal val="#ppt_x"/>
                                          </p:val>
                                        </p:tav>
                                        <p:tav tm="100000">
                                          <p:val>
                                            <p:strVal val="#ppt_x"/>
                                          </p:val>
                                        </p:tav>
                                      </p:tavLst>
                                    </p:anim>
                                    <p:anim calcmode="lin" valueType="num">
                                      <p:cBhvr additive="base">
                                        <p:cTn id="264" dur="500" fill="hold"/>
                                        <p:tgtEl>
                                          <p:spTgt spid="55"/>
                                        </p:tgtEl>
                                        <p:attrNameLst>
                                          <p:attrName>ppt_y</p:attrName>
                                        </p:attrNameLst>
                                      </p:cBhvr>
                                      <p:tavLst>
                                        <p:tav tm="0">
                                          <p:val>
                                            <p:strVal val="1+#ppt_h/2"/>
                                          </p:val>
                                        </p:tav>
                                        <p:tav tm="100000">
                                          <p:val>
                                            <p:strVal val="#ppt_y"/>
                                          </p:val>
                                        </p:tav>
                                      </p:tavLst>
                                    </p:anim>
                                  </p:childTnLst>
                                </p:cTn>
                              </p:par>
                              <p:par>
                                <p:cTn id="265" presetID="2" presetClass="entr" presetSubtype="4" fill="hold" nodeType="withEffect">
                                  <p:stCondLst>
                                    <p:cond delay="0"/>
                                  </p:stCondLst>
                                  <p:childTnLst>
                                    <p:set>
                                      <p:cBhvr>
                                        <p:cTn id="266" dur="1" fill="hold">
                                          <p:stCondLst>
                                            <p:cond delay="0"/>
                                          </p:stCondLst>
                                        </p:cTn>
                                        <p:tgtEl>
                                          <p:spTgt spid="56"/>
                                        </p:tgtEl>
                                        <p:attrNameLst>
                                          <p:attrName>style.visibility</p:attrName>
                                        </p:attrNameLst>
                                      </p:cBhvr>
                                      <p:to>
                                        <p:strVal val="visible"/>
                                      </p:to>
                                    </p:set>
                                    <p:anim calcmode="lin" valueType="num">
                                      <p:cBhvr additive="base">
                                        <p:cTn id="267" dur="500" fill="hold"/>
                                        <p:tgtEl>
                                          <p:spTgt spid="56"/>
                                        </p:tgtEl>
                                        <p:attrNameLst>
                                          <p:attrName>ppt_x</p:attrName>
                                        </p:attrNameLst>
                                      </p:cBhvr>
                                      <p:tavLst>
                                        <p:tav tm="0">
                                          <p:val>
                                            <p:strVal val="#ppt_x"/>
                                          </p:val>
                                        </p:tav>
                                        <p:tav tm="100000">
                                          <p:val>
                                            <p:strVal val="#ppt_x"/>
                                          </p:val>
                                        </p:tav>
                                      </p:tavLst>
                                    </p:anim>
                                    <p:anim calcmode="lin" valueType="num">
                                      <p:cBhvr additive="base">
                                        <p:cTn id="268" dur="500" fill="hold"/>
                                        <p:tgtEl>
                                          <p:spTgt spid="56"/>
                                        </p:tgtEl>
                                        <p:attrNameLst>
                                          <p:attrName>ppt_y</p:attrName>
                                        </p:attrNameLst>
                                      </p:cBhvr>
                                      <p:tavLst>
                                        <p:tav tm="0">
                                          <p:val>
                                            <p:strVal val="1+#ppt_h/2"/>
                                          </p:val>
                                        </p:tav>
                                        <p:tav tm="100000">
                                          <p:val>
                                            <p:strVal val="#ppt_y"/>
                                          </p:val>
                                        </p:tav>
                                      </p:tavLst>
                                    </p:anim>
                                  </p:childTnLst>
                                </p:cTn>
                              </p:par>
                              <p:par>
                                <p:cTn id="269" presetID="2" presetClass="entr" presetSubtype="4" fill="hold" nodeType="withEffect">
                                  <p:stCondLst>
                                    <p:cond delay="0"/>
                                  </p:stCondLst>
                                  <p:childTnLst>
                                    <p:set>
                                      <p:cBhvr>
                                        <p:cTn id="270" dur="1" fill="hold">
                                          <p:stCondLst>
                                            <p:cond delay="0"/>
                                          </p:stCondLst>
                                        </p:cTn>
                                        <p:tgtEl>
                                          <p:spTgt spid="57"/>
                                        </p:tgtEl>
                                        <p:attrNameLst>
                                          <p:attrName>style.visibility</p:attrName>
                                        </p:attrNameLst>
                                      </p:cBhvr>
                                      <p:to>
                                        <p:strVal val="visible"/>
                                      </p:to>
                                    </p:set>
                                    <p:anim calcmode="lin" valueType="num">
                                      <p:cBhvr additive="base">
                                        <p:cTn id="271" dur="500" fill="hold"/>
                                        <p:tgtEl>
                                          <p:spTgt spid="57"/>
                                        </p:tgtEl>
                                        <p:attrNameLst>
                                          <p:attrName>ppt_x</p:attrName>
                                        </p:attrNameLst>
                                      </p:cBhvr>
                                      <p:tavLst>
                                        <p:tav tm="0">
                                          <p:val>
                                            <p:strVal val="#ppt_x"/>
                                          </p:val>
                                        </p:tav>
                                        <p:tav tm="100000">
                                          <p:val>
                                            <p:strVal val="#ppt_x"/>
                                          </p:val>
                                        </p:tav>
                                      </p:tavLst>
                                    </p:anim>
                                    <p:anim calcmode="lin" valueType="num">
                                      <p:cBhvr additive="base">
                                        <p:cTn id="272" dur="500" fill="hold"/>
                                        <p:tgtEl>
                                          <p:spTgt spid="57"/>
                                        </p:tgtEl>
                                        <p:attrNameLst>
                                          <p:attrName>ppt_y</p:attrName>
                                        </p:attrNameLst>
                                      </p:cBhvr>
                                      <p:tavLst>
                                        <p:tav tm="0">
                                          <p:val>
                                            <p:strVal val="1+#ppt_h/2"/>
                                          </p:val>
                                        </p:tav>
                                        <p:tav tm="100000">
                                          <p:val>
                                            <p:strVal val="#ppt_y"/>
                                          </p:val>
                                        </p:tav>
                                      </p:tavLst>
                                    </p:anim>
                                  </p:childTnLst>
                                </p:cTn>
                              </p:par>
                              <p:par>
                                <p:cTn id="273" presetID="2" presetClass="entr" presetSubtype="4" fill="hold" nodeType="withEffect">
                                  <p:stCondLst>
                                    <p:cond delay="0"/>
                                  </p:stCondLst>
                                  <p:childTnLst>
                                    <p:set>
                                      <p:cBhvr>
                                        <p:cTn id="274" dur="1" fill="hold">
                                          <p:stCondLst>
                                            <p:cond delay="0"/>
                                          </p:stCondLst>
                                        </p:cTn>
                                        <p:tgtEl>
                                          <p:spTgt spid="58"/>
                                        </p:tgtEl>
                                        <p:attrNameLst>
                                          <p:attrName>style.visibility</p:attrName>
                                        </p:attrNameLst>
                                      </p:cBhvr>
                                      <p:to>
                                        <p:strVal val="visible"/>
                                      </p:to>
                                    </p:set>
                                    <p:anim calcmode="lin" valueType="num">
                                      <p:cBhvr additive="base">
                                        <p:cTn id="275" dur="500" fill="hold"/>
                                        <p:tgtEl>
                                          <p:spTgt spid="58"/>
                                        </p:tgtEl>
                                        <p:attrNameLst>
                                          <p:attrName>ppt_x</p:attrName>
                                        </p:attrNameLst>
                                      </p:cBhvr>
                                      <p:tavLst>
                                        <p:tav tm="0">
                                          <p:val>
                                            <p:strVal val="#ppt_x"/>
                                          </p:val>
                                        </p:tav>
                                        <p:tav tm="100000">
                                          <p:val>
                                            <p:strVal val="#ppt_x"/>
                                          </p:val>
                                        </p:tav>
                                      </p:tavLst>
                                    </p:anim>
                                    <p:anim calcmode="lin" valueType="num">
                                      <p:cBhvr additive="base">
                                        <p:cTn id="276" dur="500" fill="hold"/>
                                        <p:tgtEl>
                                          <p:spTgt spid="58"/>
                                        </p:tgtEl>
                                        <p:attrNameLst>
                                          <p:attrName>ppt_y</p:attrName>
                                        </p:attrNameLst>
                                      </p:cBhvr>
                                      <p:tavLst>
                                        <p:tav tm="0">
                                          <p:val>
                                            <p:strVal val="1+#ppt_h/2"/>
                                          </p:val>
                                        </p:tav>
                                        <p:tav tm="100000">
                                          <p:val>
                                            <p:strVal val="#ppt_y"/>
                                          </p:val>
                                        </p:tav>
                                      </p:tavLst>
                                    </p:anim>
                                  </p:childTnLst>
                                </p:cTn>
                              </p:par>
                              <p:par>
                                <p:cTn id="277" presetID="2" presetClass="entr" presetSubtype="4" fill="hold" nodeType="withEffect">
                                  <p:stCondLst>
                                    <p:cond delay="0"/>
                                  </p:stCondLst>
                                  <p:childTnLst>
                                    <p:set>
                                      <p:cBhvr>
                                        <p:cTn id="278" dur="1" fill="hold">
                                          <p:stCondLst>
                                            <p:cond delay="0"/>
                                          </p:stCondLst>
                                        </p:cTn>
                                        <p:tgtEl>
                                          <p:spTgt spid="67"/>
                                        </p:tgtEl>
                                        <p:attrNameLst>
                                          <p:attrName>style.visibility</p:attrName>
                                        </p:attrNameLst>
                                      </p:cBhvr>
                                      <p:to>
                                        <p:strVal val="visible"/>
                                      </p:to>
                                    </p:set>
                                    <p:anim calcmode="lin" valueType="num">
                                      <p:cBhvr additive="base">
                                        <p:cTn id="279" dur="500" fill="hold"/>
                                        <p:tgtEl>
                                          <p:spTgt spid="67"/>
                                        </p:tgtEl>
                                        <p:attrNameLst>
                                          <p:attrName>ppt_x</p:attrName>
                                        </p:attrNameLst>
                                      </p:cBhvr>
                                      <p:tavLst>
                                        <p:tav tm="0">
                                          <p:val>
                                            <p:strVal val="#ppt_x"/>
                                          </p:val>
                                        </p:tav>
                                        <p:tav tm="100000">
                                          <p:val>
                                            <p:strVal val="#ppt_x"/>
                                          </p:val>
                                        </p:tav>
                                      </p:tavLst>
                                    </p:anim>
                                    <p:anim calcmode="lin" valueType="num">
                                      <p:cBhvr additive="base">
                                        <p:cTn id="280" dur="500" fill="hold"/>
                                        <p:tgtEl>
                                          <p:spTgt spid="67"/>
                                        </p:tgtEl>
                                        <p:attrNameLst>
                                          <p:attrName>ppt_y</p:attrName>
                                        </p:attrNameLst>
                                      </p:cBhvr>
                                      <p:tavLst>
                                        <p:tav tm="0">
                                          <p:val>
                                            <p:strVal val="1+#ppt_h/2"/>
                                          </p:val>
                                        </p:tav>
                                        <p:tav tm="100000">
                                          <p:val>
                                            <p:strVal val="#ppt_y"/>
                                          </p:val>
                                        </p:tav>
                                      </p:tavLst>
                                    </p:anim>
                                  </p:childTnLst>
                                </p:cTn>
                              </p:par>
                              <p:par>
                                <p:cTn id="281" presetID="2" presetClass="entr" presetSubtype="4" fill="hold" nodeType="withEffect">
                                  <p:stCondLst>
                                    <p:cond delay="0"/>
                                  </p:stCondLst>
                                  <p:childTnLst>
                                    <p:set>
                                      <p:cBhvr>
                                        <p:cTn id="282" dur="1" fill="hold">
                                          <p:stCondLst>
                                            <p:cond delay="0"/>
                                          </p:stCondLst>
                                        </p:cTn>
                                        <p:tgtEl>
                                          <p:spTgt spid="68"/>
                                        </p:tgtEl>
                                        <p:attrNameLst>
                                          <p:attrName>style.visibility</p:attrName>
                                        </p:attrNameLst>
                                      </p:cBhvr>
                                      <p:to>
                                        <p:strVal val="visible"/>
                                      </p:to>
                                    </p:set>
                                    <p:anim calcmode="lin" valueType="num">
                                      <p:cBhvr additive="base">
                                        <p:cTn id="283" dur="500" fill="hold"/>
                                        <p:tgtEl>
                                          <p:spTgt spid="68"/>
                                        </p:tgtEl>
                                        <p:attrNameLst>
                                          <p:attrName>ppt_x</p:attrName>
                                        </p:attrNameLst>
                                      </p:cBhvr>
                                      <p:tavLst>
                                        <p:tav tm="0">
                                          <p:val>
                                            <p:strVal val="#ppt_x"/>
                                          </p:val>
                                        </p:tav>
                                        <p:tav tm="100000">
                                          <p:val>
                                            <p:strVal val="#ppt_x"/>
                                          </p:val>
                                        </p:tav>
                                      </p:tavLst>
                                    </p:anim>
                                    <p:anim calcmode="lin" valueType="num">
                                      <p:cBhvr additive="base">
                                        <p:cTn id="284" dur="500" fill="hold"/>
                                        <p:tgtEl>
                                          <p:spTgt spid="68"/>
                                        </p:tgtEl>
                                        <p:attrNameLst>
                                          <p:attrName>ppt_y</p:attrName>
                                        </p:attrNameLst>
                                      </p:cBhvr>
                                      <p:tavLst>
                                        <p:tav tm="0">
                                          <p:val>
                                            <p:strVal val="1+#ppt_h/2"/>
                                          </p:val>
                                        </p:tav>
                                        <p:tav tm="100000">
                                          <p:val>
                                            <p:strVal val="#ppt_y"/>
                                          </p:val>
                                        </p:tav>
                                      </p:tavLst>
                                    </p:anim>
                                  </p:childTnLst>
                                </p:cTn>
                              </p:par>
                              <p:par>
                                <p:cTn id="285" presetID="2" presetClass="entr" presetSubtype="4" fill="hold" nodeType="withEffect">
                                  <p:stCondLst>
                                    <p:cond delay="0"/>
                                  </p:stCondLst>
                                  <p:childTnLst>
                                    <p:set>
                                      <p:cBhvr>
                                        <p:cTn id="286" dur="1" fill="hold">
                                          <p:stCondLst>
                                            <p:cond delay="0"/>
                                          </p:stCondLst>
                                        </p:cTn>
                                        <p:tgtEl>
                                          <p:spTgt spid="69"/>
                                        </p:tgtEl>
                                        <p:attrNameLst>
                                          <p:attrName>style.visibility</p:attrName>
                                        </p:attrNameLst>
                                      </p:cBhvr>
                                      <p:to>
                                        <p:strVal val="visible"/>
                                      </p:to>
                                    </p:set>
                                    <p:anim calcmode="lin" valueType="num">
                                      <p:cBhvr additive="base">
                                        <p:cTn id="287" dur="500" fill="hold"/>
                                        <p:tgtEl>
                                          <p:spTgt spid="69"/>
                                        </p:tgtEl>
                                        <p:attrNameLst>
                                          <p:attrName>ppt_x</p:attrName>
                                        </p:attrNameLst>
                                      </p:cBhvr>
                                      <p:tavLst>
                                        <p:tav tm="0">
                                          <p:val>
                                            <p:strVal val="#ppt_x"/>
                                          </p:val>
                                        </p:tav>
                                        <p:tav tm="100000">
                                          <p:val>
                                            <p:strVal val="#ppt_x"/>
                                          </p:val>
                                        </p:tav>
                                      </p:tavLst>
                                    </p:anim>
                                    <p:anim calcmode="lin" valueType="num">
                                      <p:cBhvr additive="base">
                                        <p:cTn id="288" dur="500" fill="hold"/>
                                        <p:tgtEl>
                                          <p:spTgt spid="69"/>
                                        </p:tgtEl>
                                        <p:attrNameLst>
                                          <p:attrName>ppt_y</p:attrName>
                                        </p:attrNameLst>
                                      </p:cBhvr>
                                      <p:tavLst>
                                        <p:tav tm="0">
                                          <p:val>
                                            <p:strVal val="1+#ppt_h/2"/>
                                          </p:val>
                                        </p:tav>
                                        <p:tav tm="100000">
                                          <p:val>
                                            <p:strVal val="#ppt_y"/>
                                          </p:val>
                                        </p:tav>
                                      </p:tavLst>
                                    </p:anim>
                                  </p:childTnLst>
                                </p:cTn>
                              </p:par>
                              <p:par>
                                <p:cTn id="289" presetID="2" presetClass="entr" presetSubtype="4" fill="hold" nodeType="withEffect">
                                  <p:stCondLst>
                                    <p:cond delay="0"/>
                                  </p:stCondLst>
                                  <p:childTnLst>
                                    <p:set>
                                      <p:cBhvr>
                                        <p:cTn id="290" dur="1" fill="hold">
                                          <p:stCondLst>
                                            <p:cond delay="0"/>
                                          </p:stCondLst>
                                        </p:cTn>
                                        <p:tgtEl>
                                          <p:spTgt spid="71"/>
                                        </p:tgtEl>
                                        <p:attrNameLst>
                                          <p:attrName>style.visibility</p:attrName>
                                        </p:attrNameLst>
                                      </p:cBhvr>
                                      <p:to>
                                        <p:strVal val="visible"/>
                                      </p:to>
                                    </p:set>
                                    <p:anim calcmode="lin" valueType="num">
                                      <p:cBhvr additive="base">
                                        <p:cTn id="291" dur="500" fill="hold"/>
                                        <p:tgtEl>
                                          <p:spTgt spid="71"/>
                                        </p:tgtEl>
                                        <p:attrNameLst>
                                          <p:attrName>ppt_x</p:attrName>
                                        </p:attrNameLst>
                                      </p:cBhvr>
                                      <p:tavLst>
                                        <p:tav tm="0">
                                          <p:val>
                                            <p:strVal val="#ppt_x"/>
                                          </p:val>
                                        </p:tav>
                                        <p:tav tm="100000">
                                          <p:val>
                                            <p:strVal val="#ppt_x"/>
                                          </p:val>
                                        </p:tav>
                                      </p:tavLst>
                                    </p:anim>
                                    <p:anim calcmode="lin" valueType="num">
                                      <p:cBhvr additive="base">
                                        <p:cTn id="292" dur="500" fill="hold"/>
                                        <p:tgtEl>
                                          <p:spTgt spid="71"/>
                                        </p:tgtEl>
                                        <p:attrNameLst>
                                          <p:attrName>ppt_y</p:attrName>
                                        </p:attrNameLst>
                                      </p:cBhvr>
                                      <p:tavLst>
                                        <p:tav tm="0">
                                          <p:val>
                                            <p:strVal val="1+#ppt_h/2"/>
                                          </p:val>
                                        </p:tav>
                                        <p:tav tm="100000">
                                          <p:val>
                                            <p:strVal val="#ppt_y"/>
                                          </p:val>
                                        </p:tav>
                                      </p:tavLst>
                                    </p:anim>
                                  </p:childTnLst>
                                </p:cTn>
                              </p:par>
                              <p:par>
                                <p:cTn id="293" presetID="2" presetClass="entr" presetSubtype="4" fill="hold" nodeType="withEffect">
                                  <p:stCondLst>
                                    <p:cond delay="0"/>
                                  </p:stCondLst>
                                  <p:childTnLst>
                                    <p:set>
                                      <p:cBhvr>
                                        <p:cTn id="294" dur="1" fill="hold">
                                          <p:stCondLst>
                                            <p:cond delay="0"/>
                                          </p:stCondLst>
                                        </p:cTn>
                                        <p:tgtEl>
                                          <p:spTgt spid="76"/>
                                        </p:tgtEl>
                                        <p:attrNameLst>
                                          <p:attrName>style.visibility</p:attrName>
                                        </p:attrNameLst>
                                      </p:cBhvr>
                                      <p:to>
                                        <p:strVal val="visible"/>
                                      </p:to>
                                    </p:set>
                                    <p:anim calcmode="lin" valueType="num">
                                      <p:cBhvr additive="base">
                                        <p:cTn id="295" dur="500" fill="hold"/>
                                        <p:tgtEl>
                                          <p:spTgt spid="76"/>
                                        </p:tgtEl>
                                        <p:attrNameLst>
                                          <p:attrName>ppt_x</p:attrName>
                                        </p:attrNameLst>
                                      </p:cBhvr>
                                      <p:tavLst>
                                        <p:tav tm="0">
                                          <p:val>
                                            <p:strVal val="#ppt_x"/>
                                          </p:val>
                                        </p:tav>
                                        <p:tav tm="100000">
                                          <p:val>
                                            <p:strVal val="#ppt_x"/>
                                          </p:val>
                                        </p:tav>
                                      </p:tavLst>
                                    </p:anim>
                                    <p:anim calcmode="lin" valueType="num">
                                      <p:cBhvr additive="base">
                                        <p:cTn id="296" dur="500" fill="hold"/>
                                        <p:tgtEl>
                                          <p:spTgt spid="76"/>
                                        </p:tgtEl>
                                        <p:attrNameLst>
                                          <p:attrName>ppt_y</p:attrName>
                                        </p:attrNameLst>
                                      </p:cBhvr>
                                      <p:tavLst>
                                        <p:tav tm="0">
                                          <p:val>
                                            <p:strVal val="1+#ppt_h/2"/>
                                          </p:val>
                                        </p:tav>
                                        <p:tav tm="100000">
                                          <p:val>
                                            <p:strVal val="#ppt_y"/>
                                          </p:val>
                                        </p:tav>
                                      </p:tavLst>
                                    </p:anim>
                                  </p:childTnLst>
                                </p:cTn>
                              </p:par>
                              <p:par>
                                <p:cTn id="297" presetID="2" presetClass="entr" presetSubtype="4" fill="hold" nodeType="withEffect">
                                  <p:stCondLst>
                                    <p:cond delay="0"/>
                                  </p:stCondLst>
                                  <p:childTnLst>
                                    <p:set>
                                      <p:cBhvr>
                                        <p:cTn id="298" dur="1" fill="hold">
                                          <p:stCondLst>
                                            <p:cond delay="0"/>
                                          </p:stCondLst>
                                        </p:cTn>
                                        <p:tgtEl>
                                          <p:spTgt spid="77"/>
                                        </p:tgtEl>
                                        <p:attrNameLst>
                                          <p:attrName>style.visibility</p:attrName>
                                        </p:attrNameLst>
                                      </p:cBhvr>
                                      <p:to>
                                        <p:strVal val="visible"/>
                                      </p:to>
                                    </p:set>
                                    <p:anim calcmode="lin" valueType="num">
                                      <p:cBhvr additive="base">
                                        <p:cTn id="299" dur="500" fill="hold"/>
                                        <p:tgtEl>
                                          <p:spTgt spid="77"/>
                                        </p:tgtEl>
                                        <p:attrNameLst>
                                          <p:attrName>ppt_x</p:attrName>
                                        </p:attrNameLst>
                                      </p:cBhvr>
                                      <p:tavLst>
                                        <p:tav tm="0">
                                          <p:val>
                                            <p:strVal val="#ppt_x"/>
                                          </p:val>
                                        </p:tav>
                                        <p:tav tm="100000">
                                          <p:val>
                                            <p:strVal val="#ppt_x"/>
                                          </p:val>
                                        </p:tav>
                                      </p:tavLst>
                                    </p:anim>
                                    <p:anim calcmode="lin" valueType="num">
                                      <p:cBhvr additive="base">
                                        <p:cTn id="300" dur="500" fill="hold"/>
                                        <p:tgtEl>
                                          <p:spTgt spid="77"/>
                                        </p:tgtEl>
                                        <p:attrNameLst>
                                          <p:attrName>ppt_y</p:attrName>
                                        </p:attrNameLst>
                                      </p:cBhvr>
                                      <p:tavLst>
                                        <p:tav tm="0">
                                          <p:val>
                                            <p:strVal val="1+#ppt_h/2"/>
                                          </p:val>
                                        </p:tav>
                                        <p:tav tm="100000">
                                          <p:val>
                                            <p:strVal val="#ppt_y"/>
                                          </p:val>
                                        </p:tav>
                                      </p:tavLst>
                                    </p:anim>
                                  </p:childTnLst>
                                </p:cTn>
                              </p:par>
                              <p:par>
                                <p:cTn id="301" presetID="2" presetClass="entr" presetSubtype="4" fill="hold" grpId="0" nodeType="withEffect">
                                  <p:stCondLst>
                                    <p:cond delay="0"/>
                                  </p:stCondLst>
                                  <p:childTnLst>
                                    <p:set>
                                      <p:cBhvr>
                                        <p:cTn id="302" dur="1" fill="hold">
                                          <p:stCondLst>
                                            <p:cond delay="0"/>
                                          </p:stCondLst>
                                        </p:cTn>
                                        <p:tgtEl>
                                          <p:spTgt spid="78"/>
                                        </p:tgtEl>
                                        <p:attrNameLst>
                                          <p:attrName>style.visibility</p:attrName>
                                        </p:attrNameLst>
                                      </p:cBhvr>
                                      <p:to>
                                        <p:strVal val="visible"/>
                                      </p:to>
                                    </p:set>
                                    <p:anim calcmode="lin" valueType="num">
                                      <p:cBhvr additive="base">
                                        <p:cTn id="303" dur="500" fill="hold"/>
                                        <p:tgtEl>
                                          <p:spTgt spid="78"/>
                                        </p:tgtEl>
                                        <p:attrNameLst>
                                          <p:attrName>ppt_x</p:attrName>
                                        </p:attrNameLst>
                                      </p:cBhvr>
                                      <p:tavLst>
                                        <p:tav tm="0">
                                          <p:val>
                                            <p:strVal val="#ppt_x"/>
                                          </p:val>
                                        </p:tav>
                                        <p:tav tm="100000">
                                          <p:val>
                                            <p:strVal val="#ppt_x"/>
                                          </p:val>
                                        </p:tav>
                                      </p:tavLst>
                                    </p:anim>
                                    <p:anim calcmode="lin" valueType="num">
                                      <p:cBhvr additive="base">
                                        <p:cTn id="304" dur="500" fill="hold"/>
                                        <p:tgtEl>
                                          <p:spTgt spid="78"/>
                                        </p:tgtEl>
                                        <p:attrNameLst>
                                          <p:attrName>ppt_y</p:attrName>
                                        </p:attrNameLst>
                                      </p:cBhvr>
                                      <p:tavLst>
                                        <p:tav tm="0">
                                          <p:val>
                                            <p:strVal val="1+#ppt_h/2"/>
                                          </p:val>
                                        </p:tav>
                                        <p:tav tm="100000">
                                          <p:val>
                                            <p:strVal val="#ppt_y"/>
                                          </p:val>
                                        </p:tav>
                                      </p:tavLst>
                                    </p:anim>
                                  </p:childTnLst>
                                </p:cTn>
                              </p:par>
                              <p:par>
                                <p:cTn id="305" presetID="2" presetClass="entr" presetSubtype="4" fill="hold" grpId="0" nodeType="withEffect">
                                  <p:stCondLst>
                                    <p:cond delay="0"/>
                                  </p:stCondLst>
                                  <p:childTnLst>
                                    <p:set>
                                      <p:cBhvr>
                                        <p:cTn id="306" dur="1" fill="hold">
                                          <p:stCondLst>
                                            <p:cond delay="0"/>
                                          </p:stCondLst>
                                        </p:cTn>
                                        <p:tgtEl>
                                          <p:spTgt spid="18"/>
                                        </p:tgtEl>
                                        <p:attrNameLst>
                                          <p:attrName>style.visibility</p:attrName>
                                        </p:attrNameLst>
                                      </p:cBhvr>
                                      <p:to>
                                        <p:strVal val="visible"/>
                                      </p:to>
                                    </p:set>
                                    <p:anim calcmode="lin" valueType="num">
                                      <p:cBhvr additive="base">
                                        <p:cTn id="307" dur="500" fill="hold"/>
                                        <p:tgtEl>
                                          <p:spTgt spid="18"/>
                                        </p:tgtEl>
                                        <p:attrNameLst>
                                          <p:attrName>ppt_x</p:attrName>
                                        </p:attrNameLst>
                                      </p:cBhvr>
                                      <p:tavLst>
                                        <p:tav tm="0">
                                          <p:val>
                                            <p:strVal val="#ppt_x"/>
                                          </p:val>
                                        </p:tav>
                                        <p:tav tm="100000">
                                          <p:val>
                                            <p:strVal val="#ppt_x"/>
                                          </p:val>
                                        </p:tav>
                                      </p:tavLst>
                                    </p:anim>
                                    <p:anim calcmode="lin" valueType="num">
                                      <p:cBhvr additive="base">
                                        <p:cTn id="308" dur="500" fill="hold"/>
                                        <p:tgtEl>
                                          <p:spTgt spid="18"/>
                                        </p:tgtEl>
                                        <p:attrNameLst>
                                          <p:attrName>ppt_y</p:attrName>
                                        </p:attrNameLst>
                                      </p:cBhvr>
                                      <p:tavLst>
                                        <p:tav tm="0">
                                          <p:val>
                                            <p:strVal val="1+#ppt_h/2"/>
                                          </p:val>
                                        </p:tav>
                                        <p:tav tm="100000">
                                          <p:val>
                                            <p:strVal val="#ppt_y"/>
                                          </p:val>
                                        </p:tav>
                                      </p:tavLst>
                                    </p:anim>
                                  </p:childTnLst>
                                </p:cTn>
                              </p:par>
                              <p:par>
                                <p:cTn id="309" presetID="2" presetClass="entr" presetSubtype="4" fill="hold" grpId="0" nodeType="withEffect">
                                  <p:stCondLst>
                                    <p:cond delay="0"/>
                                  </p:stCondLst>
                                  <p:childTnLst>
                                    <p:set>
                                      <p:cBhvr>
                                        <p:cTn id="310" dur="1" fill="hold">
                                          <p:stCondLst>
                                            <p:cond delay="0"/>
                                          </p:stCondLst>
                                        </p:cTn>
                                        <p:tgtEl>
                                          <p:spTgt spid="20"/>
                                        </p:tgtEl>
                                        <p:attrNameLst>
                                          <p:attrName>style.visibility</p:attrName>
                                        </p:attrNameLst>
                                      </p:cBhvr>
                                      <p:to>
                                        <p:strVal val="visible"/>
                                      </p:to>
                                    </p:set>
                                    <p:anim calcmode="lin" valueType="num">
                                      <p:cBhvr additive="base">
                                        <p:cTn id="311" dur="500" fill="hold"/>
                                        <p:tgtEl>
                                          <p:spTgt spid="20"/>
                                        </p:tgtEl>
                                        <p:attrNameLst>
                                          <p:attrName>ppt_x</p:attrName>
                                        </p:attrNameLst>
                                      </p:cBhvr>
                                      <p:tavLst>
                                        <p:tav tm="0">
                                          <p:val>
                                            <p:strVal val="#ppt_x"/>
                                          </p:val>
                                        </p:tav>
                                        <p:tav tm="100000">
                                          <p:val>
                                            <p:strVal val="#ppt_x"/>
                                          </p:val>
                                        </p:tav>
                                      </p:tavLst>
                                    </p:anim>
                                    <p:anim calcmode="lin" valueType="num">
                                      <p:cBhvr additive="base">
                                        <p:cTn id="312" dur="500" fill="hold"/>
                                        <p:tgtEl>
                                          <p:spTgt spid="20"/>
                                        </p:tgtEl>
                                        <p:attrNameLst>
                                          <p:attrName>ppt_y</p:attrName>
                                        </p:attrNameLst>
                                      </p:cBhvr>
                                      <p:tavLst>
                                        <p:tav tm="0">
                                          <p:val>
                                            <p:strVal val="1+#ppt_h/2"/>
                                          </p:val>
                                        </p:tav>
                                        <p:tav tm="100000">
                                          <p:val>
                                            <p:strVal val="#ppt_y"/>
                                          </p:val>
                                        </p:tav>
                                      </p:tavLst>
                                    </p:anim>
                                  </p:childTnLst>
                                </p:cTn>
                              </p:par>
                              <p:par>
                                <p:cTn id="313" presetID="2" presetClass="entr" presetSubtype="4" fill="hold" grpId="0" nodeType="withEffect">
                                  <p:stCondLst>
                                    <p:cond delay="0"/>
                                  </p:stCondLst>
                                  <p:childTnLst>
                                    <p:set>
                                      <p:cBhvr>
                                        <p:cTn id="314" dur="1" fill="hold">
                                          <p:stCondLst>
                                            <p:cond delay="0"/>
                                          </p:stCondLst>
                                        </p:cTn>
                                        <p:tgtEl>
                                          <p:spTgt spid="23"/>
                                        </p:tgtEl>
                                        <p:attrNameLst>
                                          <p:attrName>style.visibility</p:attrName>
                                        </p:attrNameLst>
                                      </p:cBhvr>
                                      <p:to>
                                        <p:strVal val="visible"/>
                                      </p:to>
                                    </p:set>
                                    <p:anim calcmode="lin" valueType="num">
                                      <p:cBhvr additive="base">
                                        <p:cTn id="315" dur="500" fill="hold"/>
                                        <p:tgtEl>
                                          <p:spTgt spid="23"/>
                                        </p:tgtEl>
                                        <p:attrNameLst>
                                          <p:attrName>ppt_x</p:attrName>
                                        </p:attrNameLst>
                                      </p:cBhvr>
                                      <p:tavLst>
                                        <p:tav tm="0">
                                          <p:val>
                                            <p:strVal val="#ppt_x"/>
                                          </p:val>
                                        </p:tav>
                                        <p:tav tm="100000">
                                          <p:val>
                                            <p:strVal val="#ppt_x"/>
                                          </p:val>
                                        </p:tav>
                                      </p:tavLst>
                                    </p:anim>
                                    <p:anim calcmode="lin" valueType="num">
                                      <p:cBhvr additive="base">
                                        <p:cTn id="316" dur="500" fill="hold"/>
                                        <p:tgtEl>
                                          <p:spTgt spid="23"/>
                                        </p:tgtEl>
                                        <p:attrNameLst>
                                          <p:attrName>ppt_y</p:attrName>
                                        </p:attrNameLst>
                                      </p:cBhvr>
                                      <p:tavLst>
                                        <p:tav tm="0">
                                          <p:val>
                                            <p:strVal val="1+#ppt_h/2"/>
                                          </p:val>
                                        </p:tav>
                                        <p:tav tm="100000">
                                          <p:val>
                                            <p:strVal val="#ppt_y"/>
                                          </p:val>
                                        </p:tav>
                                      </p:tavLst>
                                    </p:anim>
                                  </p:childTnLst>
                                </p:cTn>
                              </p:par>
                              <p:par>
                                <p:cTn id="317" presetID="2" presetClass="entr" presetSubtype="4" fill="hold" grpId="0" nodeType="withEffect">
                                  <p:stCondLst>
                                    <p:cond delay="0"/>
                                  </p:stCondLst>
                                  <p:childTnLst>
                                    <p:set>
                                      <p:cBhvr>
                                        <p:cTn id="318" dur="1" fill="hold">
                                          <p:stCondLst>
                                            <p:cond delay="0"/>
                                          </p:stCondLst>
                                        </p:cTn>
                                        <p:tgtEl>
                                          <p:spTgt spid="26"/>
                                        </p:tgtEl>
                                        <p:attrNameLst>
                                          <p:attrName>style.visibility</p:attrName>
                                        </p:attrNameLst>
                                      </p:cBhvr>
                                      <p:to>
                                        <p:strVal val="visible"/>
                                      </p:to>
                                    </p:set>
                                    <p:anim calcmode="lin" valueType="num">
                                      <p:cBhvr additive="base">
                                        <p:cTn id="319" dur="500" fill="hold"/>
                                        <p:tgtEl>
                                          <p:spTgt spid="26"/>
                                        </p:tgtEl>
                                        <p:attrNameLst>
                                          <p:attrName>ppt_x</p:attrName>
                                        </p:attrNameLst>
                                      </p:cBhvr>
                                      <p:tavLst>
                                        <p:tav tm="0">
                                          <p:val>
                                            <p:strVal val="#ppt_x"/>
                                          </p:val>
                                        </p:tav>
                                        <p:tav tm="100000">
                                          <p:val>
                                            <p:strVal val="#ppt_x"/>
                                          </p:val>
                                        </p:tav>
                                      </p:tavLst>
                                    </p:anim>
                                    <p:anim calcmode="lin" valueType="num">
                                      <p:cBhvr additive="base">
                                        <p:cTn id="320" dur="500" fill="hold"/>
                                        <p:tgtEl>
                                          <p:spTgt spid="26"/>
                                        </p:tgtEl>
                                        <p:attrNameLst>
                                          <p:attrName>ppt_y</p:attrName>
                                        </p:attrNameLst>
                                      </p:cBhvr>
                                      <p:tavLst>
                                        <p:tav tm="0">
                                          <p:val>
                                            <p:strVal val="1+#ppt_h/2"/>
                                          </p:val>
                                        </p:tav>
                                        <p:tav tm="100000">
                                          <p:val>
                                            <p:strVal val="#ppt_y"/>
                                          </p:val>
                                        </p:tav>
                                      </p:tavLst>
                                    </p:anim>
                                  </p:childTnLst>
                                </p:cTn>
                              </p:par>
                              <p:par>
                                <p:cTn id="321" presetID="2" presetClass="entr" presetSubtype="4" fill="hold" grpId="0" nodeType="withEffect">
                                  <p:stCondLst>
                                    <p:cond delay="0"/>
                                  </p:stCondLst>
                                  <p:childTnLst>
                                    <p:set>
                                      <p:cBhvr>
                                        <p:cTn id="322" dur="1" fill="hold">
                                          <p:stCondLst>
                                            <p:cond delay="0"/>
                                          </p:stCondLst>
                                        </p:cTn>
                                        <p:tgtEl>
                                          <p:spTgt spid="28"/>
                                        </p:tgtEl>
                                        <p:attrNameLst>
                                          <p:attrName>style.visibility</p:attrName>
                                        </p:attrNameLst>
                                      </p:cBhvr>
                                      <p:to>
                                        <p:strVal val="visible"/>
                                      </p:to>
                                    </p:set>
                                    <p:anim calcmode="lin" valueType="num">
                                      <p:cBhvr additive="base">
                                        <p:cTn id="323" dur="500" fill="hold"/>
                                        <p:tgtEl>
                                          <p:spTgt spid="28"/>
                                        </p:tgtEl>
                                        <p:attrNameLst>
                                          <p:attrName>ppt_x</p:attrName>
                                        </p:attrNameLst>
                                      </p:cBhvr>
                                      <p:tavLst>
                                        <p:tav tm="0">
                                          <p:val>
                                            <p:strVal val="#ppt_x"/>
                                          </p:val>
                                        </p:tav>
                                        <p:tav tm="100000">
                                          <p:val>
                                            <p:strVal val="#ppt_x"/>
                                          </p:val>
                                        </p:tav>
                                      </p:tavLst>
                                    </p:anim>
                                    <p:anim calcmode="lin" valueType="num">
                                      <p:cBhvr additive="base">
                                        <p:cTn id="324" dur="500" fill="hold"/>
                                        <p:tgtEl>
                                          <p:spTgt spid="28"/>
                                        </p:tgtEl>
                                        <p:attrNameLst>
                                          <p:attrName>ppt_y</p:attrName>
                                        </p:attrNameLst>
                                      </p:cBhvr>
                                      <p:tavLst>
                                        <p:tav tm="0">
                                          <p:val>
                                            <p:strVal val="1+#ppt_h/2"/>
                                          </p:val>
                                        </p:tav>
                                        <p:tav tm="100000">
                                          <p:val>
                                            <p:strVal val="#ppt_y"/>
                                          </p:val>
                                        </p:tav>
                                      </p:tavLst>
                                    </p:anim>
                                  </p:childTnLst>
                                </p:cTn>
                              </p:par>
                              <p:par>
                                <p:cTn id="325" presetID="2" presetClass="entr" presetSubtype="4" fill="hold" grpId="0" nodeType="withEffect">
                                  <p:stCondLst>
                                    <p:cond delay="0"/>
                                  </p:stCondLst>
                                  <p:childTnLst>
                                    <p:set>
                                      <p:cBhvr>
                                        <p:cTn id="326" dur="1" fill="hold">
                                          <p:stCondLst>
                                            <p:cond delay="0"/>
                                          </p:stCondLst>
                                        </p:cTn>
                                        <p:tgtEl>
                                          <p:spTgt spid="32"/>
                                        </p:tgtEl>
                                        <p:attrNameLst>
                                          <p:attrName>style.visibility</p:attrName>
                                        </p:attrNameLst>
                                      </p:cBhvr>
                                      <p:to>
                                        <p:strVal val="visible"/>
                                      </p:to>
                                    </p:set>
                                    <p:anim calcmode="lin" valueType="num">
                                      <p:cBhvr additive="base">
                                        <p:cTn id="327" dur="500" fill="hold"/>
                                        <p:tgtEl>
                                          <p:spTgt spid="32"/>
                                        </p:tgtEl>
                                        <p:attrNameLst>
                                          <p:attrName>ppt_x</p:attrName>
                                        </p:attrNameLst>
                                      </p:cBhvr>
                                      <p:tavLst>
                                        <p:tav tm="0">
                                          <p:val>
                                            <p:strVal val="#ppt_x"/>
                                          </p:val>
                                        </p:tav>
                                        <p:tav tm="100000">
                                          <p:val>
                                            <p:strVal val="#ppt_x"/>
                                          </p:val>
                                        </p:tav>
                                      </p:tavLst>
                                    </p:anim>
                                    <p:anim calcmode="lin" valueType="num">
                                      <p:cBhvr additive="base">
                                        <p:cTn id="328" dur="500" fill="hold"/>
                                        <p:tgtEl>
                                          <p:spTgt spid="32"/>
                                        </p:tgtEl>
                                        <p:attrNameLst>
                                          <p:attrName>ppt_y</p:attrName>
                                        </p:attrNameLst>
                                      </p:cBhvr>
                                      <p:tavLst>
                                        <p:tav tm="0">
                                          <p:val>
                                            <p:strVal val="1+#ppt_h/2"/>
                                          </p:val>
                                        </p:tav>
                                        <p:tav tm="100000">
                                          <p:val>
                                            <p:strVal val="#ppt_y"/>
                                          </p:val>
                                        </p:tav>
                                      </p:tavLst>
                                    </p:anim>
                                  </p:childTnLst>
                                </p:cTn>
                              </p:par>
                              <p:par>
                                <p:cTn id="329" presetID="2" presetClass="entr" presetSubtype="4" fill="hold" grpId="0" nodeType="withEffect">
                                  <p:stCondLst>
                                    <p:cond delay="0"/>
                                  </p:stCondLst>
                                  <p:childTnLst>
                                    <p:set>
                                      <p:cBhvr>
                                        <p:cTn id="330" dur="1" fill="hold">
                                          <p:stCondLst>
                                            <p:cond delay="0"/>
                                          </p:stCondLst>
                                        </p:cTn>
                                        <p:tgtEl>
                                          <p:spTgt spid="34"/>
                                        </p:tgtEl>
                                        <p:attrNameLst>
                                          <p:attrName>style.visibility</p:attrName>
                                        </p:attrNameLst>
                                      </p:cBhvr>
                                      <p:to>
                                        <p:strVal val="visible"/>
                                      </p:to>
                                    </p:set>
                                    <p:anim calcmode="lin" valueType="num">
                                      <p:cBhvr additive="base">
                                        <p:cTn id="331" dur="500" fill="hold"/>
                                        <p:tgtEl>
                                          <p:spTgt spid="34"/>
                                        </p:tgtEl>
                                        <p:attrNameLst>
                                          <p:attrName>ppt_x</p:attrName>
                                        </p:attrNameLst>
                                      </p:cBhvr>
                                      <p:tavLst>
                                        <p:tav tm="0">
                                          <p:val>
                                            <p:strVal val="#ppt_x"/>
                                          </p:val>
                                        </p:tav>
                                        <p:tav tm="100000">
                                          <p:val>
                                            <p:strVal val="#ppt_x"/>
                                          </p:val>
                                        </p:tav>
                                      </p:tavLst>
                                    </p:anim>
                                    <p:anim calcmode="lin" valueType="num">
                                      <p:cBhvr additive="base">
                                        <p:cTn id="332"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bldLvl="0" animBg="1"/>
      <p:bldP spid="74" grpId="1" animBg="1"/>
      <p:bldP spid="74" grpId="2" bldLvl="0" animBg="1"/>
      <p:bldP spid="78" grpId="0" animBg="1"/>
      <p:bldP spid="18" grpId="0"/>
      <p:bldP spid="20" grpId="0"/>
      <p:bldP spid="23" grpId="0"/>
      <p:bldP spid="26" grpId="0"/>
      <p:bldP spid="28" grpId="0"/>
      <p:bldP spid="32" grpId="0"/>
      <p:bldP spid="34" grpId="0"/>
      <p:bldP spid="78" grpId="1" animBg="1"/>
      <p:bldP spid="18" grpId="1"/>
      <p:bldP spid="20" grpId="1"/>
      <p:bldP spid="23" grpId="1"/>
      <p:bldP spid="26" grpId="1"/>
      <p:bldP spid="28" grpId="1"/>
      <p:bldP spid="32" grpId="1"/>
      <p:bldP spid="34" grpId="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39279" y="1052736"/>
            <a:ext cx="3406140"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3.3.3 </a:t>
            </a:r>
            <a:r>
              <a:rPr lang="zh-CN" altLang="en-US" sz="2800" b="1" dirty="0">
                <a:solidFill>
                  <a:srgbClr val="0000FF"/>
                </a:solidFill>
                <a:latin typeface="楷体" panose="02010609060101010101" pitchFamily="49" charset="-122"/>
                <a:ea typeface="楷体" panose="02010609060101010101" pitchFamily="49" charset="-122"/>
              </a:rPr>
              <a:t>二分</a:t>
            </a:r>
            <a:r>
              <a:rPr lang="zh-CN" altLang="en-US" sz="2800" b="1" dirty="0">
                <a:solidFill>
                  <a:srgbClr val="0000FF"/>
                </a:solidFill>
                <a:latin typeface="楷体" panose="02010609060101010101" pitchFamily="49" charset="-122"/>
                <a:ea typeface="楷体" panose="02010609060101010101" pitchFamily="49" charset="-122"/>
              </a:rPr>
              <a:t>设计案例</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3" name="文本框 2"/>
          <p:cNvSpPr txBox="1"/>
          <p:nvPr/>
        </p:nvSpPr>
        <p:spPr>
          <a:xfrm>
            <a:off x="1115695" y="2493010"/>
            <a:ext cx="7097395" cy="3120390"/>
          </a:xfrm>
          <a:prstGeom prst="rect">
            <a:avLst/>
          </a:prstGeom>
          <a:noFill/>
        </p:spPr>
        <p:txBody>
          <a:bodyPr wrap="square" rtlCol="0" anchor="t">
            <a:noAutofit/>
          </a:bodyPr>
          <a:p>
            <a:r>
              <a:rPr lang="en-US" altLang="zh-CN">
                <a:latin typeface="Times New Roman" panose="02020603050405020304" pitchFamily="18" charset="0"/>
                <a:cs typeface="Times New Roman" panose="02020603050405020304" pitchFamily="18" charset="0"/>
              </a:rPr>
              <a:t>#python</a:t>
            </a:r>
            <a:r>
              <a:rPr lang="zh-CN" altLang="en-US">
                <a:latin typeface="Times New Roman" panose="02020603050405020304" pitchFamily="18" charset="0"/>
                <a:cs typeface="Times New Roman" panose="02020603050405020304" pitchFamily="18" charset="0"/>
              </a:rPr>
              <a:t>版本</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def select_minAndMax(nums:list)-&gt;tuple:</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if len(nums)==1:</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return nums[0], nums[0]</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else:</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mid = len(nums)//2</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min1, max1 = select_minAndMax(nums[:mid])</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min2, max2 = select_minAndMax(nums[mid:])</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return min1 if min1&lt;min2 else min2, max1 if max1&gt;max2 else max2</a:t>
            </a:r>
            <a:endParaRPr lang="zh-CN" altLang="en-US">
              <a:latin typeface="Times New Roman" panose="02020603050405020304" pitchFamily="18" charset="0"/>
              <a:cs typeface="Times New Roman" panose="02020603050405020304" pitchFamily="18" charset="0"/>
            </a:endParaRPr>
          </a:p>
        </p:txBody>
      </p:sp>
      <p:sp>
        <p:nvSpPr>
          <p:cNvPr id="4" name="文本框 3"/>
          <p:cNvSpPr txBox="1"/>
          <p:nvPr/>
        </p:nvSpPr>
        <p:spPr>
          <a:xfrm>
            <a:off x="1115695" y="1574800"/>
            <a:ext cx="6723380" cy="4769485"/>
          </a:xfrm>
          <a:prstGeom prst="rect">
            <a:avLst/>
          </a:prstGeom>
          <a:noFill/>
        </p:spPr>
        <p:txBody>
          <a:bodyPr wrap="square" rtlCol="0" anchor="t">
            <a:spAutoFit/>
          </a:bodyPr>
          <a:p>
            <a:r>
              <a:rPr lang="en-US" altLang="zh-CN" sz="1600">
                <a:latin typeface="Times New Roman" panose="02020603050405020304" pitchFamily="18" charset="0"/>
                <a:cs typeface="Times New Roman" panose="02020603050405020304" pitchFamily="18" charset="0"/>
              </a:rPr>
              <a:t>void min_max(int a[],int low,int high,int *max1,int *min1)</a:t>
            </a:r>
            <a:endParaRPr lang="en-US" altLang="zh-CN" sz="1600">
              <a:latin typeface="Times New Roman" panose="02020603050405020304" pitchFamily="18" charset="0"/>
              <a:cs typeface="Times New Roman" panose="02020603050405020304" pitchFamily="18" charset="0"/>
            </a:endParaRPr>
          </a:p>
          <a:p>
            <a:r>
              <a:rPr lang="en-US" altLang="zh-CN" sz="1600">
                <a:latin typeface="Times New Roman" panose="02020603050405020304" pitchFamily="18" charset="0"/>
                <a:cs typeface="Times New Roman" panose="02020603050405020304" pitchFamily="18" charset="0"/>
              </a:rPr>
              <a:t>{</a:t>
            </a:r>
            <a:endParaRPr lang="en-US" altLang="zh-CN" sz="1600">
              <a:latin typeface="Times New Roman" panose="02020603050405020304" pitchFamily="18" charset="0"/>
              <a:cs typeface="Times New Roman" panose="02020603050405020304" pitchFamily="18" charset="0"/>
            </a:endParaRPr>
          </a:p>
          <a:p>
            <a:r>
              <a:rPr lang="en-US" altLang="zh-CN" sz="1600">
                <a:latin typeface="Times New Roman" panose="02020603050405020304" pitchFamily="18" charset="0"/>
                <a:cs typeface="Times New Roman" panose="02020603050405020304" pitchFamily="18" charset="0"/>
              </a:rPr>
              <a:t>    if(low==high)</a:t>
            </a:r>
            <a:endParaRPr lang="en-US" altLang="zh-CN" sz="1600">
              <a:latin typeface="Times New Roman" panose="02020603050405020304" pitchFamily="18" charset="0"/>
              <a:cs typeface="Times New Roman" panose="02020603050405020304" pitchFamily="18" charset="0"/>
            </a:endParaRPr>
          </a:p>
          <a:p>
            <a:r>
              <a:rPr lang="en-US" altLang="zh-CN" sz="1600">
                <a:latin typeface="Times New Roman" panose="02020603050405020304" pitchFamily="18" charset="0"/>
                <a:cs typeface="Times New Roman" panose="02020603050405020304" pitchFamily="18" charset="0"/>
              </a:rPr>
              <a:t>    {</a:t>
            </a:r>
            <a:endParaRPr lang="en-US" altLang="zh-CN" sz="1600">
              <a:latin typeface="Times New Roman" panose="02020603050405020304" pitchFamily="18" charset="0"/>
              <a:cs typeface="Times New Roman" panose="02020603050405020304" pitchFamily="18" charset="0"/>
            </a:endParaRPr>
          </a:p>
          <a:p>
            <a:r>
              <a:rPr lang="en-US" altLang="zh-CN" sz="1600">
                <a:latin typeface="Times New Roman" panose="02020603050405020304" pitchFamily="18" charset="0"/>
                <a:cs typeface="Times New Roman" panose="02020603050405020304" pitchFamily="18" charset="0"/>
              </a:rPr>
              <a:t>        *max1=a[low];</a:t>
            </a:r>
            <a:endParaRPr lang="en-US" altLang="zh-CN" sz="1600">
              <a:latin typeface="Times New Roman" panose="02020603050405020304" pitchFamily="18" charset="0"/>
              <a:cs typeface="Times New Roman" panose="02020603050405020304" pitchFamily="18" charset="0"/>
            </a:endParaRPr>
          </a:p>
          <a:p>
            <a:r>
              <a:rPr lang="en-US" altLang="zh-CN" sz="1600">
                <a:latin typeface="Times New Roman" panose="02020603050405020304" pitchFamily="18" charset="0"/>
                <a:cs typeface="Times New Roman" panose="02020603050405020304" pitchFamily="18" charset="0"/>
              </a:rPr>
              <a:t>        *min1=a[low];</a:t>
            </a:r>
            <a:endParaRPr lang="en-US" altLang="zh-CN" sz="1600">
              <a:latin typeface="Times New Roman" panose="02020603050405020304" pitchFamily="18" charset="0"/>
              <a:cs typeface="Times New Roman" panose="02020603050405020304" pitchFamily="18" charset="0"/>
            </a:endParaRPr>
          </a:p>
          <a:p>
            <a:r>
              <a:rPr lang="en-US" altLang="zh-CN" sz="1600">
                <a:latin typeface="Times New Roman" panose="02020603050405020304" pitchFamily="18" charset="0"/>
                <a:cs typeface="Times New Roman" panose="02020603050405020304" pitchFamily="18" charset="0"/>
              </a:rPr>
              <a:t>    }</a:t>
            </a:r>
            <a:endParaRPr lang="en-US" altLang="zh-CN" sz="1600">
              <a:latin typeface="Times New Roman" panose="02020603050405020304" pitchFamily="18" charset="0"/>
              <a:cs typeface="Times New Roman" panose="02020603050405020304" pitchFamily="18" charset="0"/>
            </a:endParaRPr>
          </a:p>
          <a:p>
            <a:r>
              <a:rPr lang="en-US" altLang="zh-CN" sz="1600">
                <a:latin typeface="Times New Roman" panose="02020603050405020304" pitchFamily="18" charset="0"/>
                <a:cs typeface="Times New Roman" panose="02020603050405020304" pitchFamily="18" charset="0"/>
              </a:rPr>
              <a:t>    else</a:t>
            </a:r>
            <a:endParaRPr lang="en-US" altLang="zh-CN" sz="1600">
              <a:latin typeface="Times New Roman" panose="02020603050405020304" pitchFamily="18" charset="0"/>
              <a:cs typeface="Times New Roman" panose="02020603050405020304" pitchFamily="18" charset="0"/>
            </a:endParaRPr>
          </a:p>
          <a:p>
            <a:r>
              <a:rPr lang="en-US" altLang="zh-CN" sz="1600">
                <a:latin typeface="Times New Roman" panose="02020603050405020304" pitchFamily="18" charset="0"/>
                <a:cs typeface="Times New Roman" panose="02020603050405020304" pitchFamily="18" charset="0"/>
              </a:rPr>
              <a:t>    {</a:t>
            </a:r>
            <a:endParaRPr lang="en-US" altLang="zh-CN" sz="1600">
              <a:latin typeface="Times New Roman" panose="02020603050405020304" pitchFamily="18" charset="0"/>
              <a:cs typeface="Times New Roman" panose="02020603050405020304" pitchFamily="18" charset="0"/>
            </a:endParaRPr>
          </a:p>
          <a:p>
            <a:r>
              <a:rPr lang="en-US" altLang="zh-CN" sz="1600">
                <a:latin typeface="Times New Roman" panose="02020603050405020304" pitchFamily="18" charset="0"/>
                <a:cs typeface="Times New Roman" panose="02020603050405020304" pitchFamily="18" charset="0"/>
              </a:rPr>
              <a:t>        int mid=(low+high)/2;</a:t>
            </a:r>
            <a:endParaRPr lang="en-US" altLang="zh-CN" sz="1600">
              <a:latin typeface="Times New Roman" panose="02020603050405020304" pitchFamily="18" charset="0"/>
              <a:cs typeface="Times New Roman" panose="02020603050405020304" pitchFamily="18" charset="0"/>
            </a:endParaRPr>
          </a:p>
          <a:p>
            <a:r>
              <a:rPr lang="en-US" altLang="zh-CN" sz="1600">
                <a:latin typeface="Times New Roman" panose="02020603050405020304" pitchFamily="18" charset="0"/>
                <a:cs typeface="Times New Roman" panose="02020603050405020304" pitchFamily="18" charset="0"/>
              </a:rPr>
              <a:t>        min_max(a,low,mid,max1,min1);</a:t>
            </a:r>
            <a:endParaRPr lang="en-US" altLang="zh-CN" sz="1600">
              <a:latin typeface="Times New Roman" panose="02020603050405020304" pitchFamily="18" charset="0"/>
              <a:cs typeface="Times New Roman" panose="02020603050405020304" pitchFamily="18" charset="0"/>
            </a:endParaRPr>
          </a:p>
          <a:p>
            <a:r>
              <a:rPr lang="en-US" altLang="zh-CN" sz="1600">
                <a:latin typeface="Times New Roman" panose="02020603050405020304" pitchFamily="18" charset="0"/>
                <a:cs typeface="Times New Roman" panose="02020603050405020304" pitchFamily="18" charset="0"/>
              </a:rPr>
              <a:t>        </a:t>
            </a:r>
            <a:r>
              <a:rPr lang="en-US" altLang="zh-CN" sz="1600">
                <a:solidFill>
                  <a:srgbClr val="FF0000"/>
                </a:solidFill>
                <a:latin typeface="Times New Roman" panose="02020603050405020304" pitchFamily="18" charset="0"/>
                <a:cs typeface="Times New Roman" panose="02020603050405020304" pitchFamily="18" charset="0"/>
              </a:rPr>
              <a:t>//</a:t>
            </a:r>
            <a:r>
              <a:rPr lang="zh-CN" altLang="en-US" sz="1600">
                <a:solidFill>
                  <a:srgbClr val="FF0000"/>
                </a:solidFill>
                <a:latin typeface="Times New Roman" panose="02020603050405020304" pitchFamily="18" charset="0"/>
                <a:cs typeface="Times New Roman" panose="02020603050405020304" pitchFamily="18" charset="0"/>
              </a:rPr>
              <a:t>拿到最大值和最小值</a:t>
            </a:r>
            <a:endParaRPr lang="zh-CN" altLang="en-US" sz="1600">
              <a:latin typeface="Times New Roman" panose="02020603050405020304" pitchFamily="18" charset="0"/>
              <a:cs typeface="Times New Roman" panose="02020603050405020304" pitchFamily="18" charset="0"/>
            </a:endParaRPr>
          </a:p>
          <a:p>
            <a:r>
              <a:rPr lang="en-US" altLang="zh-CN" sz="1600">
                <a:latin typeface="Times New Roman" panose="02020603050405020304" pitchFamily="18" charset="0"/>
                <a:cs typeface="Times New Roman" panose="02020603050405020304" pitchFamily="18" charset="0"/>
              </a:rPr>
              <a:t>        int min2 = *min1;</a:t>
            </a:r>
            <a:endParaRPr lang="en-US" altLang="zh-CN" sz="1600">
              <a:latin typeface="Times New Roman" panose="02020603050405020304" pitchFamily="18" charset="0"/>
              <a:cs typeface="Times New Roman" panose="02020603050405020304" pitchFamily="18" charset="0"/>
            </a:endParaRPr>
          </a:p>
          <a:p>
            <a:r>
              <a:rPr lang="en-US" altLang="zh-CN" sz="1600">
                <a:latin typeface="Times New Roman" panose="02020603050405020304" pitchFamily="18" charset="0"/>
                <a:cs typeface="Times New Roman" panose="02020603050405020304" pitchFamily="18" charset="0"/>
              </a:rPr>
              <a:t>        int max2 = *max1;</a:t>
            </a:r>
            <a:endParaRPr lang="en-US" altLang="zh-CN" sz="1600">
              <a:latin typeface="Times New Roman" panose="02020603050405020304" pitchFamily="18" charset="0"/>
              <a:cs typeface="Times New Roman" panose="02020603050405020304" pitchFamily="18" charset="0"/>
            </a:endParaRPr>
          </a:p>
          <a:p>
            <a:r>
              <a:rPr lang="en-US" altLang="zh-CN" sz="1600">
                <a:latin typeface="Times New Roman" panose="02020603050405020304" pitchFamily="18" charset="0"/>
                <a:cs typeface="Times New Roman" panose="02020603050405020304" pitchFamily="18" charset="0"/>
              </a:rPr>
              <a:t>        min_max(a,mid+1,high,max1,min1);</a:t>
            </a:r>
            <a:endParaRPr lang="en-US" altLang="zh-CN" sz="1600">
              <a:latin typeface="Times New Roman" panose="02020603050405020304" pitchFamily="18" charset="0"/>
              <a:cs typeface="Times New Roman" panose="02020603050405020304" pitchFamily="18" charset="0"/>
            </a:endParaRPr>
          </a:p>
          <a:p>
            <a:r>
              <a:rPr lang="en-US" altLang="zh-CN" sz="1600">
                <a:latin typeface="Times New Roman" panose="02020603050405020304" pitchFamily="18" charset="0"/>
                <a:cs typeface="Times New Roman" panose="02020603050405020304" pitchFamily="18" charset="0"/>
              </a:rPr>
              <a:t>        *min1 = *min1&gt;min2?min2:*min1;</a:t>
            </a:r>
            <a:endParaRPr lang="en-US" altLang="zh-CN" sz="1600">
              <a:latin typeface="Times New Roman" panose="02020603050405020304" pitchFamily="18" charset="0"/>
              <a:cs typeface="Times New Roman" panose="02020603050405020304" pitchFamily="18" charset="0"/>
            </a:endParaRPr>
          </a:p>
          <a:p>
            <a:r>
              <a:rPr lang="en-US" altLang="zh-CN" sz="1600">
                <a:latin typeface="Times New Roman" panose="02020603050405020304" pitchFamily="18" charset="0"/>
                <a:cs typeface="Times New Roman" panose="02020603050405020304" pitchFamily="18" charset="0"/>
              </a:rPr>
              <a:t>        *max1 = *max1&lt;max2?max2:*max1;</a:t>
            </a:r>
            <a:endParaRPr lang="en-US" altLang="zh-CN" sz="1600">
              <a:latin typeface="Times New Roman" panose="02020603050405020304" pitchFamily="18" charset="0"/>
              <a:cs typeface="Times New Roman" panose="02020603050405020304" pitchFamily="18" charset="0"/>
            </a:endParaRPr>
          </a:p>
          <a:p>
            <a:r>
              <a:rPr lang="en-US" altLang="zh-CN" sz="1600">
                <a:latin typeface="Times New Roman" panose="02020603050405020304" pitchFamily="18" charset="0"/>
                <a:cs typeface="Times New Roman" panose="02020603050405020304" pitchFamily="18" charset="0"/>
              </a:rPr>
              <a:t>    }</a:t>
            </a:r>
            <a:endParaRPr lang="en-US" altLang="zh-CN" sz="1600">
              <a:latin typeface="Times New Roman" panose="02020603050405020304" pitchFamily="18" charset="0"/>
              <a:cs typeface="Times New Roman" panose="02020603050405020304" pitchFamily="18" charset="0"/>
            </a:endParaRPr>
          </a:p>
          <a:p>
            <a:r>
              <a:rPr lang="en-US" altLang="zh-CN" sz="1600">
                <a:latin typeface="Times New Roman" panose="02020603050405020304" pitchFamily="18" charset="0"/>
                <a:cs typeface="Times New Roman" panose="02020603050405020304" pitchFamily="18" charset="0"/>
              </a:rPr>
              <a:t>}</a:t>
            </a:r>
            <a:endParaRPr lang="en-US" altLang="zh-CN" sz="160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3"/>
                                        </p:tgtEl>
                                        <p:attrNameLst>
                                          <p:attrName>ppt_x</p:attrName>
                                        </p:attrNameLst>
                                      </p:cBhvr>
                                      <p:tavLst>
                                        <p:tav tm="0">
                                          <p:val>
                                            <p:strVal val="ppt_x"/>
                                          </p:val>
                                        </p:tav>
                                        <p:tav tm="100000">
                                          <p:val>
                                            <p:strVal val="ppt_x"/>
                                          </p:val>
                                        </p:tav>
                                      </p:tavLst>
                                    </p:anim>
                                    <p:anim calcmode="lin" valueType="num">
                                      <p:cBhvr additive="base">
                                        <p:cTn id="7" dur="500"/>
                                        <p:tgtEl>
                                          <p:spTgt spid="3"/>
                                        </p:tgtEl>
                                        <p:attrNameLst>
                                          <p:attrName>ppt_y</p:attrName>
                                        </p:attrNameLst>
                                      </p:cBhvr>
                                      <p:tavLst>
                                        <p:tav tm="0">
                                          <p:val>
                                            <p:strVal val="ppt_y"/>
                                          </p:val>
                                        </p:tav>
                                        <p:tav tm="100000">
                                          <p:val>
                                            <p:strVal val="1+ppt_h/2"/>
                                          </p:val>
                                        </p:tav>
                                      </p:tavLst>
                                    </p:anim>
                                    <p:set>
                                      <p:cBhvr>
                                        <p:cTn id="8" dur="1" fill="hold">
                                          <p:stCondLst>
                                            <p:cond delay="499"/>
                                          </p:stCondLst>
                                        </p:cTn>
                                        <p:tgtEl>
                                          <p:spTgt spid="3"/>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4" grpId="0"/>
      <p:bldP spid="4" grpId="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269874" y="1844824"/>
            <a:ext cx="8604250" cy="1198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en-US" altLang="zh-CN" sz="2400" dirty="0">
                <a:solidFill>
                  <a:srgbClr val="080808"/>
                </a:solidFill>
                <a:uFillTx/>
                <a:latin typeface="Times New Roman" panose="02020603050405020304" pitchFamily="18" charset="0"/>
              </a:rPr>
              <a:t>【</a:t>
            </a:r>
            <a:r>
              <a:rPr lang="zh-CN" altLang="en-US" sz="2400" dirty="0">
                <a:solidFill>
                  <a:srgbClr val="080808"/>
                </a:solidFill>
                <a:uFillTx/>
                <a:latin typeface="Times New Roman" panose="02020603050405020304" pitchFamily="18" charset="0"/>
              </a:rPr>
              <a:t>例</a:t>
            </a:r>
            <a:r>
              <a:rPr lang="en-US" altLang="zh-CN" sz="2400" dirty="0">
                <a:solidFill>
                  <a:srgbClr val="080808"/>
                </a:solidFill>
                <a:uFillTx/>
                <a:latin typeface="Times New Roman" panose="02020603050405020304" pitchFamily="18" charset="0"/>
              </a:rPr>
              <a:t>3.7】</a:t>
            </a:r>
            <a:r>
              <a:rPr lang="zh-CN" altLang="en-US" sz="2400" dirty="0">
                <a:solidFill>
                  <a:srgbClr val="080808"/>
                </a:solidFill>
                <a:uFillTx/>
                <a:latin typeface="Times New Roman" panose="02020603050405020304" pitchFamily="18" charset="0"/>
              </a:rPr>
              <a:t>给定一个含有</a:t>
            </a:r>
            <a:r>
              <a:rPr lang="en-US" altLang="zh-CN" sz="2400" dirty="0">
                <a:solidFill>
                  <a:srgbClr val="080808"/>
                </a:solidFill>
                <a:uFillTx/>
                <a:latin typeface="Times New Roman" panose="02020603050405020304" pitchFamily="18" charset="0"/>
              </a:rPr>
              <a:t>n</a:t>
            </a:r>
            <a:r>
              <a:rPr lang="zh-CN" altLang="en-US" sz="2400" dirty="0">
                <a:solidFill>
                  <a:srgbClr val="080808"/>
                </a:solidFill>
                <a:uFillTx/>
                <a:latin typeface="Times New Roman" panose="02020603050405020304" pitchFamily="18" charset="0"/>
              </a:rPr>
              <a:t>个整数的数组，要求找到一个起始位置和一个结束位置，使得这两个位置之间的元素之和最大。例如：</a:t>
            </a:r>
            <a:endParaRPr lang="zh-CN" altLang="en-US" sz="2400" dirty="0">
              <a:solidFill>
                <a:srgbClr val="080808"/>
              </a:solidFill>
              <a:uFillTx/>
              <a:latin typeface="Times New Roman" panose="02020603050405020304" pitchFamily="18" charset="0"/>
            </a:endParaRPr>
          </a:p>
        </p:txBody>
      </p:sp>
      <p:sp>
        <p:nvSpPr>
          <p:cNvPr id="5" name="矩形 4"/>
          <p:cNvSpPr/>
          <p:nvPr/>
        </p:nvSpPr>
        <p:spPr>
          <a:xfrm>
            <a:off x="539279" y="1052736"/>
            <a:ext cx="3406140"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3.3.3 </a:t>
            </a:r>
            <a:r>
              <a:rPr lang="zh-CN" altLang="en-US" sz="2800" b="1" dirty="0">
                <a:solidFill>
                  <a:srgbClr val="0000FF"/>
                </a:solidFill>
                <a:latin typeface="楷体" panose="02010609060101010101" pitchFamily="49" charset="-122"/>
                <a:ea typeface="楷体" panose="02010609060101010101" pitchFamily="49" charset="-122"/>
              </a:rPr>
              <a:t>二分</a:t>
            </a:r>
            <a:r>
              <a:rPr lang="zh-CN" altLang="en-US" sz="2800" b="1" dirty="0">
                <a:solidFill>
                  <a:srgbClr val="0000FF"/>
                </a:solidFill>
                <a:latin typeface="楷体" panose="02010609060101010101" pitchFamily="49" charset="-122"/>
                <a:ea typeface="楷体" panose="02010609060101010101" pitchFamily="49" charset="-122"/>
              </a:rPr>
              <a:t>设计案例</a:t>
            </a:r>
            <a:endParaRPr lang="zh-CN" altLang="en-US" sz="2800" b="1" dirty="0">
              <a:solidFill>
                <a:srgbClr val="0000FF"/>
              </a:solidFill>
              <a:latin typeface="楷体" panose="02010609060101010101" pitchFamily="49" charset="-122"/>
              <a:ea typeface="楷体" panose="02010609060101010101" pitchFamily="49" charset="-122"/>
            </a:endParaRPr>
          </a:p>
        </p:txBody>
      </p:sp>
      <p:graphicFrame>
        <p:nvGraphicFramePr>
          <p:cNvPr id="17" name="表格 16"/>
          <p:cNvGraphicFramePr/>
          <p:nvPr>
            <p:custDataLst>
              <p:tags r:id="rId6"/>
            </p:custDataLst>
          </p:nvPr>
        </p:nvGraphicFramePr>
        <p:xfrm>
          <a:off x="899795" y="3213100"/>
          <a:ext cx="6854190" cy="424180"/>
        </p:xfrm>
        <a:graphic>
          <a:graphicData uri="http://schemas.openxmlformats.org/drawingml/2006/table">
            <a:tbl>
              <a:tblPr firstRow="1" bandRow="1">
                <a:tableStyleId>{5C22544A-7EE6-4342-B048-85BDC9FD1C3A}</a:tableStyleId>
              </a:tblPr>
              <a:tblGrid>
                <a:gridCol w="489585"/>
                <a:gridCol w="489585"/>
                <a:gridCol w="489585"/>
                <a:gridCol w="489585"/>
                <a:gridCol w="489585"/>
                <a:gridCol w="489585"/>
                <a:gridCol w="489585"/>
                <a:gridCol w="489585"/>
                <a:gridCol w="489585"/>
                <a:gridCol w="489585"/>
                <a:gridCol w="489585"/>
                <a:gridCol w="489585"/>
                <a:gridCol w="489585"/>
                <a:gridCol w="489585"/>
              </a:tblGrid>
              <a:tr h="424180">
                <a:tc>
                  <a:txBody>
                    <a:bodyPr/>
                    <a:p>
                      <a:pPr>
                        <a:buNone/>
                      </a:pPr>
                      <a:r>
                        <a:rPr lang="en-US" altLang="zh-CN">
                          <a:solidFill>
                            <a:schemeClr val="tx1"/>
                          </a:solidFill>
                          <a:latin typeface="Times New Roman" panose="02020603050405020304" pitchFamily="18" charset="0"/>
                          <a:cs typeface="Times New Roman" panose="02020603050405020304" pitchFamily="18" charset="0"/>
                        </a:rPr>
                        <a:t>13</a:t>
                      </a:r>
                      <a:endParaRPr lang="en-US" altLang="zh-CN">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-3</a:t>
                      </a:r>
                      <a:endParaRPr lang="en-US" altLang="zh-CN">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-25</a:t>
                      </a:r>
                      <a:endParaRPr lang="en-US" altLang="zh-CN">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20</a:t>
                      </a:r>
                      <a:endParaRPr lang="en-US" altLang="zh-CN">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-3</a:t>
                      </a:r>
                      <a:endParaRPr lang="en-US" altLang="zh-CN">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-16</a:t>
                      </a:r>
                      <a:endParaRPr lang="en-US" altLang="zh-CN">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-23</a:t>
                      </a:r>
                      <a:endParaRPr lang="en-US" altLang="zh-CN">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18</a:t>
                      </a:r>
                      <a:endParaRPr lang="en-US" altLang="zh-CN">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20</a:t>
                      </a:r>
                      <a:endParaRPr lang="en-US" altLang="zh-CN">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-7</a:t>
                      </a:r>
                      <a:endParaRPr lang="en-US" altLang="zh-CN">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12</a:t>
                      </a:r>
                      <a:endParaRPr lang="en-US" altLang="zh-CN">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-5</a:t>
                      </a:r>
                      <a:endParaRPr lang="en-US" altLang="zh-CN">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-22</a:t>
                      </a:r>
                      <a:endParaRPr lang="en-US" altLang="zh-CN">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15</a:t>
                      </a:r>
                      <a:endParaRPr lang="en-US" altLang="zh-CN">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bl>
          </a:graphicData>
        </a:graphic>
      </p:graphicFrame>
      <p:sp>
        <p:nvSpPr>
          <p:cNvPr id="2" name="文本框 1"/>
          <p:cNvSpPr txBox="1"/>
          <p:nvPr/>
        </p:nvSpPr>
        <p:spPr>
          <a:xfrm>
            <a:off x="492760" y="4662170"/>
            <a:ext cx="5086985" cy="368300"/>
          </a:xfrm>
          <a:prstGeom prst="rect">
            <a:avLst/>
          </a:prstGeom>
          <a:noFill/>
        </p:spPr>
        <p:txBody>
          <a:bodyPr wrap="square" rtlCol="0">
            <a:spAutoFit/>
          </a:bodyPr>
          <a:p>
            <a:r>
              <a:rPr lang="zh-CN" altLang="en-US"/>
              <a:t>思考：这个问题到底如何</a:t>
            </a:r>
            <a:r>
              <a:rPr lang="zh-CN" altLang="en-US"/>
              <a:t>求解？</a:t>
            </a:r>
            <a:endParaRPr lang="zh-CN" altLang="en-US"/>
          </a:p>
        </p:txBody>
      </p:sp>
      <p:sp>
        <p:nvSpPr>
          <p:cNvPr id="3" name="文本框 2"/>
          <p:cNvSpPr txBox="1"/>
          <p:nvPr/>
        </p:nvSpPr>
        <p:spPr>
          <a:xfrm>
            <a:off x="611505" y="4029075"/>
            <a:ext cx="5086985" cy="368300"/>
          </a:xfrm>
          <a:prstGeom prst="rect">
            <a:avLst/>
          </a:prstGeom>
          <a:noFill/>
        </p:spPr>
        <p:txBody>
          <a:bodyPr wrap="square" rtlCol="0">
            <a:spAutoFit/>
          </a:bodyPr>
          <a:p>
            <a:r>
              <a:rPr lang="en-US" altLang="zh-CN">
                <a:latin typeface="Times New Roman" panose="02020603050405020304" pitchFamily="18" charset="0"/>
                <a:cs typeface="Times New Roman" panose="02020603050405020304" pitchFamily="18" charset="0"/>
              </a:rPr>
              <a:t>[18,20,-7,12]</a:t>
            </a:r>
            <a:r>
              <a:rPr lang="zh-CN" altLang="en-US">
                <a:latin typeface="Times New Roman" panose="02020603050405020304" pitchFamily="18" charset="0"/>
                <a:cs typeface="Times New Roman" panose="02020603050405020304" pitchFamily="18" charset="0"/>
              </a:rPr>
              <a:t>的子数组的和最大为</a:t>
            </a:r>
            <a:r>
              <a:rPr lang="en-US" altLang="zh-CN">
                <a:latin typeface="Times New Roman" panose="02020603050405020304" pitchFamily="18" charset="0"/>
                <a:cs typeface="Times New Roman" panose="02020603050405020304" pitchFamily="18" charset="0"/>
              </a:rPr>
              <a:t>43</a:t>
            </a:r>
            <a:r>
              <a:rPr lang="zh-CN" altLang="en-US">
                <a:latin typeface="Times New Roman" panose="02020603050405020304" pitchFamily="18" charset="0"/>
                <a:cs typeface="Times New Roman" panose="02020603050405020304" pitchFamily="18" charset="0"/>
              </a:rPr>
              <a:t>。</a:t>
            </a:r>
            <a:endParaRPr lang="zh-CN" altLang="en-US">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39279" y="1052736"/>
            <a:ext cx="3406140"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3.3.3 </a:t>
            </a:r>
            <a:r>
              <a:rPr lang="zh-CN" altLang="en-US" sz="2800" b="1" dirty="0">
                <a:solidFill>
                  <a:srgbClr val="0000FF"/>
                </a:solidFill>
                <a:latin typeface="楷体" panose="02010609060101010101" pitchFamily="49" charset="-122"/>
                <a:ea typeface="楷体" panose="02010609060101010101" pitchFamily="49" charset="-122"/>
              </a:rPr>
              <a:t>二分</a:t>
            </a:r>
            <a:r>
              <a:rPr lang="zh-CN" altLang="en-US" sz="2800" b="1" dirty="0">
                <a:solidFill>
                  <a:srgbClr val="0000FF"/>
                </a:solidFill>
                <a:latin typeface="楷体" panose="02010609060101010101" pitchFamily="49" charset="-122"/>
                <a:ea typeface="楷体" panose="02010609060101010101" pitchFamily="49" charset="-122"/>
              </a:rPr>
              <a:t>设计案例</a:t>
            </a:r>
            <a:endParaRPr lang="zh-CN" altLang="en-US" sz="2800" b="1" dirty="0">
              <a:solidFill>
                <a:srgbClr val="0000FF"/>
              </a:solidFill>
              <a:latin typeface="楷体" panose="02010609060101010101" pitchFamily="49" charset="-122"/>
              <a:ea typeface="楷体" panose="02010609060101010101" pitchFamily="49" charset="-122"/>
            </a:endParaRPr>
          </a:p>
        </p:txBody>
      </p:sp>
      <p:graphicFrame>
        <p:nvGraphicFramePr>
          <p:cNvPr id="17" name="表格 16"/>
          <p:cNvGraphicFramePr/>
          <p:nvPr>
            <p:custDataLst>
              <p:tags r:id="rId1"/>
            </p:custDataLst>
          </p:nvPr>
        </p:nvGraphicFramePr>
        <p:xfrm>
          <a:off x="899795" y="2433320"/>
          <a:ext cx="6854190" cy="424180"/>
        </p:xfrm>
        <a:graphic>
          <a:graphicData uri="http://schemas.openxmlformats.org/drawingml/2006/table">
            <a:tbl>
              <a:tblPr firstRow="1" bandRow="1">
                <a:tableStyleId>{5C22544A-7EE6-4342-B048-85BDC9FD1C3A}</a:tableStyleId>
              </a:tblPr>
              <a:tblGrid>
                <a:gridCol w="489585"/>
                <a:gridCol w="489585"/>
                <a:gridCol w="489585"/>
                <a:gridCol w="489585"/>
                <a:gridCol w="489585"/>
                <a:gridCol w="489585"/>
                <a:gridCol w="489585"/>
                <a:gridCol w="489585"/>
                <a:gridCol w="489585"/>
                <a:gridCol w="489585"/>
                <a:gridCol w="489585"/>
                <a:gridCol w="489585"/>
                <a:gridCol w="489585"/>
                <a:gridCol w="489585"/>
              </a:tblGrid>
              <a:tr h="424180">
                <a:tc>
                  <a:txBody>
                    <a:bodyPr/>
                    <a:p>
                      <a:pPr>
                        <a:buNone/>
                      </a:pPr>
                      <a:r>
                        <a:rPr lang="en-US" altLang="zh-CN">
                          <a:solidFill>
                            <a:schemeClr val="tx1"/>
                          </a:solidFill>
                          <a:latin typeface="Times New Roman" panose="02020603050405020304" pitchFamily="18" charset="0"/>
                          <a:cs typeface="Times New Roman" panose="02020603050405020304" pitchFamily="18" charset="0"/>
                        </a:rPr>
                        <a:t>13</a:t>
                      </a:r>
                      <a:endParaRPr lang="en-US" altLang="zh-CN">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-3</a:t>
                      </a:r>
                      <a:endParaRPr lang="en-US" altLang="zh-CN">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-25</a:t>
                      </a:r>
                      <a:endParaRPr lang="en-US" altLang="zh-CN">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20</a:t>
                      </a:r>
                      <a:endParaRPr lang="en-US" altLang="zh-CN">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-3</a:t>
                      </a:r>
                      <a:endParaRPr lang="en-US" altLang="zh-CN">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-16</a:t>
                      </a:r>
                      <a:endParaRPr lang="en-US" altLang="zh-CN">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-23</a:t>
                      </a:r>
                      <a:endParaRPr lang="en-US" altLang="zh-CN">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18</a:t>
                      </a:r>
                      <a:endParaRPr lang="en-US" altLang="zh-CN">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20</a:t>
                      </a:r>
                      <a:endParaRPr lang="en-US" altLang="zh-CN">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-7</a:t>
                      </a:r>
                      <a:endParaRPr lang="en-US" altLang="zh-CN">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12</a:t>
                      </a:r>
                      <a:endParaRPr lang="en-US" altLang="zh-CN">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-5</a:t>
                      </a:r>
                      <a:endParaRPr lang="en-US" altLang="zh-CN">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-22</a:t>
                      </a:r>
                      <a:endParaRPr lang="en-US" altLang="zh-CN">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15</a:t>
                      </a:r>
                      <a:endParaRPr lang="en-US" altLang="zh-CN">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bl>
          </a:graphicData>
        </a:graphic>
      </p:graphicFrame>
      <p:sp>
        <p:nvSpPr>
          <p:cNvPr id="2" name="文本框 1"/>
          <p:cNvSpPr txBox="1"/>
          <p:nvPr/>
        </p:nvSpPr>
        <p:spPr>
          <a:xfrm>
            <a:off x="539750" y="1819910"/>
            <a:ext cx="5086985" cy="368300"/>
          </a:xfrm>
          <a:prstGeom prst="rect">
            <a:avLst/>
          </a:prstGeom>
          <a:noFill/>
        </p:spPr>
        <p:txBody>
          <a:bodyPr wrap="square" rtlCol="0">
            <a:spAutoFit/>
          </a:bodyPr>
          <a:p>
            <a:r>
              <a:rPr lang="zh-CN" altLang="en-US"/>
              <a:t>（</a:t>
            </a:r>
            <a:r>
              <a:rPr lang="en-US" altLang="zh-CN">
                <a:latin typeface="Times New Roman" panose="02020603050405020304" pitchFamily="18" charset="0"/>
                <a:cs typeface="Times New Roman" panose="02020603050405020304" pitchFamily="18" charset="0"/>
              </a:rPr>
              <a:t>1</a:t>
            </a:r>
            <a:r>
              <a:rPr lang="zh-CN" altLang="en-US"/>
              <a:t>）暴力求解如何</a:t>
            </a:r>
            <a:r>
              <a:rPr lang="zh-CN" altLang="en-US"/>
              <a:t>求？</a:t>
            </a:r>
            <a:endParaRPr lang="zh-CN" altLang="en-US"/>
          </a:p>
        </p:txBody>
      </p:sp>
      <p:sp>
        <p:nvSpPr>
          <p:cNvPr id="4" name="文本框 3"/>
          <p:cNvSpPr txBox="1"/>
          <p:nvPr/>
        </p:nvSpPr>
        <p:spPr>
          <a:xfrm>
            <a:off x="2188845" y="4526915"/>
            <a:ext cx="5180330" cy="2494280"/>
          </a:xfrm>
          <a:prstGeom prst="rect">
            <a:avLst/>
          </a:prstGeom>
          <a:noFill/>
        </p:spPr>
        <p:txBody>
          <a:bodyPr wrap="square" rtlCol="0" anchor="t">
            <a:noAutofit/>
          </a:bodyPr>
          <a:p>
            <a:r>
              <a:rPr lang="en-US" altLang="zh-CN" sz="1600">
                <a:solidFill>
                  <a:schemeClr val="tx1"/>
                </a:solidFill>
                <a:uFillTx/>
                <a:latin typeface="Times New Roman" panose="02020603050405020304" pitchFamily="18" charset="0"/>
              </a:rPr>
              <a:t>def max_array1(nums: list) -&gt; int:  # </a:t>
            </a:r>
            <a:r>
              <a:rPr lang="zh-CN" altLang="en-US" sz="1600">
                <a:solidFill>
                  <a:schemeClr val="tx1"/>
                </a:solidFill>
                <a:uFillTx/>
                <a:latin typeface="Times New Roman" panose="02020603050405020304" pitchFamily="18" charset="0"/>
              </a:rPr>
              <a:t>使用暴力求解算法</a:t>
            </a:r>
            <a:endParaRPr lang="zh-CN" altLang="en-US"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maxSum = 0</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for i in range(len(nums)):</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tempSum = 0</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for j in range(i,len(nums)):</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tempSum += nums[j]</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if tempSum&gt;maxSum:</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maxSum = tempSum</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return tempArr</a:t>
            </a:r>
            <a:endParaRPr lang="en-US" altLang="zh-CN" sz="1600">
              <a:solidFill>
                <a:schemeClr val="tx1"/>
              </a:solidFill>
              <a:uFillTx/>
              <a:latin typeface="Times New Roman" panose="02020603050405020304" pitchFamily="18" charset="0"/>
            </a:endParaRPr>
          </a:p>
        </p:txBody>
      </p:sp>
      <p:sp>
        <p:nvSpPr>
          <p:cNvPr id="15" name="文本框 14"/>
          <p:cNvSpPr txBox="1"/>
          <p:nvPr/>
        </p:nvSpPr>
        <p:spPr>
          <a:xfrm>
            <a:off x="1028065" y="3141345"/>
            <a:ext cx="405130" cy="332105"/>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i</a:t>
            </a:r>
            <a:endParaRPr lang="en-US" altLang="zh-CN">
              <a:latin typeface="Times New Roman" panose="02020603050405020304" pitchFamily="18" charset="0"/>
              <a:cs typeface="Times New Roman" panose="02020603050405020304" pitchFamily="18" charset="0"/>
            </a:endParaRPr>
          </a:p>
        </p:txBody>
      </p:sp>
      <p:cxnSp>
        <p:nvCxnSpPr>
          <p:cNvPr id="16" name="直接箭头连接符 15"/>
          <p:cNvCxnSpPr/>
          <p:nvPr/>
        </p:nvCxnSpPr>
        <p:spPr>
          <a:xfrm flipH="1" flipV="1">
            <a:off x="1158240" y="2876550"/>
            <a:ext cx="0" cy="26479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8" name="文本框 7"/>
          <p:cNvSpPr txBox="1"/>
          <p:nvPr/>
        </p:nvSpPr>
        <p:spPr>
          <a:xfrm>
            <a:off x="1478915" y="3131820"/>
            <a:ext cx="405130" cy="332105"/>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j</a:t>
            </a:r>
            <a:endParaRPr lang="en-US" altLang="zh-CN">
              <a:latin typeface="Times New Roman" panose="02020603050405020304" pitchFamily="18" charset="0"/>
              <a:cs typeface="Times New Roman" panose="02020603050405020304" pitchFamily="18" charset="0"/>
            </a:endParaRPr>
          </a:p>
        </p:txBody>
      </p:sp>
      <p:cxnSp>
        <p:nvCxnSpPr>
          <p:cNvPr id="9" name="直接箭头连接符 8"/>
          <p:cNvCxnSpPr/>
          <p:nvPr/>
        </p:nvCxnSpPr>
        <p:spPr>
          <a:xfrm flipH="1" flipV="1">
            <a:off x="1609090" y="2867025"/>
            <a:ext cx="0" cy="26479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14" name="文本框 13"/>
          <p:cNvSpPr txBox="1"/>
          <p:nvPr/>
        </p:nvSpPr>
        <p:spPr>
          <a:xfrm>
            <a:off x="666750" y="3644900"/>
            <a:ext cx="6188075" cy="323850"/>
          </a:xfrm>
          <a:prstGeom prst="rect">
            <a:avLst/>
          </a:prstGeom>
          <a:noFill/>
        </p:spPr>
        <p:txBody>
          <a:bodyPr wrap="square" rtlCol="0">
            <a:noAutofit/>
          </a:bodyPr>
          <a:p>
            <a:r>
              <a:rPr lang="zh-CN" altLang="en-US"/>
              <a:t>定义两个指针，</a:t>
            </a:r>
            <a:r>
              <a:rPr lang="en-US" altLang="zh-CN"/>
              <a:t>j</a:t>
            </a:r>
            <a:r>
              <a:rPr lang="zh-CN" altLang="en-US"/>
              <a:t>指针向右移动寻找以</a:t>
            </a:r>
            <a:r>
              <a:rPr lang="en-US" altLang="zh-CN"/>
              <a:t>i</a:t>
            </a:r>
            <a:r>
              <a:rPr lang="zh-CN" altLang="en-US"/>
              <a:t>指针开始的</a:t>
            </a:r>
            <a:r>
              <a:rPr lang="zh-CN" altLang="en-US"/>
              <a:t>最大值</a:t>
            </a:r>
            <a:endParaRPr lang="zh-CN" altLang="en-US"/>
          </a:p>
        </p:txBody>
      </p:sp>
      <p:sp>
        <p:nvSpPr>
          <p:cNvPr id="18" name="文本框 17"/>
          <p:cNvSpPr txBox="1"/>
          <p:nvPr/>
        </p:nvSpPr>
        <p:spPr>
          <a:xfrm>
            <a:off x="683895" y="4077335"/>
            <a:ext cx="6617335" cy="445770"/>
          </a:xfrm>
          <a:prstGeom prst="rect">
            <a:avLst/>
          </a:prstGeom>
          <a:noFill/>
        </p:spPr>
        <p:txBody>
          <a:bodyPr wrap="square" rtlCol="0">
            <a:noAutofit/>
          </a:bodyPr>
          <a:p>
            <a:r>
              <a:rPr lang="en-US" altLang="zh-CN"/>
              <a:t>j</a:t>
            </a:r>
            <a:r>
              <a:rPr lang="zh-CN" altLang="en-US"/>
              <a:t>指针直至移动到最后的位置，</a:t>
            </a:r>
            <a:r>
              <a:rPr lang="zh-CN" altLang="en-US"/>
              <a:t>然后找到最大值，然后移动</a:t>
            </a:r>
            <a:r>
              <a:rPr lang="en-US" altLang="zh-CN"/>
              <a:t>i</a:t>
            </a:r>
            <a:r>
              <a:rPr lang="zh-CN" altLang="en-US"/>
              <a:t>指针</a:t>
            </a:r>
            <a:endParaRPr lang="zh-CN" altLang="en-US"/>
          </a:p>
        </p:txBody>
      </p:sp>
      <p:sp>
        <p:nvSpPr>
          <p:cNvPr id="19" name="文本框 18"/>
          <p:cNvSpPr txBox="1"/>
          <p:nvPr/>
        </p:nvSpPr>
        <p:spPr>
          <a:xfrm>
            <a:off x="1475740" y="3141345"/>
            <a:ext cx="405130" cy="332105"/>
          </a:xfrm>
          <a:prstGeom prst="rect">
            <a:avLst/>
          </a:prstGeom>
          <a:noFill/>
        </p:spPr>
        <p:txBody>
          <a:bodyPr wrap="square" rtlCol="0">
            <a:noAutofit/>
          </a:bodyPr>
          <a:p>
            <a:r>
              <a:rPr lang="en-US" altLang="zh-CN">
                <a:solidFill>
                  <a:srgbClr val="FF0000"/>
                </a:solidFill>
                <a:latin typeface="Times New Roman" panose="02020603050405020304" pitchFamily="18" charset="0"/>
                <a:cs typeface="Times New Roman" panose="02020603050405020304" pitchFamily="18" charset="0"/>
              </a:rPr>
              <a:t>i</a:t>
            </a:r>
            <a:endParaRPr lang="en-US" altLang="zh-CN">
              <a:solidFill>
                <a:srgbClr val="FF0000"/>
              </a:solidFill>
              <a:latin typeface="Times New Roman" panose="02020603050405020304" pitchFamily="18" charset="0"/>
              <a:cs typeface="Times New Roman" panose="02020603050405020304" pitchFamily="18" charset="0"/>
            </a:endParaRPr>
          </a:p>
        </p:txBody>
      </p:sp>
      <p:cxnSp>
        <p:nvCxnSpPr>
          <p:cNvPr id="20" name="直接箭头连接符 19"/>
          <p:cNvCxnSpPr/>
          <p:nvPr/>
        </p:nvCxnSpPr>
        <p:spPr>
          <a:xfrm flipH="1" flipV="1">
            <a:off x="1605915" y="2876550"/>
            <a:ext cx="0" cy="26479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500" fill="hold"/>
                                        <p:tgtEl>
                                          <p:spTgt spid="15"/>
                                        </p:tgtEl>
                                        <p:attrNameLst>
                                          <p:attrName>ppt_x</p:attrName>
                                        </p:attrNameLst>
                                      </p:cBhvr>
                                      <p:tavLst>
                                        <p:tav tm="0">
                                          <p:val>
                                            <p:strVal val="#ppt_x"/>
                                          </p:val>
                                        </p:tav>
                                        <p:tav tm="100000">
                                          <p:val>
                                            <p:strVal val="#ppt_x"/>
                                          </p:val>
                                        </p:tav>
                                      </p:tavLst>
                                    </p:anim>
                                    <p:anim calcmode="lin" valueType="num">
                                      <p:cBhvr additive="base">
                                        <p:cTn id="12" dur="500" fill="hold"/>
                                        <p:tgtEl>
                                          <p:spTgt spid="15"/>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ppt_x"/>
                                          </p:val>
                                        </p:tav>
                                        <p:tav tm="100000">
                                          <p:val>
                                            <p:strVal val="#ppt_x"/>
                                          </p:val>
                                        </p:tav>
                                      </p:tavLst>
                                    </p:anim>
                                    <p:anim calcmode="lin" valueType="num">
                                      <p:cBhvr additive="base">
                                        <p:cTn id="16" dur="500" fill="hold"/>
                                        <p:tgtEl>
                                          <p:spTgt spid="9"/>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0" presetClass="path" presetSubtype="0" accel="50000" decel="50000" fill="hold" nodeType="clickEffect">
                                  <p:stCondLst>
                                    <p:cond delay="0"/>
                                  </p:stCondLst>
                                  <p:childTnLst>
                                    <p:animMotion origin="layout" path="M 0 0 L 0.0563194 -0.000277778 " pathEditMode="relative" rAng="0" ptsTypes="">
                                      <p:cBhvr>
                                        <p:cTn id="24" dur="2000" fill="hold"/>
                                        <p:tgtEl>
                                          <p:spTgt spid="9"/>
                                        </p:tgtEl>
                                        <p:attrNameLst>
                                          <p:attrName>ppt_x</p:attrName>
                                          <p:attrName>ppt_y</p:attrName>
                                        </p:attrNameLst>
                                      </p:cBhvr>
                                      <p:rCtr x="28" y="5"/>
                                    </p:animMotion>
                                  </p:childTnLst>
                                </p:cTn>
                              </p:par>
                              <p:par>
                                <p:cTn id="25" presetID="0" presetClass="path" presetSubtype="0" accel="50000" decel="50000" fill="hold" grpId="2" nodeType="withEffect">
                                  <p:stCondLst>
                                    <p:cond delay="0"/>
                                  </p:stCondLst>
                                  <p:childTnLst>
                                    <p:animMotion origin="layout" path="M 0 0 L 0.05625 -0.00185185 " pathEditMode="relative" rAng="0" ptsTypes="">
                                      <p:cBhvr>
                                        <p:cTn id="26" dur="2000" fill="hold"/>
                                        <p:tgtEl>
                                          <p:spTgt spid="8"/>
                                        </p:tgtEl>
                                        <p:attrNameLst>
                                          <p:attrName>ppt_x</p:attrName>
                                          <p:attrName>ppt_y</p:attrName>
                                        </p:attrNameLst>
                                      </p:cBhvr>
                                      <p:rCtr x="28" y="5"/>
                                    </p:animMotion>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500" fill="hold"/>
                                        <p:tgtEl>
                                          <p:spTgt spid="14"/>
                                        </p:tgtEl>
                                        <p:attrNameLst>
                                          <p:attrName>ppt_x</p:attrName>
                                        </p:attrNameLst>
                                      </p:cBhvr>
                                      <p:tavLst>
                                        <p:tav tm="0">
                                          <p:val>
                                            <p:strVal val="#ppt_x"/>
                                          </p:val>
                                        </p:tav>
                                        <p:tav tm="100000">
                                          <p:val>
                                            <p:strVal val="#ppt_x"/>
                                          </p:val>
                                        </p:tav>
                                      </p:tavLst>
                                    </p:anim>
                                    <p:anim calcmode="lin" valueType="num">
                                      <p:cBhvr additive="base">
                                        <p:cTn id="3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0" presetClass="path" presetSubtype="0" accel="50000" decel="50000" fill="hold" nodeType="clickEffect">
                                  <p:stCondLst>
                                    <p:cond delay="0"/>
                                  </p:stCondLst>
                                  <p:childTnLst>
                                    <p:animMotion origin="layout" path="M 0.0590278 0 L 0.649653 0 " pathEditMode="relative" rAng="0" ptsTypes="">
                                      <p:cBhvr>
                                        <p:cTn id="36" dur="2000" fill="hold"/>
                                        <p:tgtEl>
                                          <p:spTgt spid="9"/>
                                        </p:tgtEl>
                                        <p:attrNameLst>
                                          <p:attrName>ppt_x</p:attrName>
                                          <p:attrName>ppt_y</p:attrName>
                                        </p:attrNameLst>
                                      </p:cBhvr>
                                      <p:rCtr x="295" y="0"/>
                                    </p:animMotion>
                                  </p:childTnLst>
                                </p:cTn>
                              </p:par>
                              <p:par>
                                <p:cTn id="37" presetID="0" presetClass="path" presetSubtype="0" accel="50000" decel="50000" fill="hold" grpId="3" nodeType="withEffect">
                                  <p:stCondLst>
                                    <p:cond delay="0"/>
                                  </p:stCondLst>
                                  <p:childTnLst>
                                    <p:animMotion origin="layout" path="M 0.0590278 0 L 0.649653 0 " pathEditMode="relative" rAng="0" ptsTypes="">
                                      <p:cBhvr>
                                        <p:cTn id="38" dur="2000" fill="hold"/>
                                        <p:tgtEl>
                                          <p:spTgt spid="8"/>
                                        </p:tgtEl>
                                        <p:attrNameLst>
                                          <p:attrName>ppt_x</p:attrName>
                                          <p:attrName>ppt_y</p:attrName>
                                        </p:attrNameLst>
                                      </p:cBhvr>
                                      <p:rCtr x="295" y="0"/>
                                    </p:animMotion>
                                  </p:childTnLst>
                                </p:cTn>
                              </p:par>
                            </p:childTnLst>
                          </p:cTn>
                        </p:par>
                      </p:childTnLst>
                    </p:cTn>
                  </p:par>
                  <p:par>
                    <p:cTn id="39" fill="hold">
                      <p:stCondLst>
                        <p:cond delay="indefinite"/>
                      </p:stCondLst>
                      <p:childTnLst>
                        <p:par>
                          <p:cTn id="40" fill="hold">
                            <p:stCondLst>
                              <p:cond delay="0"/>
                            </p:stCondLst>
                            <p:childTnLst>
                              <p:par>
                                <p:cTn id="41" presetID="2" presetClass="exit" presetSubtype="4" fill="hold" nodeType="clickEffect">
                                  <p:stCondLst>
                                    <p:cond delay="0"/>
                                  </p:stCondLst>
                                  <p:childTnLst>
                                    <p:anim calcmode="lin" valueType="num">
                                      <p:cBhvr additive="base">
                                        <p:cTn id="42" dur="500"/>
                                        <p:tgtEl>
                                          <p:spTgt spid="16"/>
                                        </p:tgtEl>
                                        <p:attrNameLst>
                                          <p:attrName>ppt_x</p:attrName>
                                        </p:attrNameLst>
                                      </p:cBhvr>
                                      <p:tavLst>
                                        <p:tav tm="0">
                                          <p:val>
                                            <p:strVal val="ppt_x"/>
                                          </p:val>
                                        </p:tav>
                                        <p:tav tm="100000">
                                          <p:val>
                                            <p:strVal val="ppt_x"/>
                                          </p:val>
                                        </p:tav>
                                      </p:tavLst>
                                    </p:anim>
                                    <p:anim calcmode="lin" valueType="num">
                                      <p:cBhvr additive="base">
                                        <p:cTn id="43" dur="500"/>
                                        <p:tgtEl>
                                          <p:spTgt spid="16"/>
                                        </p:tgtEl>
                                        <p:attrNameLst>
                                          <p:attrName>ppt_y</p:attrName>
                                        </p:attrNameLst>
                                      </p:cBhvr>
                                      <p:tavLst>
                                        <p:tav tm="0">
                                          <p:val>
                                            <p:strVal val="ppt_y"/>
                                          </p:val>
                                        </p:tav>
                                        <p:tav tm="100000">
                                          <p:val>
                                            <p:strVal val="1+ppt_h/2"/>
                                          </p:val>
                                        </p:tav>
                                      </p:tavLst>
                                    </p:anim>
                                    <p:set>
                                      <p:cBhvr>
                                        <p:cTn id="44" dur="1" fill="hold">
                                          <p:stCondLst>
                                            <p:cond delay="499"/>
                                          </p:stCondLst>
                                        </p:cTn>
                                        <p:tgtEl>
                                          <p:spTgt spid="16"/>
                                        </p:tgtEl>
                                        <p:attrNameLst>
                                          <p:attrName>style.visibility</p:attrName>
                                        </p:attrNameLst>
                                      </p:cBhvr>
                                      <p:to>
                                        <p:strVal val="hidden"/>
                                      </p:to>
                                    </p:set>
                                  </p:childTnLst>
                                </p:cTn>
                              </p:par>
                              <p:par>
                                <p:cTn id="45" presetID="2" presetClass="exit" presetSubtype="4" fill="hold" grpId="2" nodeType="withEffect">
                                  <p:stCondLst>
                                    <p:cond delay="0"/>
                                  </p:stCondLst>
                                  <p:childTnLst>
                                    <p:anim calcmode="lin" valueType="num">
                                      <p:cBhvr additive="base">
                                        <p:cTn id="46" dur="500"/>
                                        <p:tgtEl>
                                          <p:spTgt spid="15"/>
                                        </p:tgtEl>
                                        <p:attrNameLst>
                                          <p:attrName>ppt_x</p:attrName>
                                        </p:attrNameLst>
                                      </p:cBhvr>
                                      <p:tavLst>
                                        <p:tav tm="0">
                                          <p:val>
                                            <p:strVal val="ppt_x"/>
                                          </p:val>
                                        </p:tav>
                                        <p:tav tm="100000">
                                          <p:val>
                                            <p:strVal val="ppt_x"/>
                                          </p:val>
                                        </p:tav>
                                      </p:tavLst>
                                    </p:anim>
                                    <p:anim calcmode="lin" valueType="num">
                                      <p:cBhvr additive="base">
                                        <p:cTn id="47" dur="500"/>
                                        <p:tgtEl>
                                          <p:spTgt spid="15"/>
                                        </p:tgtEl>
                                        <p:attrNameLst>
                                          <p:attrName>ppt_y</p:attrName>
                                        </p:attrNameLst>
                                      </p:cBhvr>
                                      <p:tavLst>
                                        <p:tav tm="0">
                                          <p:val>
                                            <p:strVal val="ppt_y"/>
                                          </p:val>
                                        </p:tav>
                                        <p:tav tm="100000">
                                          <p:val>
                                            <p:strVal val="1+ppt_h/2"/>
                                          </p:val>
                                        </p:tav>
                                      </p:tavLst>
                                    </p:anim>
                                    <p:set>
                                      <p:cBhvr>
                                        <p:cTn id="48" dur="1" fill="hold">
                                          <p:stCondLst>
                                            <p:cond delay="499"/>
                                          </p:stCondLst>
                                        </p:cTn>
                                        <p:tgtEl>
                                          <p:spTgt spid="15"/>
                                        </p:tgtEl>
                                        <p:attrNameLst>
                                          <p:attrName>style.visibility</p:attrName>
                                        </p:attrNameLst>
                                      </p:cBhvr>
                                      <p:to>
                                        <p:strVal val="hidden"/>
                                      </p:to>
                                    </p:set>
                                  </p:childTnLst>
                                </p:cTn>
                              </p:par>
                              <p:par>
                                <p:cTn id="49" presetID="2" presetClass="exit" presetSubtype="4" fill="hold" nodeType="withEffect">
                                  <p:stCondLst>
                                    <p:cond delay="0"/>
                                  </p:stCondLst>
                                  <p:childTnLst>
                                    <p:anim calcmode="lin" valueType="num">
                                      <p:cBhvr additive="base">
                                        <p:cTn id="50" dur="500"/>
                                        <p:tgtEl>
                                          <p:spTgt spid="9"/>
                                        </p:tgtEl>
                                        <p:attrNameLst>
                                          <p:attrName>ppt_x</p:attrName>
                                        </p:attrNameLst>
                                      </p:cBhvr>
                                      <p:tavLst>
                                        <p:tav tm="0">
                                          <p:val>
                                            <p:strVal val="ppt_x"/>
                                          </p:val>
                                        </p:tav>
                                        <p:tav tm="100000">
                                          <p:val>
                                            <p:strVal val="ppt_x"/>
                                          </p:val>
                                        </p:tav>
                                      </p:tavLst>
                                    </p:anim>
                                    <p:anim calcmode="lin" valueType="num">
                                      <p:cBhvr additive="base">
                                        <p:cTn id="51" dur="500"/>
                                        <p:tgtEl>
                                          <p:spTgt spid="9"/>
                                        </p:tgtEl>
                                        <p:attrNameLst>
                                          <p:attrName>ppt_y</p:attrName>
                                        </p:attrNameLst>
                                      </p:cBhvr>
                                      <p:tavLst>
                                        <p:tav tm="0">
                                          <p:val>
                                            <p:strVal val="ppt_y"/>
                                          </p:val>
                                        </p:tav>
                                        <p:tav tm="100000">
                                          <p:val>
                                            <p:strVal val="1+ppt_h/2"/>
                                          </p:val>
                                        </p:tav>
                                      </p:tavLst>
                                    </p:anim>
                                    <p:set>
                                      <p:cBhvr>
                                        <p:cTn id="52" dur="1" fill="hold">
                                          <p:stCondLst>
                                            <p:cond delay="499"/>
                                          </p:stCondLst>
                                        </p:cTn>
                                        <p:tgtEl>
                                          <p:spTgt spid="9"/>
                                        </p:tgtEl>
                                        <p:attrNameLst>
                                          <p:attrName>style.visibility</p:attrName>
                                        </p:attrNameLst>
                                      </p:cBhvr>
                                      <p:to>
                                        <p:strVal val="hidden"/>
                                      </p:to>
                                    </p:set>
                                  </p:childTnLst>
                                </p:cTn>
                              </p:par>
                              <p:par>
                                <p:cTn id="53" presetID="2" presetClass="exit" presetSubtype="4" fill="hold" grpId="4" nodeType="withEffect">
                                  <p:stCondLst>
                                    <p:cond delay="0"/>
                                  </p:stCondLst>
                                  <p:childTnLst>
                                    <p:anim calcmode="lin" valueType="num">
                                      <p:cBhvr additive="base">
                                        <p:cTn id="54" dur="500"/>
                                        <p:tgtEl>
                                          <p:spTgt spid="8"/>
                                        </p:tgtEl>
                                        <p:attrNameLst>
                                          <p:attrName>ppt_x</p:attrName>
                                        </p:attrNameLst>
                                      </p:cBhvr>
                                      <p:tavLst>
                                        <p:tav tm="0">
                                          <p:val>
                                            <p:strVal val="ppt_x"/>
                                          </p:val>
                                        </p:tav>
                                        <p:tav tm="100000">
                                          <p:val>
                                            <p:strVal val="ppt_x"/>
                                          </p:val>
                                        </p:tav>
                                      </p:tavLst>
                                    </p:anim>
                                    <p:anim calcmode="lin" valueType="num">
                                      <p:cBhvr additive="base">
                                        <p:cTn id="55" dur="500"/>
                                        <p:tgtEl>
                                          <p:spTgt spid="8"/>
                                        </p:tgtEl>
                                        <p:attrNameLst>
                                          <p:attrName>ppt_y</p:attrName>
                                        </p:attrNameLst>
                                      </p:cBhvr>
                                      <p:tavLst>
                                        <p:tav tm="0">
                                          <p:val>
                                            <p:strVal val="ppt_y"/>
                                          </p:val>
                                        </p:tav>
                                        <p:tav tm="100000">
                                          <p:val>
                                            <p:strVal val="1+ppt_h/2"/>
                                          </p:val>
                                        </p:tav>
                                      </p:tavLst>
                                    </p:anim>
                                    <p:set>
                                      <p:cBhvr>
                                        <p:cTn id="56" dur="1" fill="hold">
                                          <p:stCondLst>
                                            <p:cond delay="499"/>
                                          </p:stCondLst>
                                        </p:cTn>
                                        <p:tgtEl>
                                          <p:spTgt spid="8"/>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8"/>
                                        </p:tgtEl>
                                        <p:attrNameLst>
                                          <p:attrName>style.visibility</p:attrName>
                                        </p:attrNameLst>
                                      </p:cBhvr>
                                      <p:to>
                                        <p:strVal val="visible"/>
                                      </p:to>
                                    </p:set>
                                    <p:anim calcmode="lin" valueType="num">
                                      <p:cBhvr additive="base">
                                        <p:cTn id="61" dur="500" fill="hold"/>
                                        <p:tgtEl>
                                          <p:spTgt spid="18"/>
                                        </p:tgtEl>
                                        <p:attrNameLst>
                                          <p:attrName>ppt_x</p:attrName>
                                        </p:attrNameLst>
                                      </p:cBhvr>
                                      <p:tavLst>
                                        <p:tav tm="0">
                                          <p:val>
                                            <p:strVal val="#ppt_x"/>
                                          </p:val>
                                        </p:tav>
                                        <p:tav tm="100000">
                                          <p:val>
                                            <p:strVal val="#ppt_x"/>
                                          </p:val>
                                        </p:tav>
                                      </p:tavLst>
                                    </p:anim>
                                    <p:anim calcmode="lin" valueType="num">
                                      <p:cBhvr additive="base">
                                        <p:cTn id="62"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20"/>
                                        </p:tgtEl>
                                        <p:attrNameLst>
                                          <p:attrName>style.visibility</p:attrName>
                                        </p:attrNameLst>
                                      </p:cBhvr>
                                      <p:to>
                                        <p:strVal val="visible"/>
                                      </p:to>
                                    </p:set>
                                    <p:anim calcmode="lin" valueType="num">
                                      <p:cBhvr additive="base">
                                        <p:cTn id="67" dur="500" fill="hold"/>
                                        <p:tgtEl>
                                          <p:spTgt spid="20"/>
                                        </p:tgtEl>
                                        <p:attrNameLst>
                                          <p:attrName>ppt_x</p:attrName>
                                        </p:attrNameLst>
                                      </p:cBhvr>
                                      <p:tavLst>
                                        <p:tav tm="0">
                                          <p:val>
                                            <p:strVal val="#ppt_x"/>
                                          </p:val>
                                        </p:tav>
                                        <p:tav tm="100000">
                                          <p:val>
                                            <p:strVal val="#ppt_x"/>
                                          </p:val>
                                        </p:tav>
                                      </p:tavLst>
                                    </p:anim>
                                    <p:anim calcmode="lin" valueType="num">
                                      <p:cBhvr additive="base">
                                        <p:cTn id="68" dur="500" fill="hold"/>
                                        <p:tgtEl>
                                          <p:spTgt spid="20"/>
                                        </p:tgtEl>
                                        <p:attrNameLst>
                                          <p:attrName>ppt_y</p:attrName>
                                        </p:attrNameLst>
                                      </p:cBhvr>
                                      <p:tavLst>
                                        <p:tav tm="0">
                                          <p:val>
                                            <p:strVal val="1+#ppt_h/2"/>
                                          </p:val>
                                        </p:tav>
                                        <p:tav tm="100000">
                                          <p:val>
                                            <p:strVal val="#ppt_y"/>
                                          </p:val>
                                        </p:tav>
                                      </p:tavLst>
                                    </p:anim>
                                  </p:childTnLst>
                                </p:cTn>
                              </p:par>
                              <p:par>
                                <p:cTn id="69" presetID="2" presetClass="entr" presetSubtype="4" fill="hold" grpId="2" nodeType="withEffect">
                                  <p:stCondLst>
                                    <p:cond delay="0"/>
                                  </p:stCondLst>
                                  <p:childTnLst>
                                    <p:set>
                                      <p:cBhvr>
                                        <p:cTn id="70" dur="1" fill="hold">
                                          <p:stCondLst>
                                            <p:cond delay="0"/>
                                          </p:stCondLst>
                                        </p:cTn>
                                        <p:tgtEl>
                                          <p:spTgt spid="19"/>
                                        </p:tgtEl>
                                        <p:attrNameLst>
                                          <p:attrName>style.visibility</p:attrName>
                                        </p:attrNameLst>
                                      </p:cBhvr>
                                      <p:to>
                                        <p:strVal val="visible"/>
                                      </p:to>
                                    </p:set>
                                    <p:anim calcmode="lin" valueType="num">
                                      <p:cBhvr additive="base">
                                        <p:cTn id="71" dur="500" fill="hold"/>
                                        <p:tgtEl>
                                          <p:spTgt spid="19"/>
                                        </p:tgtEl>
                                        <p:attrNameLst>
                                          <p:attrName>ppt_x</p:attrName>
                                        </p:attrNameLst>
                                      </p:cBhvr>
                                      <p:tavLst>
                                        <p:tav tm="0">
                                          <p:val>
                                            <p:strVal val="#ppt_x"/>
                                          </p:val>
                                        </p:tav>
                                        <p:tav tm="100000">
                                          <p:val>
                                            <p:strVal val="#ppt_x"/>
                                          </p:val>
                                        </p:tav>
                                      </p:tavLst>
                                    </p:anim>
                                    <p:anim calcmode="lin" valueType="num">
                                      <p:cBhvr additive="base">
                                        <p:cTn id="7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grpId="0" nodeType="clickEffect">
                                  <p:stCondLst>
                                    <p:cond delay="0"/>
                                  </p:stCondLst>
                                  <p:childTnLst>
                                    <p:set>
                                      <p:cBhvr>
                                        <p:cTn id="76" dur="1" fill="hold">
                                          <p:stCondLst>
                                            <p:cond delay="0"/>
                                          </p:stCondLst>
                                        </p:cTn>
                                        <p:tgtEl>
                                          <p:spTgt spid="4"/>
                                        </p:tgtEl>
                                        <p:attrNameLst>
                                          <p:attrName>style.visibility</p:attrName>
                                        </p:attrNameLst>
                                      </p:cBhvr>
                                      <p:to>
                                        <p:strVal val="visible"/>
                                      </p:to>
                                    </p:set>
                                    <p:anim calcmode="lin" valueType="num">
                                      <p:cBhvr additive="base">
                                        <p:cTn id="77" dur="500" fill="hold"/>
                                        <p:tgtEl>
                                          <p:spTgt spid="4"/>
                                        </p:tgtEl>
                                        <p:attrNameLst>
                                          <p:attrName>ppt_x</p:attrName>
                                        </p:attrNameLst>
                                      </p:cBhvr>
                                      <p:tavLst>
                                        <p:tav tm="0">
                                          <p:val>
                                            <p:strVal val="#ppt_x"/>
                                          </p:val>
                                        </p:tav>
                                        <p:tav tm="100000">
                                          <p:val>
                                            <p:strVal val="#ppt_x"/>
                                          </p:val>
                                        </p:tav>
                                      </p:tavLst>
                                    </p:anim>
                                    <p:anim calcmode="lin" valueType="num">
                                      <p:cBhvr additive="base">
                                        <p:cTn id="7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8" grpId="0"/>
      <p:bldP spid="15" grpId="1"/>
      <p:bldP spid="8" grpId="1"/>
      <p:bldP spid="8" grpId="2"/>
      <p:bldP spid="14" grpId="0"/>
      <p:bldP spid="14" grpId="1"/>
      <p:bldP spid="8" grpId="3"/>
      <p:bldP spid="15" grpId="2"/>
      <p:bldP spid="8" grpId="4"/>
      <p:bldP spid="19" grpId="1"/>
      <p:bldP spid="19" grpId="2"/>
      <p:bldP spid="18" grpId="0"/>
      <p:bldP spid="4" grpId="0"/>
      <p:bldP spid="4" grpId="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39279" y="1052736"/>
            <a:ext cx="3406140"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3.3.3 </a:t>
            </a:r>
            <a:r>
              <a:rPr lang="zh-CN" altLang="en-US" sz="2800" b="1" dirty="0">
                <a:solidFill>
                  <a:srgbClr val="0000FF"/>
                </a:solidFill>
                <a:latin typeface="楷体" panose="02010609060101010101" pitchFamily="49" charset="-122"/>
                <a:ea typeface="楷体" panose="02010609060101010101" pitchFamily="49" charset="-122"/>
              </a:rPr>
              <a:t>二分</a:t>
            </a:r>
            <a:r>
              <a:rPr lang="zh-CN" altLang="en-US" sz="2800" b="1" dirty="0">
                <a:solidFill>
                  <a:srgbClr val="0000FF"/>
                </a:solidFill>
                <a:latin typeface="楷体" panose="02010609060101010101" pitchFamily="49" charset="-122"/>
                <a:ea typeface="楷体" panose="02010609060101010101" pitchFamily="49" charset="-122"/>
              </a:rPr>
              <a:t>设计案例</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2" name="文本框 1"/>
          <p:cNvSpPr txBox="1"/>
          <p:nvPr/>
        </p:nvSpPr>
        <p:spPr>
          <a:xfrm>
            <a:off x="539750" y="1819910"/>
            <a:ext cx="5086985" cy="368300"/>
          </a:xfrm>
          <a:prstGeom prst="rect">
            <a:avLst/>
          </a:prstGeom>
          <a:noFill/>
        </p:spPr>
        <p:txBody>
          <a:bodyPr wrap="square" rtlCol="0">
            <a:spAutoFit/>
          </a:bodyPr>
          <a:p>
            <a:r>
              <a:rPr lang="zh-CN" altLang="en-US"/>
              <a:t>（</a:t>
            </a:r>
            <a:r>
              <a:rPr lang="en-US" altLang="zh-CN">
                <a:latin typeface="Times New Roman" panose="02020603050405020304" pitchFamily="18" charset="0"/>
                <a:cs typeface="Times New Roman" panose="02020603050405020304" pitchFamily="18" charset="0"/>
              </a:rPr>
              <a:t>2</a:t>
            </a:r>
            <a:r>
              <a:rPr lang="zh-CN" altLang="en-US"/>
              <a:t>）如何用分治法来解决该</a:t>
            </a:r>
            <a:r>
              <a:rPr lang="zh-CN" altLang="en-US"/>
              <a:t>问题？</a:t>
            </a:r>
            <a:endParaRPr lang="zh-CN" altLang="en-US"/>
          </a:p>
        </p:txBody>
      </p:sp>
      <p:sp>
        <p:nvSpPr>
          <p:cNvPr id="3" name="文本框 2"/>
          <p:cNvSpPr txBox="1"/>
          <p:nvPr/>
        </p:nvSpPr>
        <p:spPr>
          <a:xfrm>
            <a:off x="664845" y="2236470"/>
            <a:ext cx="8278495" cy="580390"/>
          </a:xfrm>
          <a:prstGeom prst="rect">
            <a:avLst/>
          </a:prstGeom>
          <a:noFill/>
        </p:spPr>
        <p:txBody>
          <a:bodyPr wrap="square" rtlCol="0">
            <a:noAutofit/>
          </a:bodyPr>
          <a:p>
            <a:r>
              <a:rPr lang="zh-CN" altLang="en-US"/>
              <a:t>如果将数组分成均等的二部分，仔细思考一下最大子数组会出现在什么</a:t>
            </a:r>
            <a:r>
              <a:rPr lang="zh-CN" altLang="en-US"/>
              <a:t>地方？</a:t>
            </a:r>
            <a:endParaRPr lang="zh-CN" altLang="en-US"/>
          </a:p>
        </p:txBody>
      </p:sp>
      <p:graphicFrame>
        <p:nvGraphicFramePr>
          <p:cNvPr id="6" name="表格 5"/>
          <p:cNvGraphicFramePr/>
          <p:nvPr>
            <p:custDataLst>
              <p:tags r:id="rId1"/>
            </p:custDataLst>
          </p:nvPr>
        </p:nvGraphicFramePr>
        <p:xfrm>
          <a:off x="971550" y="2865120"/>
          <a:ext cx="6854190" cy="424180"/>
        </p:xfrm>
        <a:graphic>
          <a:graphicData uri="http://schemas.openxmlformats.org/drawingml/2006/table">
            <a:tbl>
              <a:tblPr firstRow="1" bandRow="1">
                <a:tableStyleId>{5C22544A-7EE6-4342-B048-85BDC9FD1C3A}</a:tableStyleId>
              </a:tblPr>
              <a:tblGrid>
                <a:gridCol w="489585"/>
                <a:gridCol w="489585"/>
                <a:gridCol w="489585"/>
                <a:gridCol w="489585"/>
                <a:gridCol w="489585"/>
                <a:gridCol w="489585"/>
                <a:gridCol w="489585"/>
              </a:tblGrid>
              <a:tr h="424180">
                <a:tc>
                  <a:txBody>
                    <a:bodyPr/>
                    <a:p>
                      <a:pPr>
                        <a:buNone/>
                      </a:pPr>
                      <a:r>
                        <a:rPr lang="en-US" altLang="zh-CN">
                          <a:solidFill>
                            <a:schemeClr val="tx1"/>
                          </a:solidFill>
                          <a:latin typeface="Times New Roman" panose="02020603050405020304" pitchFamily="18" charset="0"/>
                          <a:cs typeface="Times New Roman" panose="02020603050405020304" pitchFamily="18" charset="0"/>
                        </a:rPr>
                        <a:t>13</a:t>
                      </a:r>
                      <a:endParaRPr lang="en-US" altLang="zh-CN">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-3</a:t>
                      </a:r>
                      <a:endParaRPr lang="en-US" altLang="zh-CN">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-25</a:t>
                      </a:r>
                      <a:endParaRPr lang="en-US" altLang="zh-CN">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20</a:t>
                      </a:r>
                      <a:endParaRPr lang="en-US" altLang="zh-CN">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-3</a:t>
                      </a:r>
                      <a:endParaRPr lang="en-US" altLang="zh-CN">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-16</a:t>
                      </a:r>
                      <a:endParaRPr lang="en-US" altLang="zh-CN">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-23</a:t>
                      </a:r>
                      <a:endParaRPr lang="en-US" altLang="zh-CN">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bl>
          </a:graphicData>
        </a:graphic>
      </p:graphicFrame>
      <p:graphicFrame>
        <p:nvGraphicFramePr>
          <p:cNvPr id="7" name="表格 6"/>
          <p:cNvGraphicFramePr/>
          <p:nvPr/>
        </p:nvGraphicFramePr>
        <p:xfrm>
          <a:off x="4932045" y="2865120"/>
          <a:ext cx="3427095" cy="424180"/>
        </p:xfrm>
        <a:graphic>
          <a:graphicData uri="http://schemas.openxmlformats.org/drawingml/2006/table">
            <a:tbl>
              <a:tblPr firstRow="1" bandRow="1">
                <a:tableStyleId>{5C22544A-7EE6-4342-B048-85BDC9FD1C3A}</a:tableStyleId>
              </a:tblPr>
              <a:tblGrid>
                <a:gridCol w="489585"/>
                <a:gridCol w="489585"/>
                <a:gridCol w="489585"/>
                <a:gridCol w="489585"/>
                <a:gridCol w="489585"/>
                <a:gridCol w="489585"/>
                <a:gridCol w="489585"/>
              </a:tblGrid>
              <a:tr h="424180">
                <a:tc>
                  <a:txBody>
                    <a:bodyPr/>
                    <a:p>
                      <a:pPr>
                        <a:buNone/>
                      </a:pPr>
                      <a:r>
                        <a:rPr lang="en-US" altLang="zh-CN">
                          <a:solidFill>
                            <a:schemeClr val="tx1"/>
                          </a:solidFill>
                          <a:latin typeface="Times New Roman" panose="02020603050405020304" pitchFamily="18" charset="0"/>
                          <a:cs typeface="Times New Roman" panose="02020603050405020304" pitchFamily="18" charset="0"/>
                        </a:rPr>
                        <a:t>18</a:t>
                      </a:r>
                      <a:endParaRPr lang="en-US" altLang="zh-CN">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20</a:t>
                      </a:r>
                      <a:endParaRPr lang="en-US" altLang="zh-CN">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-7</a:t>
                      </a:r>
                      <a:endParaRPr lang="en-US" altLang="zh-CN">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12</a:t>
                      </a:r>
                      <a:endParaRPr lang="en-US" altLang="zh-CN">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-5</a:t>
                      </a:r>
                      <a:endParaRPr lang="en-US" altLang="zh-CN">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-22</a:t>
                      </a:r>
                      <a:endParaRPr lang="en-US" altLang="zh-CN">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15</a:t>
                      </a:r>
                      <a:endParaRPr lang="en-US" altLang="zh-CN">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bl>
          </a:graphicData>
        </a:graphic>
      </p:graphicFrame>
      <p:sp>
        <p:nvSpPr>
          <p:cNvPr id="10" name="文本框 9"/>
          <p:cNvSpPr txBox="1"/>
          <p:nvPr/>
        </p:nvSpPr>
        <p:spPr>
          <a:xfrm>
            <a:off x="474980" y="4149090"/>
            <a:ext cx="3809365" cy="1753235"/>
          </a:xfrm>
          <a:prstGeom prst="rect">
            <a:avLst/>
          </a:prstGeom>
          <a:noFill/>
        </p:spPr>
        <p:txBody>
          <a:bodyPr wrap="square" rtlCol="0">
            <a:spAutoFit/>
          </a:bodyPr>
          <a:p>
            <a:r>
              <a:rPr lang="zh-CN" altLang="en-US"/>
              <a:t>（</a:t>
            </a:r>
            <a:r>
              <a:rPr lang="en-US" altLang="zh-CN"/>
              <a:t>1</a:t>
            </a:r>
            <a:r>
              <a:rPr lang="zh-CN" altLang="en-US"/>
              <a:t>）最大子数组出现在左侧</a:t>
            </a:r>
            <a:r>
              <a:rPr lang="zh-CN" altLang="en-US"/>
              <a:t>数组</a:t>
            </a:r>
            <a:endParaRPr lang="zh-CN" altLang="en-US"/>
          </a:p>
          <a:p>
            <a:endParaRPr lang="zh-CN" altLang="en-US"/>
          </a:p>
          <a:p>
            <a:r>
              <a:rPr lang="zh-CN" altLang="en-US"/>
              <a:t>（</a:t>
            </a:r>
            <a:r>
              <a:rPr lang="en-US" altLang="zh-CN"/>
              <a:t>2</a:t>
            </a:r>
            <a:r>
              <a:rPr lang="zh-CN" altLang="en-US"/>
              <a:t>）最大子数组出现在右侧</a:t>
            </a:r>
            <a:r>
              <a:rPr lang="zh-CN" altLang="en-US"/>
              <a:t>数组</a:t>
            </a:r>
            <a:endParaRPr lang="zh-CN" altLang="en-US"/>
          </a:p>
          <a:p>
            <a:endParaRPr lang="zh-CN" altLang="en-US"/>
          </a:p>
          <a:p>
            <a:r>
              <a:rPr lang="zh-CN" altLang="en-US"/>
              <a:t>（</a:t>
            </a:r>
            <a:r>
              <a:rPr lang="en-US" altLang="zh-CN"/>
              <a:t>3</a:t>
            </a:r>
            <a:r>
              <a:rPr lang="zh-CN" altLang="en-US"/>
              <a:t>）最大子数据在被分成二部分，</a:t>
            </a:r>
            <a:r>
              <a:rPr lang="en-US" altLang="zh-CN"/>
              <a:t>           </a:t>
            </a:r>
            <a:r>
              <a:rPr lang="zh-CN" altLang="en-US"/>
              <a:t>分别在左数组右侧，右数组</a:t>
            </a:r>
            <a:r>
              <a:rPr lang="zh-CN" altLang="en-US"/>
              <a:t>左侧</a:t>
            </a:r>
            <a:endParaRPr lang="zh-CN" altLang="en-US"/>
          </a:p>
        </p:txBody>
      </p:sp>
      <p:graphicFrame>
        <p:nvGraphicFramePr>
          <p:cNvPr id="8" name="表格 7"/>
          <p:cNvGraphicFramePr/>
          <p:nvPr>
            <p:custDataLst>
              <p:tags r:id="rId2"/>
            </p:custDataLst>
          </p:nvPr>
        </p:nvGraphicFramePr>
        <p:xfrm>
          <a:off x="4356100" y="4293235"/>
          <a:ext cx="2164080" cy="365760"/>
        </p:xfrm>
        <a:graphic>
          <a:graphicData uri="http://schemas.openxmlformats.org/drawingml/2006/table">
            <a:tbl>
              <a:tblPr firstRow="1" bandRow="1">
                <a:tableStyleId>{5C22544A-7EE6-4342-B048-85BDC9FD1C3A}</a:tableStyleId>
              </a:tblPr>
              <a:tblGrid>
                <a:gridCol w="360680"/>
                <a:gridCol w="1442720"/>
                <a:gridCol w="360680"/>
              </a:tblGrid>
              <a:tr h="339090">
                <a:tc>
                  <a:txBody>
                    <a:bodyPr/>
                    <a:p>
                      <a:pPr>
                        <a:buNone/>
                      </a:pPr>
                      <a:endParaRPr lang="zh-CN" altLang="en-US">
                        <a:no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endParaRPr lang="zh-CN" altLang="en-US">
                        <a:no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4F7913"/>
                    </a:solidFill>
                  </a:tcPr>
                </a:tc>
                <a:tc>
                  <a:txBody>
                    <a:bodyPr/>
                    <a:p>
                      <a:pPr>
                        <a:buNone/>
                      </a:pPr>
                      <a:endParaRPr lang="zh-CN" altLang="en-US">
                        <a:no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bl>
          </a:graphicData>
        </a:graphic>
      </p:graphicFrame>
      <p:graphicFrame>
        <p:nvGraphicFramePr>
          <p:cNvPr id="9" name="表格 8"/>
          <p:cNvGraphicFramePr/>
          <p:nvPr>
            <p:custDataLst>
              <p:tags r:id="rId3"/>
            </p:custDataLst>
          </p:nvPr>
        </p:nvGraphicFramePr>
        <p:xfrm>
          <a:off x="6779260" y="4293235"/>
          <a:ext cx="2164080" cy="365760"/>
        </p:xfrm>
        <a:graphic>
          <a:graphicData uri="http://schemas.openxmlformats.org/drawingml/2006/table">
            <a:tbl>
              <a:tblPr firstRow="1" bandRow="1">
                <a:tableStyleId>{5C22544A-7EE6-4342-B048-85BDC9FD1C3A}</a:tableStyleId>
              </a:tblPr>
              <a:tblGrid>
                <a:gridCol w="360680"/>
                <a:gridCol w="1442720"/>
                <a:gridCol w="360680"/>
              </a:tblGrid>
              <a:tr h="339090">
                <a:tc>
                  <a:txBody>
                    <a:bodyPr/>
                    <a:p>
                      <a:pPr>
                        <a:buNone/>
                      </a:pPr>
                      <a:endParaRPr lang="zh-CN" altLang="en-US">
                        <a:no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endParaRPr lang="zh-CN" altLang="en-US">
                        <a:no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4F7913"/>
                    </a:solidFill>
                  </a:tcPr>
                </a:tc>
                <a:tc>
                  <a:txBody>
                    <a:bodyPr/>
                    <a:p>
                      <a:pPr>
                        <a:buNone/>
                      </a:pPr>
                      <a:endParaRPr lang="zh-CN" altLang="en-US">
                        <a:no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bl>
          </a:graphicData>
        </a:graphic>
      </p:graphicFrame>
      <p:sp>
        <p:nvSpPr>
          <p:cNvPr id="11" name="文本框 10"/>
          <p:cNvSpPr txBox="1"/>
          <p:nvPr/>
        </p:nvSpPr>
        <p:spPr>
          <a:xfrm>
            <a:off x="4068445" y="5013325"/>
            <a:ext cx="4828540" cy="745490"/>
          </a:xfrm>
          <a:prstGeom prst="rect">
            <a:avLst/>
          </a:prstGeom>
          <a:noFill/>
        </p:spPr>
        <p:txBody>
          <a:bodyPr wrap="square" rtlCol="0">
            <a:noAutofit/>
          </a:bodyPr>
          <a:p>
            <a:r>
              <a:rPr lang="zh-CN" altLang="en-US"/>
              <a:t>第一种和第二种示意图：左部分是最大子数组和，右部分是最大子数组</a:t>
            </a:r>
            <a:r>
              <a:rPr lang="zh-CN" altLang="en-US"/>
              <a:t>和。</a:t>
            </a:r>
            <a:endParaRPr lang="zh-CN" altLang="en-US"/>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a:spLocks noGrp="1"/>
          </p:cNvSpPr>
          <p:nvPr>
            <p:ph type="sldNum" sz="quarter" idx="10"/>
          </p:nvPr>
        </p:nvSpPr>
        <p:spPr/>
        <p:txBody>
          <a:bodyPr/>
          <a:p>
            <a:pPr>
              <a:defRPr/>
            </a:pPr>
            <a:r>
              <a:rPr lang="de-DE" altLang="en-US"/>
              <a:t>Page </a:t>
            </a:r>
            <a:r>
              <a:rPr lang="de-DE" altLang="en-US">
                <a:sym typeface="MS UI Gothic" panose="020B0600070205080204" pitchFamily="34" charset="-128"/>
              </a:rPr>
              <a:t></a:t>
            </a:r>
            <a:r>
              <a:rPr lang="de-DE" altLang="en-US"/>
              <a:t> </a:t>
            </a:r>
            <a:fld id="{1FA65F22-8AC8-411F-B820-478F7DB776C2}" type="slidenum">
              <a:rPr lang="zh-CN" altLang="en-US" smtClean="0"/>
            </a:fld>
            <a:endParaRPr lang="en-US" altLang="zh-CN"/>
          </a:p>
        </p:txBody>
      </p:sp>
      <p:graphicFrame>
        <p:nvGraphicFramePr>
          <p:cNvPr id="13" name="表格 12"/>
          <p:cNvGraphicFramePr/>
          <p:nvPr>
            <p:custDataLst>
              <p:tags r:id="rId1"/>
            </p:custDataLst>
          </p:nvPr>
        </p:nvGraphicFramePr>
        <p:xfrm>
          <a:off x="2411730" y="1484630"/>
          <a:ext cx="1818640" cy="365760"/>
        </p:xfrm>
        <a:graphic>
          <a:graphicData uri="http://schemas.openxmlformats.org/drawingml/2006/table">
            <a:tbl>
              <a:tblPr firstRow="1" bandRow="1">
                <a:tableStyleId>{5C22544A-7EE6-4342-B048-85BDC9FD1C3A}</a:tableStyleId>
              </a:tblPr>
              <a:tblGrid>
                <a:gridCol w="779145"/>
                <a:gridCol w="1039495"/>
              </a:tblGrid>
              <a:tr h="365760">
                <a:tc>
                  <a:txBody>
                    <a:bodyPr/>
                    <a:p>
                      <a:pPr>
                        <a:buNone/>
                      </a:pPr>
                      <a:endParaRPr lang="en-US" altLang="zh-CN">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accent2"/>
                    </a:solidFill>
                  </a:tcPr>
                </a:tc>
              </a:tr>
            </a:tbl>
          </a:graphicData>
        </a:graphic>
      </p:graphicFrame>
      <p:graphicFrame>
        <p:nvGraphicFramePr>
          <p:cNvPr id="21" name="表格 20"/>
          <p:cNvGraphicFramePr/>
          <p:nvPr>
            <p:custDataLst>
              <p:tags r:id="rId2"/>
            </p:custDataLst>
          </p:nvPr>
        </p:nvGraphicFramePr>
        <p:xfrm>
          <a:off x="4716145" y="1484630"/>
          <a:ext cx="1818640" cy="365760"/>
        </p:xfrm>
        <a:graphic>
          <a:graphicData uri="http://schemas.openxmlformats.org/drawingml/2006/table">
            <a:tbl>
              <a:tblPr firstRow="1" bandRow="1">
                <a:tableStyleId>{5C22544A-7EE6-4342-B048-85BDC9FD1C3A}</a:tableStyleId>
              </a:tblPr>
              <a:tblGrid>
                <a:gridCol w="779145"/>
                <a:gridCol w="1039495"/>
              </a:tblGrid>
              <a:tr h="365760">
                <a:tc>
                  <a:txBody>
                    <a:bodyPr/>
                    <a:p>
                      <a:pPr>
                        <a:buNone/>
                      </a:pPr>
                      <a:endParaRPr lang="en-US" altLang="zh-CN">
                        <a:solidFill>
                          <a:schemeClr val="accent2"/>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a:solidFill>
                        <a:schemeClr val="tx1"/>
                      </a:solidFill>
                      <a:prstDash val="solid"/>
                    </a:lnR>
                    <a:lnT w="12700" cmpd="sng">
                      <a:solidFill>
                        <a:schemeClr val="tx1"/>
                      </a:solidFill>
                      <a:prstDash val="solid"/>
                    </a:lnT>
                    <a:lnB w="12700" cmpd="sng">
                      <a:solidFill>
                        <a:schemeClr val="tx1"/>
                      </a:solidFill>
                      <a:prstDash val="solid"/>
                    </a:lnB>
                    <a:solidFill>
                      <a:schemeClr val="accent2"/>
                    </a:solidFill>
                  </a:tcPr>
                </a:tc>
                <a:tc>
                  <a:txBody>
                    <a:bodyPr/>
                    <a:p>
                      <a:pPr>
                        <a:buNone/>
                      </a:pP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r>
            </a:tbl>
          </a:graphicData>
        </a:graphic>
      </p:graphicFrame>
      <p:sp>
        <p:nvSpPr>
          <p:cNvPr id="22" name="文本框 21"/>
          <p:cNvSpPr txBox="1"/>
          <p:nvPr/>
        </p:nvSpPr>
        <p:spPr>
          <a:xfrm>
            <a:off x="2339975" y="3067050"/>
            <a:ext cx="4828540" cy="745490"/>
          </a:xfrm>
          <a:prstGeom prst="rect">
            <a:avLst/>
          </a:prstGeom>
          <a:noFill/>
        </p:spPr>
        <p:txBody>
          <a:bodyPr wrap="square" rtlCol="0">
            <a:noAutofit/>
          </a:bodyPr>
          <a:p>
            <a:r>
              <a:rPr lang="zh-CN" altLang="en-US"/>
              <a:t>第三种示意图：左右各含有最大数组的</a:t>
            </a:r>
            <a:r>
              <a:rPr lang="zh-CN" altLang="en-US"/>
              <a:t>一部分</a:t>
            </a:r>
            <a:endParaRPr lang="zh-CN" altLang="en-US"/>
          </a:p>
        </p:txBody>
      </p:sp>
      <p:cxnSp>
        <p:nvCxnSpPr>
          <p:cNvPr id="23" name="直接箭头连接符 22"/>
          <p:cNvCxnSpPr/>
          <p:nvPr/>
        </p:nvCxnSpPr>
        <p:spPr>
          <a:xfrm flipV="1">
            <a:off x="3612515" y="1844675"/>
            <a:ext cx="0" cy="32702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24" name="直接箭头连接符 23"/>
          <p:cNvCxnSpPr/>
          <p:nvPr/>
        </p:nvCxnSpPr>
        <p:spPr>
          <a:xfrm flipV="1">
            <a:off x="5076190" y="1844675"/>
            <a:ext cx="0" cy="32702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25" name="文本框 24"/>
          <p:cNvSpPr txBox="1"/>
          <p:nvPr/>
        </p:nvSpPr>
        <p:spPr>
          <a:xfrm>
            <a:off x="3420110" y="2169160"/>
            <a:ext cx="1935480" cy="645160"/>
          </a:xfrm>
          <a:prstGeom prst="rect">
            <a:avLst/>
          </a:prstGeom>
          <a:noFill/>
          <a:ln>
            <a:solidFill>
              <a:schemeClr val="tx2"/>
            </a:solidFill>
          </a:ln>
        </p:spPr>
        <p:txBody>
          <a:bodyPr wrap="square" rtlCol="0">
            <a:spAutoFit/>
          </a:bodyPr>
          <a:p>
            <a:pPr algn="ctr"/>
            <a:r>
              <a:rPr lang="zh-CN" altLang="en-US" sz="1200"/>
              <a:t>最大子数组出现在中间，左半部分和右半部分都包含一部分</a:t>
            </a:r>
            <a:endParaRPr lang="zh-CN" altLang="en-US" sz="1200"/>
          </a:p>
        </p:txBody>
      </p:sp>
      <p:sp>
        <p:nvSpPr>
          <p:cNvPr id="3" name="文本框 2"/>
          <p:cNvSpPr txBox="1"/>
          <p:nvPr/>
        </p:nvSpPr>
        <p:spPr>
          <a:xfrm>
            <a:off x="323850" y="1052830"/>
            <a:ext cx="4572000" cy="368300"/>
          </a:xfrm>
          <a:prstGeom prst="rect">
            <a:avLst/>
          </a:prstGeom>
          <a:noFill/>
        </p:spPr>
        <p:txBody>
          <a:bodyPr wrap="square" rtlCol="0" anchor="t">
            <a:spAutoFit/>
          </a:bodyPr>
          <a:p>
            <a:r>
              <a:rPr lang="zh-CN" altLang="en-US">
                <a:sym typeface="+mn-ea"/>
              </a:rPr>
              <a:t>（</a:t>
            </a:r>
            <a:r>
              <a:rPr lang="en-US" altLang="zh-CN">
                <a:sym typeface="+mn-ea"/>
              </a:rPr>
              <a:t>3</a:t>
            </a:r>
            <a:r>
              <a:rPr lang="zh-CN" altLang="en-US">
                <a:sym typeface="+mn-ea"/>
              </a:rPr>
              <a:t>）第三种情况</a:t>
            </a:r>
            <a:r>
              <a:rPr lang="zh-CN" altLang="en-US">
                <a:sym typeface="+mn-ea"/>
              </a:rPr>
              <a:t>示意图：</a:t>
            </a:r>
            <a:endParaRPr lang="zh-CN" altLang="en-US">
              <a:sym typeface="+mn-ea"/>
            </a:endParaRPr>
          </a:p>
        </p:txBody>
      </p:sp>
      <p:sp>
        <p:nvSpPr>
          <p:cNvPr id="4" name="文本框 3"/>
          <p:cNvSpPr txBox="1"/>
          <p:nvPr/>
        </p:nvSpPr>
        <p:spPr>
          <a:xfrm>
            <a:off x="467995" y="4149090"/>
            <a:ext cx="5796915" cy="599440"/>
          </a:xfrm>
          <a:prstGeom prst="rect">
            <a:avLst/>
          </a:prstGeom>
          <a:noFill/>
        </p:spPr>
        <p:txBody>
          <a:bodyPr wrap="square" rtlCol="0">
            <a:noAutofit/>
          </a:bodyPr>
          <a:p>
            <a:r>
              <a:rPr lang="zh-CN" altLang="en-US"/>
              <a:t>课后</a:t>
            </a:r>
            <a:r>
              <a:rPr lang="zh-CN" altLang="en-US"/>
              <a:t>作业：根据上述思路完成分治算法的</a:t>
            </a:r>
            <a:r>
              <a:rPr lang="zh-CN" altLang="en-US"/>
              <a:t>实现。</a:t>
            </a:r>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41342" y="1136298"/>
            <a:ext cx="3048635"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3.1.3 </a:t>
            </a:r>
            <a:r>
              <a:rPr lang="zh-CN" altLang="en-US" sz="2800" b="1" dirty="0">
                <a:solidFill>
                  <a:srgbClr val="0000FF"/>
                </a:solidFill>
                <a:latin typeface="楷体" panose="02010609060101010101" pitchFamily="49" charset="-122"/>
                <a:ea typeface="楷体" panose="02010609060101010101" pitchFamily="49" charset="-122"/>
              </a:rPr>
              <a:t>递归的</a:t>
            </a:r>
            <a:r>
              <a:rPr lang="zh-CN" altLang="en-US" sz="2800" b="1" dirty="0">
                <a:solidFill>
                  <a:srgbClr val="0000FF"/>
                </a:solidFill>
                <a:latin typeface="楷体" panose="02010609060101010101" pitchFamily="49" charset="-122"/>
                <a:ea typeface="楷体" panose="02010609060101010101" pitchFamily="49" charset="-122"/>
              </a:rPr>
              <a:t>示例</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4" name="Text Box 6"/>
          <p:cNvSpPr txBox="1">
            <a:spLocks noChangeArrowheads="1"/>
          </p:cNvSpPr>
          <p:nvPr/>
        </p:nvSpPr>
        <p:spPr bwMode="auto">
          <a:xfrm>
            <a:off x="395605" y="2348548"/>
            <a:ext cx="8126413" cy="138366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pPr>
            <a:r>
              <a:rPr lang="zh-CN" altLang="en-US" dirty="0">
                <a:solidFill>
                  <a:srgbClr val="080808"/>
                </a:solidFill>
                <a:latin typeface="宋体" panose="02010600030101010101" pitchFamily="2" charset="-122"/>
                <a:cs typeface="宋体" panose="02010600030101010101" pitchFamily="2" charset="-122"/>
              </a:rPr>
              <a:t>意大利著名数学家斐波那契在他的</a:t>
            </a:r>
            <a:r>
              <a:rPr lang="en-US" altLang="zh-CN" dirty="0">
                <a:solidFill>
                  <a:srgbClr val="080808"/>
                </a:solidFill>
                <a:latin typeface="宋体" panose="02010600030101010101" pitchFamily="2" charset="-122"/>
                <a:cs typeface="宋体" panose="02010600030101010101" pitchFamily="2" charset="-122"/>
              </a:rPr>
              <a:t>《</a:t>
            </a:r>
            <a:r>
              <a:rPr lang="zh-CN" altLang="en-US" dirty="0">
                <a:solidFill>
                  <a:srgbClr val="080808"/>
                </a:solidFill>
                <a:latin typeface="宋体" panose="02010600030101010101" pitchFamily="2" charset="-122"/>
                <a:cs typeface="宋体" panose="02010600030101010101" pitchFamily="2" charset="-122"/>
              </a:rPr>
              <a:t>算盘全集</a:t>
            </a:r>
            <a:r>
              <a:rPr lang="en-US" altLang="zh-CN" dirty="0">
                <a:solidFill>
                  <a:srgbClr val="080808"/>
                </a:solidFill>
                <a:latin typeface="宋体" panose="02010600030101010101" pitchFamily="2" charset="-122"/>
                <a:cs typeface="宋体" panose="02010600030101010101" pitchFamily="2" charset="-122"/>
              </a:rPr>
              <a:t>》</a:t>
            </a:r>
            <a:r>
              <a:rPr lang="zh-CN" altLang="en-US" dirty="0">
                <a:solidFill>
                  <a:srgbClr val="080808"/>
                </a:solidFill>
                <a:latin typeface="宋体" panose="02010600030101010101" pitchFamily="2" charset="-122"/>
                <a:cs typeface="宋体" panose="02010600030101010101" pitchFamily="2" charset="-122"/>
              </a:rPr>
              <a:t>一书中提出了这样一道有趣的兔子繁殖问题</a:t>
            </a:r>
            <a:r>
              <a:rPr lang="en-US" altLang="zh-CN" dirty="0">
                <a:solidFill>
                  <a:srgbClr val="080808"/>
                </a:solidFill>
                <a:latin typeface="宋体" panose="02010600030101010101" pitchFamily="2" charset="-122"/>
                <a:cs typeface="宋体" panose="02010600030101010101" pitchFamily="2" charset="-122"/>
              </a:rPr>
              <a:t>:</a:t>
            </a:r>
            <a:endParaRPr lang="zh-CN" altLang="en-US" dirty="0">
              <a:solidFill>
                <a:srgbClr val="080808"/>
              </a:solidFill>
              <a:latin typeface="宋体" panose="02010600030101010101" pitchFamily="2" charset="-122"/>
              <a:cs typeface="宋体" panose="02010600030101010101" pitchFamily="2" charset="-122"/>
            </a:endParaRPr>
          </a:p>
          <a:p>
            <a:pPr algn="just" eaLnBrk="1" hangingPunct="1">
              <a:spcBef>
                <a:spcPct val="50000"/>
              </a:spcBef>
            </a:pPr>
            <a:r>
              <a:rPr lang="zh-CN" altLang="en-US" dirty="0">
                <a:solidFill>
                  <a:srgbClr val="080808"/>
                </a:solidFill>
                <a:ea typeface="楷体_GB2312" panose="02010609030101010101" pitchFamily="49" charset="-122"/>
              </a:rPr>
              <a:t>        </a:t>
            </a:r>
            <a:endParaRPr lang="en-US" altLang="zh-CN" dirty="0">
              <a:ea typeface="楷体_GB2312" panose="02010609030101010101" pitchFamily="49" charset="-122"/>
            </a:endParaRPr>
          </a:p>
        </p:txBody>
      </p:sp>
      <p:pic>
        <p:nvPicPr>
          <p:cNvPr id="5" name="Picture 7" descr="http://p2.so.qhimg.com/bdr/_240_/t0101b123876f22ce12.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55650" y="3230563"/>
            <a:ext cx="2927350" cy="2022475"/>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矩形 1"/>
          <p:cNvSpPr>
            <a:spLocks noChangeArrowheads="1"/>
          </p:cNvSpPr>
          <p:nvPr/>
        </p:nvSpPr>
        <p:spPr bwMode="auto">
          <a:xfrm>
            <a:off x="4267200" y="3087688"/>
            <a:ext cx="4183063" cy="2306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pPr>
            <a:r>
              <a:rPr lang="zh-CN" altLang="en-US" dirty="0">
                <a:solidFill>
                  <a:srgbClr val="080808"/>
                </a:solidFill>
                <a:latin typeface="宋体" panose="02010600030101010101" pitchFamily="2" charset="-122"/>
                <a:cs typeface="宋体" panose="02010600030101010101" pitchFamily="2" charset="-122"/>
              </a:rPr>
              <a:t>假设一对初生兔子要一个月才到成熟期，而一对成熟期的兔子每个月会生一对小兔子，那么，从一对初生兔子开始，假设所有的兔子都不死，请计算出</a:t>
            </a:r>
            <a:r>
              <a:rPr lang="en-US" altLang="zh-CN" dirty="0">
                <a:solidFill>
                  <a:srgbClr val="080808"/>
                </a:solidFill>
                <a:latin typeface="宋体" panose="02010600030101010101" pitchFamily="2" charset="-122"/>
                <a:cs typeface="宋体" panose="02010600030101010101" pitchFamily="2" charset="-122"/>
              </a:rPr>
              <a:t>n</a:t>
            </a:r>
            <a:r>
              <a:rPr lang="zh-CN" altLang="en-US" dirty="0">
                <a:solidFill>
                  <a:srgbClr val="080808"/>
                </a:solidFill>
                <a:latin typeface="宋体" panose="02010600030101010101" pitchFamily="2" charset="-122"/>
                <a:cs typeface="宋体" panose="02010600030101010101" pitchFamily="2" charset="-122"/>
              </a:rPr>
              <a:t>个月后兔子的对数。</a:t>
            </a:r>
            <a:endParaRPr lang="en-US" altLang="zh-CN" dirty="0">
              <a:latin typeface="宋体" panose="02010600030101010101" pitchFamily="2" charset="-122"/>
              <a:cs typeface="宋体" panose="02010600030101010101" pitchFamily="2" charset="-122"/>
            </a:endParaRPr>
          </a:p>
        </p:txBody>
      </p:sp>
      <p:sp>
        <p:nvSpPr>
          <p:cNvPr id="11" name="文本框 10"/>
          <p:cNvSpPr txBox="1"/>
          <p:nvPr/>
        </p:nvSpPr>
        <p:spPr>
          <a:xfrm>
            <a:off x="419735" y="1756410"/>
            <a:ext cx="4572000" cy="460375"/>
          </a:xfrm>
          <a:prstGeom prst="rect">
            <a:avLst/>
          </a:prstGeom>
          <a:noFill/>
        </p:spPr>
        <p:txBody>
          <a:bodyPr wrap="square" rtlCol="0" anchor="t">
            <a:spAutoFit/>
          </a:bodyPr>
          <a:p>
            <a:r>
              <a:rPr lang="zh-CN" altLang="en-US" sz="2400" dirty="0">
                <a:solidFill>
                  <a:srgbClr val="080808"/>
                </a:solidFill>
                <a:latin typeface="宋体" panose="02010600030101010101" pitchFamily="2" charset="-122"/>
                <a:sym typeface="+mn-ea"/>
              </a:rPr>
              <a:t>斐波那契数列问题：</a:t>
            </a:r>
            <a:endParaRPr lang="zh-CN" altLang="en-US" sz="2400" dirty="0">
              <a:solidFill>
                <a:srgbClr val="080808"/>
              </a:solidFill>
              <a:latin typeface="宋体" panose="02010600030101010101" pitchFamily="2" charset="-122"/>
              <a:sym typeface="+mn-ea"/>
            </a:endParaRP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Text Box 4"/>
          <p:cNvSpPr txBox="1">
            <a:spLocks noChangeArrowheads="1"/>
          </p:cNvSpPr>
          <p:nvPr/>
        </p:nvSpPr>
        <p:spPr bwMode="auto">
          <a:xfrm>
            <a:off x="323528" y="1052736"/>
            <a:ext cx="817245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例</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3.8】</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循环赛日程安排。问题描述：设有</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n=2</a:t>
            </a:r>
            <a:r>
              <a:rPr lang="en-US" altLang="zh-CN" sz="2400" baseline="30000" dirty="0">
                <a:latin typeface="Times New Roman" panose="02020603050405020304" pitchFamily="18" charset="0"/>
                <a:ea typeface="楷体" panose="02010609060101010101" pitchFamily="49" charset="-122"/>
                <a:cs typeface="Times New Roman" panose="02020603050405020304" pitchFamily="18" charset="0"/>
              </a:rPr>
              <a:t>k</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个选手参加循环赛，请设计一个满足以下要求比赛日程表：</a:t>
            </a:r>
            <a:endParaRPr lang="zh-CN" altLang="en-US" sz="2400" dirty="0">
              <a:latin typeface="Times New Roman" panose="02020603050405020304" pitchFamily="18" charset="0"/>
              <a:ea typeface="楷体" panose="02010609060101010101" pitchFamily="49" charset="-122"/>
              <a:cs typeface="Times New Roman" panose="02020603050405020304" pitchFamily="18" charset="0"/>
            </a:endParaRPr>
          </a:p>
          <a:p>
            <a:pPr>
              <a:spcBef>
                <a:spcPct val="50000"/>
              </a:spcBef>
              <a:buSzTx/>
              <a:buFontTx/>
              <a:buNone/>
            </a:pP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1</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）每个选手都必须与其它</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n-1</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个选手比赛一次；</a:t>
            </a:r>
            <a:endParaRPr lang="zh-CN" altLang="en-US" sz="2400" dirty="0">
              <a:latin typeface="Times New Roman" panose="02020603050405020304" pitchFamily="18" charset="0"/>
              <a:ea typeface="楷体" panose="02010609060101010101" pitchFamily="49" charset="-122"/>
              <a:cs typeface="Times New Roman" panose="02020603050405020304" pitchFamily="18" charset="0"/>
            </a:endParaRPr>
          </a:p>
          <a:p>
            <a:pPr>
              <a:spcBef>
                <a:spcPct val="50000"/>
              </a:spcBef>
              <a:buSzTx/>
              <a:buFontTx/>
              <a:buNone/>
            </a:pP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2</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）每个选手一天只能参赛一次。</a:t>
            </a:r>
            <a:endParaRPr lang="zh-CN" altLang="en-US" sz="240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6" name="Text Box 4"/>
          <p:cNvSpPr txBox="1">
            <a:spLocks noChangeArrowheads="1"/>
          </p:cNvSpPr>
          <p:nvPr/>
        </p:nvSpPr>
        <p:spPr bwMode="auto">
          <a:xfrm>
            <a:off x="347463" y="3140968"/>
            <a:ext cx="8172450"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zh-CN" altLang="en-US" sz="2400" dirty="0">
                <a:solidFill>
                  <a:srgbClr val="080808"/>
                </a:solidFill>
                <a:latin typeface="楷体" panose="02010609060101010101" pitchFamily="49" charset="-122"/>
                <a:ea typeface="楷体" panose="02010609060101010101" pitchFamily="49" charset="-122"/>
              </a:rPr>
              <a:t>解题思路：</a:t>
            </a:r>
            <a:r>
              <a:rPr lang="zh-CN" altLang="en-US" sz="2400" dirty="0" smtClean="0">
                <a:latin typeface="Times New Roman" panose="02020603050405020304" pitchFamily="18" charset="0"/>
                <a:ea typeface="楷体" panose="02010609060101010101" pitchFamily="49" charset="-122"/>
                <a:cs typeface="Times New Roman" panose="02020603050405020304" pitchFamily="18" charset="0"/>
              </a:rPr>
              <a:t>按照</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上面的要求，可以将比赛表设计成一个</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n</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行</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n-1</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列的二维表，其中第</a:t>
            </a:r>
            <a:r>
              <a:rPr lang="en-US" altLang="zh-CN" sz="2400" dirty="0" err="1">
                <a:latin typeface="Times New Roman" panose="02020603050405020304" pitchFamily="18" charset="0"/>
                <a:ea typeface="楷体" panose="02010609060101010101" pitchFamily="49" charset="-122"/>
                <a:cs typeface="Times New Roman" panose="02020603050405020304" pitchFamily="18" charset="0"/>
              </a:rPr>
              <a:t>i</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行第</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j</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列的元素表示和第</a:t>
            </a:r>
            <a:r>
              <a:rPr lang="en-US" altLang="zh-CN" sz="2400" dirty="0" err="1">
                <a:latin typeface="Times New Roman" panose="02020603050405020304" pitchFamily="18" charset="0"/>
                <a:ea typeface="楷体" panose="02010609060101010101" pitchFamily="49" charset="-122"/>
                <a:cs typeface="Times New Roman" panose="02020603050405020304" pitchFamily="18" charset="0"/>
              </a:rPr>
              <a:t>i</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个选手在第</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j</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天比赛的选手号。采用分治策略，可将所有参加比赛的选手分成两部分，</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n=2</a:t>
            </a:r>
            <a:r>
              <a:rPr lang="en-US" altLang="zh-CN" sz="2400" baseline="30000" dirty="0">
                <a:latin typeface="Times New Roman" panose="02020603050405020304" pitchFamily="18" charset="0"/>
                <a:ea typeface="楷体" panose="02010609060101010101" pitchFamily="49" charset="-122"/>
                <a:cs typeface="Times New Roman" panose="02020603050405020304" pitchFamily="18" charset="0"/>
              </a:rPr>
              <a:t>k</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个选手的比赛日程表就可以通过</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n=2</a:t>
            </a:r>
            <a:r>
              <a:rPr lang="zh-CN" altLang="en-US" sz="2400" baseline="30000"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2400" baseline="30000" dirty="0">
                <a:latin typeface="Times New Roman" panose="02020603050405020304" pitchFamily="18" charset="0"/>
                <a:ea typeface="楷体" panose="02010609060101010101" pitchFamily="49" charset="-122"/>
                <a:cs typeface="Times New Roman" panose="02020603050405020304" pitchFamily="18" charset="0"/>
              </a:rPr>
              <a:t>k-1</a:t>
            </a:r>
            <a:r>
              <a:rPr lang="zh-CN" altLang="en-US" sz="2400" baseline="30000"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个选手的的比赛日程表来决定。递归的执行这样的分割，直到只剩下两个选手，比赛日程表的就可以通过这样的分治策略逐步构建。</a:t>
            </a:r>
            <a:endParaRPr lang="zh-CN" altLang="en-US" sz="2400" dirty="0">
              <a:latin typeface="Times New Roman" panose="02020603050405020304" pitchFamily="18" charset="0"/>
              <a:ea typeface="楷体" panose="02010609060101010101" pitchFamily="49"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KSO_WM_DIAGRAM_VIRTUALLY_FRAME" val="{&quot;height&quot;:239.36000000000004,&quot;left&quot;:304.9099212598425,&quot;top&quot;:186.79590551181101,&quot;width&quot;:326.72330708661406}"/>
</p:tagLst>
</file>

<file path=ppt/tags/tag10.xml><?xml version="1.0" encoding="utf-8"?>
<p:tagLst xmlns:p="http://schemas.openxmlformats.org/presentationml/2006/main">
  <p:tag name="KSO_WM_DIAGRAM_VIRTUALLY_FRAME" val="{&quot;height&quot;:239.36000000000004,&quot;left&quot;:304.9099212598425,&quot;top&quot;:186.79590551181101,&quot;width&quot;:326.72330708661406}"/>
</p:tagLst>
</file>

<file path=ppt/tags/tag11.xml><?xml version="1.0" encoding="utf-8"?>
<p:tagLst xmlns:p="http://schemas.openxmlformats.org/presentationml/2006/main">
  <p:tag name="KSO_WM_DIAGRAM_VIRTUALLY_FRAME" val="{&quot;height&quot;:239.36000000000004,&quot;left&quot;:304.9099212598425,&quot;top&quot;:186.79590551181101,&quot;width&quot;:326.72330708661406}"/>
</p:tagLst>
</file>

<file path=ppt/tags/tag12.xml><?xml version="1.0" encoding="utf-8"?>
<p:tagLst xmlns:p="http://schemas.openxmlformats.org/presentationml/2006/main">
  <p:tag name="KSO_WM_DIAGRAM_VIRTUALLY_FRAME" val="{&quot;height&quot;:239.36000000000004,&quot;left&quot;:304.9099212598425,&quot;top&quot;:186.79590551181101,&quot;width&quot;:326.72330708661406}"/>
</p:tagLst>
</file>

<file path=ppt/tags/tag13.xml><?xml version="1.0" encoding="utf-8"?>
<p:tagLst xmlns:p="http://schemas.openxmlformats.org/presentationml/2006/main">
  <p:tag name="KSO_WM_DIAGRAM_VIRTUALLY_FRAME" val="{&quot;height&quot;:239.36000000000004,&quot;left&quot;:304.9099212598425,&quot;top&quot;:186.79590551181101,&quot;width&quot;:326.72330708661406}"/>
</p:tagLst>
</file>

<file path=ppt/tags/tag14.xml><?xml version="1.0" encoding="utf-8"?>
<p:tagLst xmlns:p="http://schemas.openxmlformats.org/presentationml/2006/main">
  <p:tag name="TABLE_ENDDRAG_ORIGIN_RECT" val="58*287"/>
  <p:tag name="TABLE_ENDDRAG_RECT" val="483*133*58*287"/>
</p:tagLst>
</file>

<file path=ppt/tags/tag15.xml><?xml version="1.0" encoding="utf-8"?>
<p:tagLst xmlns:p="http://schemas.openxmlformats.org/presentationml/2006/main">
  <p:tag name="TABLE_ENDDRAG_ORIGIN_RECT" val="537*118"/>
  <p:tag name="TABLE_ENDDRAG_RECT" val="93*150*537*118"/>
</p:tagLst>
</file>

<file path=ppt/tags/tag16.xml><?xml version="1.0" encoding="utf-8"?>
<p:tagLst xmlns:p="http://schemas.openxmlformats.org/presentationml/2006/main">
  <p:tag name="TABLE_ENDDRAG_ORIGIN_RECT" val="47*180"/>
  <p:tag name="TABLE_ENDDRAG_RECT" val="108*180*47*180"/>
</p:tagLst>
</file>

<file path=ppt/tags/tag17.xml><?xml version="1.0" encoding="utf-8"?>
<p:tagLst xmlns:p="http://schemas.openxmlformats.org/presentationml/2006/main">
  <p:tag name="TABLE_ENDDRAG_ORIGIN_RECT" val="47*180"/>
  <p:tag name="TABLE_ENDDRAG_RECT" val="108*180*47*180"/>
</p:tagLst>
</file>

<file path=ppt/tags/tag18.xml><?xml version="1.0" encoding="utf-8"?>
<p:tagLst xmlns:p="http://schemas.openxmlformats.org/presentationml/2006/main">
  <p:tag name="TABLE_ENDDRAG_ORIGIN_RECT" val="47*180"/>
  <p:tag name="TABLE_ENDDRAG_RECT" val="108*180*47*180"/>
</p:tagLst>
</file>

<file path=ppt/tags/tag19.xml><?xml version="1.0" encoding="utf-8"?>
<p:tagLst xmlns:p="http://schemas.openxmlformats.org/presentationml/2006/main">
  <p:tag name="TABLE_ENDDRAG_ORIGIN_RECT" val="47*180"/>
  <p:tag name="TABLE_ENDDRAG_RECT" val="108*180*47*180"/>
</p:tagLst>
</file>

<file path=ppt/tags/tag2.xml><?xml version="1.0" encoding="utf-8"?>
<p:tagLst xmlns:p="http://schemas.openxmlformats.org/presentationml/2006/main">
  <p:tag name="KSO_WM_DIAGRAM_VIRTUALLY_FRAME" val="{&quot;height&quot;:239.36000000000004,&quot;left&quot;:304.9099212598425,&quot;top&quot;:186.79590551181101,&quot;width&quot;:326.72330708661406}"/>
</p:tagLst>
</file>

<file path=ppt/tags/tag20.xml><?xml version="1.0" encoding="utf-8"?>
<p:tagLst xmlns:p="http://schemas.openxmlformats.org/presentationml/2006/main">
  <p:tag name="TABLE_ENDDRAG_ORIGIN_RECT" val="47*180"/>
  <p:tag name="TABLE_ENDDRAG_RECT" val="108*180*47*180"/>
</p:tagLst>
</file>

<file path=ppt/tags/tag21.xml><?xml version="1.0" encoding="utf-8"?>
<p:tagLst xmlns:p="http://schemas.openxmlformats.org/presentationml/2006/main">
  <p:tag name="TABLE_ENDDRAG_ORIGIN_RECT" val="47*180"/>
  <p:tag name="TABLE_ENDDRAG_RECT" val="108*180*47*180"/>
</p:tagLst>
</file>

<file path=ppt/tags/tag22.xml><?xml version="1.0" encoding="utf-8"?>
<p:tagLst xmlns:p="http://schemas.openxmlformats.org/presentationml/2006/main">
  <p:tag name="TABLE_ENDDRAG_ORIGIN_RECT" val="47*180"/>
  <p:tag name="TABLE_ENDDRAG_RECT" val="108*180*47*180"/>
</p:tagLst>
</file>

<file path=ppt/tags/tag23.xml><?xml version="1.0" encoding="utf-8"?>
<p:tagLst xmlns:p="http://schemas.openxmlformats.org/presentationml/2006/main">
  <p:tag name="TABLE_ENDDRAG_ORIGIN_RECT" val="47*180"/>
  <p:tag name="TABLE_ENDDRAG_RECT" val="108*180*47*180"/>
</p:tagLst>
</file>

<file path=ppt/tags/tag24.xml><?xml version="1.0" encoding="utf-8"?>
<p:tagLst xmlns:p="http://schemas.openxmlformats.org/presentationml/2006/main">
  <p:tag name="TABLE_ENDDRAG_ORIGIN_RECT" val="47*180"/>
  <p:tag name="TABLE_ENDDRAG_RECT" val="108*180*47*180"/>
</p:tagLst>
</file>

<file path=ppt/tags/tag25.xml><?xml version="1.0" encoding="utf-8"?>
<p:tagLst xmlns:p="http://schemas.openxmlformats.org/presentationml/2006/main">
  <p:tag name="TABLE_ENDDRAG_ORIGIN_RECT" val="47*180"/>
  <p:tag name="TABLE_ENDDRAG_RECT" val="108*180*47*180"/>
</p:tagLst>
</file>

<file path=ppt/tags/tag26.xml><?xml version="1.0" encoding="utf-8"?>
<p:tagLst xmlns:p="http://schemas.openxmlformats.org/presentationml/2006/main">
  <p:tag name="TABLE_ENDDRAG_ORIGIN_RECT" val="47*180"/>
  <p:tag name="TABLE_ENDDRAG_RECT" val="108*180*47*180"/>
</p:tagLst>
</file>

<file path=ppt/tags/tag27.xml><?xml version="1.0" encoding="utf-8"?>
<p:tagLst xmlns:p="http://schemas.openxmlformats.org/presentationml/2006/main">
  <p:tag name="TABLE_ENDDRAG_ORIGIN_RECT" val="47*180"/>
  <p:tag name="TABLE_ENDDRAG_RECT" val="108*180*47*180"/>
</p:tagLst>
</file>

<file path=ppt/tags/tag28.xml><?xml version="1.0" encoding="utf-8"?>
<p:tagLst xmlns:p="http://schemas.openxmlformats.org/presentationml/2006/main">
  <p:tag name="TABLE_ENDDRAG_ORIGIN_RECT" val="345*27"/>
  <p:tag name="TABLE_ENDDRAG_RECT" val="108*255*345*27"/>
</p:tagLst>
</file>

<file path=ppt/tags/tag29.xml><?xml version="1.0" encoding="utf-8"?>
<p:tagLst xmlns:p="http://schemas.openxmlformats.org/presentationml/2006/main">
  <p:tag name="TABLE_ENDDRAG_ORIGIN_RECT" val="345*27"/>
  <p:tag name="TABLE_ENDDRAG_RECT" val="108*255*345*27"/>
</p:tagLst>
</file>

<file path=ppt/tags/tag3.xml><?xml version="1.0" encoding="utf-8"?>
<p:tagLst xmlns:p="http://schemas.openxmlformats.org/presentationml/2006/main">
  <p:tag name="KSO_WM_DIAGRAM_VIRTUALLY_FRAME" val="{&quot;height&quot;:239.36000000000004,&quot;left&quot;:304.9099212598425,&quot;top&quot;:186.79590551181101,&quot;width&quot;:326.72330708661406}"/>
</p:tagLst>
</file>

<file path=ppt/tags/tag30.xml><?xml version="1.0" encoding="utf-8"?>
<p:tagLst xmlns:p="http://schemas.openxmlformats.org/presentationml/2006/main">
  <p:tag name="TABLE_ENDDRAG_ORIGIN_RECT" val="345*27"/>
  <p:tag name="TABLE_ENDDRAG_RECT" val="108*255*345*27"/>
</p:tagLst>
</file>

<file path=ppt/tags/tag31.xml><?xml version="1.0" encoding="utf-8"?>
<p:tagLst xmlns:p="http://schemas.openxmlformats.org/presentationml/2006/main">
  <p:tag name="TABLE_ENDDRAG_ORIGIN_RECT" val="345*27"/>
  <p:tag name="TABLE_ENDDRAG_RECT" val="108*255*345*27"/>
</p:tagLst>
</file>

<file path=ppt/tags/tag32.xml><?xml version="1.0" encoding="utf-8"?>
<p:tagLst xmlns:p="http://schemas.openxmlformats.org/presentationml/2006/main">
  <p:tag name="TABLE_ENDDRAG_ORIGIN_RECT" val="345*27"/>
  <p:tag name="TABLE_ENDDRAG_RECT" val="108*255*345*27"/>
</p:tagLst>
</file>

<file path=ppt/tags/tag33.xml><?xml version="1.0" encoding="utf-8"?>
<p:tagLst xmlns:p="http://schemas.openxmlformats.org/presentationml/2006/main">
  <p:tag name="TABLE_ENDDRAG_ORIGIN_RECT" val="345*27"/>
  <p:tag name="TABLE_ENDDRAG_RECT" val="108*255*345*27"/>
</p:tagLst>
</file>

<file path=ppt/tags/tag34.xml><?xml version="1.0" encoding="utf-8"?>
<p:tagLst xmlns:p="http://schemas.openxmlformats.org/presentationml/2006/main">
  <p:tag name="TABLE_ENDDRAG_ORIGIN_RECT" val="345*27"/>
  <p:tag name="TABLE_ENDDRAG_RECT" val="108*255*345*27"/>
</p:tagLst>
</file>

<file path=ppt/tags/tag35.xml><?xml version="1.0" encoding="utf-8"?>
<p:tagLst xmlns:p="http://schemas.openxmlformats.org/presentationml/2006/main">
  <p:tag name="TABLE_ENDDRAG_ORIGIN_RECT" val="345*27"/>
  <p:tag name="TABLE_ENDDRAG_RECT" val="108*255*345*27"/>
</p:tagLst>
</file>

<file path=ppt/tags/tag36.xml><?xml version="1.0" encoding="utf-8"?>
<p:tagLst xmlns:p="http://schemas.openxmlformats.org/presentationml/2006/main">
  <p:tag name="TABLE_ENDDRAG_ORIGIN_RECT" val="376*32"/>
  <p:tag name="TABLE_ENDDRAG_RECT" val="108*255*376*32"/>
</p:tagLst>
</file>

<file path=ppt/tags/tag37.xml><?xml version="1.0" encoding="utf-8"?>
<p:tagLst xmlns:p="http://schemas.openxmlformats.org/presentationml/2006/main">
  <p:tag name="TABLE_ENDDRAG_ORIGIN_RECT" val="539*33"/>
  <p:tag name="TABLE_ENDDRAG_RECT" val="70*253*539*33"/>
</p:tagLst>
</file>

<file path=ppt/tags/tag38.xml><?xml version="1.0" encoding="utf-8"?>
<p:tagLst xmlns:p="http://schemas.openxmlformats.org/presentationml/2006/main">
  <p:tag name="TABLE_ENDDRAG_ORIGIN_RECT" val="539*33"/>
  <p:tag name="TABLE_ENDDRAG_RECT" val="70*253*539*33"/>
</p:tagLst>
</file>

<file path=ppt/tags/tag39.xml><?xml version="1.0" encoding="utf-8"?>
<p:tagLst xmlns:p="http://schemas.openxmlformats.org/presentationml/2006/main">
  <p:tag name="TABLE_ENDDRAG_ORIGIN_RECT" val="539*33"/>
  <p:tag name="TABLE_ENDDRAG_RECT" val="70*253*539*33"/>
</p:tagLst>
</file>

<file path=ppt/tags/tag4.xml><?xml version="1.0" encoding="utf-8"?>
<p:tagLst xmlns:p="http://schemas.openxmlformats.org/presentationml/2006/main">
  <p:tag name="KSO_WM_DIAGRAM_VIRTUALLY_FRAME" val="{&quot;height&quot;:239.36000000000004,&quot;left&quot;:304.9099212598425,&quot;top&quot;:186.79590551181101,&quot;width&quot;:326.72330708661406}"/>
</p:tagLst>
</file>

<file path=ppt/tags/tag40.xml><?xml version="1.0" encoding="utf-8"?>
<p:tagLst xmlns:p="http://schemas.openxmlformats.org/presentationml/2006/main">
  <p:tag name="TABLE_ENDDRAG_ORIGIN_RECT" val="170*28"/>
  <p:tag name="TABLE_ENDDRAG_RECT" val="428*372*170*28"/>
</p:tagLst>
</file>

<file path=ppt/tags/tag41.xml><?xml version="1.0" encoding="utf-8"?>
<p:tagLst xmlns:p="http://schemas.openxmlformats.org/presentationml/2006/main">
  <p:tag name="TABLE_ENDDRAG_ORIGIN_RECT" val="170*28"/>
  <p:tag name="TABLE_ENDDRAG_RECT" val="428*372*170*28"/>
</p:tagLst>
</file>

<file path=ppt/tags/tag42.xml><?xml version="1.0" encoding="utf-8"?>
<p:tagLst xmlns:p="http://schemas.openxmlformats.org/presentationml/2006/main">
  <p:tag name="TABLE_ENDDRAG_ORIGIN_RECT" val="143*25"/>
  <p:tag name="TABLE_ENDDRAG_RECT" val="331*343*143*25"/>
</p:tagLst>
</file>

<file path=ppt/tags/tag43.xml><?xml version="1.0" encoding="utf-8"?>
<p:tagLst xmlns:p="http://schemas.openxmlformats.org/presentationml/2006/main">
  <p:tag name="TABLE_ENDDRAG_ORIGIN_RECT" val="143*25"/>
  <p:tag name="TABLE_ENDDRAG_RECT" val="331*343*143*25"/>
</p:tagLst>
</file>

<file path=ppt/tags/tag5.xml><?xml version="1.0" encoding="utf-8"?>
<p:tagLst xmlns:p="http://schemas.openxmlformats.org/presentationml/2006/main">
  <p:tag name="KSO_WM_DIAGRAM_VIRTUALLY_FRAME" val="{&quot;height&quot;:239.36000000000004,&quot;left&quot;:304.9099212598425,&quot;top&quot;:186.79590551181101,&quot;width&quot;:326.72330708661406}"/>
</p:tagLst>
</file>

<file path=ppt/tags/tag6.xml><?xml version="1.0" encoding="utf-8"?>
<p:tagLst xmlns:p="http://schemas.openxmlformats.org/presentationml/2006/main">
  <p:tag name="KSO_WM_DIAGRAM_VIRTUALLY_FRAME" val="{&quot;height&quot;:239.36000000000004,&quot;left&quot;:304.9099212598425,&quot;top&quot;:186.79590551181101,&quot;width&quot;:326.72330708661406}"/>
</p:tagLst>
</file>

<file path=ppt/tags/tag7.xml><?xml version="1.0" encoding="utf-8"?>
<p:tagLst xmlns:p="http://schemas.openxmlformats.org/presentationml/2006/main">
  <p:tag name="KSO_WM_DIAGRAM_VIRTUALLY_FRAME" val="{&quot;height&quot;:239.36000000000004,&quot;left&quot;:304.9099212598425,&quot;top&quot;:186.79590551181101,&quot;width&quot;:326.72330708661406}"/>
</p:tagLst>
</file>

<file path=ppt/tags/tag8.xml><?xml version="1.0" encoding="utf-8"?>
<p:tagLst xmlns:p="http://schemas.openxmlformats.org/presentationml/2006/main">
  <p:tag name="KSO_WM_DIAGRAM_VIRTUALLY_FRAME" val="{&quot;height&quot;:239.36000000000004,&quot;left&quot;:304.9099212598425,&quot;top&quot;:186.79590551181101,&quot;width&quot;:326.72330708661406}"/>
</p:tagLst>
</file>

<file path=ppt/tags/tag9.xml><?xml version="1.0" encoding="utf-8"?>
<p:tagLst xmlns:p="http://schemas.openxmlformats.org/presentationml/2006/main">
  <p:tag name="KSO_WM_DIAGRAM_VIRTUALLY_FRAME" val="{&quot;height&quot;:239.36000000000004,&quot;left&quot;:304.9099212598425,&quot;top&quot;:186.79590551181101,&quot;width&quot;:326.72330708661406}"/>
</p:tagLst>
</file>

<file path=ppt/theme/theme1.xml><?xml version="1.0" encoding="utf-8"?>
<a:theme xmlns:a="http://schemas.openxmlformats.org/drawingml/2006/main" name="第一PPT模板网：www.1ppt.co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第一PPT：www.1ppt.com">
  <a:themeElements>
    <a:clrScheme name="演示设计 8">
      <a:dk1>
        <a:srgbClr val="000000"/>
      </a:dk1>
      <a:lt1>
        <a:srgbClr val="FFFFFF"/>
      </a:lt1>
      <a:dk2>
        <a:srgbClr val="000000"/>
      </a:dk2>
      <a:lt2>
        <a:srgbClr val="C0C0C0"/>
      </a:lt2>
      <a:accent1>
        <a:srgbClr val="6FC01E"/>
      </a:accent1>
      <a:accent2>
        <a:srgbClr val="4F7913"/>
      </a:accent2>
      <a:accent3>
        <a:srgbClr val="FFFFFF"/>
      </a:accent3>
      <a:accent4>
        <a:srgbClr val="000000"/>
      </a:accent4>
      <a:accent5>
        <a:srgbClr val="BBDCAB"/>
      </a:accent5>
      <a:accent6>
        <a:srgbClr val="476D10"/>
      </a:accent6>
      <a:hlink>
        <a:srgbClr val="26420A"/>
      </a:hlink>
      <a:folHlink>
        <a:srgbClr val="7BD520"/>
      </a:folHlink>
    </a:clrScheme>
    <a:fontScheme name="演示设计">
      <a:majorFont>
        <a:latin typeface="Arial"/>
        <a:ea typeface="华文细黑"/>
        <a:cs typeface=""/>
      </a:majorFont>
      <a:minorFont>
        <a:latin typeface="Arial"/>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defRPr>
        </a:defPPr>
      </a:lstStyle>
    </a:lnDef>
  </a:objectDefaults>
  <a:extraClrSchemeLst>
    <a:extraClrScheme>
      <a:clrScheme name="演示设计 1">
        <a:dk1>
          <a:srgbClr val="000000"/>
        </a:dk1>
        <a:lt1>
          <a:srgbClr val="FFFFFF"/>
        </a:lt1>
        <a:dk2>
          <a:srgbClr val="000000"/>
        </a:dk2>
        <a:lt2>
          <a:srgbClr val="808080"/>
        </a:lt2>
        <a:accent1>
          <a:srgbClr val="FFCC00"/>
        </a:accent1>
        <a:accent2>
          <a:srgbClr val="FF9933"/>
        </a:accent2>
        <a:accent3>
          <a:srgbClr val="FFFFFF"/>
        </a:accent3>
        <a:accent4>
          <a:srgbClr val="000000"/>
        </a:accent4>
        <a:accent5>
          <a:srgbClr val="FFE2AA"/>
        </a:accent5>
        <a:accent6>
          <a:srgbClr val="E78A2D"/>
        </a:accent6>
        <a:hlink>
          <a:srgbClr val="463900"/>
        </a:hlink>
        <a:folHlink>
          <a:srgbClr val="FFE67D"/>
        </a:folHlink>
      </a:clrScheme>
      <a:clrMap bg1="lt1" tx1="dk1" bg2="lt2" tx2="dk2" accent1="accent1" accent2="accent2" accent3="accent3" accent4="accent4" accent5="accent5" accent6="accent6" hlink="hlink" folHlink="folHlink"/>
    </a:extraClrScheme>
    <a:extraClrScheme>
      <a:clrScheme name="演示设计 2">
        <a:dk1>
          <a:srgbClr val="000000"/>
        </a:dk1>
        <a:lt1>
          <a:srgbClr val="FFFFFF"/>
        </a:lt1>
        <a:dk2>
          <a:srgbClr val="000000"/>
        </a:dk2>
        <a:lt2>
          <a:srgbClr val="808080"/>
        </a:lt2>
        <a:accent1>
          <a:srgbClr val="FF9021"/>
        </a:accent1>
        <a:accent2>
          <a:srgbClr val="DA5800"/>
        </a:accent2>
        <a:accent3>
          <a:srgbClr val="FFFFFF"/>
        </a:accent3>
        <a:accent4>
          <a:srgbClr val="000000"/>
        </a:accent4>
        <a:accent5>
          <a:srgbClr val="FFC6AB"/>
        </a:accent5>
        <a:accent6>
          <a:srgbClr val="C54F00"/>
        </a:accent6>
        <a:hlink>
          <a:srgbClr val="963D00"/>
        </a:hlink>
        <a:folHlink>
          <a:srgbClr val="FFAD5B"/>
        </a:folHlink>
      </a:clrScheme>
      <a:clrMap bg1="lt1" tx1="dk1" bg2="lt2" tx2="dk2" accent1="accent1" accent2="accent2" accent3="accent3" accent4="accent4" accent5="accent5" accent6="accent6" hlink="hlink" folHlink="folHlink"/>
    </a:extraClrScheme>
    <a:extraClrScheme>
      <a:clrScheme name="演示设计 3">
        <a:dk1>
          <a:srgbClr val="000000"/>
        </a:dk1>
        <a:lt1>
          <a:srgbClr val="FFFFFF"/>
        </a:lt1>
        <a:dk2>
          <a:srgbClr val="000000"/>
        </a:dk2>
        <a:lt2>
          <a:srgbClr val="C0C0C0"/>
        </a:lt2>
        <a:accent1>
          <a:srgbClr val="5B8CC1"/>
        </a:accent1>
        <a:accent2>
          <a:srgbClr val="2A5682"/>
        </a:accent2>
        <a:accent3>
          <a:srgbClr val="FFFFFF"/>
        </a:accent3>
        <a:accent4>
          <a:srgbClr val="000000"/>
        </a:accent4>
        <a:accent5>
          <a:srgbClr val="B5C5DD"/>
        </a:accent5>
        <a:accent6>
          <a:srgbClr val="254D75"/>
        </a:accent6>
        <a:hlink>
          <a:srgbClr val="002850"/>
        </a:hlink>
        <a:folHlink>
          <a:srgbClr val="2A94FE"/>
        </a:folHlink>
      </a:clrScheme>
      <a:clrMap bg1="lt1" tx1="dk1" bg2="lt2" tx2="dk2" accent1="accent1" accent2="accent2" accent3="accent3" accent4="accent4" accent5="accent5" accent6="accent6" hlink="hlink" folHlink="folHlink"/>
    </a:extraClrScheme>
    <a:extraClrScheme>
      <a:clrScheme name="演示设计 4">
        <a:dk1>
          <a:srgbClr val="000000"/>
        </a:dk1>
        <a:lt1>
          <a:srgbClr val="FFFFFF"/>
        </a:lt1>
        <a:dk2>
          <a:srgbClr val="000000"/>
        </a:dk2>
        <a:lt2>
          <a:srgbClr val="C0C0C0"/>
        </a:lt2>
        <a:accent1>
          <a:srgbClr val="B2B2B2"/>
        </a:accent1>
        <a:accent2>
          <a:srgbClr val="5F5F5F"/>
        </a:accent2>
        <a:accent3>
          <a:srgbClr val="FFFFFF"/>
        </a:accent3>
        <a:accent4>
          <a:srgbClr val="000000"/>
        </a:accent4>
        <a:accent5>
          <a:srgbClr val="D5D5D5"/>
        </a:accent5>
        <a:accent6>
          <a:srgbClr val="555555"/>
        </a:accent6>
        <a:hlink>
          <a:srgbClr val="1C1C1C"/>
        </a:hlink>
        <a:folHlink>
          <a:srgbClr val="C0C0C0"/>
        </a:folHlink>
      </a:clrScheme>
      <a:clrMap bg1="lt1" tx1="dk1" bg2="lt2" tx2="dk2" accent1="accent1" accent2="accent2" accent3="accent3" accent4="accent4" accent5="accent5" accent6="accent6" hlink="hlink" folHlink="folHlink"/>
    </a:extraClrScheme>
    <a:extraClrScheme>
      <a:clrScheme name="演示设计 5">
        <a:dk1>
          <a:srgbClr val="000000"/>
        </a:dk1>
        <a:lt1>
          <a:srgbClr val="FFFFFF"/>
        </a:lt1>
        <a:dk2>
          <a:srgbClr val="000000"/>
        </a:dk2>
        <a:lt2>
          <a:srgbClr val="B2B2B2"/>
        </a:lt2>
        <a:accent1>
          <a:srgbClr val="BF59B8"/>
        </a:accent1>
        <a:accent2>
          <a:srgbClr val="884183"/>
        </a:accent2>
        <a:accent3>
          <a:srgbClr val="FFFFFF"/>
        </a:accent3>
        <a:accent4>
          <a:srgbClr val="000000"/>
        </a:accent4>
        <a:accent5>
          <a:srgbClr val="DCB5D8"/>
        </a:accent5>
        <a:accent6>
          <a:srgbClr val="7B3A76"/>
        </a:accent6>
        <a:hlink>
          <a:srgbClr val="371535"/>
        </a:hlink>
        <a:folHlink>
          <a:srgbClr val="C468BD"/>
        </a:folHlink>
      </a:clrScheme>
      <a:clrMap bg1="lt1" tx1="dk1" bg2="lt2" tx2="dk2" accent1="accent1" accent2="accent2" accent3="accent3" accent4="accent4" accent5="accent5" accent6="accent6" hlink="hlink" folHlink="folHlink"/>
    </a:extraClrScheme>
    <a:extraClrScheme>
      <a:clrScheme name="演示设计 6">
        <a:dk1>
          <a:srgbClr val="000000"/>
        </a:dk1>
        <a:lt1>
          <a:srgbClr val="FFFFFF"/>
        </a:lt1>
        <a:dk2>
          <a:srgbClr val="000000"/>
        </a:dk2>
        <a:lt2>
          <a:srgbClr val="B2B2B2"/>
        </a:lt2>
        <a:accent1>
          <a:srgbClr val="FF0517"/>
        </a:accent1>
        <a:accent2>
          <a:srgbClr val="BC000D"/>
        </a:accent2>
        <a:accent3>
          <a:srgbClr val="FFFFFF"/>
        </a:accent3>
        <a:accent4>
          <a:srgbClr val="000000"/>
        </a:accent4>
        <a:accent5>
          <a:srgbClr val="FFAAAB"/>
        </a:accent5>
        <a:accent6>
          <a:srgbClr val="AA000B"/>
        </a:accent6>
        <a:hlink>
          <a:srgbClr val="3A0004"/>
        </a:hlink>
        <a:folHlink>
          <a:srgbClr val="FF3B3B"/>
        </a:folHlink>
      </a:clrScheme>
      <a:clrMap bg1="lt1" tx1="dk1" bg2="lt2" tx2="dk2" accent1="accent1" accent2="accent2" accent3="accent3" accent4="accent4" accent5="accent5" accent6="accent6" hlink="hlink" folHlink="folHlink"/>
    </a:extraClrScheme>
    <a:extraClrScheme>
      <a:clrScheme name="演示设计 7">
        <a:dk1>
          <a:srgbClr val="000000"/>
        </a:dk1>
        <a:lt1>
          <a:srgbClr val="FFFFFF"/>
        </a:lt1>
        <a:dk2>
          <a:srgbClr val="000000"/>
        </a:dk2>
        <a:lt2>
          <a:srgbClr val="C0C0C0"/>
        </a:lt2>
        <a:accent1>
          <a:srgbClr val="DFE0BE"/>
        </a:accent1>
        <a:accent2>
          <a:srgbClr val="D1D46B"/>
        </a:accent2>
        <a:accent3>
          <a:srgbClr val="FFFFFF"/>
        </a:accent3>
        <a:accent4>
          <a:srgbClr val="000000"/>
        </a:accent4>
        <a:accent5>
          <a:srgbClr val="ECEDDB"/>
        </a:accent5>
        <a:accent6>
          <a:srgbClr val="BDC060"/>
        </a:accent6>
        <a:hlink>
          <a:srgbClr val="3A3B11"/>
        </a:hlink>
        <a:folHlink>
          <a:srgbClr val="DDDF91"/>
        </a:folHlink>
      </a:clrScheme>
      <a:clrMap bg1="lt1" tx1="dk1" bg2="lt2" tx2="dk2" accent1="accent1" accent2="accent2" accent3="accent3" accent4="accent4" accent5="accent5" accent6="accent6" hlink="hlink" folHlink="folHlink"/>
    </a:extraClrScheme>
    <a:extraClrScheme>
      <a:clrScheme name="演示设计 8">
        <a:dk1>
          <a:srgbClr val="000000"/>
        </a:dk1>
        <a:lt1>
          <a:srgbClr val="FFFFFF"/>
        </a:lt1>
        <a:dk2>
          <a:srgbClr val="000000"/>
        </a:dk2>
        <a:lt2>
          <a:srgbClr val="C0C0C0"/>
        </a:lt2>
        <a:accent1>
          <a:srgbClr val="6FC01E"/>
        </a:accent1>
        <a:accent2>
          <a:srgbClr val="4F7913"/>
        </a:accent2>
        <a:accent3>
          <a:srgbClr val="FFFFFF"/>
        </a:accent3>
        <a:accent4>
          <a:srgbClr val="000000"/>
        </a:accent4>
        <a:accent5>
          <a:srgbClr val="BBDCAB"/>
        </a:accent5>
        <a:accent6>
          <a:srgbClr val="476D10"/>
        </a:accent6>
        <a:hlink>
          <a:srgbClr val="26420A"/>
        </a:hlink>
        <a:folHlink>
          <a:srgbClr val="7BD52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19418</Words>
  <Application>WPS 演示</Application>
  <PresentationFormat>全屏显示(4:3)</PresentationFormat>
  <Paragraphs>2589</Paragraphs>
  <Slides>90</Slides>
  <Notes>5</Notes>
  <HiddenSlides>0</HiddenSlides>
  <MMClips>0</MMClips>
  <ScaleCrop>false</ScaleCrop>
  <HeadingPairs>
    <vt:vector size="6" baseType="variant">
      <vt:variant>
        <vt:lpstr>已用的字体</vt:lpstr>
      </vt:variant>
      <vt:variant>
        <vt:i4>22</vt:i4>
      </vt:variant>
      <vt:variant>
        <vt:lpstr>主题</vt:lpstr>
      </vt:variant>
      <vt:variant>
        <vt:i4>2</vt:i4>
      </vt:variant>
      <vt:variant>
        <vt:lpstr>幻灯片标题</vt:lpstr>
      </vt:variant>
      <vt:variant>
        <vt:i4>90</vt:i4>
      </vt:variant>
    </vt:vector>
  </HeadingPairs>
  <TitlesOfParts>
    <vt:vector size="114" baseType="lpstr">
      <vt:lpstr>Arial</vt:lpstr>
      <vt:lpstr>宋体</vt:lpstr>
      <vt:lpstr>Wingdings</vt:lpstr>
      <vt:lpstr>Calibri</vt:lpstr>
      <vt:lpstr>华文细黑</vt:lpstr>
      <vt:lpstr>MS UI Gothic</vt:lpstr>
      <vt:lpstr>方正正大黑简体</vt:lpstr>
      <vt:lpstr>黑体</vt:lpstr>
      <vt:lpstr>Verdana</vt:lpstr>
      <vt:lpstr>微软雅黑</vt:lpstr>
      <vt:lpstr>隶书</vt:lpstr>
      <vt:lpstr>Tahoma</vt:lpstr>
      <vt:lpstr>Times New Roman</vt:lpstr>
      <vt:lpstr>楷体</vt:lpstr>
      <vt:lpstr>PingFang SC</vt:lpstr>
      <vt:lpstr>Segoe Print</vt:lpstr>
      <vt:lpstr>楷体_GB2312</vt:lpstr>
      <vt:lpstr>新宋体</vt:lpstr>
      <vt:lpstr>Arial Unicode MS</vt:lpstr>
      <vt:lpstr>Cambria Math</vt:lpstr>
      <vt:lpstr>JetBrains Mono</vt:lpstr>
      <vt:lpstr>MS Mincho</vt:lpstr>
      <vt:lpstr>第一PPT模板网：www.1ppt.com</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第一PPT模板网：www.1ppt.com</dc:title>
  <dc:creator>第一PPT模板网：www.1ppt.com</dc:creator>
  <cp:lastModifiedBy>时间矿泉水</cp:lastModifiedBy>
  <cp:revision>555</cp:revision>
  <dcterms:created xsi:type="dcterms:W3CDTF">2010-09-23T08:30:00Z</dcterms:created>
  <dcterms:modified xsi:type="dcterms:W3CDTF">2025-10-21T05:32:41Z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模板">
    <vt:lpwstr>www.1ppt.com</vt:lpwstr>
  </property>
  <property fmtid="{D5CDD505-2E9C-101B-9397-08002B2CF9AE}" pid="3" name="ICV">
    <vt:lpwstr>9230DEA123E042C4A3B1F30922662B0D_12</vt:lpwstr>
  </property>
  <property fmtid="{D5CDD505-2E9C-101B-9397-08002B2CF9AE}" pid="4" name="KSOProductBuildVer">
    <vt:lpwstr>2052-12.1.0.23125</vt:lpwstr>
  </property>
</Properties>
</file>