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288" r:id="rId29"/>
    <p:sldId id="386" r:id="rId30"/>
    <p:sldId id="389" r:id="rId31"/>
    <p:sldId id="390" r:id="rId32"/>
    <p:sldId id="391" r:id="rId33"/>
    <p:sldId id="392" r:id="rId34"/>
    <p:sldId id="393" r:id="rId35"/>
    <p:sldId id="394" r:id="rId36"/>
    <p:sldId id="395" r:id="rId37"/>
    <p:sldId id="396" r:id="rId38"/>
    <p:sldId id="397" r:id="rId39"/>
    <p:sldId id="398" r:id="rId40"/>
    <p:sldId id="399" r:id="rId41"/>
    <p:sldId id="354" r:id="rId42"/>
    <p:sldId id="292" r:id="rId43"/>
    <p:sldId id="293" r:id="rId44"/>
    <p:sldId id="367" r:id="rId45"/>
    <p:sldId id="368" r:id="rId46"/>
    <p:sldId id="355" r:id="rId47"/>
    <p:sldId id="301" r:id="rId48"/>
    <p:sldId id="305" r:id="rId49"/>
    <p:sldId id="306" r:id="rId50"/>
    <p:sldId id="356" r:id="rId51"/>
    <p:sldId id="357" r:id="rId52"/>
    <p:sldId id="313" r:id="rId53"/>
    <p:sldId id="358" r:id="rId54"/>
    <p:sldId id="318" r:id="rId55"/>
    <p:sldId id="319" r:id="rId56"/>
    <p:sldId id="328" r:id="rId57"/>
    <p:sldId id="359" r:id="rId58"/>
    <p:sldId id="360" r:id="rId5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28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98"/>
        <p:guide pos="2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ctr" anchorCtr="0"/>
          <a:p>
            <a:pPr lvl="0"/>
            <a:r>
              <a:rPr lang="zh-CN" altLang="en-US" dirty="0"/>
              <a:t>此时以</a:t>
            </a:r>
            <a:r>
              <a:rPr lang="en-US" altLang="zh-CN" dirty="0"/>
              <a:t>18</a:t>
            </a:r>
            <a:r>
              <a:rPr lang="zh-CN" altLang="en-US" dirty="0"/>
              <a:t>作为子节点与其父节点做对比看看是否满足大顶堆的性质，然后我们继续以</a:t>
            </a:r>
            <a:r>
              <a:rPr lang="en-US" altLang="zh-CN" dirty="0"/>
              <a:t>18</a:t>
            </a:r>
            <a:r>
              <a:rPr lang="zh-CN" altLang="en-US" dirty="0"/>
              <a:t>作为子节点与父节点进行比较看是否满足大顶堆的性质，不满足则继续交换。直至构建完成整个大顶堆。</a:t>
            </a:r>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6.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image" Target="../media/image4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rPr>
              <a:t>按照这种策略找到了最优</a:t>
            </a:r>
            <a:r>
              <a:rPr lang="zh-CN" altLang="en-US">
                <a:solidFill>
                  <a:srgbClr val="FF0000"/>
                </a:solidFill>
              </a:rPr>
              <a:t>解，那么这种贪心策略是不是偶然找到最优答案呢？</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t>首先，首项符合</a:t>
            </a:r>
            <a:r>
              <a:rPr lang="zh-CN" altLang="en-US"/>
              <a:t>定理：</a:t>
            </a:r>
            <a:endParaRPr lang="zh-CN" altLang="en-US"/>
          </a:p>
          <a:p>
            <a:endParaRPr lang="en-US" altLang="zh-CN"/>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然后由第</a:t>
            </a:r>
            <a:r>
              <a:rPr lang="en-US" altLang="zh-CN">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项成立，推出第</a:t>
            </a:r>
            <a:r>
              <a:rPr lang="en-US" altLang="zh-CN">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项成立：</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假设：</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证明：</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t>因为，</a:t>
            </a:r>
            <a:r>
              <a:rPr lang="en-US" altLang="zh-CN"/>
              <a:t>             </a:t>
            </a:r>
            <a:r>
              <a:rPr lang="zh-CN" altLang="en-US"/>
              <a:t>所以</a:t>
            </a:r>
            <a:r>
              <a:rPr lang="en-US" altLang="zh-CN"/>
              <a:t>                                                   </a:t>
            </a:r>
            <a:r>
              <a:rPr lang="zh-CN" altLang="en-US"/>
              <a:t>可以</a:t>
            </a:r>
            <a:r>
              <a:rPr lang="zh-CN" altLang="en-US"/>
              <a:t>写成</a:t>
            </a:r>
            <a:endParaRPr lang="zh-CN" altLang="en-US"/>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t>最后化简可以</a:t>
            </a:r>
            <a:r>
              <a:rPr lang="zh-CN" altLang="en-US"/>
              <a:t>证：</a:t>
            </a:r>
            <a:endParaRPr lang="zh-CN" altLang="en-US"/>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推到多米诺骨牌第一张</a:t>
            </a:r>
            <a:r>
              <a:rPr kumimoji="0" lang="zh-CN" altLang="en-US" sz="1200" b="1" u="none" strike="noStrike" cap="none" normalizeH="0" baseline="0" smtClean="0">
                <a:ln>
                  <a:noFill/>
                </a:ln>
                <a:solidFill>
                  <a:schemeClr val="tx1"/>
                </a:solidFill>
                <a:effectLst/>
                <a:latin typeface="宋体" panose="02010600030101010101" pitchFamily="2" charset="-122"/>
              </a:rPr>
              <a:t>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由前一张牌可以推倒</a:t>
            </a:r>
            <a:r>
              <a:rPr kumimoji="0" lang="zh-CN" altLang="en-US" sz="1200" b="1" u="none" strike="noStrike" cap="none" normalizeH="0" baseline="0" smtClean="0">
                <a:ln>
                  <a:noFill/>
                </a:ln>
                <a:solidFill>
                  <a:schemeClr val="tx1"/>
                </a:solidFill>
                <a:effectLst/>
                <a:latin typeface="宋体" panose="02010600030101010101" pitchFamily="2" charset="-122"/>
              </a:rPr>
              <a:t>后一张牌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找到第一张能推倒</a:t>
            </a:r>
            <a:r>
              <a:rPr kumimoji="0" lang="zh-CN" altLang="en-US" sz="1200" b="1" u="none" strike="noStrike" cap="none" normalizeH="0" baseline="0" smtClean="0">
                <a:ln>
                  <a:noFill/>
                </a:ln>
                <a:solidFill>
                  <a:schemeClr val="tx1"/>
                </a:solidFill>
                <a:effectLst/>
                <a:latin typeface="宋体" panose="02010600030101010101" pitchFamily="2" charset="-122"/>
              </a:rPr>
              <a:t>的多米诺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归纳基础：也就是就是第一个时间结束的课程可以组成最优解</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可以用</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en-US" altLang="zh-CN">
                <a:solidFill>
                  <a:schemeClr val="tx1"/>
                </a:solidFill>
                <a:uFillTx/>
                <a:latin typeface="Times New Roman" panose="02020603050405020304" pitchFamily="18" charset="0"/>
              </a:rPr>
              <a:t> = {1,2,3,...,n},</a:t>
            </a:r>
            <a:r>
              <a:rPr lang="zh-CN" altLang="en-US">
                <a:solidFill>
                  <a:schemeClr val="tx1"/>
                </a:solidFill>
                <a:uFillTx/>
                <a:latin typeface="Times New Roman" panose="02020603050405020304" pitchFamily="18" charset="0"/>
              </a:rPr>
              <a:t>表示课程集合，</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表示课程</a:t>
            </a:r>
            <a:r>
              <a:rPr lang="zh-CN" altLang="en-US">
                <a:solidFill>
                  <a:schemeClr val="tx1"/>
                </a:solidFill>
                <a:uFillTx/>
                <a:latin typeface="Times New Roman" panose="02020603050405020304" pitchFamily="18" charset="0"/>
              </a:rPr>
              <a:t>结束的时间，</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&lt;...&lt;f</a:t>
            </a:r>
            <a:r>
              <a:rPr lang="en-US" altLang="zh-CN" baseline="-25000">
                <a:solidFill>
                  <a:schemeClr val="tx1"/>
                </a:solidFill>
                <a:uFillTx/>
                <a:latin typeface="Times New Roman" panose="02020603050405020304" pitchFamily="18" charset="0"/>
              </a:rPr>
              <a:t>n</a:t>
            </a:r>
            <a:endParaRPr lang="en-US" altLang="zh-CN" baseline="-25000">
              <a:solidFill>
                <a:schemeClr val="tx1"/>
              </a:solidFill>
              <a:uFillTx/>
              <a:latin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此时讲</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的最优解的第一个课程</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替换成</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，因为</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j</a:t>
            </a:r>
            <a:endParaRPr lang="en-US" altLang="zh-CN" baseline="-25000">
              <a:solidFill>
                <a:schemeClr val="tx1"/>
              </a:solidFill>
              <a:uFillTx/>
              <a:latin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是最优解，此时</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替换之后，</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也是最优解。所以说我们的首项</a:t>
            </a:r>
            <a:r>
              <a:rPr lang="zh-CN" altLang="en-US">
                <a:solidFill>
                  <a:schemeClr val="tx1"/>
                </a:solidFill>
                <a:uFillTx/>
                <a:latin typeface="Times New Roman" panose="02020603050405020304" pitchFamily="18" charset="0"/>
              </a:rPr>
              <a:t>成立。</a:t>
            </a:r>
            <a:endParaRPr lang="zh-CN" altLang="en-US">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找到前一张推倒</a:t>
            </a:r>
            <a:r>
              <a:rPr kumimoji="0" lang="zh-CN" altLang="en-US" sz="1200" b="1" u="none" strike="noStrike" cap="none" normalizeH="0" baseline="0" smtClean="0">
                <a:ln>
                  <a:noFill/>
                </a:ln>
                <a:solidFill>
                  <a:schemeClr val="tx1"/>
                </a:solidFill>
                <a:effectLst/>
                <a:latin typeface="宋体" panose="02010600030101010101" pitchFamily="2" charset="-122"/>
              </a:rPr>
              <a:t>后一张多米诺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归纳步骤：假设选择前</a:t>
            </a:r>
            <a:r>
              <a:rPr lang="en-US" altLang="zh-CN" sz="1800" b="1" smtClean="0">
                <a:ln>
                  <a:noFill/>
                </a:ln>
                <a:effectLst/>
                <a:latin typeface="宋体" panose="02010600030101010101" pitchFamily="2" charset="-122"/>
                <a:sym typeface="+mn-ea"/>
              </a:rPr>
              <a:t>k</a:t>
            </a:r>
            <a:r>
              <a:rPr lang="zh-CN" altLang="en-US" sz="1800" b="1" smtClean="0">
                <a:ln>
                  <a:noFill/>
                </a:ln>
                <a:effectLst/>
                <a:latin typeface="宋体" panose="02010600030101010101" pitchFamily="2" charset="-122"/>
                <a:sym typeface="+mn-ea"/>
              </a:rPr>
              <a:t>项最早结束的课程为真，证明选择</a:t>
            </a:r>
            <a:r>
              <a:rPr lang="en-US" altLang="zh-CN" sz="1800" b="1" smtClean="0">
                <a:ln>
                  <a:noFill/>
                </a:ln>
                <a:effectLst/>
                <a:latin typeface="宋体" panose="02010600030101010101" pitchFamily="2" charset="-122"/>
                <a:sym typeface="+mn-ea"/>
              </a:rPr>
              <a:t>k+1</a:t>
            </a:r>
            <a:r>
              <a:rPr lang="zh-CN" altLang="en-US" sz="1800" b="1" smtClean="0">
                <a:ln>
                  <a:noFill/>
                </a:ln>
                <a:effectLst/>
                <a:latin typeface="宋体" panose="02010600030101010101" pitchFamily="2" charset="-122"/>
                <a:sym typeface="+mn-ea"/>
              </a:rPr>
              <a:t>也</a:t>
            </a:r>
            <a:r>
              <a:rPr lang="zh-CN" altLang="en-US" sz="1800" b="1" smtClean="0">
                <a:ln>
                  <a:noFill/>
                </a:ln>
                <a:effectLst/>
                <a:latin typeface="宋体" panose="02010600030101010101" pitchFamily="2" charset="-122"/>
                <a:sym typeface="+mn-ea"/>
              </a:rPr>
              <a:t>为真。</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用字母</a:t>
            </a:r>
            <a:r>
              <a:rPr lang="en-US" altLang="zh-CN">
                <a:uFillTx/>
                <a:latin typeface="Times New Roman" panose="02020603050405020304" pitchFamily="18" charset="0"/>
                <a:sym typeface="+mn-ea"/>
              </a:rPr>
              <a:t>T</a:t>
            </a:r>
            <a:r>
              <a:rPr lang="zh-CN" altLang="en-US">
                <a:solidFill>
                  <a:schemeClr val="tx1"/>
                </a:solidFill>
                <a:uFillTx/>
                <a:latin typeface="Times New Roman" panose="02020603050405020304" pitchFamily="18" charset="0"/>
              </a:rPr>
              <a:t>表示问题最优解的集合</a:t>
            </a:r>
            <a:r>
              <a:rPr lang="zh-CN">
                <a:solidFill>
                  <a:schemeClr val="tx1"/>
                </a:solidFill>
                <a:uFillTx/>
                <a:latin typeface="Times New Roman" panose="02020603050405020304" pitchFamily="18" charset="0"/>
              </a:rPr>
              <a:t>。</a:t>
            </a:r>
            <a:endParaRPr lang="zh-CN">
              <a:solidFill>
                <a:schemeClr val="tx1"/>
              </a:solidFill>
              <a:uFillTx/>
              <a:latin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sym typeface="+mn-ea"/>
              </a:rPr>
              <a:t>T</a:t>
            </a:r>
            <a:endParaRPr lang="en-US" altLang="zh-CN">
              <a:uFillTx/>
              <a:latin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zh-CN" altLang="en-US">
                <a:uFillTx/>
                <a:latin typeface="Times New Roman" panose="02020603050405020304" pitchFamily="18" charset="0"/>
                <a:sym typeface="+mn-ea"/>
              </a:rPr>
              <a:t>是前</a:t>
            </a:r>
            <a:r>
              <a:rPr lang="en-US" altLang="zh-CN">
                <a:uFillTx/>
                <a:latin typeface="Times New Roman" panose="02020603050405020304" pitchFamily="18" charset="0"/>
                <a:sym typeface="+mn-ea"/>
              </a:rPr>
              <a:t>{i1,i2,...,ik} U B</a:t>
            </a:r>
            <a:r>
              <a:rPr lang="zh-CN" altLang="en-US">
                <a:uFillTx/>
                <a:latin typeface="Times New Roman" panose="02020603050405020304" pitchFamily="18" charset="0"/>
                <a:sym typeface="+mn-ea"/>
              </a:rPr>
              <a:t>，并且</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集合一定待选集合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中的最优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endParaRPr lang="zh-CN" altLang="en-US">
              <a:uFillTx/>
              <a:latin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是包含</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项的待选集合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sym typeface="+mn-ea"/>
              </a:rPr>
              <a:t>所以说</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a:t>
            </a:r>
            <a:endParaRPr lang="zh-CN" altLang="en-US">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 </a:t>
            </a:r>
            <a:r>
              <a:rPr lang="zh-CN" altLang="en-US">
                <a:solidFill>
                  <a:schemeClr val="tx1"/>
                </a:solidFill>
                <a:uFillTx/>
                <a:latin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0;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j = 0; j &lt; n-i-1; j++)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&gt; f[j+1])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则进行交换</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 = f[j];f[j]=f[j+1];f[j+1]=temp;</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temp1 = s[j];s[j]=s[j+1];s[j+1]=temp1;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endParaRPr lang="en-US" altLang="zh-CN">
              <a:solidFill>
                <a:schemeClr val="tx1"/>
              </a:solidFill>
              <a:uFillTx/>
              <a:latin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t>利用冒泡排序，根据结束时间将开始时间也进行</a:t>
            </a:r>
            <a:r>
              <a:rPr lang="zh-CN" altLang="en-US"/>
              <a:t>排序。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t[0]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count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j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1;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&lt;= s[i])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count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count;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rPr>
              <a:t>可是硬币的面值一定就符合贪心策略能解决问题吗？</a:t>
            </a:r>
            <a:endParaRPr lang="zh-CN" altLang="en-US">
              <a:solidFill>
                <a:schemeClr val="tx2"/>
              </a:solidFill>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rPr>
              <a:t>存在这样的一个反例，币值分别为</a:t>
            </a:r>
            <a:r>
              <a:rPr lang="en-US" altLang="zh-CN">
                <a:solidFill>
                  <a:schemeClr val="tx2"/>
                </a:solidFill>
                <a:uFillTx/>
                <a:latin typeface="Times New Roman" panose="02020603050405020304" pitchFamily="18" charset="0"/>
              </a:rPr>
              <a:t>[1,10,25]</a:t>
            </a:r>
            <a:r>
              <a:rPr lang="zh-CN" altLang="en-US">
                <a:solidFill>
                  <a:schemeClr val="tx2"/>
                </a:solidFill>
                <a:uFillTx/>
                <a:latin typeface="Times New Roman" panose="02020603050405020304" pitchFamily="18" charset="0"/>
              </a:rPr>
              <a:t>，如果需要发薪资</a:t>
            </a:r>
            <a:r>
              <a:rPr lang="en-US" altLang="zh-CN">
                <a:solidFill>
                  <a:schemeClr val="tx2"/>
                </a:solidFill>
                <a:uFillTx/>
                <a:latin typeface="Times New Roman" panose="02020603050405020304" pitchFamily="18" charset="0"/>
              </a:rPr>
              <a:t>30</a:t>
            </a:r>
            <a:r>
              <a:rPr lang="zh-CN" altLang="en-US">
                <a:solidFill>
                  <a:schemeClr val="tx2"/>
                </a:solidFill>
                <a:uFillTx/>
                <a:latin typeface="Times New Roman" panose="02020603050405020304" pitchFamily="18" charset="0"/>
              </a:rPr>
              <a:t>，按照贪心算法是</a:t>
            </a:r>
            <a:r>
              <a:rPr lang="en-US" altLang="zh-CN">
                <a:solidFill>
                  <a:schemeClr val="tx2"/>
                </a:solidFill>
                <a:uFillTx/>
                <a:latin typeface="Times New Roman" panose="02020603050405020304" pitchFamily="18" charset="0"/>
              </a:rPr>
              <a:t>25+1+1+1+1+1</a:t>
            </a:r>
            <a:r>
              <a:rPr lang="zh-CN" altLang="en-US">
                <a:solidFill>
                  <a:schemeClr val="tx2"/>
                </a:solidFill>
                <a:uFillTx/>
                <a:latin typeface="Times New Roman" panose="02020603050405020304" pitchFamily="18" charset="0"/>
              </a:rPr>
              <a:t>，总共是</a:t>
            </a:r>
            <a:r>
              <a:rPr lang="en-US" altLang="zh-CN">
                <a:solidFill>
                  <a:schemeClr val="tx2"/>
                </a:solidFill>
                <a:uFillTx/>
                <a:latin typeface="Times New Roman" panose="02020603050405020304" pitchFamily="18" charset="0"/>
              </a:rPr>
              <a:t>6</a:t>
            </a:r>
            <a:r>
              <a:rPr lang="zh-CN" altLang="en-US">
                <a:solidFill>
                  <a:schemeClr val="tx2"/>
                </a:solidFill>
                <a:uFillTx/>
                <a:latin typeface="Times New Roman" panose="02020603050405020304" pitchFamily="18" charset="0"/>
              </a:rPr>
              <a:t>枚币，而真正的最有解是</a:t>
            </a:r>
            <a:r>
              <a:rPr lang="en-US" altLang="zh-CN">
                <a:solidFill>
                  <a:schemeClr val="tx2"/>
                </a:solidFill>
                <a:uFillTx/>
                <a:latin typeface="Times New Roman" panose="02020603050405020304" pitchFamily="18" charset="0"/>
              </a:rPr>
              <a:t>10+10+10</a:t>
            </a:r>
            <a:r>
              <a:rPr lang="zh-CN" altLang="en-US">
                <a:solidFill>
                  <a:schemeClr val="tx2"/>
                </a:solidFill>
                <a:uFillTx/>
                <a:latin typeface="Times New Roman" panose="02020603050405020304" pitchFamily="18" charset="0"/>
              </a:rPr>
              <a:t>。</a:t>
            </a:r>
            <a:endParaRPr lang="zh-CN" altLang="en-US">
              <a:solidFill>
                <a:schemeClr val="tx2"/>
              </a:solidFill>
              <a:uFillTx/>
              <a:latin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rPr>
              <a:t>所以，贪心算法依赖贪心策略，而贪心算法可靠，需要对贪心策略进行证明！</a:t>
            </a:r>
            <a:endParaRPr lang="zh-CN" altLang="en-US">
              <a:solidFill>
                <a:srgbClr val="FF0000"/>
              </a:solidFill>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rPr>
              <a:t>继续思考这个问题，什么样的币值序列能够用贪心算法</a:t>
            </a:r>
            <a:r>
              <a:rPr lang="zh-CN" altLang="en-US">
                <a:solidFill>
                  <a:srgbClr val="FF0000"/>
                </a:solidFill>
              </a:rPr>
              <a:t>呢？</a:t>
            </a:r>
            <a:endParaRPr lang="zh-CN" altLang="en-US">
              <a:solidFill>
                <a:srgbClr val="FF0000"/>
              </a:solidFill>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t>①如果币值是从</a:t>
            </a:r>
            <a:r>
              <a:rPr lang="en-US" altLang="zh-CN"/>
              <a:t>1</a:t>
            </a:r>
            <a:r>
              <a:rPr lang="zh-CN" altLang="en-US"/>
              <a:t>开始的等比币值，可以完全按照贪心策略找到</a:t>
            </a:r>
            <a:r>
              <a:rPr lang="zh-CN" altLang="en-US"/>
              <a:t>最优解。</a:t>
            </a:r>
            <a:endParaRPr lang="zh-CN" altLang="en-US"/>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t>②测试待兑换数额</a:t>
            </a:r>
            <a:r>
              <a:rPr lang="en-US" altLang="zh-CN">
                <a:latin typeface="Times New Roman" panose="02020603050405020304" pitchFamily="18" charset="0"/>
                <a:cs typeface="Times New Roman" panose="02020603050405020304" pitchFamily="18" charset="0"/>
              </a:rPr>
              <a:t>x</a:t>
            </a:r>
            <a:r>
              <a:rPr lang="zh-CN" altLang="en-US"/>
              <a:t>，是否有反例。</a:t>
            </a:r>
            <a:r>
              <a:rPr lang="en-US" altLang="zh-CN"/>
              <a:t>x</a:t>
            </a:r>
            <a:r>
              <a:rPr lang="zh-CN" altLang="en-US"/>
              <a:t>范围</a:t>
            </a:r>
            <a:r>
              <a:rPr lang="zh-CN" altLang="en-US">
                <a:sym typeface="+mn-ea"/>
              </a:rPr>
              <a:t>（</a:t>
            </a:r>
            <a:r>
              <a:rPr lang="zh-CN" altLang="en-US"/>
              <a:t>假设</a:t>
            </a:r>
            <a:r>
              <a:rPr lang="en-US" altLang="zh-CN"/>
              <a:t>1=c</a:t>
            </a:r>
            <a:r>
              <a:rPr lang="en-US" altLang="zh-CN" baseline="-25000"/>
              <a:t>1</a:t>
            </a:r>
            <a:r>
              <a:rPr lang="en-US" altLang="zh-CN"/>
              <a:t>&lt;c</a:t>
            </a:r>
            <a:r>
              <a:rPr lang="en-US" altLang="zh-CN" baseline="-25000"/>
              <a:t>2</a:t>
            </a:r>
            <a:r>
              <a:rPr lang="en-US" altLang="zh-CN"/>
              <a:t>&lt;...&lt;c</a:t>
            </a:r>
            <a:r>
              <a:rPr lang="en-US" altLang="zh-CN" baseline="-25000"/>
              <a:t>m</a:t>
            </a:r>
            <a:r>
              <a:rPr lang="zh-CN" altLang="en-US"/>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hlinkClick r:id="rId5"/>
              </a:rPr>
              <a:t>原文</a:t>
            </a:r>
            <a:endParaRPr lang="zh-CN" altLang="en-US" sz="1600">
              <a:hlinkClick r:id="rId5"/>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4.1.3 </a:t>
            </a:r>
            <a:r>
              <a:rPr lang="zh-CN" altLang="en-US" sz="2400" b="1" kern="0" dirty="0">
                <a:solidFill>
                  <a:schemeClr val="tx1"/>
                </a:solidFill>
                <a:uFillTx/>
                <a:latin typeface="Times New Roman" panose="02020603050405020304" pitchFamily="18" charset="0"/>
                <a:ea typeface="宋体" panose="02010600030101010101" pitchFamily="2" charset="-122"/>
              </a:rPr>
              <a:t>贪心算法思想</a:t>
            </a:r>
            <a:r>
              <a:rPr lang="zh-CN" altLang="en-US" sz="2400" b="1" kern="0" dirty="0">
                <a:solidFill>
                  <a:schemeClr val="tx1"/>
                </a:solidFill>
                <a:uFillTx/>
                <a:latin typeface="Times New Roman" panose="02020603050405020304" pitchFamily="18" charset="0"/>
                <a:ea typeface="宋体" panose="02010600030101010101" pitchFamily="2" charset="-122"/>
              </a:rPr>
              <a:t>总结</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t>（</a:t>
            </a:r>
            <a:r>
              <a:rPr lang="en-US" altLang="zh-CN"/>
              <a:t>1</a:t>
            </a:r>
            <a:r>
              <a:rPr lang="zh-CN" altLang="en-US"/>
              <a:t>）解决一些组合优化问题，即求解最优值</a:t>
            </a:r>
            <a:r>
              <a:rPr lang="zh-CN" altLang="en-US"/>
              <a:t>问题</a:t>
            </a:r>
            <a:endParaRPr lang="zh-CN" altLang="en-US"/>
          </a:p>
          <a:p>
            <a:pPr marL="0" indent="0" latinLnBrk="0">
              <a:lnSpc>
                <a:spcPct val="200000"/>
              </a:lnSpc>
            </a:pPr>
            <a:r>
              <a:rPr lang="zh-CN" altLang="en-US"/>
              <a:t>（</a:t>
            </a:r>
            <a:r>
              <a:rPr lang="en-US" altLang="zh-CN"/>
              <a:t>2</a:t>
            </a:r>
            <a:r>
              <a:rPr lang="zh-CN" altLang="en-US"/>
              <a:t>）求解问题的每一步是选择某种</a:t>
            </a:r>
            <a:r>
              <a:rPr lang="en-US" altLang="zh-CN"/>
              <a:t>“</a:t>
            </a:r>
            <a:r>
              <a:rPr lang="zh-CN" altLang="en-US"/>
              <a:t>短视</a:t>
            </a:r>
            <a:r>
              <a:rPr lang="en-US" altLang="zh-CN"/>
              <a:t>”</a:t>
            </a:r>
            <a:r>
              <a:rPr lang="zh-CN" altLang="en-US"/>
              <a:t>的贪心</a:t>
            </a:r>
            <a:r>
              <a:rPr lang="zh-CN" altLang="en-US"/>
              <a:t>策略。</a:t>
            </a:r>
            <a:endParaRPr lang="zh-CN" altLang="en-US"/>
          </a:p>
          <a:p>
            <a:pPr marL="0" indent="0" latinLnBrk="0">
              <a:lnSpc>
                <a:spcPct val="200000"/>
              </a:lnSpc>
            </a:pPr>
            <a:r>
              <a:rPr lang="zh-CN" altLang="en-US"/>
              <a:t>（</a:t>
            </a:r>
            <a:r>
              <a:rPr lang="en-US" altLang="zh-CN"/>
              <a:t>3</a:t>
            </a:r>
            <a:r>
              <a:rPr lang="zh-CN" altLang="en-US"/>
              <a:t>）贪心策略决定算法的好坏，需要对算法进行</a:t>
            </a:r>
            <a:r>
              <a:rPr lang="zh-CN" altLang="en-US"/>
              <a:t>正确性验证。</a:t>
            </a:r>
            <a:endParaRPr lang="zh-CN" altLang="en-US"/>
          </a:p>
          <a:p>
            <a:pPr marL="0" indent="0" latinLnBrk="0">
              <a:lnSpc>
                <a:spcPct val="200000"/>
              </a:lnSpc>
            </a:pPr>
            <a:r>
              <a:rPr lang="zh-CN" altLang="en-US"/>
              <a:t>（</a:t>
            </a:r>
            <a:r>
              <a:rPr lang="en-US" altLang="zh-CN"/>
              <a:t>4</a:t>
            </a:r>
            <a:r>
              <a:rPr lang="zh-CN" altLang="en-US"/>
              <a:t>）验证贪心算法的好坏方法</a:t>
            </a:r>
            <a:r>
              <a:rPr lang="zh-CN" altLang="en-US"/>
              <a:t>一般是，举反例（证明贪心策略不正确）和数学归纳法（证明贪心算法</a:t>
            </a:r>
            <a:r>
              <a:rPr lang="zh-CN" altLang="en-US"/>
              <a:t>正确）。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547495" y="1341120"/>
            <a:ext cx="7260590" cy="532574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4.2.1 </a:t>
            </a:r>
            <a:r>
              <a:rPr kumimoji="1" lang="zh-CN" altLang="en-US" sz="2400" b="1" dirty="0" smtClean="0">
                <a:latin typeface="华文中宋" panose="02010600040101010101" pitchFamily="2" charset="-122"/>
                <a:ea typeface="华文中宋" panose="02010600040101010101" pitchFamily="2" charset="-122"/>
              </a:rPr>
              <a:t>哈夫曼树</a:t>
            </a:r>
            <a:endParaRPr kumimoji="1" lang="zh-CN" altLang="en-US" sz="2400" b="1" dirty="0">
              <a:latin typeface="华文中宋" panose="02010600040101010101" pitchFamily="2" charset="-122"/>
              <a:ea typeface="华文中宋" panose="02010600040101010101" pitchFamily="2" charset="-122"/>
            </a:endParaRPr>
          </a:p>
        </p:txBody>
      </p:sp>
      <p:sp>
        <p:nvSpPr>
          <p:cNvPr id="505859" name="Text Box 3"/>
          <p:cNvSpPr txBox="1">
            <a:spLocks noChangeArrowheads="1"/>
          </p:cNvSpPr>
          <p:nvPr/>
        </p:nvSpPr>
        <p:spPr bwMode="auto">
          <a:xfrm>
            <a:off x="395536" y="1820690"/>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567400"/>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310600"/>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229388"/>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767800"/>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3042063"/>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Tree>
  </p:cSld>
  <p:clrMapOvr>
    <a:masterClrMapping/>
  </p:clrMapOvr>
  <p:transition spd="slow">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251460" y="776843"/>
            <a:ext cx="3848735" cy="9772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夫曼树构造的代码</a:t>
            </a:r>
            <a:r>
              <a:rPr kumimoji="1" lang="zh-CN" altLang="en-US" sz="2400" b="1" dirty="0">
                <a:solidFill>
                  <a:srgbClr val="0000FF"/>
                </a:solidFill>
                <a:ea typeface="华文中宋" panose="02010600040101010101" pitchFamily="2" charset="-122"/>
              </a:rPr>
              <a:t>实现：</a:t>
            </a:r>
            <a:endParaRPr kumimoji="1" lang="zh-CN" altLang="en-US" sz="2400" b="1" dirty="0">
              <a:solidFill>
                <a:srgbClr val="0000FF"/>
              </a:solidFill>
              <a:ea typeface="华文中宋" panose="02010600040101010101" pitchFamily="2" charset="-122"/>
            </a:endParaRPr>
          </a:p>
          <a:p>
            <a:pPr>
              <a:lnSpc>
                <a:spcPct val="120000"/>
              </a:lnSpc>
            </a:pPr>
            <a:r>
              <a:rPr kumimoji="1" lang="zh-CN" altLang="en-US" sz="2400" b="1" dirty="0">
                <a:solidFill>
                  <a:srgbClr val="0000FF"/>
                </a:solidFill>
                <a:ea typeface="华文中宋" panose="02010600040101010101" pitchFamily="2" charset="-122"/>
              </a:rPr>
              <a:t> </a:t>
            </a:r>
            <a:endParaRPr kumimoji="1" lang="zh-CN" altLang="en-US" sz="2400" b="1" dirty="0">
              <a:solidFill>
                <a:srgbClr val="0000FF"/>
              </a:solidFill>
              <a:ea typeface="华文中宋" panose="02010600040101010101" pitchFamily="2" charset="-122"/>
            </a:endParaRPr>
          </a:p>
        </p:txBody>
      </p:sp>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rPr>
              <a:t>注意到哈夫曼树在实现过程中，需要频繁的找到最小值，然后取出，然后再插入集合，再完成筛选最小值。什么数据结构能满足</a:t>
            </a:r>
            <a:r>
              <a:rPr kumimoji="1" lang="zh-CN" altLang="en-US" sz="2400" b="1">
                <a:solidFill>
                  <a:schemeClr val="tx2"/>
                </a:solidFill>
                <a:latin typeface="华文中宋" panose="02010600040101010101" pitchFamily="2" charset="-122"/>
                <a:ea typeface="华文中宋" panose="02010600040101010101" pitchFamily="2" charset="-122"/>
              </a:rPr>
              <a:t>上述要求？</a:t>
            </a:r>
            <a:endParaRPr kumimoji="1" lang="zh-CN" altLang="en-US" sz="2400" b="1">
              <a:solidFill>
                <a:schemeClr val="tx2"/>
              </a:solidFill>
              <a:latin typeface="华文中宋" panose="02010600040101010101" pitchFamily="2" charset="-122"/>
              <a:ea typeface="华文中宋" panose="02010600040101010101" pitchFamily="2" charset="-122"/>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mn-cs"/>
            </a:endParaRPr>
          </a:p>
          <a:p>
            <a:pPr marR="0" defTabSz="914400">
              <a:buClrTx/>
              <a:buSzTx/>
              <a:buFontTx/>
              <a:buNone/>
              <a:defRPr/>
            </a:pPr>
            <a:r>
              <a:rPr kumimoji="0" lang="en-US" altLang="zh-CN" kern="1200" cap="none" spc="0" normalizeH="0" baseline="0" noProof="0">
                <a:solidFill>
                  <a:schemeClr val="tx2"/>
                </a:solidFill>
                <a:latin typeface="+mj-ea"/>
                <a:ea typeface="+mj-ea"/>
                <a:cs typeface="+mn-cs"/>
              </a:rPr>
              <a:t>    </a:t>
            </a:r>
            <a:r>
              <a:rPr kumimoji="0" lang="zh-CN" altLang="en-US" kern="1200" cap="none" spc="0" normalizeH="0" baseline="0" noProof="0">
                <a:solidFill>
                  <a:schemeClr val="tx2"/>
                </a:solidFill>
                <a:latin typeface="+mj-ea"/>
                <a:ea typeface="+mj-ea"/>
                <a:cs typeface="+mn-cs"/>
              </a:rPr>
              <a:t>的特点</a:t>
            </a:r>
            <a:endParaRPr kumimoji="0" lang="zh-CN" altLang="en-US" kern="1200" cap="none" spc="0" normalizeH="0" baseline="0" noProof="0">
              <a:solidFill>
                <a:srgbClr val="FF0000"/>
              </a:solidFill>
              <a:latin typeface="+mj-ea"/>
              <a:ea typeface="+mj-ea"/>
              <a:cs typeface="+mn-cs"/>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mn-cs"/>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rPr>
              <a:t>堆和二叉树有点雷同！</a:t>
            </a:r>
            <a:endParaRPr lang="zh-CN" altLang="en-US" sz="1400" b="1" dirty="0">
              <a:solidFill>
                <a:schemeClr val="tx1"/>
              </a:solidFill>
              <a:ea typeface="宋体" panose="02010600030101010101" pitchFamily="2" charset="-122"/>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①其子节点值大于或小于其父节点的值（根节点最大</a:t>
            </a:r>
            <a:r>
              <a:rPr kumimoji="0" lang="en-US" altLang="zh-CN" kern="1200" cap="none" spc="0" normalizeH="0" baseline="0" noProof="0">
                <a:solidFill>
                  <a:srgbClr val="FF0000"/>
                </a:solidFill>
                <a:latin typeface="+mj-ea"/>
                <a:ea typeface="+mj-ea"/>
                <a:cs typeface="+mn-cs"/>
              </a:rPr>
              <a:t>           </a:t>
            </a:r>
            <a:r>
              <a:rPr kumimoji="0" lang="zh-CN" altLang="en-US" kern="1200" cap="none" spc="0" normalizeH="0" baseline="0" noProof="0">
                <a:solidFill>
                  <a:srgbClr val="FF0000"/>
                </a:solidFill>
                <a:latin typeface="+mj-ea"/>
                <a:ea typeface="+mj-ea"/>
                <a:cs typeface="+mn-cs"/>
              </a:rPr>
              <a:t>或最小）</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②堆总是一颗完全二叉树</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假设给定数据元素</a:t>
            </a:r>
            <a:endParaRPr kumimoji="0" lang="zh-CN" altLang="en-US" kern="1200" cap="none" spc="0" normalizeH="0" baseline="0" noProof="0">
              <a:solidFill>
                <a:srgbClr val="FF0000"/>
              </a:solidFill>
              <a:latin typeface="+mj-ea"/>
              <a:ea typeface="+mj-ea"/>
              <a:cs typeface="+mn-cs"/>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根据数组元素形成堆的结构</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advTm="10904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4</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按照堆顶到下，从左到右进行排列</a:t>
            </a:r>
            <a:endParaRPr kumimoji="0" lang="zh-CN" altLang="en-US" kern="1200" cap="none" spc="0" normalizeH="0" baseline="0" noProof="0">
              <a:solidFill>
                <a:srgbClr val="FF0000"/>
              </a:solidFill>
              <a:latin typeface="+mj-ea"/>
              <a:ea typeface="+mj-ea"/>
              <a:cs typeface="+mn-cs"/>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950"/>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325"/>
              <a:ext cx="523836"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sp>
        <p:nvSpPr>
          <p:cNvPr id="42" name="文本框 41"/>
          <p:cNvSpPr txBox="1"/>
          <p:nvPr/>
        </p:nvSpPr>
        <p:spPr>
          <a:xfrm>
            <a:off x="930275" y="3867150"/>
            <a:ext cx="8010525"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父节点索引： </a:t>
            </a:r>
            <a:r>
              <a:rPr kumimoji="0" lang="en-US" altLang="zh-CN" kern="1200" cap="none" spc="0" normalizeH="0" baseline="0" noProof="0">
                <a:solidFill>
                  <a:srgbClr val="FF0000"/>
                </a:solidFill>
                <a:latin typeface="+mj-ea"/>
                <a:ea typeface="+mj-ea"/>
                <a:cs typeface="+mn-cs"/>
              </a:rPr>
              <a:t>((index+1)/2)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左孩子索引： </a:t>
            </a:r>
            <a:r>
              <a:rPr kumimoji="0" lang="en-US" altLang="zh-CN" kern="1200" cap="none" spc="0" normalizeH="0" baseline="0" noProof="0">
                <a:solidFill>
                  <a:srgbClr val="FF0000"/>
                </a:solidFill>
                <a:latin typeface="+mj-ea"/>
                <a:ea typeface="+mj-ea"/>
                <a:cs typeface="+mn-cs"/>
              </a:rPr>
              <a:t>2*(index+1)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右孩子索引： </a:t>
            </a:r>
            <a:r>
              <a:rPr kumimoji="0" lang="en-US" altLang="zh-CN" kern="1200" cap="none" spc="0" normalizeH="0" baseline="0" noProof="0">
                <a:solidFill>
                  <a:srgbClr val="FF0000"/>
                </a:solidFill>
                <a:latin typeface="+mj-ea"/>
                <a:ea typeface="+mj-ea"/>
                <a:cs typeface="+mn-cs"/>
              </a:rPr>
              <a:t>2</a:t>
            </a:r>
            <a:r>
              <a:rPr kumimoji="0" lang="zh-CN" altLang="en-US" kern="1200" cap="none" spc="0" normalizeH="0" baseline="0" noProof="0">
                <a:solidFill>
                  <a:srgbClr val="FF0000"/>
                </a:solidFill>
                <a:latin typeface="+mj-ea"/>
                <a:ea typeface="+mj-ea"/>
                <a:cs typeface="+mn-cs"/>
              </a:rPr>
              <a:t>*</a:t>
            </a:r>
            <a:r>
              <a:rPr kumimoji="0" lang="en-US" altLang="zh-CN" kern="1200" cap="none" spc="0" normalizeH="0" baseline="0" noProof="0">
                <a:solidFill>
                  <a:srgbClr val="FF0000"/>
                </a:solidFill>
                <a:latin typeface="+mj-ea"/>
                <a:ea typeface="+mj-ea"/>
                <a:cs typeface="+mn-cs"/>
              </a:rPr>
              <a:t>(index+1)</a:t>
            </a:r>
            <a:endParaRPr kumimoji="0" lang="zh-CN" altLang="en-US" kern="1200" cap="none" spc="0" normalizeH="0" baseline="0" noProof="0">
              <a:solidFill>
                <a:srgbClr val="FF0000"/>
              </a:solidFill>
              <a:latin typeface="+mj-ea"/>
              <a:ea typeface="+mj-ea"/>
              <a:cs typeface="+mn-cs"/>
            </a:endParaRPr>
          </a:p>
        </p:txBody>
      </p:sp>
      <p:pic>
        <p:nvPicPr>
          <p:cNvPr id="10256" name="图片 3"/>
          <p:cNvPicPr>
            <a:picLocks noChangeAspect="1"/>
          </p:cNvPicPr>
          <p:nvPr/>
        </p:nvPicPr>
        <p:blipFill>
          <a:blip r:embed="rId1"/>
          <a:stretch>
            <a:fillRect/>
          </a:stretch>
        </p:blipFill>
        <p:spPr>
          <a:xfrm>
            <a:off x="4662488" y="4733925"/>
            <a:ext cx="4086225" cy="1771650"/>
          </a:xfrm>
          <a:prstGeom prst="rect">
            <a:avLst/>
          </a:prstGeom>
          <a:noFill/>
          <a:ln w="9525">
            <a:noFill/>
          </a:ln>
        </p:spPr>
      </p:pic>
      <p:sp>
        <p:nvSpPr>
          <p:cNvPr id="43" name="文本框 42"/>
          <p:cNvSpPr txBox="1"/>
          <p:nvPr/>
        </p:nvSpPr>
        <p:spPr>
          <a:xfrm>
            <a:off x="641350" y="5319713"/>
            <a:ext cx="4006850" cy="92233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既然排列的索引值就可以满足节点的查找，那岂不是用数组就可以实现堆数据结构</a:t>
            </a:r>
            <a:endParaRPr kumimoji="0" lang="zh-CN" altLang="en-US" kern="1200" cap="none" spc="0" normalizeH="0" baseline="0" noProof="0">
              <a:solidFill>
                <a:srgbClr val="FF0000"/>
              </a:solidFill>
              <a:latin typeface="+mj-ea"/>
              <a:ea typeface="+mj-ea"/>
              <a:cs typeface="+mn-cs"/>
            </a:endParaRPr>
          </a:p>
        </p:txBody>
      </p:sp>
      <p:pic>
        <p:nvPicPr>
          <p:cNvPr id="10258" name="图片 4"/>
          <p:cNvPicPr>
            <a:picLocks noChangeAspect="1"/>
          </p:cNvPicPr>
          <p:nvPr/>
        </p:nvPicPr>
        <p:blipFill>
          <a:blip r:embed="rId2"/>
          <a:stretch>
            <a:fillRect/>
          </a:stretch>
        </p:blipFill>
        <p:spPr>
          <a:xfrm>
            <a:off x="500063" y="3444875"/>
            <a:ext cx="8064500" cy="493713"/>
          </a:xfrm>
          <a:prstGeom prst="rect">
            <a:avLst/>
          </a:prstGeom>
          <a:noFill/>
          <a:ln w="9525">
            <a:noFill/>
          </a:ln>
        </p:spPr>
      </p:pic>
      <p:sp>
        <p:nvSpPr>
          <p:cNvPr id="52" name="文本框 51"/>
          <p:cNvSpPr txBox="1"/>
          <p:nvPr/>
        </p:nvSpPr>
        <p:spPr>
          <a:xfrm>
            <a:off x="5272088" y="433228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相应的代码实现</a:t>
            </a:r>
            <a:endParaRPr kumimoji="0" lang="zh-CN" altLang="en-US" kern="1200" cap="none" spc="0" normalizeH="0" baseline="0" noProof="0">
              <a:solidFill>
                <a:srgbClr val="FF0000"/>
              </a:solidFill>
              <a:latin typeface="+mj-ea"/>
              <a:ea typeface="+mj-ea"/>
              <a:cs typeface="+mn-cs"/>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rPr>
              <a:t>index:  0           1         2           3           4           5            6           7           8            9</a:t>
            </a:r>
            <a:endParaRPr lang="zh-CN" altLang="en-US" sz="1800" dirty="0">
              <a:solidFill>
                <a:schemeClr val="tx1"/>
              </a:solidFill>
              <a:ea typeface="宋体" panose="02010600030101010101" pitchFamily="2" charset="-122"/>
            </a:endParaRPr>
          </a:p>
        </p:txBody>
      </p:sp>
    </p:spTree>
  </p:cSld>
  <p:clrMapOvr>
    <a:masterClrMapping/>
  </p:clrMapOvr>
  <p:transition spd="slow" advTm="14794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5</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将数组转换成堆以及堆添加元素之后的操作</a:t>
            </a:r>
            <a:endParaRPr kumimoji="0" lang="zh-CN" altLang="en-US" kern="1200" cap="none" spc="0" normalizeH="0" baseline="0" noProof="0">
              <a:solidFill>
                <a:srgbClr val="FF0000"/>
              </a:solidFill>
              <a:latin typeface="+mj-ea"/>
              <a:ea typeface="+mj-ea"/>
              <a:cs typeface="+mn-cs"/>
            </a:endParaRPr>
          </a:p>
        </p:txBody>
      </p:sp>
      <p:pic>
        <p:nvPicPr>
          <p:cNvPr id="12293" name="图片 6"/>
          <p:cNvPicPr>
            <a:picLocks noChangeAspect="1"/>
          </p:cNvPicPr>
          <p:nvPr/>
        </p:nvPicPr>
        <p:blipFill>
          <a:blip r:embed="rId1"/>
          <a:stretch>
            <a:fillRect/>
          </a:stretch>
        </p:blipFill>
        <p:spPr>
          <a:xfrm>
            <a:off x="641350" y="3030538"/>
            <a:ext cx="3168650" cy="1936750"/>
          </a:xfrm>
          <a:prstGeom prst="rect">
            <a:avLst/>
          </a:prstGeom>
          <a:noFill/>
          <a:ln w="9525">
            <a:noFill/>
          </a:ln>
        </p:spPr>
      </p:pic>
      <p:sp>
        <p:nvSpPr>
          <p:cNvPr id="50" name="文本框 49"/>
          <p:cNvSpPr txBox="1"/>
          <p:nvPr/>
        </p:nvSpPr>
        <p:spPr>
          <a:xfrm>
            <a:off x="971550" y="4995863"/>
            <a:ext cx="31686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在大堆上添加新的元素</a:t>
            </a:r>
            <a:endParaRPr kumimoji="0" lang="zh-CN" altLang="en-US" kern="1200" cap="none" spc="0" normalizeH="0" baseline="0" noProof="0">
              <a:solidFill>
                <a:srgbClr val="FF0000"/>
              </a:solidFill>
              <a:latin typeface="+mj-ea"/>
              <a:ea typeface="+mj-ea"/>
              <a:cs typeface="+mn-cs"/>
            </a:endParaRPr>
          </a:p>
        </p:txBody>
      </p:sp>
      <p:pic>
        <p:nvPicPr>
          <p:cNvPr id="12295" name="图片 8"/>
          <p:cNvPicPr>
            <a:picLocks noChangeAspect="1"/>
          </p:cNvPicPr>
          <p:nvPr/>
        </p:nvPicPr>
        <p:blipFill>
          <a:blip r:embed="rId2"/>
          <a:stretch>
            <a:fillRect/>
          </a:stretch>
        </p:blipFill>
        <p:spPr>
          <a:xfrm>
            <a:off x="4500563" y="3030538"/>
            <a:ext cx="3306762" cy="2043112"/>
          </a:xfrm>
          <a:prstGeom prst="rect">
            <a:avLst/>
          </a:prstGeom>
          <a:noFill/>
          <a:ln w="9525">
            <a:noFill/>
          </a:ln>
        </p:spPr>
      </p:pic>
      <p:sp>
        <p:nvSpPr>
          <p:cNvPr id="51" name="文本框 50"/>
          <p:cNvSpPr txBox="1"/>
          <p:nvPr/>
        </p:nvSpPr>
        <p:spPr>
          <a:xfrm>
            <a:off x="5724525" y="4995863"/>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2297"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Tree>
  </p:cSld>
  <p:clrMapOvr>
    <a:masterClrMapping/>
  </p:clrMapOvr>
  <p:transition spd="slow" advTm="437"/>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6</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思考：堆上添加节点用到了一个什么算法思想</a:t>
            </a:r>
            <a:endParaRPr kumimoji="0" lang="zh-CN" altLang="en-US" kern="1200" cap="none" spc="0" normalizeH="0" baseline="0" noProof="0">
              <a:solidFill>
                <a:srgbClr val="FF0000"/>
              </a:solidFill>
              <a:latin typeface="+mj-ea"/>
              <a:ea typeface="+mj-ea"/>
              <a:cs typeface="+mn-cs"/>
            </a:endParaRPr>
          </a:p>
        </p:txBody>
      </p:sp>
      <p:sp>
        <p:nvSpPr>
          <p:cNvPr id="51" name="文本框 50"/>
          <p:cNvSpPr txBox="1"/>
          <p:nvPr/>
        </p:nvSpPr>
        <p:spPr>
          <a:xfrm>
            <a:off x="5829300" y="5208588"/>
            <a:ext cx="1228725"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4342"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14343" name="图片 1"/>
          <p:cNvPicPr>
            <a:picLocks noChangeAspect="1"/>
          </p:cNvPicPr>
          <p:nvPr/>
        </p:nvPicPr>
        <p:blipFill>
          <a:blip r:embed="rId1"/>
          <a:stretch>
            <a:fillRect/>
          </a:stretch>
        </p:blipFill>
        <p:spPr>
          <a:xfrm>
            <a:off x="4546600" y="3128963"/>
            <a:ext cx="3576638" cy="2159000"/>
          </a:xfrm>
          <a:prstGeom prst="rect">
            <a:avLst/>
          </a:prstGeom>
          <a:noFill/>
          <a:ln w="9525">
            <a:noFill/>
          </a:ln>
        </p:spPr>
      </p:pic>
      <p:pic>
        <p:nvPicPr>
          <p:cNvPr id="14344" name="图片 10"/>
          <p:cNvPicPr>
            <a:picLocks noChangeAspect="1"/>
          </p:cNvPicPr>
          <p:nvPr/>
        </p:nvPicPr>
        <p:blipFill>
          <a:blip r:embed="rId2"/>
          <a:stretch>
            <a:fillRect/>
          </a:stretch>
        </p:blipFill>
        <p:spPr>
          <a:xfrm>
            <a:off x="617538" y="3055938"/>
            <a:ext cx="3306762" cy="2043112"/>
          </a:xfrm>
          <a:prstGeom prst="rect">
            <a:avLst/>
          </a:prstGeom>
          <a:noFill/>
          <a:ln w="9525">
            <a:noFill/>
          </a:ln>
        </p:spPr>
      </p:pic>
      <p:sp>
        <p:nvSpPr>
          <p:cNvPr id="13" name="文本框 12"/>
          <p:cNvSpPr txBox="1"/>
          <p:nvPr/>
        </p:nvSpPr>
        <p:spPr>
          <a:xfrm>
            <a:off x="1835150" y="5208588"/>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advTm="48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7</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回顾整个逻辑：</a:t>
            </a:r>
            <a:endParaRPr kumimoji="0" lang="zh-CN" altLang="en-US" kern="1200" cap="none" spc="0" normalizeH="0" baseline="0" noProof="0">
              <a:solidFill>
                <a:srgbClr val="FF0000"/>
              </a:solidFill>
              <a:latin typeface="+mj-ea"/>
              <a:ea typeface="+mj-ea"/>
              <a:cs typeface="+mn-cs"/>
            </a:endParaRPr>
          </a:p>
        </p:txBody>
      </p:sp>
      <p:pic>
        <p:nvPicPr>
          <p:cNvPr id="16389" name="图片 2"/>
          <p:cNvPicPr>
            <a:picLocks noChangeAspect="1"/>
          </p:cNvPicPr>
          <p:nvPr/>
        </p:nvPicPr>
        <p:blipFill>
          <a:blip r:embed="rId1"/>
          <a:stretch>
            <a:fillRect/>
          </a:stretch>
        </p:blipFill>
        <p:spPr>
          <a:xfrm>
            <a:off x="179388" y="2439988"/>
            <a:ext cx="3887787" cy="3975100"/>
          </a:xfrm>
          <a:prstGeom prst="rect">
            <a:avLst/>
          </a:prstGeom>
          <a:noFill/>
          <a:ln w="9525">
            <a:noFill/>
          </a:ln>
        </p:spPr>
      </p:pic>
      <p:pic>
        <p:nvPicPr>
          <p:cNvPr id="16390" name="图片 1"/>
          <p:cNvPicPr>
            <a:picLocks noChangeAspect="1"/>
          </p:cNvPicPr>
          <p:nvPr/>
        </p:nvPicPr>
        <p:blipFill>
          <a:blip r:embed="rId2"/>
          <a:stretch>
            <a:fillRect/>
          </a:stretch>
        </p:blipFill>
        <p:spPr>
          <a:xfrm>
            <a:off x="4211638" y="2716213"/>
            <a:ext cx="4702175" cy="3076575"/>
          </a:xfrm>
          <a:prstGeom prst="rect">
            <a:avLst/>
          </a:prstGeom>
          <a:noFill/>
          <a:ln w="9525">
            <a:noFill/>
          </a:ln>
        </p:spPr>
      </p:pic>
    </p:spTree>
  </p:cSld>
  <p:clrMapOvr>
    <a:masterClrMapping/>
  </p:clrMapOvr>
  <p:transition spd="slow" advTm="60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8</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如何利用堆性质进行排序？</a:t>
            </a:r>
            <a:endParaRPr kumimoji="0" lang="zh-CN" altLang="en-US" kern="1200" cap="none" spc="0" normalizeH="0" baseline="0" noProof="0">
              <a:solidFill>
                <a:srgbClr val="FF0000"/>
              </a:solidFill>
              <a:latin typeface="+mj-ea"/>
              <a:ea typeface="+mj-ea"/>
              <a:cs typeface="+mn-cs"/>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构建堆</a:t>
            </a:r>
            <a:endParaRPr kumimoji="0" lang="zh-CN" altLang="en-US" sz="1600" kern="1200" cap="none" spc="0" normalizeH="0" baseline="0" noProof="0">
              <a:solidFill>
                <a:srgbClr val="FF0000"/>
              </a:solidFill>
              <a:latin typeface="+mj-ea"/>
              <a:ea typeface="+mj-ea"/>
              <a:cs typeface="+mn-cs"/>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断开尾部并替换根节点，此时完成最大值的排序</a:t>
            </a:r>
            <a:endParaRPr kumimoji="0" lang="zh-CN" altLang="en-US" sz="1600" kern="1200" cap="none" spc="0" normalizeH="0" baseline="0" noProof="0">
              <a:solidFill>
                <a:srgbClr val="FF0000"/>
              </a:solidFill>
              <a:latin typeface="+mj-ea"/>
              <a:ea typeface="+mj-ea"/>
              <a:cs typeface="+mn-cs"/>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Tree>
  </p:cSld>
  <p:clrMapOvr>
    <a:masterClrMapping/>
  </p:clrMapOvr>
  <p:transition spd="slow" advTm="509"/>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9</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mn-cs"/>
              </a:rPr>
              <a:t>持续断尾节点然后替换根节点</a:t>
            </a:r>
            <a:endParaRPr kumimoji="0" lang="zh-CN" altLang="en-US" sz="1600" kern="1200" cap="none" spc="0" normalizeH="0" baseline="0" noProof="0">
              <a:solidFill>
                <a:srgbClr val="333399"/>
              </a:solidFill>
              <a:latin typeface="+mj-ea"/>
              <a:ea typeface="+mj-ea"/>
              <a:cs typeface="+mn-cs"/>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直到整个堆所有元素完成排序</a:t>
            </a:r>
            <a:endParaRPr kumimoji="0" lang="zh-CN" altLang="en-US" kern="1200" cap="none" spc="0" normalizeH="0" baseline="0" noProof="0">
              <a:solidFill>
                <a:srgbClr val="FF0000"/>
              </a:solidFill>
              <a:latin typeface="+mj-ea"/>
              <a:ea typeface="+mj-ea"/>
              <a:cs typeface="+mn-cs"/>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10</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重新构建长度为</a:t>
            </a:r>
            <a:r>
              <a:rPr kumimoji="0" lang="en-US" altLang="zh-CN" sz="1600" kern="1200" cap="none" spc="0" normalizeH="0" baseline="0" noProof="0">
                <a:solidFill>
                  <a:srgbClr val="FF0000"/>
                </a:solidFill>
                <a:latin typeface="+mj-ea"/>
                <a:ea typeface="+mj-ea"/>
                <a:cs typeface="+mn-cs"/>
              </a:rPr>
              <a:t>len(A)-1</a:t>
            </a:r>
            <a:r>
              <a:rPr kumimoji="0" lang="zh-CN" altLang="en-US" sz="1600" kern="1200" cap="none" spc="0" normalizeH="0" baseline="0" noProof="0">
                <a:solidFill>
                  <a:srgbClr val="FF0000"/>
                </a:solidFill>
                <a:latin typeface="+mj-ea"/>
                <a:ea typeface="+mj-ea"/>
                <a:cs typeface="+mn-cs"/>
              </a:rPr>
              <a:t>的堆</a:t>
            </a:r>
            <a:endParaRPr kumimoji="0" lang="zh-CN" altLang="en-US" sz="1600" kern="1200" cap="none" spc="0" normalizeH="0" baseline="0" noProof="0">
              <a:solidFill>
                <a:srgbClr val="FF0000"/>
              </a:solidFill>
              <a:latin typeface="+mj-ea"/>
              <a:ea typeface="+mj-ea"/>
              <a:cs typeface="+mn-cs"/>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此时的堆长度为</a:t>
            </a:r>
            <a:r>
              <a:rPr kumimoji="0" lang="en-US" altLang="zh-CN" sz="1600" kern="1200" cap="none" spc="0" normalizeH="0" baseline="0" noProof="0">
                <a:solidFill>
                  <a:srgbClr val="FF0000"/>
                </a:solidFill>
                <a:latin typeface="+mj-ea"/>
                <a:ea typeface="+mj-ea"/>
                <a:cs typeface="+mn-cs"/>
              </a:rPr>
              <a:t>len(A)-1</a:t>
            </a:r>
            <a:endParaRPr kumimoji="0" lang="zh-CN" altLang="en-US" sz="1600" kern="1200" cap="none" spc="0" normalizeH="0" baseline="0" noProof="0">
              <a:solidFill>
                <a:srgbClr val="FF0000"/>
              </a:solidFill>
              <a:latin typeface="+mj-ea"/>
              <a:ea typeface="+mj-ea"/>
              <a:cs typeface="+mn-cs"/>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假设堆的长度为</a:t>
            </a:r>
            <a:r>
              <a:rPr kumimoji="0" lang="en-US" altLang="zh-CN" sz="1600" kern="1200" cap="none" spc="0" normalizeH="0" baseline="0" noProof="0">
                <a:solidFill>
                  <a:schemeClr val="tx2"/>
                </a:solidFill>
                <a:latin typeface="+mj-ea"/>
                <a:ea typeface="+mj-ea"/>
                <a:cs typeface="+mn-cs"/>
              </a:rPr>
              <a:t>len(A)</a:t>
            </a:r>
            <a:endParaRPr kumimoji="0" lang="zh-CN" altLang="en-US" sz="1600" kern="1200" cap="none" spc="0" normalizeH="0" baseline="0" noProof="0">
              <a:solidFill>
                <a:srgbClr val="FF0000"/>
              </a:solidFill>
              <a:latin typeface="+mj-ea"/>
              <a:ea typeface="+mj-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11</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mn-cs"/>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mn-cs"/>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根节点与较大子节点交换</a:t>
            </a:r>
            <a:endParaRPr kumimoji="0" lang="zh-CN" altLang="en-US" sz="1600" kern="1200" cap="none" spc="0" normalizeH="0" baseline="0" noProof="0">
              <a:solidFill>
                <a:srgbClr val="FF0000"/>
              </a:solidFill>
              <a:latin typeface="+mj-ea"/>
              <a:ea typeface="+mj-ea"/>
              <a:cs typeface="+mn-cs"/>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12</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mn-cs"/>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mn-cs"/>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同样规则完成堆重构</a:t>
            </a:r>
            <a:endParaRPr kumimoji="0" lang="zh-CN" altLang="en-US" sz="1600" kern="1200" cap="none" spc="0" normalizeH="0" baseline="0" noProof="0">
              <a:solidFill>
                <a:srgbClr val="FF0000"/>
              </a:solidFill>
              <a:latin typeface="+mj-ea"/>
              <a:ea typeface="+mj-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堆排序流程及代码实现</a:t>
            </a:r>
            <a:endParaRPr kumimoji="0" lang="zh-CN" altLang="en-US" kern="1200" cap="none" spc="0" normalizeH="0" baseline="0" noProof="0">
              <a:solidFill>
                <a:srgbClr val="FF0000"/>
              </a:solidFill>
              <a:latin typeface="+mj-ea"/>
              <a:ea typeface="+mj-ea"/>
              <a:cs typeface="+mn-cs"/>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pic>
        <p:nvPicPr>
          <p:cNvPr id="28679" name="图片 1"/>
          <p:cNvPicPr>
            <a:picLocks noChangeAspect="1"/>
          </p:cNvPicPr>
          <p:nvPr/>
        </p:nvPicPr>
        <p:blipFill>
          <a:blip r:embed="rId3"/>
          <a:stretch>
            <a:fillRect/>
          </a:stretch>
        </p:blipFill>
        <p:spPr>
          <a:xfrm>
            <a:off x="5133975" y="2987675"/>
            <a:ext cx="3470275" cy="2760663"/>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0652" y="1124744"/>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4.2.2 </a:t>
            </a:r>
            <a:r>
              <a:rPr kumimoji="1" lang="zh-CN" altLang="en-US" sz="2400" b="1" dirty="0" smtClean="0">
                <a:latin typeface="华文中宋" panose="02010600040101010101" pitchFamily="2" charset="-122"/>
                <a:ea typeface="华文中宋" panose="02010600040101010101" pitchFamily="2" charset="-122"/>
              </a:rPr>
              <a:t>哈夫曼编码</a:t>
            </a:r>
            <a:endParaRPr kumimoji="1" lang="zh-CN" altLang="en-US" sz="2400" b="1" dirty="0">
              <a:latin typeface="华文中宋" panose="02010600040101010101" pitchFamily="2" charset="-122"/>
              <a:ea typeface="华文中宋" panose="02010600040101010101" pitchFamily="2" charset="-122"/>
            </a:endParaRPr>
          </a:p>
        </p:txBody>
      </p:sp>
      <p:sp>
        <p:nvSpPr>
          <p:cNvPr id="3" name="Text Box 2"/>
          <p:cNvSpPr txBox="1">
            <a:spLocks noChangeArrowheads="1"/>
          </p:cNvSpPr>
          <p:nvPr/>
        </p:nvSpPr>
        <p:spPr bwMode="auto">
          <a:xfrm>
            <a:off x="384098" y="1772816"/>
            <a:ext cx="8280400" cy="4662815"/>
          </a:xfrm>
          <a:prstGeom prst="rect">
            <a:avLst/>
          </a:prstGeom>
          <a:noFill/>
          <a:ln w="9525">
            <a:noFill/>
            <a:miter lim="800000"/>
          </a:ln>
          <a:effectLst/>
        </p:spPr>
        <p:txBody>
          <a:bodyPr>
            <a:spAutoFit/>
          </a:bodyPr>
          <a:lstStyle/>
          <a:p>
            <a:pPr indent="457200">
              <a:spcBef>
                <a:spcPct val="50000"/>
              </a:spcBef>
            </a:pPr>
            <a:r>
              <a:rPr lang="zh-CN" altLang="en-US" sz="2200" b="1" dirty="0" smtClean="0">
                <a:latin typeface="宋体" panose="02010600030101010101" pitchFamily="2" charset="-122"/>
              </a:rPr>
              <a:t>哈夫曼</a:t>
            </a:r>
            <a:r>
              <a:rPr lang="zh-CN" altLang="en-US" sz="2200" b="1" dirty="0">
                <a:latin typeface="宋体" panose="02010600030101010101" pitchFamily="2" charset="-122"/>
              </a:rPr>
              <a:t>编码是在数据文件压缩领域应用较为广泛的编码方法。哈夫曼编码给是运用哈夫曼树构造的一种用于通信的不等长二进制编码，给出现频率高的字符较短的编码，给出现频率较低的字符以较长的编码，它能够使得代码总长度最短。具体的构造方法如下：</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）分析需要编码的字符集合</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en-US" altLang="zh-CN" sz="2200" b="1" dirty="0">
                <a:latin typeface="宋体" panose="02010600030101010101" pitchFamily="2" charset="-122"/>
              </a:rPr>
              <a:t>}</a:t>
            </a:r>
            <a:r>
              <a:rPr lang="zh-CN" altLang="en-US" sz="2200" b="1" dirty="0">
                <a:latin typeface="宋体" panose="02010600030101010101" pitchFamily="2" charset="-122"/>
              </a:rPr>
              <a:t>，统计各字符在电文中出现的次数</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en-US" altLang="zh-CN" sz="2200" b="1" dirty="0">
                <a:latin typeface="宋体" panose="02010600030101010101" pitchFamily="2" charset="-122"/>
              </a:rPr>
              <a:t>}</a:t>
            </a:r>
            <a:r>
              <a:rPr lang="zh-CN" altLang="en-US" sz="2200" b="1" dirty="0">
                <a:latin typeface="宋体" panose="02010600030101010101" pitchFamily="2" charset="-122"/>
              </a:rPr>
              <a:t>，以</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zh-CN" altLang="en-US" sz="2200" b="1" dirty="0">
                <a:latin typeface="宋体" panose="02010600030101010101" pitchFamily="2" charset="-122"/>
              </a:rPr>
              <a:t>作为叶子结点，以</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zh-CN" altLang="en-US" sz="2200" b="1" dirty="0">
                <a:latin typeface="宋体" panose="02010600030101010101" pitchFamily="2" charset="-122"/>
              </a:rPr>
              <a:t>作为各叶子结点的权值，构造一棵哈夫曼树；</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）规定哈夫曼树的左分支为</a:t>
            </a:r>
            <a:r>
              <a:rPr lang="en-US" altLang="zh-CN" sz="2200" b="1" dirty="0">
                <a:latin typeface="宋体" panose="02010600030101010101" pitchFamily="2" charset="-122"/>
              </a:rPr>
              <a:t>0</a:t>
            </a:r>
            <a:r>
              <a:rPr lang="zh-CN" altLang="en-US" sz="2200" b="1" dirty="0">
                <a:latin typeface="宋体" panose="02010600030101010101" pitchFamily="2" charset="-122"/>
              </a:rPr>
              <a:t>，右分支为</a:t>
            </a:r>
            <a:r>
              <a:rPr lang="en-US" altLang="zh-CN" sz="2200" b="1" dirty="0">
                <a:latin typeface="宋体" panose="02010600030101010101" pitchFamily="2" charset="-122"/>
              </a:rPr>
              <a:t>1</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）在哈夫曼树中，从根到每个叶子结点之间都有一条路径，则从根结点到每个叶子结点所经过的分支所对应的</a:t>
            </a:r>
            <a:r>
              <a:rPr lang="en-US" altLang="zh-CN" sz="2200" b="1" dirty="0">
                <a:latin typeface="宋体" panose="02010600030101010101" pitchFamily="2" charset="-122"/>
              </a:rPr>
              <a:t>0</a:t>
            </a:r>
            <a:r>
              <a:rPr lang="zh-CN" altLang="en-US" sz="2200" b="1" dirty="0">
                <a:latin typeface="宋体" panose="02010600030101010101" pitchFamily="2" charset="-122"/>
              </a:rPr>
              <a:t>和</a:t>
            </a:r>
            <a:r>
              <a:rPr lang="en-US" altLang="zh-CN" sz="2200" b="1" dirty="0">
                <a:latin typeface="宋体" panose="02010600030101010101" pitchFamily="2" charset="-122"/>
              </a:rPr>
              <a:t>1</a:t>
            </a:r>
            <a:r>
              <a:rPr lang="zh-CN" altLang="en-US" sz="2200" b="1" dirty="0">
                <a:latin typeface="宋体" panose="02010600030101010101" pitchFamily="2" charset="-122"/>
              </a:rPr>
              <a:t>组成的序列就是该结点对应字符的哈夫曼编码。</a:t>
            </a:r>
            <a:endParaRPr lang="zh-CN" altLang="en-US" sz="2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123658"/>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4.2.3 </a:t>
            </a:r>
            <a:r>
              <a:rPr kumimoji="1" lang="zh-CN" altLang="en-US" sz="2400" b="1" dirty="0" smtClean="0">
                <a:latin typeface="华文中宋" panose="02010600040101010101" pitchFamily="2" charset="-122"/>
                <a:ea typeface="华文中宋" panose="02010600040101010101" pitchFamily="2" charset="-122"/>
              </a:rPr>
              <a:t>最小生成树</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算法初始选择</a:t>
            </a:r>
            <a:r>
              <a:rPr lang="en-US" altLang="zh-CN" sz="2200" b="1" dirty="0">
                <a:latin typeface="宋体" panose="02010600030101010101" pitchFamily="2" charset="-122"/>
                <a:sym typeface="+mn-ea"/>
              </a:rPr>
              <a:t>A</a:t>
            </a:r>
            <a:r>
              <a:rPr lang="zh-CN" altLang="en-US" sz="2200" b="1" dirty="0">
                <a:latin typeface="宋体" panose="02010600030101010101" pitchFamily="2" charset="-122"/>
                <a:sym typeface="+mn-ea"/>
              </a:rPr>
              <a:t>点</a:t>
            </a:r>
            <a:r>
              <a:rPr lang="en-US" altLang="zh-CN" sz="2200" b="1" dirty="0">
                <a:latin typeface="宋体" panose="02010600030101010101" pitchFamily="2" charset="-122"/>
                <a:sym typeface="+mn-ea"/>
              </a:rPr>
              <a:t>,</a:t>
            </a:r>
            <a:r>
              <a:rPr lang="zh-CN" altLang="en-US" sz="2200" b="1" dirty="0">
                <a:latin typeface="宋体" panose="02010600030101010101" pitchFamily="2" charset="-122"/>
                <a:sym typeface="+mn-ea"/>
              </a:rPr>
              <a:t>将节点分为两个</a:t>
            </a:r>
            <a:r>
              <a:rPr lang="zh-CN" altLang="en-US" sz="2200" b="1" dirty="0">
                <a:latin typeface="宋体" panose="02010600030101010101" pitchFamily="2" charset="-122"/>
                <a:sym typeface="+mn-ea"/>
              </a:rPr>
              <a:t>集合</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4.1.2 </a:t>
            </a:r>
            <a:r>
              <a:rPr lang="zh-CN" altLang="en-US" sz="2400" b="1" kern="0" dirty="0">
                <a:solidFill>
                  <a:schemeClr val="tx1"/>
                </a:solidFill>
                <a:uFillTx/>
                <a:latin typeface="Times New Roman" panose="02020603050405020304" pitchFamily="18" charset="0"/>
                <a:ea typeface="宋体" panose="02010600030101010101" pitchFamily="2" charset="-122"/>
              </a:rPr>
              <a:t>贪心算法的</a:t>
            </a:r>
            <a:r>
              <a:rPr lang="zh-CN" altLang="en-US" sz="2400" b="1" kern="0" dirty="0">
                <a:solidFill>
                  <a:schemeClr val="tx1"/>
                </a:solidFill>
                <a:uFillTx/>
                <a:latin typeface="Times New Roman" panose="02020603050405020304" pitchFamily="18" charset="0"/>
                <a:ea typeface="宋体" panose="02010600030101010101" pitchFamily="2" charset="-122"/>
              </a:rPr>
              <a:t>实例</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rPr>
              <a:t> </a:t>
            </a:r>
            <a:r>
              <a:rPr lang="zh-CN" altLang="en-US" sz="2400" b="1" kern="0" dirty="0">
                <a:solidFill>
                  <a:srgbClr val="FF0000"/>
                </a:solidFill>
                <a:uFillTx/>
                <a:latin typeface="Times New Roman" panose="02020603050405020304" pitchFamily="18" charset="0"/>
                <a:ea typeface="宋体" panose="02010600030101010101" pitchFamily="2" charset="-122"/>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，最后合并</a:t>
            </a:r>
            <a:r>
              <a:rPr lang="zh-CN" altLang="en-US" sz="2400" b="1" kern="0" dirty="0">
                <a:solidFill>
                  <a:srgbClr val="FF0000"/>
                </a:solidFill>
                <a:uFillTx/>
                <a:latin typeface="Times New Roman" panose="02020603050405020304" pitchFamily="18" charset="0"/>
                <a:ea typeface="宋体" panose="02010600030101010101" pitchFamily="2" charset="-122"/>
              </a:rPr>
              <a:t>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rPr>
              <a:t>举反例可以证明</a:t>
            </a:r>
            <a:r>
              <a:rPr lang="zh-CN" altLang="en-US">
                <a:solidFill>
                  <a:srgbClr val="FF0000"/>
                </a:solidFill>
              </a:rPr>
              <a:t>不适用</a:t>
            </a:r>
            <a:endParaRPr lang="zh-CN" altLang="en-US">
              <a:solidFill>
                <a:srgbClr val="FF0000"/>
              </a:solidFill>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rPr>
              <a:t>：用数学归纳法证明可以</a:t>
            </a:r>
            <a:r>
              <a:rPr lang="zh-CN" altLang="en-US">
                <a:solidFill>
                  <a:srgbClr val="FF0000"/>
                </a:solidFill>
              </a:rPr>
              <a:t>使用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t>高数</a:t>
            </a:r>
            <a:endParaRPr lang="zh-CN" altLang="en-US" sz="1400"/>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a:t>
            </a:r>
            <a:r>
              <a:rPr kumimoji="0" lang="zh-CN" altLang="en-US" sz="1200" b="1" u="none" strike="noStrike" cap="none" normalizeH="0" baseline="0" smtClean="0">
                <a:ln>
                  <a:noFill/>
                </a:ln>
                <a:solidFill>
                  <a:schemeClr val="tx1"/>
                </a:solidFill>
                <a:effectLst/>
                <a:latin typeface="宋体" panose="02010600030101010101" pitchFamily="2" charset="-122"/>
              </a:rPr>
              <a:t>一课安排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9402</Words>
  <Application>WPS 演示</Application>
  <PresentationFormat>全屏显示(4:3)</PresentationFormat>
  <Paragraphs>998</Paragraphs>
  <Slides>56</Slides>
  <Notes>6</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9</vt:i4>
      </vt:variant>
      <vt:variant>
        <vt:lpstr>幻灯片标题</vt:lpstr>
      </vt:variant>
      <vt:variant>
        <vt:i4>56</vt:i4>
      </vt:variant>
    </vt:vector>
  </HeadingPairs>
  <TitlesOfParts>
    <vt:vector size="85"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Arial Unicode MS</vt:lpstr>
      <vt:lpstr>华文中宋</vt:lpstr>
      <vt:lpstr>楷体_GB2312</vt:lpstr>
      <vt:lpstr>新宋体</vt:lpstr>
      <vt:lpstr>Symbol</vt:lpstr>
      <vt:lpstr>华文新魏</vt:lpstr>
      <vt:lpstr>Tahoma</vt:lpstr>
      <vt:lpstr>Cambria Math</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1.3 利用堆进行排序</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426</cp:revision>
  <dcterms:created xsi:type="dcterms:W3CDTF">2010-09-23T08:30:00Z</dcterms:created>
  <dcterms:modified xsi:type="dcterms:W3CDTF">2025-10-21T05:07:01Z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