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97"/>
  </p:handoutMasterIdLst>
  <p:sldIdLst>
    <p:sldId id="709" r:id="rId4"/>
    <p:sldId id="720" r:id="rId6"/>
    <p:sldId id="802" r:id="rId7"/>
    <p:sldId id="335" r:id="rId8"/>
    <p:sldId id="805" r:id="rId9"/>
    <p:sldId id="803" r:id="rId10"/>
    <p:sldId id="731" r:id="rId11"/>
    <p:sldId id="804" r:id="rId12"/>
    <p:sldId id="806" r:id="rId13"/>
    <p:sldId id="744" r:id="rId14"/>
    <p:sldId id="748" r:id="rId15"/>
    <p:sldId id="809" r:id="rId16"/>
    <p:sldId id="808" r:id="rId17"/>
    <p:sldId id="732" r:id="rId18"/>
    <p:sldId id="810" r:id="rId19"/>
    <p:sldId id="811" r:id="rId20"/>
    <p:sldId id="813" r:id="rId21"/>
    <p:sldId id="814" r:id="rId22"/>
    <p:sldId id="812" r:id="rId23"/>
    <p:sldId id="815" r:id="rId24"/>
    <p:sldId id="761" r:id="rId25"/>
    <p:sldId id="612" r:id="rId26"/>
    <p:sldId id="832" r:id="rId27"/>
    <p:sldId id="762" r:id="rId28"/>
    <p:sldId id="764" r:id="rId29"/>
    <p:sldId id="765" r:id="rId30"/>
    <p:sldId id="773" r:id="rId31"/>
    <p:sldId id="649" r:id="rId32"/>
    <p:sldId id="650" r:id="rId33"/>
    <p:sldId id="795" r:id="rId34"/>
    <p:sldId id="796" r:id="rId35"/>
    <p:sldId id="797" r:id="rId36"/>
    <p:sldId id="798" r:id="rId37"/>
    <p:sldId id="775" r:id="rId38"/>
    <p:sldId id="776" r:id="rId39"/>
    <p:sldId id="777" r:id="rId40"/>
    <p:sldId id="799" r:id="rId41"/>
    <p:sldId id="778" r:id="rId42"/>
    <p:sldId id="816" r:id="rId43"/>
    <p:sldId id="818" r:id="rId44"/>
    <p:sldId id="780" r:id="rId45"/>
    <p:sldId id="821" r:id="rId46"/>
    <p:sldId id="819" r:id="rId47"/>
    <p:sldId id="822" r:id="rId48"/>
    <p:sldId id="823" r:id="rId49"/>
    <p:sldId id="825" r:id="rId50"/>
    <p:sldId id="824" r:id="rId51"/>
    <p:sldId id="826" r:id="rId52"/>
    <p:sldId id="827" r:id="rId53"/>
    <p:sldId id="828" r:id="rId54"/>
    <p:sldId id="820" r:id="rId55"/>
    <p:sldId id="829" r:id="rId56"/>
    <p:sldId id="833" r:id="rId57"/>
    <p:sldId id="830" r:id="rId58"/>
    <p:sldId id="831" r:id="rId59"/>
    <p:sldId id="834" r:id="rId60"/>
    <p:sldId id="835" r:id="rId61"/>
    <p:sldId id="836" r:id="rId62"/>
    <p:sldId id="837" r:id="rId63"/>
    <p:sldId id="838" r:id="rId64"/>
    <p:sldId id="787" r:id="rId65"/>
    <p:sldId id="839" r:id="rId66"/>
    <p:sldId id="840" r:id="rId67"/>
    <p:sldId id="788" r:id="rId68"/>
    <p:sldId id="842" r:id="rId69"/>
    <p:sldId id="844" r:id="rId70"/>
    <p:sldId id="845" r:id="rId71"/>
    <p:sldId id="846" r:id="rId72"/>
    <p:sldId id="843" r:id="rId73"/>
    <p:sldId id="847" r:id="rId74"/>
    <p:sldId id="848" r:id="rId75"/>
    <p:sldId id="849" r:id="rId76"/>
    <p:sldId id="850" r:id="rId77"/>
    <p:sldId id="851" r:id="rId78"/>
    <p:sldId id="852" r:id="rId79"/>
    <p:sldId id="853" r:id="rId80"/>
    <p:sldId id="854" r:id="rId81"/>
    <p:sldId id="855" r:id="rId82"/>
    <p:sldId id="857" r:id="rId83"/>
    <p:sldId id="858" r:id="rId84"/>
    <p:sldId id="860" r:id="rId85"/>
    <p:sldId id="867" r:id="rId86"/>
    <p:sldId id="790" r:id="rId87"/>
    <p:sldId id="861" r:id="rId88"/>
    <p:sldId id="862" r:id="rId89"/>
    <p:sldId id="863" r:id="rId90"/>
    <p:sldId id="865" r:id="rId91"/>
    <p:sldId id="866" r:id="rId92"/>
    <p:sldId id="864" r:id="rId93"/>
    <p:sldId id="868" r:id="rId94"/>
    <p:sldId id="869" r:id="rId95"/>
    <p:sldId id="680" r:id="rId9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96" userDrawn="1">
          <p15:clr>
            <a:srgbClr val="A4A3A4"/>
          </p15:clr>
        </p15:guide>
        <p15:guide id="2" pos="298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g"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7913"/>
    <a:srgbClr val="0066FF"/>
    <a:srgbClr val="0000FF"/>
    <a:srgbClr val="FF33CC"/>
    <a:srgbClr val="FF3399"/>
    <a:srgbClr val="FF6600"/>
    <a:srgbClr val="55B70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0" autoAdjust="0"/>
    <p:restoredTop sz="96387" autoAdjust="0"/>
  </p:normalViewPr>
  <p:slideViewPr>
    <p:cSldViewPr showGuides="1">
      <p:cViewPr>
        <p:scale>
          <a:sx n="150" d="100"/>
          <a:sy n="150" d="100"/>
        </p:scale>
        <p:origin x="294" y="-1188"/>
      </p:cViewPr>
      <p:guideLst>
        <p:guide orient="horz" pos="2296"/>
        <p:guide pos="298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viewProps" Target="viewProps.xml"/><Relationship Id="rId98" Type="http://schemas.openxmlformats.org/officeDocument/2006/relationships/presProps" Target="presProps.xml"/><Relationship Id="rId97" Type="http://schemas.openxmlformats.org/officeDocument/2006/relationships/handoutMaster" Target="handoutMasters/handoutMaster1.xml"/><Relationship Id="rId96" Type="http://schemas.openxmlformats.org/officeDocument/2006/relationships/slide" Target="slides/slide92.xml"/><Relationship Id="rId95" Type="http://schemas.openxmlformats.org/officeDocument/2006/relationships/slide" Target="slides/slide91.xml"/><Relationship Id="rId94" Type="http://schemas.openxmlformats.org/officeDocument/2006/relationships/slide" Target="slides/slide90.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1" Type="http://schemas.openxmlformats.org/officeDocument/2006/relationships/commentAuthors" Target="commentAuthors.xml"/><Relationship Id="rId100" Type="http://schemas.openxmlformats.org/officeDocument/2006/relationships/tableStyles" Target="tableStyles.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B9A6F-649B-40E0-9235-15314CCF5F2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7AA538-38B4-4B93-A9C9-F579F75A06F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Calibri" panose="020F0502020204030204" pitchFamily="34"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Calibri" panose="020F0502020204030204" pitchFamily="34" charset="0"/>
              </a:defRPr>
            </a:lvl1pPr>
          </a:lstStyle>
          <a:p>
            <a:pPr>
              <a:defRPr/>
            </a:pPr>
            <a:fld id="{1134E214-E3C0-4F75-A783-D0C3FCB417FE}" type="datetimeFigureOut">
              <a:rPr lang="zh-CN" altLang="en-US"/>
            </a:fld>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223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Calibri" panose="020F0502020204030204" pitchFamily="34"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AB76F6FC-157B-4160-B88F-123B3C4C0F2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时间复杂度是</a:t>
            </a:r>
            <a:r>
              <a:rPr lang="en-US" altLang="zh-CN"/>
              <a:t>O(2</a:t>
            </a:r>
            <a:r>
              <a:rPr lang="en-US" altLang="zh-CN" baseline="30000"/>
              <a:t>n</a:t>
            </a:r>
            <a:r>
              <a:rPr lang="en-US" altLang="zh-CN"/>
              <a:t>)</a:t>
            </a:r>
            <a:r>
              <a:rPr lang="zh-CN" altLang="en-US"/>
              <a:t>所以不能忘记我们的暴力</a:t>
            </a:r>
            <a:r>
              <a:rPr lang="zh-CN" altLang="en-US"/>
              <a:t>解法</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时间复杂度是</a:t>
            </a:r>
            <a:r>
              <a:rPr lang="en-US" altLang="zh-CN"/>
              <a:t>O(2</a:t>
            </a:r>
            <a:r>
              <a:rPr lang="en-US" altLang="zh-CN" baseline="30000"/>
              <a:t>n</a:t>
            </a:r>
            <a:r>
              <a:rPr lang="en-US" altLang="zh-CN"/>
              <a:t>)</a:t>
            </a:r>
            <a:r>
              <a:rPr lang="zh-CN" altLang="en-US"/>
              <a:t>所以不能忘记我们的暴力</a:t>
            </a:r>
            <a:r>
              <a:rPr lang="zh-CN" altLang="en-US"/>
              <a:t>解法</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p:sp>
      <p:sp>
        <p:nvSpPr>
          <p:cNvPr id="131075" name="Rectangle 3"/>
          <p:cNvSpPr>
            <a:spLocks noGrp="1" noChangeArrowheads="1"/>
          </p:cNvSpPr>
          <p:nvPr>
            <p:ph type="body" idx="1"/>
          </p:nvPr>
        </p:nvSpPr>
        <p:spPr>
          <a:noFill/>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p:sp>
      <p:sp>
        <p:nvSpPr>
          <p:cNvPr id="131075" name="Rectangle 3"/>
          <p:cNvSpPr>
            <a:spLocks noGrp="1" noChangeArrowheads="1"/>
          </p:cNvSpPr>
          <p:nvPr>
            <p:ph type="body" idx="1"/>
          </p:nvPr>
        </p:nvSpPr>
        <p:spPr>
          <a:noFill/>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a:spcBef>
                <a:spcPts val="0"/>
              </a:spcBef>
              <a:buSzTx/>
              <a:buFontTx/>
              <a:buNone/>
            </a:pPr>
            <a:r>
              <a:rPr lang="zh-CN" altLang="en-US" dirty="0">
                <a:solidFill>
                  <a:srgbClr val="080808"/>
                </a:solidFill>
                <a:latin typeface="楷体" panose="02010609060101010101" pitchFamily="49" charset="-122"/>
                <a:ea typeface="楷体" panose="02010609060101010101" pitchFamily="49" charset="-122"/>
                <a:sym typeface="+mn-ea"/>
              </a:rPr>
              <a:t>接下来将问题分解成为两种情况：</a:t>
            </a:r>
            <a:endParaRPr lang="zh-CN" altLang="en-US"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dirty="0">
                <a:solidFill>
                  <a:srgbClr val="080808"/>
                </a:solidFill>
                <a:latin typeface="楷体" panose="02010609060101010101" pitchFamily="49" charset="-122"/>
                <a:ea typeface="楷体" panose="02010609060101010101" pitchFamily="49" charset="-122"/>
                <a:sym typeface="+mn-ea"/>
              </a:rPr>
              <a:t>   （</a:t>
            </a:r>
            <a:r>
              <a:rPr lang="en-US" altLang="zh-CN" dirty="0">
                <a:solidFill>
                  <a:srgbClr val="080808"/>
                </a:solidFill>
                <a:latin typeface="楷体" panose="02010609060101010101" pitchFamily="49" charset="-122"/>
                <a:ea typeface="楷体" panose="02010609060101010101" pitchFamily="49" charset="-122"/>
                <a:sym typeface="+mn-ea"/>
              </a:rPr>
              <a:t>1</a:t>
            </a:r>
            <a:r>
              <a:rPr lang="zh-CN" altLang="en-US" dirty="0">
                <a:solidFill>
                  <a:srgbClr val="080808"/>
                </a:solidFill>
                <a:latin typeface="楷体" panose="02010609060101010101" pitchFamily="49" charset="-122"/>
                <a:ea typeface="楷体" panose="02010609060101010101" pitchFamily="49" charset="-122"/>
                <a:sym typeface="+mn-ea"/>
              </a:rPr>
              <a:t>）假设第</a:t>
            </a:r>
            <a:r>
              <a:rPr lang="en-US" altLang="zh-CN" dirty="0" err="1">
                <a:solidFill>
                  <a:srgbClr val="080808"/>
                </a:solidFill>
                <a:latin typeface="楷体" panose="02010609060101010101" pitchFamily="49" charset="-122"/>
                <a:ea typeface="楷体" panose="02010609060101010101" pitchFamily="49" charset="-122"/>
                <a:sym typeface="+mn-ea"/>
              </a:rPr>
              <a:t>m+n</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100</a:t>
            </a:r>
            <a:r>
              <a:rPr lang="zh-CN" altLang="en-US" dirty="0">
                <a:solidFill>
                  <a:srgbClr val="080808"/>
                </a:solidFill>
                <a:latin typeface="楷体" panose="02010609060101010101" pitchFamily="49" charset="-122"/>
                <a:ea typeface="楷体" panose="02010609060101010101" pitchFamily="49" charset="-122"/>
                <a:sym typeface="+mn-ea"/>
              </a:rPr>
              <a:t>元的钞票，则在他之前的</a:t>
            </a:r>
            <a:r>
              <a:rPr lang="en-US" altLang="zh-CN" dirty="0">
                <a:solidFill>
                  <a:srgbClr val="080808"/>
                </a:solidFill>
                <a:latin typeface="楷体" panose="02010609060101010101" pitchFamily="49" charset="-122"/>
                <a:ea typeface="楷体" panose="02010609060101010101" pitchFamily="49" charset="-122"/>
                <a:sym typeface="+mn-ea"/>
              </a:rPr>
              <a:t>m+n-1</a:t>
            </a:r>
            <a:r>
              <a:rPr lang="zh-CN" altLang="en-US" dirty="0">
                <a:solidFill>
                  <a:srgbClr val="080808"/>
                </a:solidFill>
                <a:latin typeface="楷体" panose="02010609060101010101" pitchFamily="49" charset="-122"/>
                <a:ea typeface="楷体" panose="02010609060101010101" pitchFamily="49" charset="-122"/>
                <a:sym typeface="+mn-ea"/>
              </a:rPr>
              <a:t>个人中有</a:t>
            </a:r>
            <a:r>
              <a:rPr lang="en-US" altLang="zh-CN" dirty="0">
                <a:solidFill>
                  <a:srgbClr val="080808"/>
                </a:solidFill>
                <a:latin typeface="楷体" panose="02010609060101010101" pitchFamily="49" charset="-122"/>
                <a:ea typeface="楷体" panose="02010609060101010101" pitchFamily="49" charset="-122"/>
                <a:sym typeface="+mn-ea"/>
              </a:rPr>
              <a:t>m</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50</a:t>
            </a:r>
            <a:r>
              <a:rPr lang="zh-CN" altLang="en-US" dirty="0">
                <a:solidFill>
                  <a:srgbClr val="080808"/>
                </a:solidFill>
                <a:latin typeface="楷体" panose="02010609060101010101" pitchFamily="49" charset="-122"/>
                <a:ea typeface="楷体" panose="02010609060101010101" pitchFamily="49" charset="-122"/>
                <a:sym typeface="+mn-ea"/>
              </a:rPr>
              <a:t>元的钞票，有</a:t>
            </a:r>
            <a:r>
              <a:rPr lang="en-US" altLang="zh-CN" dirty="0">
                <a:solidFill>
                  <a:srgbClr val="080808"/>
                </a:solidFill>
                <a:latin typeface="楷体" panose="02010609060101010101" pitchFamily="49" charset="-122"/>
                <a:ea typeface="楷体" panose="02010609060101010101" pitchFamily="49" charset="-122"/>
                <a:sym typeface="+mn-ea"/>
              </a:rPr>
              <a:t>n-1</a:t>
            </a:r>
            <a:r>
              <a:rPr lang="zh-CN" altLang="en-US" dirty="0">
                <a:solidFill>
                  <a:srgbClr val="080808"/>
                </a:solidFill>
                <a:latin typeface="楷体" panose="02010609060101010101" pitchFamily="49" charset="-122"/>
                <a:ea typeface="楷体" panose="02010609060101010101" pitchFamily="49" charset="-122"/>
                <a:sym typeface="+mn-ea"/>
              </a:rPr>
              <a:t>个人手持</a:t>
            </a:r>
            <a:r>
              <a:rPr lang="en-US" altLang="zh-CN" dirty="0">
                <a:solidFill>
                  <a:srgbClr val="080808"/>
                </a:solidFill>
                <a:latin typeface="楷体" panose="02010609060101010101" pitchFamily="49" charset="-122"/>
                <a:ea typeface="楷体" panose="02010609060101010101" pitchFamily="49" charset="-122"/>
                <a:sym typeface="+mn-ea"/>
              </a:rPr>
              <a:t>100</a:t>
            </a:r>
            <a:r>
              <a:rPr lang="zh-CN" altLang="en-US" dirty="0">
                <a:solidFill>
                  <a:srgbClr val="080808"/>
                </a:solidFill>
                <a:latin typeface="楷体" panose="02010609060101010101" pitchFamily="49" charset="-122"/>
                <a:ea typeface="楷体" panose="02010609060101010101" pitchFamily="49" charset="-122"/>
                <a:sym typeface="+mn-ea"/>
              </a:rPr>
              <a:t>元的钞票，此种情况共有</a:t>
            </a:r>
            <a:r>
              <a:rPr lang="en-US" altLang="zh-CN" dirty="0">
                <a:solidFill>
                  <a:srgbClr val="080808"/>
                </a:solidFill>
                <a:latin typeface="楷体" panose="02010609060101010101" pitchFamily="49" charset="-122"/>
                <a:ea typeface="楷体" panose="02010609060101010101" pitchFamily="49" charset="-122"/>
                <a:sym typeface="+mn-ea"/>
              </a:rPr>
              <a:t>tickets (m,n-1)</a:t>
            </a:r>
            <a:r>
              <a:rPr lang="zh-CN" altLang="en-US" dirty="0">
                <a:solidFill>
                  <a:srgbClr val="080808"/>
                </a:solidFill>
                <a:latin typeface="楷体" panose="02010609060101010101" pitchFamily="49" charset="-122"/>
                <a:ea typeface="楷体" panose="02010609060101010101" pitchFamily="49" charset="-122"/>
                <a:sym typeface="+mn-ea"/>
              </a:rPr>
              <a:t>。</a:t>
            </a:r>
            <a:endParaRPr lang="zh-CN" altLang="en-US"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dirty="0">
                <a:solidFill>
                  <a:srgbClr val="080808"/>
                </a:solidFill>
                <a:latin typeface="楷体" panose="02010609060101010101" pitchFamily="49" charset="-122"/>
                <a:ea typeface="楷体" panose="02010609060101010101" pitchFamily="49" charset="-122"/>
                <a:sym typeface="+mn-ea"/>
              </a:rPr>
              <a:t>   （</a:t>
            </a:r>
            <a:r>
              <a:rPr lang="en-US" altLang="zh-CN" dirty="0">
                <a:solidFill>
                  <a:srgbClr val="080808"/>
                </a:solidFill>
                <a:latin typeface="楷体" panose="02010609060101010101" pitchFamily="49" charset="-122"/>
                <a:ea typeface="楷体" panose="02010609060101010101" pitchFamily="49" charset="-122"/>
                <a:sym typeface="+mn-ea"/>
              </a:rPr>
              <a:t>2</a:t>
            </a:r>
            <a:r>
              <a:rPr lang="zh-CN" altLang="en-US" dirty="0">
                <a:solidFill>
                  <a:srgbClr val="080808"/>
                </a:solidFill>
                <a:latin typeface="楷体" panose="02010609060101010101" pitchFamily="49" charset="-122"/>
                <a:ea typeface="楷体" panose="02010609060101010101" pitchFamily="49" charset="-122"/>
                <a:sym typeface="+mn-ea"/>
              </a:rPr>
              <a:t>）第</a:t>
            </a:r>
            <a:r>
              <a:rPr lang="en-US" altLang="zh-CN" dirty="0" err="1">
                <a:solidFill>
                  <a:srgbClr val="080808"/>
                </a:solidFill>
                <a:latin typeface="楷体" panose="02010609060101010101" pitchFamily="49" charset="-122"/>
                <a:ea typeface="楷体" panose="02010609060101010101" pitchFamily="49" charset="-122"/>
                <a:sym typeface="+mn-ea"/>
              </a:rPr>
              <a:t>m+n</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50</a:t>
            </a:r>
            <a:r>
              <a:rPr lang="zh-CN" altLang="en-US" dirty="0">
                <a:solidFill>
                  <a:srgbClr val="080808"/>
                </a:solidFill>
                <a:latin typeface="楷体" panose="02010609060101010101" pitchFamily="49" charset="-122"/>
                <a:ea typeface="楷体" panose="02010609060101010101" pitchFamily="49" charset="-122"/>
                <a:sym typeface="+mn-ea"/>
              </a:rPr>
              <a:t>元的钞票，则在他之前的</a:t>
            </a:r>
            <a:r>
              <a:rPr lang="en-US" altLang="zh-CN" dirty="0">
                <a:solidFill>
                  <a:srgbClr val="080808"/>
                </a:solidFill>
                <a:latin typeface="楷体" panose="02010609060101010101" pitchFamily="49" charset="-122"/>
                <a:ea typeface="楷体" panose="02010609060101010101" pitchFamily="49" charset="-122"/>
                <a:sym typeface="+mn-ea"/>
              </a:rPr>
              <a:t>m+n-1</a:t>
            </a:r>
            <a:r>
              <a:rPr lang="zh-CN" altLang="en-US" dirty="0">
                <a:solidFill>
                  <a:srgbClr val="080808"/>
                </a:solidFill>
                <a:latin typeface="楷体" panose="02010609060101010101" pitchFamily="49" charset="-122"/>
                <a:ea typeface="楷体" panose="02010609060101010101" pitchFamily="49" charset="-122"/>
                <a:sym typeface="+mn-ea"/>
              </a:rPr>
              <a:t>个人中有</a:t>
            </a:r>
            <a:r>
              <a:rPr lang="en-US" altLang="zh-CN" dirty="0">
                <a:solidFill>
                  <a:srgbClr val="080808"/>
                </a:solidFill>
                <a:latin typeface="楷体" panose="02010609060101010101" pitchFamily="49" charset="-122"/>
                <a:ea typeface="楷体" panose="02010609060101010101" pitchFamily="49" charset="-122"/>
                <a:sym typeface="+mn-ea"/>
              </a:rPr>
              <a:t>m-1</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50</a:t>
            </a:r>
            <a:r>
              <a:rPr lang="zh-CN" altLang="en-US" dirty="0">
                <a:solidFill>
                  <a:srgbClr val="080808"/>
                </a:solidFill>
                <a:latin typeface="楷体" panose="02010609060101010101" pitchFamily="49" charset="-122"/>
                <a:ea typeface="楷体" panose="02010609060101010101" pitchFamily="49" charset="-122"/>
                <a:sym typeface="+mn-ea"/>
              </a:rPr>
              <a:t>元的钞票，有</a:t>
            </a:r>
            <a:r>
              <a:rPr lang="en-US" altLang="zh-CN" dirty="0">
                <a:solidFill>
                  <a:srgbClr val="080808"/>
                </a:solidFill>
                <a:latin typeface="楷体" panose="02010609060101010101" pitchFamily="49" charset="-122"/>
                <a:ea typeface="楷体" panose="02010609060101010101" pitchFamily="49" charset="-122"/>
                <a:sym typeface="+mn-ea"/>
              </a:rPr>
              <a:t>n</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100</a:t>
            </a:r>
            <a:r>
              <a:rPr lang="zh-CN" altLang="en-US" dirty="0">
                <a:solidFill>
                  <a:srgbClr val="080808"/>
                </a:solidFill>
                <a:latin typeface="楷体" panose="02010609060101010101" pitchFamily="49" charset="-122"/>
                <a:ea typeface="楷体" panose="02010609060101010101" pitchFamily="49" charset="-122"/>
                <a:sym typeface="+mn-ea"/>
              </a:rPr>
              <a:t>元的钞票，此种情况共有</a:t>
            </a:r>
            <a:r>
              <a:rPr lang="en-US" altLang="zh-CN" dirty="0">
                <a:solidFill>
                  <a:srgbClr val="080808"/>
                </a:solidFill>
                <a:latin typeface="楷体" panose="02010609060101010101" pitchFamily="49" charset="-122"/>
                <a:ea typeface="楷体" panose="02010609060101010101" pitchFamily="49" charset="-122"/>
                <a:sym typeface="+mn-ea"/>
              </a:rPr>
              <a:t>tickets (m-1,n)</a:t>
            </a:r>
            <a:r>
              <a:rPr lang="zh-CN" altLang="en-US" dirty="0">
                <a:solidFill>
                  <a:srgbClr val="080808"/>
                </a:solidFill>
                <a:latin typeface="楷体" panose="02010609060101010101" pitchFamily="49" charset="-122"/>
                <a:ea typeface="楷体" panose="02010609060101010101" pitchFamily="49" charset="-122"/>
                <a:sym typeface="+mn-ea"/>
              </a:rPr>
              <a:t>。</a:t>
            </a:r>
            <a:endParaRPr lang="zh-CN" altLang="en-US" dirty="0">
              <a:solidFill>
                <a:srgbClr val="080808"/>
              </a:solidFill>
              <a:latin typeface="楷体" panose="02010609060101010101" pitchFamily="49" charset="-122"/>
              <a:ea typeface="楷体" panose="02010609060101010101" pitchFamily="49" charset="-122"/>
            </a:endParaRPr>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什么，递归解决的问题他的子问题与我们当前要解决的问题具有相同的解决方法，或者说性质相同。面对这样的问题我们写出的程序，如果函数是直接或间接的调用自己，我们就可以说我们的函数是递归函数，这个函数就有递归思想。</a:t>
            </a:r>
            <a:endParaRPr lang="en-US" altLang="zh-CN" smtClean="0"/>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什么，递归解决的问题他的子问题与我们当前要解决的问题具有相同的解决方法，或者说性质相同。面对这样的问题我们写出的程序，如果函数是直接或间接的调用自己，我们就可以说我们的函数是递归函数，这个函数就有递归思想。</a:t>
            </a:r>
            <a:endParaRPr lang="en-US" altLang="zh-CN" smtClean="0"/>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D4C337C-56CD-4E78-A199-8ED66DBF5B5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621EFB7-24A1-4297-A07F-399B1DFE6377}"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A041A82-1373-40DD-AF95-6D291423A5B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4FF7C98-0C26-42AA-8C14-C0C3C1C768A2}"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5A2F362-28BD-4F85-AA63-899E512CA5D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852C04-6D91-45C9-80C4-65680D9B2F04}"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0638"/>
            <a:ext cx="9174163"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468313" y="2470150"/>
            <a:ext cx="5399087" cy="1079500"/>
          </a:xfrm>
          <a:prstGeom prst="rect">
            <a:avLst/>
          </a:prstGeom>
        </p:spPr>
        <p:txBody>
          <a:bodyPr/>
          <a:lstStyle>
            <a:lvl1pPr>
              <a:defRPr sz="3200"/>
            </a:lvl1pPr>
          </a:lstStyle>
          <a:p>
            <a:r>
              <a:rPr lang="zh-CN"/>
              <a:t>单击此处编辑母版标题样式</a:t>
            </a:r>
            <a:endParaRPr lang="zh-CN"/>
          </a:p>
        </p:txBody>
      </p:sp>
      <p:sp>
        <p:nvSpPr>
          <p:cNvPr id="2052" name="Rectangle 31"/>
          <p:cNvSpPr>
            <a:spLocks noGrp="1" noChangeArrowheads="1"/>
          </p:cNvSpPr>
          <p:nvPr>
            <p:ph type="subTitle" idx="1" hasCustomPrompt="1"/>
          </p:nvPr>
        </p:nvSpPr>
        <p:spPr>
          <a:xfrm>
            <a:off x="468313" y="3549650"/>
            <a:ext cx="5400675" cy="600075"/>
          </a:xfrm>
          <a:prstGeom prst="rect">
            <a:avLst/>
          </a:prstGeom>
        </p:spPr>
        <p:txBody>
          <a:bodyPr/>
          <a:lstStyle>
            <a:lvl1pPr marL="0" indent="0">
              <a:buFont typeface="Wingdings" panose="05000000000000000000" pitchFamily="2" charset="2"/>
              <a:buNone/>
              <a:defRPr sz="1800">
                <a:solidFill>
                  <a:schemeClr val="bg1"/>
                </a:solidFill>
              </a:defRPr>
            </a:lvl1pPr>
          </a:lstStyle>
          <a:p>
            <a:r>
              <a:rPr lang="zh-CN"/>
              <a:t>单击添加署名或公司信息</a:t>
            </a:r>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468313" y="1125538"/>
            <a:ext cx="8207375" cy="51625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D5D6385-73FF-48F7-8DDA-F02439D7B60D}" type="slidenum">
              <a:rPr lang="zh-CN" altLang="en-US" smtClean="0"/>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8313" y="1125538"/>
            <a:ext cx="4027487"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25538"/>
            <a:ext cx="4027488"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45E1E5F-9D19-4FC7-A71A-24AB39712209}" type="slidenum">
              <a:rPr lang="zh-CN" altLang="en-US" smtClean="0"/>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01DEBBD1-2960-4502-95D3-F1444E13883A}" type="slidenum">
              <a:rPr lang="zh-CN" altLang="en-US" smtClean="0"/>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3FFE5EB4-F84A-4001-AC86-DD5EEB2060DD}" type="slidenum">
              <a:rPr lang="zh-CN" altLang="en-US" smtClean="0"/>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A7D3370-EE2E-49E3-B92B-CC864B084AD2}" type="slidenum">
              <a:rPr lang="zh-CN" altLang="en-US"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76786A8-DA7B-4463-AC0E-627FA292886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8F0AC98-C112-462F-A733-1142817643B5}"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FF81DA7-16D0-41E8-A52E-04703233FF3D}" type="slidenum">
              <a:rPr lang="zh-CN" altLang="en-US" smtClean="0"/>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1125538"/>
            <a:ext cx="8207375" cy="516255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5395485-1E7F-4AEF-8259-7171D9A6624F}" type="slidenum">
              <a:rPr lang="zh-CN" altLang="en-US" smtClean="0"/>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97217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315913"/>
            <a:ext cx="6003925" cy="597217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7EFF9BE1-89C5-461A-8080-0860368CA4E7}" type="slidenum">
              <a:rPr lang="zh-CN" altLang="en-US" smtClean="0"/>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C8FEDC41-C8C7-4EFD-A6DE-BC4A4069D4EC}" type="slidenum">
              <a:rPr lang="zh-CN" altLang="en-US" smtClean="0"/>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图表占位符 2"/>
          <p:cNvSpPr>
            <a:spLocks noGrp="1"/>
          </p:cNvSpPr>
          <p:nvPr>
            <p:ph type="chart"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6FF87EDD-D88C-44D8-97FB-6009DD6ED594}" type="slidenum">
              <a:rPr lang="zh-CN" altLang="en-US"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92404DC-45E9-4B79-B710-EF7B8A82D15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30054E0-3ECF-4993-B704-01BF04B9C137}"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41494BF-5B1D-4083-B2B1-F899FD3CD3A5}"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40C7736-4C23-4814-8178-1062D7CE527C}"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6E47BC8-F845-43A1-BFB2-79B7CA2E9C08}"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CD8B52F-138E-4474-B3E2-E382D2AC0E4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C6D38EF-6919-415F-8B66-396DB8B36CE2}"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14E45C3-B2E5-4741-AA4C-575377E6A51F}"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313B4B4-E48B-452F-B373-B321188AE55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3028E7B-B7E0-41F8-BDFE-59048185547B}"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1C2B4C89-A87E-4B95-BFA0-7FA97462C64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7E0EA25-2385-4128-9C3D-A106F721463A}"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54C2CE68-96F6-421B-A84A-ADA3305998C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F4EE7F1-3F8F-4896-A845-A94111029746}"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9B433B3C-293C-4A78-916C-E8BD3FD00FA6}"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a:defRPr/>
            </a:pPr>
            <a:fld id="{A1596B22-6535-4D74-9806-9999F834F1F8}"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bg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80513" cy="501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p:cNvSpPr>
            <a:spLocks noGrp="1" noChangeArrowheads="1"/>
          </p:cNvSpPr>
          <p:nvPr>
            <p:ph type="sldNum" sz="quarter" idx="4"/>
          </p:nvPr>
        </p:nvSpPr>
        <p:spPr bwMode="auto">
          <a:xfrm>
            <a:off x="7235825" y="6453188"/>
            <a:ext cx="1439863" cy="19685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000" b="1">
                <a:ea typeface="华文细黑" panose="02010600040101010101" pitchFamily="2" charset="-122"/>
              </a:defRPr>
            </a:lvl1pPr>
          </a:lstStyle>
          <a:p>
            <a:pPr>
              <a:defRPr/>
            </a:pPr>
            <a:r>
              <a:rPr lang="de-DE" altLang="en-US"/>
              <a:t>Page </a:t>
            </a:r>
            <a:r>
              <a:rPr lang="de-DE" altLang="en-US">
                <a:sym typeface="MS UI Gothic" panose="020B0600070205080204" pitchFamily="34" charset="-128"/>
              </a:rPr>
              <a:t></a:t>
            </a:r>
            <a:r>
              <a:rPr lang="de-DE" altLang="en-US"/>
              <a:t> </a:t>
            </a:r>
            <a:fld id="{B8F227BD-8E81-48D9-8EB2-264A8CA59D9A}" type="slidenum">
              <a:rPr lang="zh-CN" altLang="en-US" smtClean="0"/>
            </a:fld>
            <a:endParaRPr lang="en-US" altLang="zh-CN"/>
          </a:p>
        </p:txBody>
      </p:sp>
      <p:pic>
        <p:nvPicPr>
          <p:cNvPr id="2" name="图片 1"/>
          <p:cNvPicPr>
            <a:picLocks noChangeAspect="1"/>
          </p:cNvPicPr>
          <p:nvPr userDrawn="1"/>
        </p:nvPicPr>
        <p:blipFill>
          <a:blip r:embed="rId15"/>
          <a:stretch>
            <a:fillRect/>
          </a:stretch>
        </p:blipFill>
        <p:spPr>
          <a:xfrm>
            <a:off x="-1" y="6619981"/>
            <a:ext cx="9180513" cy="409419"/>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image" Target="../media/image21.emf"/></Relationships>
</file>

<file path=ppt/slides/_rels/slide23.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18.xml"/><Relationship Id="rId7" Type="http://schemas.openxmlformats.org/officeDocument/2006/relationships/image" Target="../media/image23.jpeg"/><Relationship Id="rId6" Type="http://schemas.openxmlformats.org/officeDocument/2006/relationships/image" Target="../media/image22.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18.xml"/><Relationship Id="rId6" Type="http://schemas.openxmlformats.org/officeDocument/2006/relationships/image" Target="../media/image24.emf"/><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5.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slide" Target="slide34.xml"/><Relationship Id="rId20" Type="http://schemas.openxmlformats.org/officeDocument/2006/relationships/notesSlide" Target="../notesSlides/notesSlide3.xml"/><Relationship Id="rId2" Type="http://schemas.openxmlformats.org/officeDocument/2006/relationships/tags" Target="../tags/tag2.xml"/><Relationship Id="rId19" Type="http://schemas.openxmlformats.org/officeDocument/2006/relationships/slideLayout" Target="../slideLayouts/slideLayout18.xml"/><Relationship Id="rId18" Type="http://schemas.openxmlformats.org/officeDocument/2006/relationships/image" Target="../media/image9.png"/><Relationship Id="rId17" Type="http://schemas.openxmlformats.org/officeDocument/2006/relationships/tags" Target="../tags/tag13.xml"/><Relationship Id="rId16" Type="http://schemas.openxmlformats.org/officeDocument/2006/relationships/image" Target="../media/image8.png"/><Relationship Id="rId15" Type="http://schemas.openxmlformats.org/officeDocument/2006/relationships/tags" Target="../tags/tag12.xml"/><Relationship Id="rId14" Type="http://schemas.openxmlformats.org/officeDocument/2006/relationships/image" Target="../media/image7.png"/><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8.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18.xml"/><Relationship Id="rId7" Type="http://schemas.openxmlformats.org/officeDocument/2006/relationships/image" Target="../media/image17.jpeg"/><Relationship Id="rId6" Type="http://schemas.openxmlformats.org/officeDocument/2006/relationships/image" Target="../media/image16.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57.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7.png"/><Relationship Id="rId1" Type="http://schemas.openxmlformats.org/officeDocument/2006/relationships/image" Target="../media/image26.png"/></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9.png"/><Relationship Id="rId1" Type="http://schemas.openxmlformats.org/officeDocument/2006/relationships/image" Target="../media/image28.png"/></Relationships>
</file>

<file path=ppt/slides/_rels/slide6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2.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2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3.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29.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5.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0.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6.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1.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7.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2.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8.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3.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9.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4.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18.xml"/><Relationship Id="rId6" Type="http://schemas.openxmlformats.org/officeDocument/2006/relationships/tags" Target="../tags/tag14.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70.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5.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3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7.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7.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38.xml"/></Relationships>
</file>

<file path=ppt/slides/_rels/slide88.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3.xml"/><Relationship Id="rId1" Type="http://schemas.openxmlformats.org/officeDocument/2006/relationships/tags" Target="../tags/tag4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xml"/><Relationship Id="rId1" Type="http://schemas.openxmlformats.org/officeDocument/2006/relationships/image" Target="../media/image18.jpe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7"/>
          <p:cNvSpPr>
            <a:spLocks noChangeArrowheads="1"/>
          </p:cNvSpPr>
          <p:nvPr/>
        </p:nvSpPr>
        <p:spPr bwMode="auto">
          <a:xfrm>
            <a:off x="900113" y="23495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第</a:t>
            </a:r>
            <a:r>
              <a:rPr lang="en-US" altLang="zh-CN"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3</a:t>
            </a: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章 分治法</a:t>
            </a:r>
            <a:endPar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endParaRPr>
          </a:p>
        </p:txBody>
      </p:sp>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custDataLst>
              <p:tags r:id="rId1"/>
            </p:custDataLst>
          </p:nvPr>
        </p:nvGraphicFramePr>
        <p:xfrm>
          <a:off x="1115695" y="1988820"/>
          <a:ext cx="6822440" cy="1511300"/>
        </p:xfrm>
        <a:graphic>
          <a:graphicData uri="http://schemas.openxmlformats.org/drawingml/2006/table">
            <a:tbl>
              <a:tblPr firstRow="1" firstCol="1" bandRow="1">
                <a:tableStyleId>{5C22544A-7EE6-4342-B048-85BDC9FD1C3A}</a:tableStyleId>
              </a:tblPr>
              <a:tblGrid>
                <a:gridCol w="1419225"/>
                <a:gridCol w="539750"/>
                <a:gridCol w="541020"/>
                <a:gridCol w="539750"/>
                <a:gridCol w="540385"/>
                <a:gridCol w="541020"/>
                <a:gridCol w="539750"/>
                <a:gridCol w="539750"/>
                <a:gridCol w="541020"/>
                <a:gridCol w="539750"/>
                <a:gridCol w="541020"/>
              </a:tblGrid>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月份</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4</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6</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7</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9</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10</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初生兔子对数</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0</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成熟兔子对数</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0</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34</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总对数</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3</a:t>
                      </a:r>
                      <a:endParaRPr lang="en-US"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34</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55</a:t>
                      </a:r>
                      <a:endParaRPr lang="en-US"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11" name="文本框 10"/>
          <p:cNvSpPr txBox="1"/>
          <p:nvPr/>
        </p:nvSpPr>
        <p:spPr>
          <a:xfrm>
            <a:off x="539750" y="1196340"/>
            <a:ext cx="7240270" cy="37528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根据题目可以列出兔子</a:t>
            </a:r>
            <a:r>
              <a:rPr lang="en-US" altLang="zh-CN" sz="2400" dirty="0">
                <a:solidFill>
                  <a:srgbClr val="080808"/>
                </a:solidFill>
                <a:latin typeface="宋体" panose="02010600030101010101" pitchFamily="2" charset="-122"/>
                <a:sym typeface="+mn-ea"/>
              </a:rPr>
              <a:t>1-10</a:t>
            </a:r>
            <a:r>
              <a:rPr lang="zh-CN" altLang="en-US" sz="2400" dirty="0">
                <a:solidFill>
                  <a:srgbClr val="080808"/>
                </a:solidFill>
                <a:latin typeface="宋体" panose="02010600030101010101" pitchFamily="2" charset="-122"/>
                <a:sym typeface="+mn-ea"/>
              </a:rPr>
              <a:t>月的对数，</a:t>
            </a:r>
            <a:r>
              <a:rPr lang="zh-CN" altLang="en-US" sz="2400" dirty="0">
                <a:solidFill>
                  <a:srgbClr val="080808"/>
                </a:solidFill>
                <a:latin typeface="宋体" panose="02010600030101010101" pitchFamily="2" charset="-122"/>
                <a:sym typeface="+mn-ea"/>
              </a:rPr>
              <a:t>如下表：</a:t>
            </a:r>
            <a:endParaRPr lang="zh-CN" altLang="en-US" sz="2400" dirty="0">
              <a:solidFill>
                <a:srgbClr val="080808"/>
              </a:solidFill>
              <a:latin typeface="宋体" panose="02010600030101010101" pitchFamily="2" charset="-122"/>
              <a:sym typeface="+mn-ea"/>
            </a:endParaRPr>
          </a:p>
        </p:txBody>
      </p:sp>
      <p:sp>
        <p:nvSpPr>
          <p:cNvPr id="3" name="文本框 2"/>
          <p:cNvSpPr txBox="1"/>
          <p:nvPr/>
        </p:nvSpPr>
        <p:spPr>
          <a:xfrm>
            <a:off x="467995" y="3716655"/>
            <a:ext cx="7240270" cy="37528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根据题目兔子</a:t>
            </a:r>
            <a:r>
              <a:rPr lang="zh-CN" altLang="en-US" sz="2400" dirty="0">
                <a:solidFill>
                  <a:srgbClr val="080808"/>
                </a:solidFill>
                <a:latin typeface="宋体" panose="02010600030101010101" pitchFamily="2" charset="-122"/>
                <a:sym typeface="+mn-ea"/>
              </a:rPr>
              <a:t>总数可以列出如下的递归</a:t>
            </a:r>
            <a:r>
              <a:rPr lang="zh-CN" altLang="en-US" sz="2400" dirty="0">
                <a:solidFill>
                  <a:srgbClr val="080808"/>
                </a:solidFill>
                <a:latin typeface="宋体" panose="02010600030101010101" pitchFamily="2" charset="-122"/>
                <a:sym typeface="+mn-ea"/>
              </a:rPr>
              <a:t>式：</a:t>
            </a:r>
            <a:endParaRPr lang="zh-CN" altLang="en-US" sz="2400" dirty="0">
              <a:solidFill>
                <a:srgbClr val="080808"/>
              </a:solidFill>
              <a:latin typeface="宋体" panose="02010600030101010101" pitchFamily="2" charset="-122"/>
              <a:sym typeface="+mn-ea"/>
            </a:endParaRPr>
          </a:p>
        </p:txBody>
      </p:sp>
      <p:sp>
        <p:nvSpPr>
          <p:cNvPr id="6" name="文本框 5"/>
          <p:cNvSpPr txBox="1"/>
          <p:nvPr/>
        </p:nvSpPr>
        <p:spPr>
          <a:xfrm>
            <a:off x="1198245" y="4914900"/>
            <a:ext cx="1871345" cy="46037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fib(n) =</a:t>
            </a:r>
            <a:endParaRPr lang="en-US" altLang="zh-CN" sz="2400">
              <a:latin typeface="Times New Roman" panose="02020603050405020304" pitchFamily="18" charset="0"/>
              <a:cs typeface="Times New Roman" panose="02020603050405020304" pitchFamily="18" charset="0"/>
            </a:endParaRPr>
          </a:p>
        </p:txBody>
      </p:sp>
      <p:sp>
        <p:nvSpPr>
          <p:cNvPr id="7" name="左大括号 6"/>
          <p:cNvSpPr/>
          <p:nvPr/>
        </p:nvSpPr>
        <p:spPr>
          <a:xfrm>
            <a:off x="2411730" y="429323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2987675" y="4149090"/>
            <a:ext cx="3754755" cy="2071370"/>
          </a:xfrm>
          <a:prstGeom prst="rect">
            <a:avLst/>
          </a:prstGeom>
          <a:noFill/>
        </p:spPr>
        <p:txBody>
          <a:bodyPr wrap="square" rtlCol="0">
            <a:noAutofit/>
          </a:bodyPr>
          <a:p>
            <a:r>
              <a:rPr lang="en-US" altLang="zh-CN" sz="2400">
                <a:latin typeface="Times New Roman" panose="02020603050405020304" pitchFamily="18" charset="0"/>
                <a:cs typeface="Times New Roman" panose="02020603050405020304" pitchFamily="18" charset="0"/>
              </a:rPr>
              <a:t>1</a:t>
            </a:r>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r>
              <a:rPr lang="en-US" altLang="zh-CN" sz="2400">
                <a:latin typeface="Times New Roman" panose="02020603050405020304" pitchFamily="18" charset="0"/>
                <a:cs typeface="Times New Roman" panose="02020603050405020304" pitchFamily="18" charset="0"/>
              </a:rPr>
              <a:t>fib(n-1)+fib(n-2) </a:t>
            </a:r>
            <a:endParaRPr lang="en-US" altLang="zh-CN" sz="2400">
              <a:latin typeface="Times New Roman" panose="02020603050405020304" pitchFamily="18" charset="0"/>
              <a:cs typeface="Times New Roman" panose="02020603050405020304" pitchFamily="18" charset="0"/>
            </a:endParaRPr>
          </a:p>
        </p:txBody>
      </p:sp>
      <p:sp>
        <p:nvSpPr>
          <p:cNvPr id="9" name="文本框 8"/>
          <p:cNvSpPr txBox="1"/>
          <p:nvPr/>
        </p:nvSpPr>
        <p:spPr>
          <a:xfrm>
            <a:off x="6228080" y="4149090"/>
            <a:ext cx="2571115" cy="215963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n=1</a:t>
            </a:r>
            <a:r>
              <a:rPr lang="zh-CN" altLang="en-US" sz="2400">
                <a:solidFill>
                  <a:schemeClr val="tx1"/>
                </a:solidFill>
                <a:uFillTx/>
                <a:latin typeface="Times New Roman" panose="02020603050405020304" pitchFamily="18" charset="0"/>
              </a:rPr>
              <a:t>或</a:t>
            </a:r>
            <a:r>
              <a:rPr lang="en-US" altLang="zh-CN" sz="2400">
                <a:solidFill>
                  <a:schemeClr val="tx1"/>
                </a:solidFill>
                <a:uFillTx/>
                <a:latin typeface="Times New Roman" panose="02020603050405020304" pitchFamily="18" charset="0"/>
              </a:rPr>
              <a:t>n=2</a:t>
            </a:r>
            <a:r>
              <a:rPr lang="zh-CN" altLang="en-US" sz="2400">
                <a:uFillTx/>
                <a:latin typeface="Times New Roman" panose="02020603050405020304" pitchFamily="18" charset="0"/>
                <a:sym typeface="+mn-ea"/>
              </a:rPr>
              <a:t>时</a:t>
            </a:r>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n&gt;2</a:t>
            </a:r>
            <a:r>
              <a:rPr lang="zh-CN" altLang="en-US" sz="2400">
                <a:solidFill>
                  <a:schemeClr val="tx1"/>
                </a:solidFill>
                <a:uFillTx/>
                <a:latin typeface="Times New Roman" panose="02020603050405020304" pitchFamily="18" charset="0"/>
              </a:rPr>
              <a:t>时</a:t>
            </a:r>
            <a:endParaRPr lang="zh-CN" altLang="en-US" sz="24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375285" y="1124585"/>
            <a:ext cx="4368165" cy="2744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uFillTx/>
                <a:latin typeface="Times New Roman" panose="02020603050405020304" pitchFamily="18" charset="0"/>
              </a:rPr>
              <a:t>如</a:t>
            </a:r>
            <a:r>
              <a:rPr lang="zh-CN" altLang="en-US" sz="2400" dirty="0">
                <a:solidFill>
                  <a:srgbClr val="080808"/>
                </a:solidFill>
                <a:uFillTx/>
                <a:latin typeface="Times New Roman" panose="02020603050405020304" pitchFamily="18" charset="0"/>
              </a:rPr>
              <a:t>右图所示，求解</a:t>
            </a:r>
            <a:r>
              <a:rPr lang="en-US" altLang="zh-CN" sz="2400" dirty="0">
                <a:solidFill>
                  <a:srgbClr val="080808"/>
                </a:solidFill>
                <a:uFillTx/>
                <a:latin typeface="Times New Roman" panose="02020603050405020304" pitchFamily="18" charset="0"/>
              </a:rPr>
              <a:t>fib(5)</a:t>
            </a:r>
            <a:r>
              <a:rPr lang="zh-CN" altLang="en-US" sz="2400" dirty="0">
                <a:solidFill>
                  <a:srgbClr val="080808"/>
                </a:solidFill>
                <a:uFillTx/>
                <a:latin typeface="Times New Roman" panose="02020603050405020304" pitchFamily="18" charset="0"/>
              </a:rPr>
              <a:t>要递归调用</a:t>
            </a:r>
            <a:r>
              <a:rPr lang="en-US" altLang="zh-CN" sz="2400" dirty="0">
                <a:solidFill>
                  <a:srgbClr val="080808"/>
                </a:solidFill>
                <a:uFillTx/>
                <a:latin typeface="Times New Roman" panose="02020603050405020304" pitchFamily="18" charset="0"/>
              </a:rPr>
              <a:t>fib(4)</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fib(3)</a:t>
            </a:r>
            <a:r>
              <a:rPr lang="zh-CN" altLang="en-US" sz="2400" dirty="0">
                <a:solidFill>
                  <a:srgbClr val="080808"/>
                </a:solidFill>
                <a:uFillTx/>
                <a:latin typeface="Times New Roman" panose="02020603050405020304" pitchFamily="18" charset="0"/>
              </a:rPr>
              <a:t>，求解</a:t>
            </a:r>
            <a:r>
              <a:rPr lang="en-US" altLang="zh-CN" sz="2400" dirty="0">
                <a:solidFill>
                  <a:srgbClr val="080808"/>
                </a:solidFill>
                <a:uFillTx/>
                <a:latin typeface="Times New Roman" panose="02020603050405020304" pitchFamily="18" charset="0"/>
              </a:rPr>
              <a:t>fib(4)</a:t>
            </a:r>
            <a:r>
              <a:rPr lang="zh-CN" altLang="en-US" sz="2400" dirty="0">
                <a:solidFill>
                  <a:srgbClr val="080808"/>
                </a:solidFill>
                <a:uFillTx/>
                <a:latin typeface="Times New Roman" panose="02020603050405020304" pitchFamily="18" charset="0"/>
              </a:rPr>
              <a:t>又要递归调用</a:t>
            </a:r>
            <a:r>
              <a:rPr lang="en-US" altLang="zh-CN" sz="2400" dirty="0">
                <a:solidFill>
                  <a:srgbClr val="080808"/>
                </a:solidFill>
                <a:uFillTx/>
                <a:latin typeface="Times New Roman" panose="02020603050405020304" pitchFamily="18" charset="0"/>
              </a:rPr>
              <a:t>fib(3)</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fib(2)</a:t>
            </a:r>
            <a:r>
              <a:rPr lang="zh-CN" altLang="en-US" sz="2400" dirty="0">
                <a:solidFill>
                  <a:srgbClr val="080808"/>
                </a:solidFill>
                <a:uFillTx/>
                <a:latin typeface="Times New Roman" panose="02020603050405020304" pitchFamily="18" charset="0"/>
              </a:rPr>
              <a:t>，求解</a:t>
            </a:r>
            <a:r>
              <a:rPr lang="en-US" altLang="zh-CN" sz="2400" dirty="0">
                <a:solidFill>
                  <a:srgbClr val="080808"/>
                </a:solidFill>
                <a:uFillTx/>
                <a:latin typeface="Times New Roman" panose="02020603050405020304" pitchFamily="18" charset="0"/>
              </a:rPr>
              <a:t>fib(3)</a:t>
            </a:r>
            <a:r>
              <a:rPr lang="zh-CN" altLang="en-US" sz="2400" dirty="0">
                <a:solidFill>
                  <a:srgbClr val="080808"/>
                </a:solidFill>
                <a:uFillTx/>
                <a:latin typeface="Times New Roman" panose="02020603050405020304" pitchFamily="18" charset="0"/>
              </a:rPr>
              <a:t>又要递归调用</a:t>
            </a:r>
            <a:r>
              <a:rPr lang="en-US" altLang="zh-CN" sz="2400" dirty="0">
                <a:solidFill>
                  <a:srgbClr val="080808"/>
                </a:solidFill>
                <a:uFillTx/>
                <a:latin typeface="Times New Roman" panose="02020603050405020304" pitchFamily="18" charset="0"/>
              </a:rPr>
              <a:t>fib(2)</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fib(1)</a:t>
            </a:r>
            <a:r>
              <a:rPr lang="zh-CN" altLang="en-US" sz="2400" dirty="0">
                <a:solidFill>
                  <a:srgbClr val="080808"/>
                </a:solidFill>
                <a:uFillTx/>
                <a:latin typeface="Times New Roman" panose="02020603050405020304" pitchFamily="18" charset="0"/>
              </a:rPr>
              <a:t>，因此斐波那契数列的递归算法的时间复杂度为</a:t>
            </a:r>
            <a:r>
              <a:rPr lang="en-US" altLang="zh-CN" sz="2400" dirty="0">
                <a:solidFill>
                  <a:srgbClr val="080808"/>
                </a:solidFill>
                <a:uFillTx/>
                <a:latin typeface="Times New Roman" panose="02020603050405020304" pitchFamily="18" charset="0"/>
              </a:rPr>
              <a:t>O(2</a:t>
            </a:r>
            <a:r>
              <a:rPr lang="en-US" altLang="zh-CN" sz="2400" baseline="30000" dirty="0">
                <a:solidFill>
                  <a:srgbClr val="080808"/>
                </a:solidFill>
                <a:uFillTx/>
                <a:latin typeface="Times New Roman" panose="02020603050405020304" pitchFamily="18" charset="0"/>
              </a:rPr>
              <a:t>n</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a:t>
            </a:r>
            <a:endParaRPr lang="zh-CN" altLang="en-US" sz="2400" dirty="0">
              <a:solidFill>
                <a:srgbClr val="080808"/>
              </a:solidFill>
              <a:uFillTx/>
              <a:latin typeface="Times New Roman" panose="02020603050405020304" pitchFamily="18" charset="0"/>
            </a:endParaRPr>
          </a:p>
        </p:txBody>
      </p:sp>
      <p:sp>
        <p:nvSpPr>
          <p:cNvPr id="2" name="Text Box 4"/>
          <p:cNvSpPr txBox="1">
            <a:spLocks noChangeArrowheads="1"/>
          </p:cNvSpPr>
          <p:nvPr/>
        </p:nvSpPr>
        <p:spPr bwMode="auto">
          <a:xfrm>
            <a:off x="539750" y="4293235"/>
            <a:ext cx="8363585" cy="2451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000" dirty="0">
                <a:solidFill>
                  <a:srgbClr val="080808"/>
                </a:solidFill>
                <a:uFillTx/>
                <a:latin typeface="Times New Roman" panose="02020603050405020304" pitchFamily="18" charset="0"/>
              </a:rPr>
              <a:t>long fib(int n)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if(n == 1 || n == 2)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return 1;                        //</a:t>
            </a:r>
            <a:r>
              <a:rPr lang="zh-CN" altLang="en-US" sz="2000" dirty="0">
                <a:solidFill>
                  <a:srgbClr val="080808"/>
                </a:solidFill>
                <a:uFillTx/>
                <a:latin typeface="Times New Roman" panose="02020603050405020304" pitchFamily="18" charset="0"/>
              </a:rPr>
              <a:t>递归出口</a:t>
            </a:r>
            <a:endParaRPr lang="zh-CN" altLang="en-US"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else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return fib(n-1) + fib(n-2);     //</a:t>
            </a:r>
            <a:r>
              <a:rPr lang="zh-CN" altLang="en-US" sz="2000" dirty="0">
                <a:solidFill>
                  <a:srgbClr val="080808"/>
                </a:solidFill>
                <a:uFillTx/>
                <a:latin typeface="Times New Roman" panose="02020603050405020304" pitchFamily="18" charset="0"/>
              </a:rPr>
              <a:t>递归调用</a:t>
            </a:r>
            <a:endParaRPr lang="zh-CN" altLang="en-US"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  </a:t>
            </a:r>
            <a:endParaRPr lang="en-US" altLang="zh-CN" sz="2000" dirty="0">
              <a:solidFill>
                <a:srgbClr val="080808"/>
              </a:solidFill>
              <a:uFillTx/>
              <a:latin typeface="Times New Roman" panose="02020603050405020304" pitchFamily="18" charset="0"/>
            </a:endParaRPr>
          </a:p>
        </p:txBody>
      </p:sp>
      <p:sp>
        <p:nvSpPr>
          <p:cNvPr id="4" name="圆角矩形 3"/>
          <p:cNvSpPr/>
          <p:nvPr/>
        </p:nvSpPr>
        <p:spPr>
          <a:xfrm>
            <a:off x="6227445" y="1299210"/>
            <a:ext cx="1176020" cy="56388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文本框 5"/>
          <p:cNvSpPr txBox="1"/>
          <p:nvPr/>
        </p:nvSpPr>
        <p:spPr>
          <a:xfrm>
            <a:off x="6371590" y="1334770"/>
            <a:ext cx="1136650" cy="542925"/>
          </a:xfrm>
          <a:prstGeom prst="rect">
            <a:avLst/>
          </a:prstGeom>
          <a:noFill/>
        </p:spPr>
        <p:txBody>
          <a:bodyPr wrap="square" rtlCol="0">
            <a:noAutofit/>
          </a:bodyPr>
          <a:p>
            <a:r>
              <a:rPr lang="en-US" altLang="zh-CN">
                <a:solidFill>
                  <a:schemeClr val="tx1"/>
                </a:solidFill>
                <a:uFillTx/>
                <a:latin typeface="Times New Roman" panose="02020603050405020304" pitchFamily="18" charset="0"/>
              </a:rPr>
              <a:t>fib(5)</a:t>
            </a:r>
            <a:endParaRPr lang="en-US" altLang="zh-CN">
              <a:solidFill>
                <a:schemeClr val="tx1"/>
              </a:solidFill>
              <a:uFillTx/>
              <a:latin typeface="Times New Roman" panose="02020603050405020304" pitchFamily="18" charset="0"/>
            </a:endParaRPr>
          </a:p>
        </p:txBody>
      </p:sp>
      <p:sp>
        <p:nvSpPr>
          <p:cNvPr id="7" name="圆角矩形 6"/>
          <p:cNvSpPr/>
          <p:nvPr/>
        </p:nvSpPr>
        <p:spPr>
          <a:xfrm>
            <a:off x="5445125" y="237934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5589270" y="237934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fib(4)</a:t>
            </a:r>
            <a:endParaRPr lang="zh-CN" altLang="en-US" sz="1400">
              <a:latin typeface="Times New Roman" panose="02020603050405020304" pitchFamily="18" charset="0"/>
              <a:cs typeface="Times New Roman" panose="02020603050405020304" pitchFamily="18" charset="0"/>
            </a:endParaRPr>
          </a:p>
        </p:txBody>
      </p:sp>
      <p:sp>
        <p:nvSpPr>
          <p:cNvPr id="9" name="圆角矩形 8"/>
          <p:cNvSpPr/>
          <p:nvPr/>
        </p:nvSpPr>
        <p:spPr>
          <a:xfrm>
            <a:off x="7235825" y="237934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0" name="文本框 9"/>
          <p:cNvSpPr txBox="1"/>
          <p:nvPr/>
        </p:nvSpPr>
        <p:spPr>
          <a:xfrm>
            <a:off x="7379970" y="2379345"/>
            <a:ext cx="944880" cy="457200"/>
          </a:xfrm>
          <a:prstGeom prst="rect">
            <a:avLst/>
          </a:prstGeom>
          <a:noFill/>
        </p:spPr>
        <p:txBody>
          <a:bodyPr wrap="square" rtlCol="0">
            <a:noAutofit/>
          </a:bodyPr>
          <a:p>
            <a:r>
              <a:rPr lang="en-US" altLang="zh-CN" sz="1400">
                <a:solidFill>
                  <a:srgbClr val="7030A0"/>
                </a:solidFill>
                <a:uFillTx/>
                <a:latin typeface="Times New Roman" panose="02020603050405020304" pitchFamily="18" charset="0"/>
                <a:sym typeface="+mn-ea"/>
              </a:rPr>
              <a:t>fib(3)</a:t>
            </a:r>
            <a:endParaRPr lang="en-US" altLang="zh-CN" sz="1400">
              <a:solidFill>
                <a:srgbClr val="7030A0"/>
              </a:solidFill>
              <a:uFillTx/>
              <a:latin typeface="Times New Roman" panose="02020603050405020304" pitchFamily="18" charset="0"/>
              <a:sym typeface="+mn-ea"/>
            </a:endParaRPr>
          </a:p>
        </p:txBody>
      </p:sp>
      <p:sp>
        <p:nvSpPr>
          <p:cNvPr id="11" name="圆角矩形 10"/>
          <p:cNvSpPr/>
          <p:nvPr/>
        </p:nvSpPr>
        <p:spPr>
          <a:xfrm>
            <a:off x="4706620"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4717415" y="3387725"/>
            <a:ext cx="944880" cy="457200"/>
          </a:xfrm>
          <a:prstGeom prst="rect">
            <a:avLst/>
          </a:prstGeom>
          <a:noFill/>
        </p:spPr>
        <p:txBody>
          <a:bodyPr wrap="square" rtlCol="0">
            <a:noAutofit/>
          </a:bodyPr>
          <a:p>
            <a:r>
              <a:rPr lang="en-US" altLang="zh-CN" sz="1400">
                <a:solidFill>
                  <a:srgbClr val="7030A0"/>
                </a:solidFill>
                <a:latin typeface="Times New Roman" panose="02020603050405020304" pitchFamily="18" charset="0"/>
                <a:cs typeface="Times New Roman" panose="02020603050405020304" pitchFamily="18" charset="0"/>
                <a:sym typeface="+mn-ea"/>
              </a:rPr>
              <a:t>fib(3)</a:t>
            </a:r>
            <a:endParaRPr lang="en-US" altLang="zh-CN" sz="1400">
              <a:solidFill>
                <a:srgbClr val="7030A0"/>
              </a:solidFill>
              <a:latin typeface="Times New Roman" panose="02020603050405020304" pitchFamily="18" charset="0"/>
              <a:cs typeface="Times New Roman" panose="02020603050405020304" pitchFamily="18" charset="0"/>
              <a:sym typeface="+mn-ea"/>
            </a:endParaRPr>
          </a:p>
        </p:txBody>
      </p:sp>
      <p:sp>
        <p:nvSpPr>
          <p:cNvPr id="13" name="圆角矩形 12"/>
          <p:cNvSpPr/>
          <p:nvPr/>
        </p:nvSpPr>
        <p:spPr>
          <a:xfrm>
            <a:off x="5847715"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5858510" y="3387725"/>
            <a:ext cx="944880" cy="457200"/>
          </a:xfrm>
          <a:prstGeom prst="rect">
            <a:avLst/>
          </a:prstGeom>
          <a:noFill/>
        </p:spPr>
        <p:txBody>
          <a:bodyPr wrap="square" rtlCol="0">
            <a:noAutofit/>
          </a:bodyPr>
          <a:p>
            <a:r>
              <a:rPr lang="en-US" altLang="zh-CN" sz="1400">
                <a:solidFill>
                  <a:srgbClr val="FF0000"/>
                </a:solidFill>
                <a:latin typeface="Times New Roman" panose="02020603050405020304" pitchFamily="18" charset="0"/>
                <a:cs typeface="Times New Roman" panose="02020603050405020304" pitchFamily="18" charset="0"/>
                <a:sym typeface="+mn-ea"/>
              </a:rPr>
              <a:t>fib(2)</a:t>
            </a:r>
            <a:endParaRPr lang="en-US" altLang="zh-CN" sz="1400">
              <a:solidFill>
                <a:srgbClr val="FF0000"/>
              </a:solidFill>
              <a:latin typeface="Times New Roman" panose="02020603050405020304" pitchFamily="18" charset="0"/>
              <a:cs typeface="Times New Roman" panose="02020603050405020304" pitchFamily="18" charset="0"/>
            </a:endParaRPr>
          </a:p>
          <a:p>
            <a:endParaRPr lang="en-US" altLang="zh-CN" sz="1400">
              <a:solidFill>
                <a:srgbClr val="FF0000"/>
              </a:solidFill>
              <a:latin typeface="Times New Roman" panose="02020603050405020304" pitchFamily="18" charset="0"/>
              <a:cs typeface="Times New Roman" panose="02020603050405020304" pitchFamily="18" charset="0"/>
            </a:endParaRPr>
          </a:p>
        </p:txBody>
      </p:sp>
      <p:sp>
        <p:nvSpPr>
          <p:cNvPr id="15" name="圆角矩形 14"/>
          <p:cNvSpPr/>
          <p:nvPr/>
        </p:nvSpPr>
        <p:spPr>
          <a:xfrm>
            <a:off x="7083425"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7094220" y="3387725"/>
            <a:ext cx="944880" cy="457200"/>
          </a:xfrm>
          <a:prstGeom prst="rect">
            <a:avLst/>
          </a:prstGeom>
          <a:noFill/>
        </p:spPr>
        <p:txBody>
          <a:bodyPr wrap="square" rtlCol="0">
            <a:noAutofit/>
          </a:bodyPr>
          <a:p>
            <a:r>
              <a:rPr lang="en-US" altLang="zh-CN" sz="1400">
                <a:solidFill>
                  <a:srgbClr val="FF0000"/>
                </a:solidFill>
                <a:latin typeface="Times New Roman" panose="02020603050405020304" pitchFamily="18" charset="0"/>
                <a:cs typeface="Times New Roman" panose="02020603050405020304" pitchFamily="18" charset="0"/>
                <a:sym typeface="+mn-ea"/>
              </a:rPr>
              <a:t>fib(2)</a:t>
            </a:r>
            <a:endParaRPr lang="en-US" altLang="zh-CN" sz="1400">
              <a:solidFill>
                <a:srgbClr val="FF0000"/>
              </a:solidFill>
              <a:latin typeface="Times New Roman" panose="02020603050405020304" pitchFamily="18" charset="0"/>
              <a:cs typeface="Times New Roman" panose="02020603050405020304" pitchFamily="18" charset="0"/>
              <a:sym typeface="+mn-ea"/>
            </a:endParaRPr>
          </a:p>
        </p:txBody>
      </p:sp>
      <p:sp>
        <p:nvSpPr>
          <p:cNvPr id="17" name="圆角矩形 16"/>
          <p:cNvSpPr/>
          <p:nvPr/>
        </p:nvSpPr>
        <p:spPr>
          <a:xfrm>
            <a:off x="8224520"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文本框 17"/>
          <p:cNvSpPr txBox="1"/>
          <p:nvPr/>
        </p:nvSpPr>
        <p:spPr>
          <a:xfrm>
            <a:off x="8235315" y="3387725"/>
            <a:ext cx="944880" cy="457200"/>
          </a:xfrm>
          <a:prstGeom prst="rect">
            <a:avLst/>
          </a:prstGeom>
          <a:noFill/>
        </p:spPr>
        <p:txBody>
          <a:bodyPr wrap="square" rtlCol="0">
            <a:noAutofit/>
          </a:bodyPr>
          <a:p>
            <a:r>
              <a:rPr lang="en-US" altLang="zh-CN" sz="1400">
                <a:solidFill>
                  <a:srgbClr val="0066FF"/>
                </a:solidFill>
                <a:uFillTx/>
                <a:latin typeface="Times New Roman" panose="02020603050405020304" pitchFamily="18" charset="0"/>
                <a:sym typeface="+mn-ea"/>
              </a:rPr>
              <a:t>fib(1)</a:t>
            </a:r>
            <a:endParaRPr lang="en-US" altLang="zh-CN" sz="1400">
              <a:solidFill>
                <a:srgbClr val="0066FF"/>
              </a:solidFill>
              <a:uFillTx/>
              <a:latin typeface="Times New Roman" panose="02020603050405020304" pitchFamily="18" charset="0"/>
            </a:endParaRPr>
          </a:p>
          <a:p>
            <a:endParaRPr lang="en-US" altLang="zh-CN" sz="1400">
              <a:solidFill>
                <a:srgbClr val="0066FF"/>
              </a:solidFill>
              <a:uFillTx/>
              <a:latin typeface="Times New Roman" panose="02020603050405020304" pitchFamily="18" charset="0"/>
            </a:endParaRPr>
          </a:p>
        </p:txBody>
      </p:sp>
      <p:cxnSp>
        <p:nvCxnSpPr>
          <p:cNvPr id="19" name="直接连接符 18"/>
          <p:cNvCxnSpPr>
            <a:stCxn id="6" idx="2"/>
            <a:endCxn id="8" idx="0"/>
          </p:cNvCxnSpPr>
          <p:nvPr/>
        </p:nvCxnSpPr>
        <p:spPr>
          <a:xfrm flipH="1">
            <a:off x="6061710" y="1877695"/>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p:cNvCxnSpPr>
            <a:endCxn id="10" idx="0"/>
          </p:cNvCxnSpPr>
          <p:nvPr/>
        </p:nvCxnSpPr>
        <p:spPr>
          <a:xfrm>
            <a:off x="6947535" y="1875790"/>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a:endCxn id="12" idx="0"/>
          </p:cNvCxnSpPr>
          <p:nvPr/>
        </p:nvCxnSpPr>
        <p:spPr>
          <a:xfrm flipH="1">
            <a:off x="5189855" y="2752090"/>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2" name="直接连接符 21"/>
          <p:cNvCxnSpPr>
            <a:endCxn id="14" idx="0"/>
          </p:cNvCxnSpPr>
          <p:nvPr/>
        </p:nvCxnSpPr>
        <p:spPr>
          <a:xfrm>
            <a:off x="5977255" y="2760980"/>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3" name="直接连接符 22"/>
          <p:cNvCxnSpPr>
            <a:endCxn id="16" idx="0"/>
          </p:cNvCxnSpPr>
          <p:nvPr/>
        </p:nvCxnSpPr>
        <p:spPr>
          <a:xfrm flipH="1">
            <a:off x="7566660" y="2758440"/>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4" name="直接连接符 23"/>
          <p:cNvCxnSpPr>
            <a:endCxn id="18" idx="0"/>
          </p:cNvCxnSpPr>
          <p:nvPr/>
        </p:nvCxnSpPr>
        <p:spPr>
          <a:xfrm>
            <a:off x="7740015" y="2767330"/>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5" name="圆角矩形 24"/>
          <p:cNvSpPr/>
          <p:nvPr/>
        </p:nvSpPr>
        <p:spPr>
          <a:xfrm>
            <a:off x="4427855" y="439610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文本框 25"/>
          <p:cNvSpPr txBox="1"/>
          <p:nvPr/>
        </p:nvSpPr>
        <p:spPr>
          <a:xfrm>
            <a:off x="4438650" y="4396105"/>
            <a:ext cx="944880" cy="457200"/>
          </a:xfrm>
          <a:prstGeom prst="rect">
            <a:avLst/>
          </a:prstGeom>
          <a:noFill/>
        </p:spPr>
        <p:txBody>
          <a:bodyPr wrap="square" rtlCol="0">
            <a:noAutofit/>
          </a:bodyPr>
          <a:p>
            <a:r>
              <a:rPr lang="en-US" altLang="zh-CN" sz="1400">
                <a:solidFill>
                  <a:srgbClr val="FF0000"/>
                </a:solidFill>
                <a:latin typeface="Times New Roman" panose="02020603050405020304" pitchFamily="18" charset="0"/>
                <a:cs typeface="Times New Roman" panose="02020603050405020304" pitchFamily="18" charset="0"/>
                <a:sym typeface="+mn-ea"/>
              </a:rPr>
              <a:t>fib(2)</a:t>
            </a:r>
            <a:endParaRPr lang="en-US" altLang="zh-CN" sz="1400">
              <a:solidFill>
                <a:srgbClr val="FF0000"/>
              </a:solidFill>
              <a:latin typeface="Times New Roman" panose="02020603050405020304" pitchFamily="18" charset="0"/>
              <a:cs typeface="Times New Roman" panose="02020603050405020304" pitchFamily="18" charset="0"/>
              <a:sym typeface="+mn-ea"/>
            </a:endParaRPr>
          </a:p>
        </p:txBody>
      </p:sp>
      <p:sp>
        <p:nvSpPr>
          <p:cNvPr id="27" name="圆角矩形 26"/>
          <p:cNvSpPr/>
          <p:nvPr/>
        </p:nvSpPr>
        <p:spPr>
          <a:xfrm>
            <a:off x="5568950" y="439610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nvSpPr>
        <p:spPr>
          <a:xfrm>
            <a:off x="5579745" y="4396105"/>
            <a:ext cx="944880" cy="457200"/>
          </a:xfrm>
          <a:prstGeom prst="rect">
            <a:avLst/>
          </a:prstGeom>
          <a:noFill/>
        </p:spPr>
        <p:txBody>
          <a:bodyPr wrap="square" rtlCol="0">
            <a:noAutofit/>
          </a:bodyPr>
          <a:p>
            <a:r>
              <a:rPr lang="en-US" altLang="zh-CN" sz="1400">
                <a:solidFill>
                  <a:srgbClr val="0066FF"/>
                </a:solidFill>
                <a:uFillTx/>
                <a:latin typeface="Times New Roman" panose="02020603050405020304" pitchFamily="18" charset="0"/>
                <a:sym typeface="+mn-ea"/>
              </a:rPr>
              <a:t>fib(1)</a:t>
            </a:r>
            <a:endParaRPr lang="en-US" altLang="zh-CN" sz="1400">
              <a:solidFill>
                <a:srgbClr val="0066FF"/>
              </a:solidFill>
              <a:uFillTx/>
              <a:latin typeface="Times New Roman" panose="02020603050405020304" pitchFamily="18" charset="0"/>
            </a:endParaRPr>
          </a:p>
          <a:p>
            <a:endParaRPr lang="en-US" altLang="zh-CN" sz="1400">
              <a:solidFill>
                <a:srgbClr val="0066FF"/>
              </a:solidFill>
              <a:uFillTx/>
              <a:latin typeface="Times New Roman" panose="02020603050405020304" pitchFamily="18" charset="0"/>
            </a:endParaRPr>
          </a:p>
        </p:txBody>
      </p:sp>
      <p:cxnSp>
        <p:nvCxnSpPr>
          <p:cNvPr id="29" name="直接连接符 28"/>
          <p:cNvCxnSpPr>
            <a:endCxn id="26" idx="0"/>
          </p:cNvCxnSpPr>
          <p:nvPr/>
        </p:nvCxnSpPr>
        <p:spPr>
          <a:xfrm flipH="1">
            <a:off x="4911090" y="3766820"/>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0" name="直接连接符 29"/>
          <p:cNvCxnSpPr>
            <a:endCxn id="28" idx="0"/>
          </p:cNvCxnSpPr>
          <p:nvPr/>
        </p:nvCxnSpPr>
        <p:spPr>
          <a:xfrm>
            <a:off x="5084445" y="3775710"/>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95605" y="1334135"/>
            <a:ext cx="8363585" cy="2451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1600" dirty="0">
                <a:solidFill>
                  <a:srgbClr val="080808"/>
                </a:solidFill>
                <a:uFillTx/>
                <a:latin typeface="Times New Roman" panose="02020603050405020304" pitchFamily="18" charset="0"/>
              </a:rPr>
              <a:t>int fib(int n)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if(n&lt;=0)  //</a:t>
            </a:r>
            <a:r>
              <a:rPr lang="zh-CN" altLang="en-US" sz="1600" dirty="0">
                <a:solidFill>
                  <a:srgbClr val="080808"/>
                </a:solidFill>
                <a:uFillTx/>
                <a:latin typeface="Times New Roman" panose="02020603050405020304" pitchFamily="18" charset="0"/>
              </a:rPr>
              <a:t>小于零没有斐波那契数</a:t>
            </a:r>
            <a:endParaRPr lang="zh-CN" altLang="en-US" sz="1600" dirty="0">
              <a:solidFill>
                <a:srgbClr val="080808"/>
              </a:solidFill>
              <a:uFillTx/>
              <a:latin typeface="Times New Roman" panose="02020603050405020304" pitchFamily="18" charset="0"/>
            </a:endParaRPr>
          </a:p>
          <a:p>
            <a:pPr indent="457200">
              <a:spcBef>
                <a:spcPts val="0"/>
              </a:spcBef>
              <a:buSzTx/>
              <a:buFontTx/>
              <a:buNone/>
            </a:pPr>
            <a:r>
              <a:rPr lang="zh-CN" altLang="en-US" sz="1600" dirty="0">
                <a:solidFill>
                  <a:srgbClr val="080808"/>
                </a:solidFill>
                <a:uFillTx/>
                <a:latin typeface="Times New Roman" panose="02020603050405020304" pitchFamily="18" charset="0"/>
              </a:rPr>
              <a:t> </a:t>
            </a:r>
            <a:r>
              <a:rPr lang="en-US" altLang="zh-CN" sz="1600" dirty="0">
                <a:solidFill>
                  <a:srgbClr val="080808"/>
                </a:solidFill>
                <a:uFillTx/>
                <a:latin typeface="Times New Roman" panose="02020603050405020304" pitchFamily="18" charset="0"/>
              </a:rPr>
              <a:t>   return 0;</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if(n == 1 || n == 2)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return 1;                        //</a:t>
            </a:r>
            <a:r>
              <a:rPr lang="zh-CN" altLang="en-US" sz="1600" dirty="0">
                <a:solidFill>
                  <a:srgbClr val="080808"/>
                </a:solidFill>
                <a:uFillTx/>
                <a:latin typeface="Times New Roman" panose="02020603050405020304" pitchFamily="18" charset="0"/>
              </a:rPr>
              <a:t>递归出口</a:t>
            </a:r>
            <a:endParaRPr lang="zh-CN" altLang="en-US"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else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return fib(n-1) + fib(n-2);     //</a:t>
            </a:r>
            <a:r>
              <a:rPr lang="zh-CN" altLang="en-US" sz="1600" dirty="0">
                <a:solidFill>
                  <a:srgbClr val="080808"/>
                </a:solidFill>
                <a:uFillTx/>
                <a:latin typeface="Times New Roman" panose="02020603050405020304" pitchFamily="18" charset="0"/>
              </a:rPr>
              <a:t>递归调用</a:t>
            </a:r>
            <a:endParaRPr lang="zh-CN" altLang="en-US"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p:txBody>
      </p:sp>
      <p:sp>
        <p:nvSpPr>
          <p:cNvPr id="4" name="文本框 3"/>
          <p:cNvSpPr txBox="1"/>
          <p:nvPr/>
        </p:nvSpPr>
        <p:spPr>
          <a:xfrm>
            <a:off x="323215" y="764540"/>
            <a:ext cx="2579370" cy="56959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算法实现</a:t>
            </a:r>
            <a:r>
              <a:rPr lang="zh-CN" altLang="en-US" sz="2400">
                <a:solidFill>
                  <a:schemeClr val="tx1"/>
                </a:solidFill>
                <a:uFillTx/>
                <a:latin typeface="Times New Roman" panose="02020603050405020304" pitchFamily="18" charset="0"/>
              </a:rPr>
              <a:t>如下：</a:t>
            </a:r>
            <a:endParaRPr lang="zh-CN" altLang="en-US" sz="2400">
              <a:solidFill>
                <a:schemeClr val="tx1"/>
              </a:solidFill>
              <a:uFillTx/>
              <a:latin typeface="Times New Roman" panose="02020603050405020304" pitchFamily="18" charset="0"/>
            </a:endParaRPr>
          </a:p>
        </p:txBody>
      </p:sp>
      <p:sp>
        <p:nvSpPr>
          <p:cNvPr id="6" name="文本框 5"/>
          <p:cNvSpPr txBox="1"/>
          <p:nvPr/>
        </p:nvSpPr>
        <p:spPr>
          <a:xfrm>
            <a:off x="323850" y="3860800"/>
            <a:ext cx="2579370" cy="56959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暴力循环</a:t>
            </a:r>
            <a:r>
              <a:rPr lang="zh-CN" altLang="en-US" sz="2400">
                <a:solidFill>
                  <a:schemeClr val="tx1"/>
                </a:solidFill>
                <a:uFillTx/>
                <a:latin typeface="Times New Roman" panose="02020603050405020304" pitchFamily="18" charset="0"/>
              </a:rPr>
              <a:t>解法：</a:t>
            </a:r>
            <a:endParaRPr lang="zh-CN" altLang="en-US" sz="2400">
              <a:solidFill>
                <a:schemeClr val="tx1"/>
              </a:solidFill>
              <a:uFillTx/>
              <a:latin typeface="Times New Roman" panose="02020603050405020304" pitchFamily="18" charset="0"/>
            </a:endParaRPr>
          </a:p>
        </p:txBody>
      </p:sp>
      <p:sp>
        <p:nvSpPr>
          <p:cNvPr id="7" name="Text Box 4"/>
          <p:cNvSpPr txBox="1">
            <a:spLocks noChangeArrowheads="1"/>
          </p:cNvSpPr>
          <p:nvPr/>
        </p:nvSpPr>
        <p:spPr bwMode="auto">
          <a:xfrm>
            <a:off x="4067810" y="3716655"/>
            <a:ext cx="4312920" cy="289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1600" dirty="0">
                <a:solidFill>
                  <a:srgbClr val="080808"/>
                </a:solidFill>
                <a:uFillTx/>
                <a:latin typeface="Times New Roman" panose="02020603050405020304" pitchFamily="18" charset="0"/>
              </a:rPr>
              <a:t>int fib(int n)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if(n&lt;=0)  //</a:t>
            </a:r>
            <a:r>
              <a:rPr lang="zh-CN" altLang="en-US" sz="1600" dirty="0">
                <a:solidFill>
                  <a:srgbClr val="080808"/>
                </a:solidFill>
                <a:uFillTx/>
                <a:latin typeface="Times New Roman" panose="02020603050405020304" pitchFamily="18" charset="0"/>
              </a:rPr>
              <a:t>小于零没有斐波那契数</a:t>
            </a:r>
            <a:endParaRPr lang="zh-CN" altLang="en-US" sz="1600" dirty="0">
              <a:solidFill>
                <a:srgbClr val="080808"/>
              </a:solidFill>
              <a:uFillTx/>
              <a:latin typeface="Times New Roman" panose="02020603050405020304" pitchFamily="18" charset="0"/>
            </a:endParaRPr>
          </a:p>
          <a:p>
            <a:pPr indent="457200">
              <a:spcBef>
                <a:spcPts val="0"/>
              </a:spcBef>
              <a:buSzTx/>
              <a:buFontTx/>
              <a:buNone/>
            </a:pPr>
            <a:r>
              <a:rPr lang="zh-CN" altLang="en-US" sz="1600" dirty="0">
                <a:solidFill>
                  <a:srgbClr val="080808"/>
                </a:solidFill>
                <a:uFillTx/>
                <a:latin typeface="Times New Roman" panose="02020603050405020304" pitchFamily="18" charset="0"/>
              </a:rPr>
              <a:t> </a:t>
            </a:r>
            <a:r>
              <a:rPr lang="en-US" altLang="zh-CN" sz="1600" dirty="0">
                <a:solidFill>
                  <a:srgbClr val="080808"/>
                </a:solidFill>
                <a:uFillTx/>
                <a:latin typeface="Times New Roman" panose="02020603050405020304" pitchFamily="18" charset="0"/>
              </a:rPr>
              <a:t>   return 0;</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int a=0,b=1;</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for(int i=1;i&lt;n;i++)</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 int temp = b;</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b = a+b;</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 a=temp;</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return b;</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1342" y="1136298"/>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19735" y="1845310"/>
            <a:ext cx="4572000" cy="460375"/>
          </a:xfrm>
          <a:prstGeom prst="rect">
            <a:avLst/>
          </a:prstGeom>
          <a:noFill/>
        </p:spPr>
        <p:txBody>
          <a:bodyPr wrap="square" rtlCol="0" anchor="t">
            <a:spAutoFit/>
          </a:bodyPr>
          <a:p>
            <a:r>
              <a:rPr lang="zh-CN" altLang="en-US" sz="2400" dirty="0">
                <a:solidFill>
                  <a:srgbClr val="080808"/>
                </a:solidFill>
                <a:latin typeface="宋体" panose="02010600030101010101" pitchFamily="2" charset="-122"/>
                <a:sym typeface="+mn-ea"/>
              </a:rPr>
              <a:t>阶乘问题：</a:t>
            </a:r>
            <a:endParaRPr lang="zh-CN" altLang="en-US" sz="2400" dirty="0">
              <a:solidFill>
                <a:srgbClr val="080808"/>
              </a:solidFill>
              <a:latin typeface="宋体" panose="02010600030101010101" pitchFamily="2" charset="-122"/>
              <a:sym typeface="+mn-ea"/>
            </a:endParaRPr>
          </a:p>
        </p:txBody>
      </p:sp>
      <p:sp>
        <p:nvSpPr>
          <p:cNvPr id="3" name="Text Box 6"/>
          <p:cNvSpPr txBox="1">
            <a:spLocks noChangeArrowheads="1"/>
          </p:cNvSpPr>
          <p:nvPr/>
        </p:nvSpPr>
        <p:spPr bwMode="auto">
          <a:xfrm>
            <a:off x="395605" y="2348548"/>
            <a:ext cx="8126413" cy="4603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latin typeface="宋体" panose="02010600030101010101" pitchFamily="2" charset="-122"/>
                <a:cs typeface="宋体" panose="02010600030101010101" pitchFamily="2" charset="-122"/>
              </a:rPr>
              <a:t>数学上的阶乘是指将所有小于</a:t>
            </a:r>
            <a:r>
              <a:rPr lang="en-US" altLang="zh-CN" dirty="0">
                <a:solidFill>
                  <a:srgbClr val="080808"/>
                </a:solidFill>
                <a:latin typeface="宋体" panose="02010600030101010101" pitchFamily="2" charset="-122"/>
                <a:cs typeface="宋体" panose="02010600030101010101" pitchFamily="2" charset="-122"/>
              </a:rPr>
              <a:t>n</a:t>
            </a:r>
            <a:r>
              <a:rPr lang="zh-CN" altLang="en-US" dirty="0">
                <a:solidFill>
                  <a:srgbClr val="080808"/>
                </a:solidFill>
                <a:latin typeface="宋体" panose="02010600030101010101" pitchFamily="2" charset="-122"/>
                <a:cs typeface="宋体" panose="02010600030101010101" pitchFamily="2" charset="-122"/>
              </a:rPr>
              <a:t>的</a:t>
            </a:r>
            <a:r>
              <a:rPr lang="zh-CN" altLang="en-US" dirty="0">
                <a:solidFill>
                  <a:srgbClr val="080808"/>
                </a:solidFill>
                <a:latin typeface="宋体" panose="02010600030101010101" pitchFamily="2" charset="-122"/>
                <a:cs typeface="宋体" panose="02010600030101010101" pitchFamily="2" charset="-122"/>
              </a:rPr>
              <a:t>自然整数全部相乘。</a:t>
            </a:r>
            <a:r>
              <a:rPr lang="zh-CN" altLang="en-US" dirty="0">
                <a:solidFill>
                  <a:srgbClr val="080808"/>
                </a:solidFill>
                <a:ea typeface="楷体_GB2312" panose="02010609030101010101" pitchFamily="49" charset="-122"/>
              </a:rPr>
              <a:t>        </a:t>
            </a:r>
            <a:endParaRPr lang="en-US" altLang="zh-CN" dirty="0">
              <a:ea typeface="楷体_GB2312" panose="02010609030101010101" pitchFamily="49" charset="-122"/>
            </a:endParaRPr>
          </a:p>
        </p:txBody>
      </p:sp>
      <p:sp>
        <p:nvSpPr>
          <p:cNvPr id="7" name="文本框 6"/>
          <p:cNvSpPr txBox="1"/>
          <p:nvPr/>
        </p:nvSpPr>
        <p:spPr>
          <a:xfrm>
            <a:off x="288290" y="3998595"/>
            <a:ext cx="1507490" cy="528955"/>
          </a:xfrm>
          <a:prstGeom prst="rect">
            <a:avLst/>
          </a:prstGeom>
          <a:noFill/>
        </p:spPr>
        <p:txBody>
          <a:bodyPr wrap="square" rtlCol="0" anchor="t">
            <a:noAutofit/>
          </a:bodyPr>
          <a:p>
            <a:r>
              <a:rPr lang="en-US" altLang="zh-CN" sz="2000">
                <a:solidFill>
                  <a:schemeClr val="tx1"/>
                </a:solidFill>
                <a:uFillTx/>
                <a:latin typeface="Times New Roman" panose="02020603050405020304" pitchFamily="18" charset="0"/>
              </a:rPr>
              <a:t>fac(n)</a:t>
            </a:r>
            <a:endParaRPr lang="en-US" altLang="zh-CN" sz="2000">
              <a:solidFill>
                <a:schemeClr val="tx1"/>
              </a:solidFill>
              <a:uFillTx/>
              <a:latin typeface="Times New Roman" panose="02020603050405020304" pitchFamily="18" charset="0"/>
            </a:endParaRPr>
          </a:p>
        </p:txBody>
      </p:sp>
      <p:grpSp>
        <p:nvGrpSpPr>
          <p:cNvPr id="26" name="组合 25"/>
          <p:cNvGrpSpPr/>
          <p:nvPr/>
        </p:nvGrpSpPr>
        <p:grpSpPr>
          <a:xfrm>
            <a:off x="4833620" y="2797810"/>
            <a:ext cx="3996055" cy="3296285"/>
            <a:chOff x="7086" y="4454"/>
            <a:chExt cx="6293" cy="5191"/>
          </a:xfrm>
        </p:grpSpPr>
        <p:sp>
          <p:nvSpPr>
            <p:cNvPr id="6" name="矩形 5"/>
            <p:cNvSpPr/>
            <p:nvPr/>
          </p:nvSpPr>
          <p:spPr>
            <a:xfrm>
              <a:off x="10823" y="445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10998" y="4493"/>
              <a:ext cx="1218" cy="58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a:t>
              </a:r>
              <a:endParaRPr lang="zh-CN" altLang="en-US">
                <a:solidFill>
                  <a:schemeClr val="tx1"/>
                </a:solidFill>
                <a:uFillTx/>
                <a:latin typeface="Times New Roman" panose="02020603050405020304" pitchFamily="18" charset="0"/>
                <a:sym typeface="+mn-ea"/>
              </a:endParaRPr>
            </a:p>
          </p:txBody>
        </p:sp>
        <p:sp>
          <p:nvSpPr>
            <p:cNvPr id="9" name="矩形 8"/>
            <p:cNvSpPr/>
            <p:nvPr/>
          </p:nvSpPr>
          <p:spPr>
            <a:xfrm>
              <a:off x="9354"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9355" y="574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fac(n-1)</a:t>
              </a:r>
              <a:endParaRPr lang="zh-CN" altLang="en-US">
                <a:solidFill>
                  <a:schemeClr val="tx1"/>
                </a:solidFill>
                <a:uFillTx/>
                <a:latin typeface="Times New Roman" panose="02020603050405020304" pitchFamily="18" charset="0"/>
                <a:sym typeface="+mn-ea"/>
              </a:endParaRPr>
            </a:p>
          </p:txBody>
        </p:sp>
        <p:sp>
          <p:nvSpPr>
            <p:cNvPr id="13" name="矩形 12"/>
            <p:cNvSpPr/>
            <p:nvPr/>
          </p:nvSpPr>
          <p:spPr>
            <a:xfrm>
              <a:off x="8333" y="733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8334" y="733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fac(n-2)</a:t>
              </a:r>
              <a:endParaRPr lang="zh-CN" altLang="en-US">
                <a:solidFill>
                  <a:schemeClr val="tx1"/>
                </a:solidFill>
                <a:uFillTx/>
                <a:latin typeface="Times New Roman" panose="02020603050405020304" pitchFamily="18" charset="0"/>
                <a:sym typeface="+mn-ea"/>
              </a:endParaRPr>
            </a:p>
          </p:txBody>
        </p:sp>
        <p:sp>
          <p:nvSpPr>
            <p:cNvPr id="15" name="矩形 14"/>
            <p:cNvSpPr/>
            <p:nvPr/>
          </p:nvSpPr>
          <p:spPr>
            <a:xfrm>
              <a:off x="7088" y="8978"/>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7086" y="9029"/>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fac(n-3)</a:t>
              </a:r>
              <a:endParaRPr lang="zh-CN" altLang="en-US">
                <a:solidFill>
                  <a:schemeClr val="tx1"/>
                </a:solidFill>
                <a:uFillTx/>
                <a:latin typeface="Times New Roman" panose="02020603050405020304" pitchFamily="18" charset="0"/>
                <a:sym typeface="+mn-ea"/>
              </a:endParaRPr>
            </a:p>
          </p:txBody>
        </p:sp>
        <p:cxnSp>
          <p:nvCxnSpPr>
            <p:cNvPr id="17" name="直接箭头连接符 16"/>
            <p:cNvCxnSpPr>
              <a:endCxn id="12" idx="0"/>
            </p:cNvCxnSpPr>
            <p:nvPr/>
          </p:nvCxnSpPr>
          <p:spPr>
            <a:xfrm flipH="1">
              <a:off x="10121" y="5174"/>
              <a:ext cx="1274" cy="567"/>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8" name="直接箭头连接符 17"/>
            <p:cNvCxnSpPr>
              <a:stCxn id="9" idx="2"/>
              <a:endCxn id="14" idx="0"/>
            </p:cNvCxnSpPr>
            <p:nvPr/>
          </p:nvCxnSpPr>
          <p:spPr>
            <a:xfrm flipH="1">
              <a:off x="9100" y="6406"/>
              <a:ext cx="1019" cy="9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9" name="直接箭头连接符 18"/>
            <p:cNvCxnSpPr>
              <a:endCxn id="15" idx="0"/>
            </p:cNvCxnSpPr>
            <p:nvPr/>
          </p:nvCxnSpPr>
          <p:spPr>
            <a:xfrm flipH="1">
              <a:off x="7853" y="8009"/>
              <a:ext cx="1161" cy="969"/>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0" name="矩形 19"/>
            <p:cNvSpPr/>
            <p:nvPr/>
          </p:nvSpPr>
          <p:spPr>
            <a:xfrm>
              <a:off x="11849"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矩形 20"/>
            <p:cNvSpPr/>
            <p:nvPr/>
          </p:nvSpPr>
          <p:spPr>
            <a:xfrm>
              <a:off x="11056" y="723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矩形 21"/>
            <p:cNvSpPr/>
            <p:nvPr/>
          </p:nvSpPr>
          <p:spPr>
            <a:xfrm>
              <a:off x="9808" y="8963"/>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n-2</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文本框 22"/>
            <p:cNvSpPr txBox="1"/>
            <p:nvPr/>
          </p:nvSpPr>
          <p:spPr>
            <a:xfrm>
              <a:off x="11256" y="5781"/>
              <a:ext cx="933"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sp>
          <p:nvSpPr>
            <p:cNvPr id="24" name="文本框 23"/>
            <p:cNvSpPr txBox="1"/>
            <p:nvPr/>
          </p:nvSpPr>
          <p:spPr>
            <a:xfrm>
              <a:off x="10065" y="7273"/>
              <a:ext cx="933"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sp>
          <p:nvSpPr>
            <p:cNvPr id="25" name="文本框 24"/>
            <p:cNvSpPr txBox="1"/>
            <p:nvPr/>
          </p:nvSpPr>
          <p:spPr>
            <a:xfrm>
              <a:off x="8875" y="8921"/>
              <a:ext cx="933"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grpSp>
      <p:sp>
        <p:nvSpPr>
          <p:cNvPr id="27" name="左大括号 26"/>
          <p:cNvSpPr/>
          <p:nvPr/>
        </p:nvSpPr>
        <p:spPr>
          <a:xfrm>
            <a:off x="1092200" y="3447415"/>
            <a:ext cx="438150" cy="151257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nvSpPr>
        <p:spPr>
          <a:xfrm>
            <a:off x="1619885" y="3255010"/>
            <a:ext cx="1463675" cy="1993265"/>
          </a:xfrm>
          <a:prstGeom prst="rect">
            <a:avLst/>
          </a:prstGeom>
          <a:noFill/>
        </p:spPr>
        <p:txBody>
          <a:bodyPr wrap="square" rtlCol="0">
            <a:noAutofit/>
          </a:bodyPr>
          <a:p>
            <a:r>
              <a:rPr lang="en-US" altLang="zh-CN" sz="2000">
                <a:latin typeface="Times New Roman" panose="02020603050405020304" pitchFamily="18" charset="0"/>
                <a:cs typeface="Times New Roman" panose="02020603050405020304" pitchFamily="18" charset="0"/>
              </a:rPr>
              <a:t>1</a:t>
            </a:r>
            <a:endParaRPr lang="en-US" altLang="zh-CN" sz="20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r>
              <a:rPr lang="en-US" altLang="zh-CN" sz="2000">
                <a:latin typeface="Times New Roman" panose="02020603050405020304" pitchFamily="18" charset="0"/>
                <a:cs typeface="Times New Roman" panose="02020603050405020304" pitchFamily="18" charset="0"/>
              </a:rPr>
              <a:t>fac(n-1)*n</a:t>
            </a:r>
            <a:endParaRPr lang="en-US" altLang="zh-CN" sz="2000">
              <a:latin typeface="Times New Roman" panose="02020603050405020304" pitchFamily="18" charset="0"/>
              <a:cs typeface="Times New Roman" panose="02020603050405020304" pitchFamily="18" charset="0"/>
            </a:endParaRPr>
          </a:p>
        </p:txBody>
      </p:sp>
      <p:sp>
        <p:nvSpPr>
          <p:cNvPr id="4" name="文本框 3"/>
          <p:cNvSpPr txBox="1"/>
          <p:nvPr/>
        </p:nvSpPr>
        <p:spPr>
          <a:xfrm>
            <a:off x="2915920" y="3166110"/>
            <a:ext cx="2571115" cy="215963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n=1</a:t>
            </a:r>
            <a:r>
              <a:rPr lang="zh-CN" altLang="en-US" sz="2400">
                <a:uFillTx/>
                <a:latin typeface="Times New Roman" panose="02020603050405020304" pitchFamily="18" charset="0"/>
                <a:sym typeface="+mn-ea"/>
              </a:rPr>
              <a:t>时</a:t>
            </a:r>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n&gt;=2</a:t>
            </a:r>
            <a:r>
              <a:rPr lang="zh-CN" altLang="en-US" sz="2400">
                <a:solidFill>
                  <a:schemeClr val="tx1"/>
                </a:solidFill>
                <a:uFillTx/>
                <a:latin typeface="Times New Roman" panose="02020603050405020304" pitchFamily="18" charset="0"/>
              </a:rPr>
              <a:t>时</a:t>
            </a:r>
            <a:endParaRPr lang="zh-CN" altLang="en-US" sz="24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390150" y="908720"/>
            <a:ext cx="8363699"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算法实现如下：</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int fac (int n)</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if(n &lt; 0)      //n &lt; 0</a:t>
            </a:r>
            <a:r>
              <a:rPr lang="zh-CN" altLang="en-US" sz="2400" dirty="0">
                <a:solidFill>
                  <a:srgbClr val="080808"/>
                </a:solidFill>
                <a:uFillTx/>
                <a:latin typeface="Times New Roman" panose="02020603050405020304" pitchFamily="18" charset="0"/>
              </a:rPr>
              <a:t>时阶乘无定义</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r>
              <a:rPr lang="en-US" altLang="zh-CN" sz="2400" dirty="0" err="1">
                <a:solidFill>
                  <a:srgbClr val="080808"/>
                </a:solidFill>
                <a:uFillTx/>
                <a:latin typeface="Times New Roman" panose="02020603050405020304" pitchFamily="18" charset="0"/>
              </a:rPr>
              <a:t>printf</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参数错！”</a:t>
            </a: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-1;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if (n == 0)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1;</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else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n* factorial (n - 1); //</a:t>
            </a:r>
            <a:r>
              <a:rPr lang="zh-CN" altLang="en-US" sz="2400" dirty="0">
                <a:solidFill>
                  <a:srgbClr val="080808"/>
                </a:solidFill>
                <a:uFillTx/>
                <a:latin typeface="Times New Roman" panose="02020603050405020304" pitchFamily="18" charset="0"/>
              </a:rPr>
              <a:t>递归调用</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390150" y="908720"/>
            <a:ext cx="8363699" cy="452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暴力实现如下：</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int fac(int n)</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if(n&lt;=0)  //</a:t>
            </a:r>
            <a:r>
              <a:rPr lang="zh-CN" altLang="en-US" sz="2400" dirty="0">
                <a:solidFill>
                  <a:srgbClr val="080808"/>
                </a:solidFill>
                <a:uFillTx/>
                <a:latin typeface="Times New Roman" panose="02020603050405020304" pitchFamily="18" charset="0"/>
              </a:rPr>
              <a:t>小于零没有斐波那契数</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-1;</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int mul=1;</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for(int i=1;i&lt;=n;i++)</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mul = mul*i;</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mul;</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717" y="764823"/>
            <a:ext cx="3048635"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995" y="1268730"/>
            <a:ext cx="7745730" cy="73914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汉罗塔问题：三个塔座</a:t>
            </a:r>
            <a:r>
              <a:rPr lang="en-US" altLang="zh-CN" sz="1800" dirty="0">
                <a:solidFill>
                  <a:srgbClr val="080808"/>
                </a:solidFill>
                <a:uFillTx/>
                <a:latin typeface="Times New Roman" panose="02020603050405020304" pitchFamily="18" charset="0"/>
                <a:sym typeface="+mn-ea"/>
              </a:rPr>
              <a:t>A,B,C,</a:t>
            </a:r>
            <a:r>
              <a:rPr lang="zh-CN" altLang="en-US" sz="1800" dirty="0">
                <a:solidFill>
                  <a:srgbClr val="080808"/>
                </a:solidFill>
                <a:uFillTx/>
                <a:latin typeface="Times New Roman" panose="02020603050405020304" pitchFamily="18" charset="0"/>
                <a:sym typeface="+mn-ea"/>
              </a:rPr>
              <a:t>开始时，塔座</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上有</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个盘子，要遵循一下三个原则将</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座的</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盘子移动到塔座</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上。</a:t>
            </a:r>
            <a:endParaRPr lang="zh-CN" altLang="en-US" sz="1800" dirty="0">
              <a:solidFill>
                <a:srgbClr val="080808"/>
              </a:solidFill>
              <a:uFillTx/>
              <a:latin typeface="Times New Roman" panose="02020603050405020304" pitchFamily="18" charset="0"/>
              <a:sym typeface="+mn-ea"/>
            </a:endParaRPr>
          </a:p>
        </p:txBody>
      </p:sp>
      <p:sp>
        <p:nvSpPr>
          <p:cNvPr id="3" name="文本框 2"/>
          <p:cNvSpPr txBox="1"/>
          <p:nvPr/>
        </p:nvSpPr>
        <p:spPr>
          <a:xfrm>
            <a:off x="467995" y="2096135"/>
            <a:ext cx="6892925" cy="955675"/>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规则</a:t>
            </a:r>
            <a:r>
              <a:rPr lang="en-US" altLang="zh-CN" sz="1800" dirty="0">
                <a:solidFill>
                  <a:srgbClr val="080808"/>
                </a:solidFill>
                <a:uFillTx/>
                <a:latin typeface="Times New Roman" panose="02020603050405020304" pitchFamily="18" charset="0"/>
                <a:sym typeface="+mn-ea"/>
              </a:rPr>
              <a:t>1</a:t>
            </a:r>
            <a:r>
              <a:rPr lang="zh-CN" altLang="en-US" sz="1800" dirty="0">
                <a:solidFill>
                  <a:srgbClr val="080808"/>
                </a:solidFill>
                <a:uFillTx/>
                <a:latin typeface="Times New Roman" panose="02020603050405020304" pitchFamily="18" charset="0"/>
                <a:sym typeface="+mn-ea"/>
              </a:rPr>
              <a:t>：每次移动</a:t>
            </a:r>
            <a:r>
              <a:rPr lang="en-US" altLang="zh-CN" sz="1800" dirty="0">
                <a:solidFill>
                  <a:srgbClr val="080808"/>
                </a:solidFill>
                <a:uFillTx/>
                <a:latin typeface="Times New Roman" panose="02020603050405020304" pitchFamily="18" charset="0"/>
                <a:sym typeface="+mn-ea"/>
              </a:rPr>
              <a:t>1</a:t>
            </a:r>
            <a:r>
              <a:rPr lang="zh-CN" altLang="en-US" sz="1800" dirty="0">
                <a:solidFill>
                  <a:srgbClr val="080808"/>
                </a:solidFill>
                <a:uFillTx/>
                <a:latin typeface="Times New Roman" panose="02020603050405020304" pitchFamily="18" charset="0"/>
                <a:sym typeface="+mn-ea"/>
              </a:rPr>
              <a:t>个盘子</a:t>
            </a:r>
            <a:endParaRPr lang="zh-CN" altLang="en-US" sz="1800" dirty="0">
              <a:solidFill>
                <a:srgbClr val="080808"/>
              </a:solidFill>
              <a:uFillTx/>
              <a:latin typeface="Times New Roman" panose="02020603050405020304" pitchFamily="18" charset="0"/>
              <a:sym typeface="+mn-ea"/>
            </a:endParaRPr>
          </a:p>
          <a:p>
            <a:r>
              <a:rPr lang="zh-CN" altLang="en-US" sz="1800" dirty="0">
                <a:solidFill>
                  <a:srgbClr val="080808"/>
                </a:solidFill>
                <a:uFillTx/>
                <a:latin typeface="Times New Roman" panose="02020603050405020304" pitchFamily="18" charset="0"/>
                <a:sym typeface="+mn-ea"/>
              </a:rPr>
              <a:t>规则</a:t>
            </a:r>
            <a:r>
              <a:rPr lang="en-US" altLang="zh-CN" sz="1800" dirty="0">
                <a:solidFill>
                  <a:srgbClr val="080808"/>
                </a:solidFill>
                <a:uFillTx/>
                <a:latin typeface="Times New Roman" panose="02020603050405020304" pitchFamily="18" charset="0"/>
                <a:sym typeface="+mn-ea"/>
              </a:rPr>
              <a:t>2</a:t>
            </a:r>
            <a:r>
              <a:rPr lang="zh-CN" altLang="en-US" sz="1800" dirty="0">
                <a:solidFill>
                  <a:srgbClr val="080808"/>
                </a:solidFill>
                <a:uFillTx/>
                <a:latin typeface="Times New Roman" panose="02020603050405020304" pitchFamily="18" charset="0"/>
                <a:sym typeface="+mn-ea"/>
              </a:rPr>
              <a:t>：任何时刻都不允许将大盘子压在小盘子上</a:t>
            </a:r>
            <a:endParaRPr lang="zh-CN" altLang="en-US" sz="1800" dirty="0">
              <a:solidFill>
                <a:srgbClr val="080808"/>
              </a:solidFill>
              <a:uFillTx/>
              <a:latin typeface="Times New Roman" panose="02020603050405020304" pitchFamily="18" charset="0"/>
              <a:sym typeface="+mn-ea"/>
            </a:endParaRPr>
          </a:p>
          <a:p>
            <a:r>
              <a:rPr lang="zh-CN" altLang="en-US" sz="1800" dirty="0">
                <a:solidFill>
                  <a:srgbClr val="080808"/>
                </a:solidFill>
                <a:uFillTx/>
                <a:latin typeface="Times New Roman" panose="02020603050405020304" pitchFamily="18" charset="0"/>
                <a:sym typeface="+mn-ea"/>
              </a:rPr>
              <a:t>规则</a:t>
            </a:r>
            <a:r>
              <a:rPr lang="en-US" altLang="zh-CN" sz="1800" dirty="0">
                <a:solidFill>
                  <a:srgbClr val="080808"/>
                </a:solidFill>
                <a:uFillTx/>
                <a:latin typeface="Times New Roman" panose="02020603050405020304" pitchFamily="18" charset="0"/>
                <a:sym typeface="+mn-ea"/>
              </a:rPr>
              <a:t>3</a:t>
            </a:r>
            <a:r>
              <a:rPr lang="zh-CN" altLang="en-US" sz="1800" dirty="0">
                <a:solidFill>
                  <a:srgbClr val="080808"/>
                </a:solidFill>
                <a:uFillTx/>
                <a:latin typeface="Times New Roman" panose="02020603050405020304" pitchFamily="18" charset="0"/>
                <a:sym typeface="+mn-ea"/>
              </a:rPr>
              <a:t>：可以将盘子移至</a:t>
            </a:r>
            <a:r>
              <a:rPr lang="en-US" altLang="zh-CN" sz="1800" dirty="0">
                <a:solidFill>
                  <a:srgbClr val="080808"/>
                </a:solidFill>
                <a:uFillTx/>
                <a:latin typeface="Times New Roman" panose="02020603050405020304" pitchFamily="18" charset="0"/>
                <a:sym typeface="+mn-ea"/>
              </a:rPr>
              <a:t>A,B</a:t>
            </a:r>
            <a:r>
              <a:rPr lang="zh-CN" altLang="en-US" sz="1800" dirty="0">
                <a:solidFill>
                  <a:srgbClr val="080808"/>
                </a:solidFill>
                <a:uFillTx/>
                <a:latin typeface="Times New Roman" panose="02020603050405020304" pitchFamily="18" charset="0"/>
                <a:sym typeface="+mn-ea"/>
              </a:rPr>
              <a:t>和</a:t>
            </a:r>
            <a:r>
              <a:rPr lang="en-US" altLang="zh-CN" sz="1800" dirty="0">
                <a:solidFill>
                  <a:srgbClr val="080808"/>
                </a:solidFill>
                <a:uFillTx/>
                <a:latin typeface="Times New Roman" panose="02020603050405020304" pitchFamily="18" charset="0"/>
                <a:sym typeface="+mn-ea"/>
              </a:rPr>
              <a:t>C</a:t>
            </a:r>
            <a:r>
              <a:rPr lang="zh-CN" altLang="en-US" sz="1800" dirty="0">
                <a:solidFill>
                  <a:srgbClr val="080808"/>
                </a:solidFill>
                <a:uFillTx/>
                <a:latin typeface="Times New Roman" panose="02020603050405020304" pitchFamily="18" charset="0"/>
                <a:sym typeface="+mn-ea"/>
              </a:rPr>
              <a:t>中的任一塔座上</a:t>
            </a:r>
            <a:endParaRPr lang="zh-CN" altLang="en-US" sz="1800" dirty="0">
              <a:solidFill>
                <a:srgbClr val="080808"/>
              </a:solidFill>
              <a:uFillTx/>
              <a:latin typeface="Times New Roman" panose="02020603050405020304" pitchFamily="18" charset="0"/>
              <a:sym typeface="+mn-ea"/>
            </a:endParaRPr>
          </a:p>
        </p:txBody>
      </p:sp>
      <p:cxnSp>
        <p:nvCxnSpPr>
          <p:cNvPr id="4" name="直接连接符 3"/>
          <p:cNvCxnSpPr/>
          <p:nvPr/>
        </p:nvCxnSpPr>
        <p:spPr>
          <a:xfrm>
            <a:off x="1501140" y="4903470"/>
            <a:ext cx="129603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5" name="直接连接符 4"/>
          <p:cNvCxnSpPr/>
          <p:nvPr/>
        </p:nvCxnSpPr>
        <p:spPr>
          <a:xfrm>
            <a:off x="2149475" y="3823335"/>
            <a:ext cx="0" cy="1080000"/>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0" name="矩形 9"/>
          <p:cNvSpPr/>
          <p:nvPr/>
        </p:nvSpPr>
        <p:spPr>
          <a:xfrm>
            <a:off x="1717040" y="4615815"/>
            <a:ext cx="935990" cy="28765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矩形 11"/>
          <p:cNvSpPr/>
          <p:nvPr/>
        </p:nvSpPr>
        <p:spPr>
          <a:xfrm>
            <a:off x="1834515" y="4327525"/>
            <a:ext cx="668020" cy="276860"/>
          </a:xfrm>
          <a:prstGeom prst="rect">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矩形 12"/>
          <p:cNvSpPr/>
          <p:nvPr/>
        </p:nvSpPr>
        <p:spPr>
          <a:xfrm>
            <a:off x="1987550" y="405955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14" name="直接连接符 13"/>
          <p:cNvCxnSpPr/>
          <p:nvPr/>
        </p:nvCxnSpPr>
        <p:spPr>
          <a:xfrm>
            <a:off x="3757930" y="4964430"/>
            <a:ext cx="129603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5" name="直接连接符 14"/>
          <p:cNvCxnSpPr/>
          <p:nvPr/>
        </p:nvCxnSpPr>
        <p:spPr>
          <a:xfrm>
            <a:off x="4406265" y="3884295"/>
            <a:ext cx="0" cy="108000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9" name="直接连接符 18"/>
          <p:cNvCxnSpPr/>
          <p:nvPr/>
        </p:nvCxnSpPr>
        <p:spPr>
          <a:xfrm>
            <a:off x="6181725" y="4975860"/>
            <a:ext cx="129603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20" name="直接连接符 19"/>
          <p:cNvCxnSpPr/>
          <p:nvPr/>
        </p:nvCxnSpPr>
        <p:spPr>
          <a:xfrm>
            <a:off x="6830060" y="3895725"/>
            <a:ext cx="0" cy="1080000"/>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24" name="文本框 23"/>
          <p:cNvSpPr txBox="1"/>
          <p:nvPr/>
        </p:nvSpPr>
        <p:spPr>
          <a:xfrm>
            <a:off x="1501140" y="5047615"/>
            <a:ext cx="6241415" cy="73914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塔座</a:t>
            </a:r>
            <a:r>
              <a:rPr lang="en-US" altLang="zh-CN" sz="1800" dirty="0">
                <a:solidFill>
                  <a:srgbClr val="080808"/>
                </a:solidFill>
                <a:uFillTx/>
                <a:latin typeface="Times New Roman" panose="02020603050405020304" pitchFamily="18" charset="0"/>
                <a:sym typeface="+mn-ea"/>
              </a:rPr>
              <a:t>A                                </a:t>
            </a:r>
            <a:r>
              <a:rPr lang="zh-CN" altLang="en-US" sz="1800" dirty="0">
                <a:solidFill>
                  <a:srgbClr val="080808"/>
                </a:solidFill>
                <a:uFillTx/>
                <a:latin typeface="Times New Roman" panose="02020603050405020304" pitchFamily="18" charset="0"/>
                <a:sym typeface="+mn-ea"/>
              </a:rPr>
              <a:t>塔座</a:t>
            </a:r>
            <a:r>
              <a:rPr lang="en-US" altLang="zh-CN" sz="1800" dirty="0">
                <a:solidFill>
                  <a:srgbClr val="080808"/>
                </a:solidFill>
                <a:uFillTx/>
                <a:latin typeface="Times New Roman" panose="02020603050405020304" pitchFamily="18" charset="0"/>
                <a:sym typeface="+mn-ea"/>
              </a:rPr>
              <a:t>B                                  </a:t>
            </a:r>
            <a:r>
              <a:rPr lang="zh-CN" altLang="en-US" sz="1800" dirty="0">
                <a:solidFill>
                  <a:srgbClr val="080808"/>
                </a:solidFill>
                <a:uFillTx/>
                <a:latin typeface="Times New Roman" panose="02020603050405020304" pitchFamily="18" charset="0"/>
                <a:sym typeface="+mn-ea"/>
              </a:rPr>
              <a:t>塔座</a:t>
            </a:r>
            <a:r>
              <a:rPr lang="en-US" altLang="zh-CN" sz="1800" dirty="0">
                <a:solidFill>
                  <a:srgbClr val="080808"/>
                </a:solidFill>
                <a:uFillTx/>
                <a:latin typeface="Times New Roman" panose="02020603050405020304" pitchFamily="18" charset="0"/>
                <a:sym typeface="+mn-ea"/>
              </a:rPr>
              <a:t>C</a:t>
            </a:r>
            <a:endParaRPr lang="zh-CN" altLang="en-US" sz="1800" dirty="0">
              <a:solidFill>
                <a:srgbClr val="080808"/>
              </a:solidFill>
              <a:uFillTx/>
              <a:latin typeface="Times New Roman" panose="02020603050405020304" pitchFamily="18" charset="0"/>
              <a:sym typeface="+mn-ea"/>
            </a:endParaRPr>
          </a:p>
          <a:p>
            <a:endParaRPr lang="zh-CN" altLang="en-US" sz="1800" dirty="0">
              <a:solidFill>
                <a:srgbClr val="080808"/>
              </a:solidFill>
              <a:uFillTx/>
              <a:latin typeface="Times New Roman" panose="02020603050405020304" pitchFamily="18" charset="0"/>
              <a:sym typeface="+mn-ea"/>
            </a:endParaRPr>
          </a:p>
          <a:p>
            <a:endParaRPr lang="zh-CN" altLang="en-US" sz="1800" dirty="0">
              <a:solidFill>
                <a:srgbClr val="080808"/>
              </a:solidFill>
              <a:uFillTx/>
              <a:latin typeface="Times New Roman" panose="02020603050405020304" pitchFamily="18" charset="0"/>
              <a:sym typeface="+mn-ea"/>
            </a:endParaRPr>
          </a:p>
        </p:txBody>
      </p:sp>
      <p:sp>
        <p:nvSpPr>
          <p:cNvPr id="25" name="文本框 24"/>
          <p:cNvSpPr txBox="1"/>
          <p:nvPr/>
        </p:nvSpPr>
        <p:spPr>
          <a:xfrm>
            <a:off x="539750" y="2985135"/>
            <a:ext cx="6241415" cy="73914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例如：将</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座上的三个盘子，移动到塔座</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上</a:t>
            </a:r>
            <a:endParaRPr lang="zh-CN" altLang="en-US" sz="1800" dirty="0">
              <a:solidFill>
                <a:srgbClr val="080808"/>
              </a:solidFill>
              <a:uFillTx/>
              <a:latin typeface="Times New Roman" panose="02020603050405020304" pitchFamily="18" charset="0"/>
              <a:sym typeface="+mn-ea"/>
            </a:endParaRPr>
          </a:p>
          <a:p>
            <a:endParaRPr lang="zh-CN" altLang="en-US" sz="1800" dirty="0">
              <a:solidFill>
                <a:srgbClr val="080808"/>
              </a:solidFill>
              <a:uFillTx/>
              <a:latin typeface="Times New Roman" panose="02020603050405020304" pitchFamily="18" charset="0"/>
              <a:sym typeface="+mn-ea"/>
            </a:endParaRPr>
          </a:p>
        </p:txBody>
      </p:sp>
      <p:sp>
        <p:nvSpPr>
          <p:cNvPr id="26" name="矩形 25"/>
          <p:cNvSpPr/>
          <p:nvPr/>
        </p:nvSpPr>
        <p:spPr>
          <a:xfrm>
            <a:off x="4227195" y="4695190"/>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矩形 26"/>
          <p:cNvSpPr/>
          <p:nvPr/>
        </p:nvSpPr>
        <p:spPr>
          <a:xfrm>
            <a:off x="6496050" y="4699000"/>
            <a:ext cx="668020" cy="276860"/>
          </a:xfrm>
          <a:prstGeom prst="rect">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矩形 27"/>
          <p:cNvSpPr/>
          <p:nvPr/>
        </p:nvSpPr>
        <p:spPr>
          <a:xfrm>
            <a:off x="6640830" y="442404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矩形 28"/>
          <p:cNvSpPr/>
          <p:nvPr/>
        </p:nvSpPr>
        <p:spPr>
          <a:xfrm>
            <a:off x="3973830" y="4676775"/>
            <a:ext cx="935990" cy="28765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0" name="矩形 29"/>
          <p:cNvSpPr/>
          <p:nvPr/>
        </p:nvSpPr>
        <p:spPr>
          <a:xfrm>
            <a:off x="1986280" y="464629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1" name="矩形 30"/>
          <p:cNvSpPr/>
          <p:nvPr/>
        </p:nvSpPr>
        <p:spPr>
          <a:xfrm>
            <a:off x="4109085" y="4388485"/>
            <a:ext cx="668020" cy="276860"/>
          </a:xfrm>
          <a:prstGeom prst="rect">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矩形 31"/>
          <p:cNvSpPr/>
          <p:nvPr/>
        </p:nvSpPr>
        <p:spPr>
          <a:xfrm>
            <a:off x="4227195" y="410781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3"/>
                                        </p:tgtEl>
                                        <p:attrNameLst>
                                          <p:attrName>ppt_x</p:attrName>
                                        </p:attrNameLst>
                                      </p:cBhvr>
                                      <p:tavLst>
                                        <p:tav tm="0">
                                          <p:val>
                                            <p:strVal val="ppt_x"/>
                                          </p:val>
                                        </p:tav>
                                        <p:tav tm="100000">
                                          <p:val>
                                            <p:strVal val="ppt_x"/>
                                          </p:val>
                                        </p:tav>
                                      </p:tavLst>
                                    </p:anim>
                                    <p:anim calcmode="lin" valueType="num">
                                      <p:cBhvr additive="base">
                                        <p:cTn id="7" dur="500"/>
                                        <p:tgtEl>
                                          <p:spTgt spid="13"/>
                                        </p:tgtEl>
                                        <p:attrNameLst>
                                          <p:attrName>ppt_y</p:attrName>
                                        </p:attrNameLst>
                                      </p:cBhvr>
                                      <p:tavLst>
                                        <p:tav tm="0">
                                          <p:val>
                                            <p:strVal val="ppt_y"/>
                                          </p:val>
                                        </p:tav>
                                        <p:tav tm="100000">
                                          <p:val>
                                            <p:strVal val="1+ppt_h/2"/>
                                          </p:val>
                                        </p:tav>
                                      </p:tavLst>
                                    </p:anim>
                                    <p:set>
                                      <p:cBhvr>
                                        <p:cTn id="8" dur="1" fill="hold">
                                          <p:stCondLst>
                                            <p:cond delay="499"/>
                                          </p:stCondLst>
                                        </p:cTn>
                                        <p:tgtEl>
                                          <p:spTgt spid="1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12"/>
                                        </p:tgtEl>
                                        <p:attrNameLst>
                                          <p:attrName>ppt_x</p:attrName>
                                        </p:attrNameLst>
                                      </p:cBhvr>
                                      <p:tavLst>
                                        <p:tav tm="0">
                                          <p:val>
                                            <p:strVal val="ppt_x"/>
                                          </p:val>
                                        </p:tav>
                                        <p:tav tm="100000">
                                          <p:val>
                                            <p:strVal val="ppt_x"/>
                                          </p:val>
                                        </p:tav>
                                      </p:tavLst>
                                    </p:anim>
                                    <p:anim calcmode="lin" valueType="num">
                                      <p:cBhvr additive="base">
                                        <p:cTn id="19" dur="500"/>
                                        <p:tgtEl>
                                          <p:spTgt spid="12"/>
                                        </p:tgtEl>
                                        <p:attrNameLst>
                                          <p:attrName>ppt_y</p:attrName>
                                        </p:attrNameLst>
                                      </p:cBhvr>
                                      <p:tavLst>
                                        <p:tav tm="0">
                                          <p:val>
                                            <p:strVal val="ppt_y"/>
                                          </p:val>
                                        </p:tav>
                                        <p:tav tm="100000">
                                          <p:val>
                                            <p:strVal val="1+ppt_h/2"/>
                                          </p:val>
                                        </p:tav>
                                      </p:tavLst>
                                    </p:anim>
                                    <p:set>
                                      <p:cBhvr>
                                        <p:cTn id="20" dur="1" fill="hold">
                                          <p:stCondLst>
                                            <p:cond delay="499"/>
                                          </p:stCondLst>
                                        </p:cTn>
                                        <p:tgtEl>
                                          <p:spTgt spid="1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2" nodeType="clickEffect">
                                  <p:stCondLst>
                                    <p:cond delay="0"/>
                                  </p:stCondLst>
                                  <p:childTnLst>
                                    <p:anim calcmode="lin" valueType="num">
                                      <p:cBhvr additive="base">
                                        <p:cTn id="30" dur="500"/>
                                        <p:tgtEl>
                                          <p:spTgt spid="26"/>
                                        </p:tgtEl>
                                        <p:attrNameLst>
                                          <p:attrName>ppt_x</p:attrName>
                                        </p:attrNameLst>
                                      </p:cBhvr>
                                      <p:tavLst>
                                        <p:tav tm="0">
                                          <p:val>
                                            <p:strVal val="ppt_x"/>
                                          </p:val>
                                        </p:tav>
                                        <p:tav tm="100000">
                                          <p:val>
                                            <p:strVal val="ppt_x"/>
                                          </p:val>
                                        </p:tav>
                                      </p:tavLst>
                                    </p:anim>
                                    <p:anim calcmode="lin" valueType="num">
                                      <p:cBhvr additive="base">
                                        <p:cTn id="31" dur="500"/>
                                        <p:tgtEl>
                                          <p:spTgt spid="26"/>
                                        </p:tgtEl>
                                        <p:attrNameLst>
                                          <p:attrName>ppt_y</p:attrName>
                                        </p:attrNameLst>
                                      </p:cBhvr>
                                      <p:tavLst>
                                        <p:tav tm="0">
                                          <p:val>
                                            <p:strVal val="ppt_y"/>
                                          </p:val>
                                        </p:tav>
                                        <p:tav tm="100000">
                                          <p:val>
                                            <p:strVal val="1+ppt_h/2"/>
                                          </p:val>
                                        </p:tav>
                                      </p:tavLst>
                                    </p:anim>
                                    <p:set>
                                      <p:cBhvr>
                                        <p:cTn id="32" dur="1" fill="hold">
                                          <p:stCondLst>
                                            <p:cond delay="499"/>
                                          </p:stCondLst>
                                        </p:cTn>
                                        <p:tgtEl>
                                          <p:spTgt spid="2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ppt_x"/>
                                          </p:val>
                                        </p:tav>
                                        <p:tav tm="100000">
                                          <p:val>
                                            <p:strVal val="#ppt_x"/>
                                          </p:val>
                                        </p:tav>
                                      </p:tavLst>
                                    </p:anim>
                                    <p:anim calcmode="lin" valueType="num">
                                      <p:cBhvr additive="base">
                                        <p:cTn id="3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10"/>
                                        </p:tgtEl>
                                        <p:attrNameLst>
                                          <p:attrName>ppt_x</p:attrName>
                                        </p:attrNameLst>
                                      </p:cBhvr>
                                      <p:tavLst>
                                        <p:tav tm="0">
                                          <p:val>
                                            <p:strVal val="ppt_x"/>
                                          </p:val>
                                        </p:tav>
                                        <p:tav tm="100000">
                                          <p:val>
                                            <p:strVal val="ppt_x"/>
                                          </p:val>
                                        </p:tav>
                                      </p:tavLst>
                                    </p:anim>
                                    <p:anim calcmode="lin" valueType="num">
                                      <p:cBhvr additive="base">
                                        <p:cTn id="43" dur="500"/>
                                        <p:tgtEl>
                                          <p:spTgt spid="10"/>
                                        </p:tgtEl>
                                        <p:attrNameLst>
                                          <p:attrName>ppt_y</p:attrName>
                                        </p:attrNameLst>
                                      </p:cBhvr>
                                      <p:tavLst>
                                        <p:tav tm="0">
                                          <p:val>
                                            <p:strVal val="ppt_y"/>
                                          </p:val>
                                        </p:tav>
                                        <p:tav tm="100000">
                                          <p:val>
                                            <p:strVal val="1+ppt_h/2"/>
                                          </p:val>
                                        </p:tav>
                                      </p:tavLst>
                                    </p:anim>
                                    <p:set>
                                      <p:cBhvr>
                                        <p:cTn id="44" dur="1" fill="hold">
                                          <p:stCondLst>
                                            <p:cond delay="499"/>
                                          </p:stCondLst>
                                        </p:cTn>
                                        <p:tgtEl>
                                          <p:spTgt spid="1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2" nodeType="click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500" fill="hold"/>
                                        <p:tgtEl>
                                          <p:spTgt spid="29"/>
                                        </p:tgtEl>
                                        <p:attrNameLst>
                                          <p:attrName>ppt_x</p:attrName>
                                        </p:attrNameLst>
                                      </p:cBhvr>
                                      <p:tavLst>
                                        <p:tav tm="0">
                                          <p:val>
                                            <p:strVal val="#ppt_x"/>
                                          </p:val>
                                        </p:tav>
                                        <p:tav tm="100000">
                                          <p:val>
                                            <p:strVal val="#ppt_x"/>
                                          </p:val>
                                        </p:tav>
                                      </p:tavLst>
                                    </p:anim>
                                    <p:anim calcmode="lin" valueType="num">
                                      <p:cBhvr additive="base">
                                        <p:cTn id="5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2" nodeType="clickEffect">
                                  <p:stCondLst>
                                    <p:cond delay="0"/>
                                  </p:stCondLst>
                                  <p:childTnLst>
                                    <p:anim calcmode="lin" valueType="num">
                                      <p:cBhvr additive="base">
                                        <p:cTn id="54" dur="500"/>
                                        <p:tgtEl>
                                          <p:spTgt spid="28"/>
                                        </p:tgtEl>
                                        <p:attrNameLst>
                                          <p:attrName>ppt_x</p:attrName>
                                        </p:attrNameLst>
                                      </p:cBhvr>
                                      <p:tavLst>
                                        <p:tav tm="0">
                                          <p:val>
                                            <p:strVal val="ppt_x"/>
                                          </p:val>
                                        </p:tav>
                                        <p:tav tm="100000">
                                          <p:val>
                                            <p:strVal val="ppt_x"/>
                                          </p:val>
                                        </p:tav>
                                      </p:tavLst>
                                    </p:anim>
                                    <p:anim calcmode="lin" valueType="num">
                                      <p:cBhvr additive="base">
                                        <p:cTn id="55" dur="500"/>
                                        <p:tgtEl>
                                          <p:spTgt spid="28"/>
                                        </p:tgtEl>
                                        <p:attrNameLst>
                                          <p:attrName>ppt_y</p:attrName>
                                        </p:attrNameLst>
                                      </p:cBhvr>
                                      <p:tavLst>
                                        <p:tav tm="0">
                                          <p:val>
                                            <p:strVal val="ppt_y"/>
                                          </p:val>
                                        </p:tav>
                                        <p:tav tm="100000">
                                          <p:val>
                                            <p:strVal val="1+ppt_h/2"/>
                                          </p:val>
                                        </p:tav>
                                      </p:tavLst>
                                    </p:anim>
                                    <p:set>
                                      <p:cBhvr>
                                        <p:cTn id="56" dur="1" fill="hold">
                                          <p:stCondLst>
                                            <p:cond delay="499"/>
                                          </p:stCondLst>
                                        </p:cTn>
                                        <p:tgtEl>
                                          <p:spTgt spid="28"/>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additive="base">
                                        <p:cTn id="61" dur="500" fill="hold"/>
                                        <p:tgtEl>
                                          <p:spTgt spid="30"/>
                                        </p:tgtEl>
                                        <p:attrNameLst>
                                          <p:attrName>ppt_x</p:attrName>
                                        </p:attrNameLst>
                                      </p:cBhvr>
                                      <p:tavLst>
                                        <p:tav tm="0">
                                          <p:val>
                                            <p:strVal val="#ppt_x"/>
                                          </p:val>
                                        </p:tav>
                                        <p:tav tm="100000">
                                          <p:val>
                                            <p:strVal val="#ppt_x"/>
                                          </p:val>
                                        </p:tav>
                                      </p:tavLst>
                                    </p:anim>
                                    <p:anim calcmode="lin" valueType="num">
                                      <p:cBhvr additive="base">
                                        <p:cTn id="6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grpId="1" nodeType="clickEffect">
                                  <p:stCondLst>
                                    <p:cond delay="0"/>
                                  </p:stCondLst>
                                  <p:childTnLst>
                                    <p:anim calcmode="lin" valueType="num">
                                      <p:cBhvr additive="base">
                                        <p:cTn id="66" dur="500"/>
                                        <p:tgtEl>
                                          <p:spTgt spid="27"/>
                                        </p:tgtEl>
                                        <p:attrNameLst>
                                          <p:attrName>ppt_x</p:attrName>
                                        </p:attrNameLst>
                                      </p:cBhvr>
                                      <p:tavLst>
                                        <p:tav tm="0">
                                          <p:val>
                                            <p:strVal val="ppt_x"/>
                                          </p:val>
                                        </p:tav>
                                        <p:tav tm="100000">
                                          <p:val>
                                            <p:strVal val="ppt_x"/>
                                          </p:val>
                                        </p:tav>
                                      </p:tavLst>
                                    </p:anim>
                                    <p:anim calcmode="lin" valueType="num">
                                      <p:cBhvr additive="base">
                                        <p:cTn id="67" dur="500"/>
                                        <p:tgtEl>
                                          <p:spTgt spid="27"/>
                                        </p:tgtEl>
                                        <p:attrNameLst>
                                          <p:attrName>ppt_y</p:attrName>
                                        </p:attrNameLst>
                                      </p:cBhvr>
                                      <p:tavLst>
                                        <p:tav tm="0">
                                          <p:val>
                                            <p:strVal val="ppt_y"/>
                                          </p:val>
                                        </p:tav>
                                        <p:tav tm="100000">
                                          <p:val>
                                            <p:strVal val="1+ppt_h/2"/>
                                          </p:val>
                                        </p:tav>
                                      </p:tavLst>
                                    </p:anim>
                                    <p:set>
                                      <p:cBhvr>
                                        <p:cTn id="68" dur="1" fill="hold">
                                          <p:stCondLst>
                                            <p:cond delay="499"/>
                                          </p:stCondLst>
                                        </p:cTn>
                                        <p:tgtEl>
                                          <p:spTgt spid="2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 calcmode="lin" valueType="num">
                                      <p:cBhvr additive="base">
                                        <p:cTn id="73" dur="500" fill="hold"/>
                                        <p:tgtEl>
                                          <p:spTgt spid="31"/>
                                        </p:tgtEl>
                                        <p:attrNameLst>
                                          <p:attrName>ppt_x</p:attrName>
                                        </p:attrNameLst>
                                      </p:cBhvr>
                                      <p:tavLst>
                                        <p:tav tm="0">
                                          <p:val>
                                            <p:strVal val="#ppt_x"/>
                                          </p:val>
                                        </p:tav>
                                        <p:tav tm="100000">
                                          <p:val>
                                            <p:strVal val="#ppt_x"/>
                                          </p:val>
                                        </p:tav>
                                      </p:tavLst>
                                    </p:anim>
                                    <p:anim calcmode="lin" valueType="num">
                                      <p:cBhvr additive="base">
                                        <p:cTn id="7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xit" presetSubtype="4" fill="hold" grpId="2" nodeType="clickEffect">
                                  <p:stCondLst>
                                    <p:cond delay="0"/>
                                  </p:stCondLst>
                                  <p:childTnLst>
                                    <p:anim calcmode="lin" valueType="num">
                                      <p:cBhvr additive="base">
                                        <p:cTn id="78" dur="500"/>
                                        <p:tgtEl>
                                          <p:spTgt spid="30"/>
                                        </p:tgtEl>
                                        <p:attrNameLst>
                                          <p:attrName>ppt_x</p:attrName>
                                        </p:attrNameLst>
                                      </p:cBhvr>
                                      <p:tavLst>
                                        <p:tav tm="0">
                                          <p:val>
                                            <p:strVal val="ppt_x"/>
                                          </p:val>
                                        </p:tav>
                                        <p:tav tm="100000">
                                          <p:val>
                                            <p:strVal val="ppt_x"/>
                                          </p:val>
                                        </p:tav>
                                      </p:tavLst>
                                    </p:anim>
                                    <p:anim calcmode="lin" valueType="num">
                                      <p:cBhvr additive="base">
                                        <p:cTn id="79" dur="500"/>
                                        <p:tgtEl>
                                          <p:spTgt spid="30"/>
                                        </p:tgtEl>
                                        <p:attrNameLst>
                                          <p:attrName>ppt_y</p:attrName>
                                        </p:attrNameLst>
                                      </p:cBhvr>
                                      <p:tavLst>
                                        <p:tav tm="0">
                                          <p:val>
                                            <p:strVal val="ppt_y"/>
                                          </p:val>
                                        </p:tav>
                                        <p:tav tm="100000">
                                          <p:val>
                                            <p:strVal val="1+ppt_h/2"/>
                                          </p:val>
                                        </p:tav>
                                      </p:tavLst>
                                    </p:anim>
                                    <p:set>
                                      <p:cBhvr>
                                        <p:cTn id="80" dur="1" fill="hold">
                                          <p:stCondLst>
                                            <p:cond delay="499"/>
                                          </p:stCondLst>
                                        </p:cTn>
                                        <p:tgtEl>
                                          <p:spTgt spid="30"/>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additive="base">
                                        <p:cTn id="85" dur="500" fill="hold"/>
                                        <p:tgtEl>
                                          <p:spTgt spid="32"/>
                                        </p:tgtEl>
                                        <p:attrNameLst>
                                          <p:attrName>ppt_x</p:attrName>
                                        </p:attrNameLst>
                                      </p:cBhvr>
                                      <p:tavLst>
                                        <p:tav tm="0">
                                          <p:val>
                                            <p:strVal val="#ppt_x"/>
                                          </p:val>
                                        </p:tav>
                                        <p:tav tm="100000">
                                          <p:val>
                                            <p:strVal val="#ppt_x"/>
                                          </p:val>
                                        </p:tav>
                                      </p:tavLst>
                                    </p:anim>
                                    <p:anim calcmode="lin" valueType="num">
                                      <p:cBhvr additive="base">
                                        <p:cTn id="8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3" grpId="1" animBg="1"/>
      <p:bldP spid="26" grpId="0" bldLvl="0" animBg="1"/>
      <p:bldP spid="26" grpId="1" animBg="1"/>
      <p:bldP spid="12" grpId="0" bldLvl="0" animBg="1"/>
      <p:bldP spid="27" grpId="0" bldLvl="0" animBg="1"/>
      <p:bldP spid="26" grpId="2" bldLvl="0" animBg="1"/>
      <p:bldP spid="28" grpId="0" bldLvl="0" animBg="1"/>
      <p:bldP spid="28" grpId="1" animBg="1"/>
      <p:bldP spid="10" grpId="0" bldLvl="0" animBg="1"/>
      <p:bldP spid="10" grpId="1" animBg="1"/>
      <p:bldP spid="29" grpId="1" animBg="1"/>
      <p:bldP spid="29" grpId="2" bldLvl="0" animBg="1"/>
      <p:bldP spid="28" grpId="2" bldLvl="0" animBg="1"/>
      <p:bldP spid="30" grpId="0" bldLvl="0" animBg="1"/>
      <p:bldP spid="30" grpId="1" animBg="1"/>
      <p:bldP spid="27" grpId="1" bldLvl="0" animBg="1"/>
      <p:bldP spid="31" grpId="0" bldLvl="0" animBg="1"/>
      <p:bldP spid="30" grpId="2" bldLvl="0" animBg="1"/>
      <p:bldP spid="32" grpId="0" bldLvl="0" animBg="1"/>
      <p:bldP spid="3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717" y="764823"/>
            <a:ext cx="3048635"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995" y="1268730"/>
            <a:ext cx="8275955" cy="80645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汉罗塔问题解析：定义一些操作</a:t>
            </a:r>
            <a:r>
              <a:rPr lang="en-US" altLang="zh-CN" sz="1800" dirty="0">
                <a:solidFill>
                  <a:srgbClr val="080808"/>
                </a:solidFill>
                <a:uFillTx/>
                <a:latin typeface="Times New Roman" panose="02020603050405020304" pitchFamily="18" charset="0"/>
                <a:sym typeface="+mn-ea"/>
              </a:rPr>
              <a:t>,</a:t>
            </a:r>
            <a:r>
              <a:rPr lang="zh-CN" altLang="en-US" sz="1800" dirty="0">
                <a:solidFill>
                  <a:srgbClr val="080808"/>
                </a:solidFill>
                <a:uFillTx/>
                <a:latin typeface="Times New Roman" panose="02020603050405020304" pitchFamily="18" charset="0"/>
                <a:sym typeface="+mn-ea"/>
              </a:rPr>
              <a:t>如</a:t>
            </a:r>
            <a:r>
              <a:rPr lang="en-US" altLang="zh-CN" sz="1800" dirty="0">
                <a:solidFill>
                  <a:srgbClr val="080808"/>
                </a:solidFill>
                <a:uFillTx/>
                <a:latin typeface="Times New Roman" panose="02020603050405020304" pitchFamily="18" charset="0"/>
                <a:sym typeface="+mn-ea"/>
              </a:rPr>
              <a:t>H(n,a,b,c)</a:t>
            </a:r>
            <a:r>
              <a:rPr lang="zh-CN" altLang="en-US" sz="1800" dirty="0">
                <a:solidFill>
                  <a:srgbClr val="080808"/>
                </a:solidFill>
                <a:uFillTx/>
                <a:latin typeface="Times New Roman" panose="02020603050405020304" pitchFamily="18" charset="0"/>
                <a:sym typeface="+mn-ea"/>
              </a:rPr>
              <a:t>操作表示把第</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盘子从</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塔移动到</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塔</a:t>
            </a:r>
            <a:r>
              <a:rPr lang="en-US" altLang="zh-CN" sz="1800" dirty="0">
                <a:solidFill>
                  <a:srgbClr val="080808"/>
                </a:solidFill>
                <a:uFillTx/>
                <a:latin typeface="Times New Roman" panose="02020603050405020304" pitchFamily="18" charset="0"/>
                <a:sym typeface="+mn-ea"/>
              </a:rPr>
              <a:t>,</a:t>
            </a:r>
            <a:r>
              <a:rPr lang="zh-CN" altLang="en-US" sz="1800" dirty="0">
                <a:solidFill>
                  <a:srgbClr val="080808"/>
                </a:solidFill>
                <a:uFillTx/>
                <a:latin typeface="Times New Roman" panose="02020603050405020304" pitchFamily="18" charset="0"/>
                <a:sym typeface="+mn-ea"/>
              </a:rPr>
              <a:t>可以借助</a:t>
            </a:r>
            <a:r>
              <a:rPr lang="en-US" altLang="zh-CN" sz="1800" dirty="0">
                <a:solidFill>
                  <a:srgbClr val="080808"/>
                </a:solidFill>
                <a:uFillTx/>
                <a:latin typeface="Times New Roman" panose="02020603050405020304" pitchFamily="18" charset="0"/>
                <a:sym typeface="+mn-ea"/>
              </a:rPr>
              <a:t>c</a:t>
            </a:r>
            <a:r>
              <a:rPr lang="zh-CN" altLang="en-US" sz="1800" dirty="0">
                <a:solidFill>
                  <a:srgbClr val="080808"/>
                </a:solidFill>
                <a:uFillTx/>
                <a:latin typeface="Times New Roman" panose="02020603050405020304" pitchFamily="18" charset="0"/>
                <a:sym typeface="+mn-ea"/>
              </a:rPr>
              <a:t>塔。</a:t>
            </a:r>
            <a:r>
              <a:rPr lang="en-US" altLang="zh-CN" sz="1800" dirty="0">
                <a:solidFill>
                  <a:srgbClr val="080808"/>
                </a:solidFill>
                <a:uFillTx/>
                <a:latin typeface="Times New Roman" panose="02020603050405020304" pitchFamily="18" charset="0"/>
                <a:sym typeface="+mn-ea"/>
              </a:rPr>
              <a:t>move(n,a,b)</a:t>
            </a:r>
            <a:r>
              <a:rPr lang="zh-CN" altLang="en-US" sz="1800" dirty="0">
                <a:solidFill>
                  <a:srgbClr val="080808"/>
                </a:solidFill>
                <a:uFillTx/>
                <a:latin typeface="Times New Roman" panose="02020603050405020304" pitchFamily="18" charset="0"/>
                <a:sym typeface="+mn-ea"/>
              </a:rPr>
              <a:t>操作表示把第</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个盘子从</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塔移动到</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塔</a:t>
            </a:r>
            <a:endParaRPr lang="zh-CN" altLang="en-US" sz="1800" dirty="0">
              <a:solidFill>
                <a:srgbClr val="080808"/>
              </a:solidFill>
              <a:uFillTx/>
              <a:latin typeface="Times New Roman" panose="02020603050405020304" pitchFamily="18" charset="0"/>
              <a:sym typeface="+mn-ea"/>
            </a:endParaRPr>
          </a:p>
        </p:txBody>
      </p:sp>
      <p:sp>
        <p:nvSpPr>
          <p:cNvPr id="3" name="文本框 2"/>
          <p:cNvSpPr txBox="1"/>
          <p:nvPr/>
        </p:nvSpPr>
        <p:spPr>
          <a:xfrm>
            <a:off x="332740" y="506666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10" name="左大括号 9"/>
          <p:cNvSpPr/>
          <p:nvPr/>
        </p:nvSpPr>
        <p:spPr>
          <a:xfrm>
            <a:off x="5976620" y="1988820"/>
            <a:ext cx="324485" cy="1155065"/>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左大括号 11"/>
          <p:cNvSpPr/>
          <p:nvPr/>
        </p:nvSpPr>
        <p:spPr>
          <a:xfrm>
            <a:off x="4465320" y="256476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6372225" y="184467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H(1,a,b,c)</a:t>
            </a:r>
            <a:endParaRPr lang="en-US" altLang="zh-CN" sz="1800" dirty="0">
              <a:solidFill>
                <a:srgbClr val="080808"/>
              </a:solidFill>
              <a:uFillTx/>
              <a:latin typeface="Times New Roman" panose="02020603050405020304" pitchFamily="18" charset="0"/>
              <a:sym typeface="+mn-ea"/>
            </a:endParaRPr>
          </a:p>
        </p:txBody>
      </p:sp>
      <p:sp>
        <p:nvSpPr>
          <p:cNvPr id="14" name="文本框 13"/>
          <p:cNvSpPr txBox="1"/>
          <p:nvPr/>
        </p:nvSpPr>
        <p:spPr>
          <a:xfrm>
            <a:off x="6372225" y="2348865"/>
            <a:ext cx="1371600" cy="478790"/>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move(2,a,</a:t>
            </a:r>
            <a:r>
              <a:rPr lang="en-US" altLang="zh-CN" sz="1800" dirty="0">
                <a:solidFill>
                  <a:srgbClr val="080808"/>
                </a:solidFill>
                <a:uFillTx/>
                <a:latin typeface="Times New Roman" panose="02020603050405020304" pitchFamily="18" charset="0"/>
                <a:sym typeface="+mn-ea"/>
              </a:rPr>
              <a:t>c)</a:t>
            </a:r>
            <a:endParaRPr lang="en-US" altLang="zh-CN" sz="1800" dirty="0">
              <a:solidFill>
                <a:srgbClr val="080808"/>
              </a:solidFill>
              <a:uFillTx/>
              <a:latin typeface="Times New Roman" panose="02020603050405020304" pitchFamily="18" charset="0"/>
              <a:sym typeface="+mn-ea"/>
            </a:endParaRPr>
          </a:p>
        </p:txBody>
      </p:sp>
      <p:sp>
        <p:nvSpPr>
          <p:cNvPr id="16" name="文本框 15"/>
          <p:cNvSpPr txBox="1"/>
          <p:nvPr/>
        </p:nvSpPr>
        <p:spPr>
          <a:xfrm>
            <a:off x="6412865" y="2924810"/>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H(1,b,</a:t>
            </a:r>
            <a:r>
              <a:rPr lang="en-US" altLang="zh-CN" sz="1800" dirty="0">
                <a:solidFill>
                  <a:srgbClr val="080808"/>
                </a:solidFill>
                <a:uFillTx/>
                <a:latin typeface="Times New Roman" panose="02020603050405020304" pitchFamily="18" charset="0"/>
                <a:sym typeface="+mn-ea"/>
              </a:rPr>
              <a:t>c,a)</a:t>
            </a:r>
            <a:endParaRPr lang="en-US" altLang="zh-CN" sz="1800" dirty="0">
              <a:solidFill>
                <a:srgbClr val="080808"/>
              </a:solidFill>
              <a:uFillTx/>
              <a:latin typeface="Times New Roman" panose="02020603050405020304" pitchFamily="18" charset="0"/>
              <a:sym typeface="+mn-ea"/>
            </a:endParaRPr>
          </a:p>
        </p:txBody>
      </p:sp>
      <p:sp>
        <p:nvSpPr>
          <p:cNvPr id="17" name="文本框 16"/>
          <p:cNvSpPr txBox="1"/>
          <p:nvPr/>
        </p:nvSpPr>
        <p:spPr>
          <a:xfrm>
            <a:off x="4903470" y="23755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H(2,a,c,b)</a:t>
            </a:r>
            <a:endParaRPr lang="en-US" altLang="zh-CN" sz="1800" dirty="0">
              <a:solidFill>
                <a:srgbClr val="080808"/>
              </a:solidFill>
              <a:uFillTx/>
              <a:latin typeface="Times New Roman" panose="02020603050405020304" pitchFamily="18" charset="0"/>
              <a:sym typeface="+mn-ea"/>
            </a:endParaRPr>
          </a:p>
        </p:txBody>
      </p:sp>
      <p:sp>
        <p:nvSpPr>
          <p:cNvPr id="18" name="文本框 17"/>
          <p:cNvSpPr txBox="1"/>
          <p:nvPr/>
        </p:nvSpPr>
        <p:spPr>
          <a:xfrm>
            <a:off x="4970145" y="40773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H(2,c,b,a)</a:t>
            </a:r>
            <a:endParaRPr lang="en-US" altLang="zh-CN" sz="1800" dirty="0">
              <a:solidFill>
                <a:srgbClr val="080808"/>
              </a:solidFill>
              <a:uFillTx/>
              <a:latin typeface="Times New Roman" panose="02020603050405020304" pitchFamily="18" charset="0"/>
              <a:sym typeface="+mn-ea"/>
            </a:endParaRPr>
          </a:p>
        </p:txBody>
      </p:sp>
      <p:sp>
        <p:nvSpPr>
          <p:cNvPr id="19" name="文本框 18"/>
          <p:cNvSpPr txBox="1"/>
          <p:nvPr/>
        </p:nvSpPr>
        <p:spPr>
          <a:xfrm>
            <a:off x="4862830" y="3213100"/>
            <a:ext cx="1371600" cy="478790"/>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move(3,a,b</a:t>
            </a:r>
            <a:r>
              <a:rPr lang="en-US" altLang="zh-CN" sz="1800" dirty="0">
                <a:solidFill>
                  <a:srgbClr val="080808"/>
                </a:solidFill>
                <a:uFillTx/>
                <a:latin typeface="Times New Roman" panose="02020603050405020304" pitchFamily="18" charset="0"/>
                <a:sym typeface="+mn-ea"/>
              </a:rPr>
              <a:t>)</a:t>
            </a:r>
            <a:endParaRPr lang="en-US" altLang="zh-CN" sz="1800" dirty="0">
              <a:solidFill>
                <a:srgbClr val="080808"/>
              </a:solidFill>
              <a:uFillTx/>
              <a:latin typeface="Times New Roman" panose="02020603050405020304" pitchFamily="18" charset="0"/>
              <a:sym typeface="+mn-ea"/>
            </a:endParaRPr>
          </a:p>
        </p:txBody>
      </p:sp>
      <p:sp>
        <p:nvSpPr>
          <p:cNvPr id="20" name="左大括号 19"/>
          <p:cNvSpPr/>
          <p:nvPr/>
        </p:nvSpPr>
        <p:spPr>
          <a:xfrm>
            <a:off x="2898140" y="3429000"/>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文本框 20"/>
          <p:cNvSpPr txBox="1"/>
          <p:nvPr/>
        </p:nvSpPr>
        <p:spPr>
          <a:xfrm>
            <a:off x="3371850" y="3213100"/>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H(3,a,b,c)</a:t>
            </a:r>
            <a:endParaRPr lang="en-US" altLang="zh-CN" sz="1800" dirty="0">
              <a:solidFill>
                <a:srgbClr val="080808"/>
              </a:solidFill>
              <a:uFillTx/>
              <a:latin typeface="Times New Roman" panose="02020603050405020304" pitchFamily="18" charset="0"/>
              <a:sym typeface="+mn-ea"/>
            </a:endParaRPr>
          </a:p>
        </p:txBody>
      </p:sp>
      <p:sp>
        <p:nvSpPr>
          <p:cNvPr id="22" name="文本框 21"/>
          <p:cNvSpPr txBox="1"/>
          <p:nvPr/>
        </p:nvSpPr>
        <p:spPr>
          <a:xfrm>
            <a:off x="3275965" y="4149090"/>
            <a:ext cx="1371600" cy="478790"/>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move(4,a,c)</a:t>
            </a:r>
            <a:endParaRPr lang="en-US" altLang="zh-CN" sz="1800" dirty="0">
              <a:solidFill>
                <a:srgbClr val="080808"/>
              </a:solidFill>
              <a:uFillTx/>
              <a:latin typeface="Times New Roman" panose="02020603050405020304" pitchFamily="18" charset="0"/>
              <a:sym typeface="+mn-ea"/>
            </a:endParaRPr>
          </a:p>
        </p:txBody>
      </p:sp>
      <p:sp>
        <p:nvSpPr>
          <p:cNvPr id="23" name="文本框 22"/>
          <p:cNvSpPr txBox="1"/>
          <p:nvPr/>
        </p:nvSpPr>
        <p:spPr>
          <a:xfrm>
            <a:off x="3385185" y="49663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H(3,b,c,a)</a:t>
            </a:r>
            <a:endParaRPr lang="en-US" altLang="zh-CN" sz="1800" dirty="0">
              <a:solidFill>
                <a:srgbClr val="080808"/>
              </a:solidFill>
              <a:uFillTx/>
              <a:latin typeface="Times New Roman" panose="02020603050405020304" pitchFamily="18" charset="0"/>
              <a:sym typeface="+mn-ea"/>
            </a:endParaRPr>
          </a:p>
        </p:txBody>
      </p:sp>
      <p:sp>
        <p:nvSpPr>
          <p:cNvPr id="24" name="文本框 23"/>
          <p:cNvSpPr txBox="1"/>
          <p:nvPr/>
        </p:nvSpPr>
        <p:spPr>
          <a:xfrm>
            <a:off x="1518285" y="40773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H(4,a,c,b)</a:t>
            </a:r>
            <a:endParaRPr lang="en-US" altLang="zh-CN" sz="1800" dirty="0">
              <a:solidFill>
                <a:srgbClr val="080808"/>
              </a:solidFill>
              <a:uFillTx/>
              <a:latin typeface="Times New Roman" panose="02020603050405020304" pitchFamily="18" charset="0"/>
              <a:sym typeface="+mn-ea"/>
            </a:endParaRPr>
          </a:p>
        </p:txBody>
      </p:sp>
      <p:sp>
        <p:nvSpPr>
          <p:cNvPr id="25" name="圆角右箭头 24"/>
          <p:cNvSpPr/>
          <p:nvPr/>
        </p:nvSpPr>
        <p:spPr>
          <a:xfrm rot="2700000">
            <a:off x="6912610" y="1833245"/>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圆角右箭头 25"/>
          <p:cNvSpPr/>
          <p:nvPr/>
        </p:nvSpPr>
        <p:spPr>
          <a:xfrm rot="2700000">
            <a:off x="6985635" y="291973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圆角右箭头 26"/>
          <p:cNvSpPr/>
          <p:nvPr/>
        </p:nvSpPr>
        <p:spPr>
          <a:xfrm rot="2700000">
            <a:off x="5461000" y="2372995"/>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圆角右箭头 27"/>
          <p:cNvSpPr/>
          <p:nvPr/>
        </p:nvSpPr>
        <p:spPr>
          <a:xfrm rot="2700000">
            <a:off x="5532755" y="405003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圆角右箭头 28"/>
          <p:cNvSpPr/>
          <p:nvPr/>
        </p:nvSpPr>
        <p:spPr>
          <a:xfrm rot="2700000">
            <a:off x="3954145" y="318008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0" name="圆角右箭头 29"/>
          <p:cNvSpPr/>
          <p:nvPr/>
        </p:nvSpPr>
        <p:spPr>
          <a:xfrm rot="2700000">
            <a:off x="3954145" y="490220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1" name="左大括号 30"/>
          <p:cNvSpPr/>
          <p:nvPr/>
        </p:nvSpPr>
        <p:spPr>
          <a:xfrm>
            <a:off x="1115695" y="4256405"/>
            <a:ext cx="428625" cy="2225675"/>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文本框 31"/>
          <p:cNvSpPr txBox="1"/>
          <p:nvPr/>
        </p:nvSpPr>
        <p:spPr>
          <a:xfrm>
            <a:off x="6234430" y="396938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33" name="文本框 32"/>
          <p:cNvSpPr txBox="1"/>
          <p:nvPr/>
        </p:nvSpPr>
        <p:spPr>
          <a:xfrm>
            <a:off x="4640580" y="484822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34" name="文本框 33"/>
          <p:cNvSpPr txBox="1"/>
          <p:nvPr/>
        </p:nvSpPr>
        <p:spPr>
          <a:xfrm>
            <a:off x="1764030" y="616521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35" name="圆角右箭头 34"/>
          <p:cNvSpPr/>
          <p:nvPr/>
        </p:nvSpPr>
        <p:spPr>
          <a:xfrm rot="2700000">
            <a:off x="2086610" y="408305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717" y="764823"/>
            <a:ext cx="3048635"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995" y="1268730"/>
            <a:ext cx="4572000" cy="460375"/>
          </a:xfrm>
          <a:prstGeom prst="rect">
            <a:avLst/>
          </a:prstGeom>
          <a:noFill/>
        </p:spPr>
        <p:txBody>
          <a:bodyPr wrap="square" rtlCol="0" anchor="t">
            <a:spAutoFit/>
          </a:bodyPr>
          <a:p>
            <a:r>
              <a:rPr lang="zh-CN" altLang="en-US" sz="2400" dirty="0">
                <a:solidFill>
                  <a:srgbClr val="080808"/>
                </a:solidFill>
                <a:latin typeface="宋体" panose="02010600030101010101" pitchFamily="2" charset="-122"/>
                <a:sym typeface="+mn-ea"/>
              </a:rPr>
              <a:t>汉罗塔问题：</a:t>
            </a:r>
            <a:endParaRPr lang="zh-CN" altLang="en-US" sz="2400" dirty="0">
              <a:solidFill>
                <a:srgbClr val="080808"/>
              </a:solidFill>
              <a:latin typeface="宋体" panose="02010600030101010101" pitchFamily="2" charset="-122"/>
              <a:sym typeface="+mn-ea"/>
            </a:endParaRPr>
          </a:p>
        </p:txBody>
      </p:sp>
      <p:sp>
        <p:nvSpPr>
          <p:cNvPr id="6" name="文本框 5"/>
          <p:cNvSpPr txBox="1"/>
          <p:nvPr/>
        </p:nvSpPr>
        <p:spPr>
          <a:xfrm>
            <a:off x="179070" y="2430145"/>
            <a:ext cx="1871345" cy="368300"/>
          </a:xfrm>
          <a:prstGeom prst="rect">
            <a:avLst/>
          </a:prstGeom>
          <a:noFill/>
        </p:spPr>
        <p:txBody>
          <a:bodyPr wrap="square" rtlCol="0">
            <a:spAutoFit/>
          </a:bodyPr>
          <a:p>
            <a:r>
              <a:rPr lang="en-US" altLang="zh-CN" sz="1800">
                <a:latin typeface="Times New Roman" panose="02020603050405020304" pitchFamily="18" charset="0"/>
                <a:cs typeface="Times New Roman" panose="02020603050405020304" pitchFamily="18" charset="0"/>
              </a:rPr>
              <a:t>Hanoi(n,a,b,c) =</a:t>
            </a:r>
            <a:endParaRPr lang="en-US" altLang="zh-CN" sz="1800">
              <a:latin typeface="Times New Roman" panose="02020603050405020304" pitchFamily="18" charset="0"/>
              <a:cs typeface="Times New Roman" panose="02020603050405020304" pitchFamily="18" charset="0"/>
            </a:endParaRPr>
          </a:p>
        </p:txBody>
      </p:sp>
      <p:sp>
        <p:nvSpPr>
          <p:cNvPr id="7" name="左大括号 6"/>
          <p:cNvSpPr/>
          <p:nvPr/>
        </p:nvSpPr>
        <p:spPr>
          <a:xfrm>
            <a:off x="1835785" y="1772920"/>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2411730" y="1628775"/>
            <a:ext cx="3811905" cy="2133600"/>
          </a:xfrm>
          <a:prstGeom prst="rect">
            <a:avLst/>
          </a:prstGeom>
          <a:noFill/>
        </p:spPr>
        <p:txBody>
          <a:bodyPr wrap="square" rtlCol="0">
            <a:noAutofit/>
          </a:bodyPr>
          <a:p>
            <a:r>
              <a:rPr lang="zh-CN" altLang="en-US" sz="1800">
                <a:latin typeface="Times New Roman" panose="02020603050405020304" pitchFamily="18" charset="0"/>
                <a:cs typeface="Times New Roman" panose="02020603050405020304" pitchFamily="18" charset="0"/>
              </a:rPr>
              <a:t>将最后一个盘子从</a:t>
            </a:r>
            <a:r>
              <a:rPr lang="en-US" altLang="zh-CN" sz="1800">
                <a:latin typeface="Times New Roman" panose="02020603050405020304" pitchFamily="18" charset="0"/>
                <a:cs typeface="Times New Roman" panose="02020603050405020304" pitchFamily="18" charset="0"/>
              </a:rPr>
              <a:t>a</a:t>
            </a:r>
            <a:r>
              <a:rPr lang="zh-CN" altLang="en-US" sz="1800">
                <a:latin typeface="Times New Roman" panose="02020603050405020304" pitchFamily="18" charset="0"/>
                <a:cs typeface="Times New Roman" panose="02020603050405020304" pitchFamily="18" charset="0"/>
              </a:rPr>
              <a:t>到</a:t>
            </a:r>
            <a:r>
              <a:rPr lang="en-US" altLang="zh-CN" sz="1800">
                <a:latin typeface="Times New Roman" panose="02020603050405020304" pitchFamily="18" charset="0"/>
                <a:cs typeface="Times New Roman" panose="02020603050405020304" pitchFamily="18" charset="0"/>
              </a:rPr>
              <a:t>b</a:t>
            </a:r>
            <a:endParaRPr lang="en-US" altLang="zh-CN" sz="18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pPr algn="just"/>
            <a:r>
              <a:rPr lang="zh-CN" altLang="en-US" sz="1800">
                <a:latin typeface="Times New Roman" panose="02020603050405020304" pitchFamily="18" charset="0"/>
                <a:cs typeface="Times New Roman" panose="02020603050405020304" pitchFamily="18" charset="0"/>
              </a:rPr>
              <a:t>将</a:t>
            </a:r>
            <a:r>
              <a:rPr lang="en-US" altLang="zh-CN" sz="1800">
                <a:latin typeface="Times New Roman" panose="02020603050405020304" pitchFamily="18" charset="0"/>
                <a:cs typeface="Times New Roman" panose="02020603050405020304" pitchFamily="18" charset="0"/>
              </a:rPr>
              <a:t>n-1</a:t>
            </a:r>
            <a:r>
              <a:rPr lang="zh-CN" altLang="en-US" sz="1800">
                <a:latin typeface="Times New Roman" panose="02020603050405020304" pitchFamily="18" charset="0"/>
                <a:cs typeface="Times New Roman" panose="02020603050405020304" pitchFamily="18" charset="0"/>
              </a:rPr>
              <a:t>个盘子借助</a:t>
            </a:r>
            <a:r>
              <a:rPr lang="en-US" altLang="zh-CN" sz="1800">
                <a:latin typeface="Times New Roman" panose="02020603050405020304" pitchFamily="18" charset="0"/>
                <a:cs typeface="Times New Roman" panose="02020603050405020304" pitchFamily="18" charset="0"/>
              </a:rPr>
              <a:t>b</a:t>
            </a:r>
            <a:r>
              <a:rPr lang="zh-CN" altLang="en-US" sz="1800">
                <a:latin typeface="Times New Roman" panose="02020603050405020304" pitchFamily="18" charset="0"/>
                <a:cs typeface="Times New Roman" panose="02020603050405020304" pitchFamily="18" charset="0"/>
              </a:rPr>
              <a:t>盘子转移到</a:t>
            </a:r>
            <a:r>
              <a:rPr lang="en-US" altLang="zh-CN" sz="1800">
                <a:latin typeface="Times New Roman" panose="02020603050405020304" pitchFamily="18" charset="0"/>
                <a:cs typeface="Times New Roman" panose="02020603050405020304" pitchFamily="18" charset="0"/>
              </a:rPr>
              <a:t>c</a:t>
            </a:r>
            <a:r>
              <a:rPr lang="zh-CN" altLang="en-US" sz="1800">
                <a:latin typeface="Times New Roman" panose="02020603050405020304" pitchFamily="18" charset="0"/>
                <a:cs typeface="Times New Roman" panose="02020603050405020304" pitchFamily="18" charset="0"/>
              </a:rPr>
              <a:t>盘，将最后一个盘子从</a:t>
            </a:r>
            <a:r>
              <a:rPr lang="en-US" altLang="zh-CN" sz="1800">
                <a:latin typeface="Times New Roman" panose="02020603050405020304" pitchFamily="18" charset="0"/>
                <a:cs typeface="Times New Roman" panose="02020603050405020304" pitchFamily="18" charset="0"/>
              </a:rPr>
              <a:t>a</a:t>
            </a:r>
            <a:r>
              <a:rPr lang="zh-CN" altLang="en-US" sz="1800">
                <a:latin typeface="Times New Roman" panose="02020603050405020304" pitchFamily="18" charset="0"/>
                <a:cs typeface="Times New Roman" panose="02020603050405020304" pitchFamily="18" charset="0"/>
              </a:rPr>
              <a:t>转移到</a:t>
            </a:r>
            <a:r>
              <a:rPr lang="en-US" altLang="zh-CN" sz="1800">
                <a:latin typeface="Times New Roman" panose="02020603050405020304" pitchFamily="18" charset="0"/>
                <a:cs typeface="Times New Roman" panose="02020603050405020304" pitchFamily="18" charset="0"/>
              </a:rPr>
              <a:t>b,</a:t>
            </a:r>
            <a:r>
              <a:rPr lang="zh-CN" altLang="en-US" sz="1800">
                <a:latin typeface="Times New Roman" panose="02020603050405020304" pitchFamily="18" charset="0"/>
                <a:cs typeface="Times New Roman" panose="02020603050405020304" pitchFamily="18" charset="0"/>
              </a:rPr>
              <a:t>然后再将</a:t>
            </a:r>
            <a:r>
              <a:rPr lang="en-US" altLang="zh-CN" sz="1800">
                <a:latin typeface="Times New Roman" panose="02020603050405020304" pitchFamily="18" charset="0"/>
                <a:cs typeface="Times New Roman" panose="02020603050405020304" pitchFamily="18" charset="0"/>
              </a:rPr>
              <a:t>n-1</a:t>
            </a:r>
            <a:r>
              <a:rPr lang="zh-CN" altLang="en-US" sz="1800">
                <a:latin typeface="Times New Roman" panose="02020603050405020304" pitchFamily="18" charset="0"/>
                <a:cs typeface="Times New Roman" panose="02020603050405020304" pitchFamily="18" charset="0"/>
              </a:rPr>
              <a:t>个盘子借助</a:t>
            </a:r>
            <a:r>
              <a:rPr lang="en-US" altLang="zh-CN" sz="1800">
                <a:latin typeface="Times New Roman" panose="02020603050405020304" pitchFamily="18" charset="0"/>
                <a:cs typeface="Times New Roman" panose="02020603050405020304" pitchFamily="18" charset="0"/>
              </a:rPr>
              <a:t>a</a:t>
            </a:r>
            <a:r>
              <a:rPr lang="zh-CN" altLang="en-US" sz="1800">
                <a:latin typeface="Times New Roman" panose="02020603050405020304" pitchFamily="18" charset="0"/>
                <a:cs typeface="Times New Roman" panose="02020603050405020304" pitchFamily="18" charset="0"/>
              </a:rPr>
              <a:t>转移到</a:t>
            </a:r>
            <a:r>
              <a:rPr lang="en-US" altLang="zh-CN" sz="1800">
                <a:latin typeface="Times New Roman" panose="02020603050405020304" pitchFamily="18" charset="0"/>
                <a:cs typeface="Times New Roman" panose="02020603050405020304" pitchFamily="18" charset="0"/>
              </a:rPr>
              <a:t> b</a:t>
            </a:r>
            <a:r>
              <a:rPr lang="zh-CN" altLang="en-US" sz="1800">
                <a:latin typeface="Times New Roman" panose="02020603050405020304" pitchFamily="18" charset="0"/>
                <a:cs typeface="Times New Roman" panose="02020603050405020304" pitchFamily="18" charset="0"/>
              </a:rPr>
              <a:t>盘</a:t>
            </a:r>
            <a:endParaRPr lang="zh-CN" altLang="en-US" sz="1800">
              <a:latin typeface="Times New Roman" panose="02020603050405020304" pitchFamily="18" charset="0"/>
              <a:cs typeface="Times New Roman" panose="02020603050405020304" pitchFamily="18" charset="0"/>
            </a:endParaRPr>
          </a:p>
        </p:txBody>
      </p:sp>
      <p:sp>
        <p:nvSpPr>
          <p:cNvPr id="9" name="文本框 8"/>
          <p:cNvSpPr txBox="1"/>
          <p:nvPr/>
        </p:nvSpPr>
        <p:spPr>
          <a:xfrm>
            <a:off x="6361430" y="1628775"/>
            <a:ext cx="2571115" cy="2159635"/>
          </a:xfrm>
          <a:prstGeom prst="rect">
            <a:avLst/>
          </a:prstGeom>
          <a:noFill/>
        </p:spPr>
        <p:txBody>
          <a:bodyPr wrap="square" rtlCol="0">
            <a:noAutofit/>
          </a:bodyPr>
          <a:p>
            <a:r>
              <a:rPr lang="zh-CN" altLang="en-US" sz="1800">
                <a:solidFill>
                  <a:schemeClr val="tx1"/>
                </a:solidFill>
                <a:uFillTx/>
                <a:latin typeface="Times New Roman" panose="02020603050405020304" pitchFamily="18" charset="0"/>
              </a:rPr>
              <a:t>当</a:t>
            </a:r>
            <a:r>
              <a:rPr lang="en-US" altLang="zh-CN" sz="1800">
                <a:solidFill>
                  <a:schemeClr val="tx1"/>
                </a:solidFill>
                <a:uFillTx/>
                <a:latin typeface="Times New Roman" panose="02020603050405020304" pitchFamily="18" charset="0"/>
              </a:rPr>
              <a:t>n=1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r>
              <a:rPr lang="zh-CN" altLang="en-US" sz="1800">
                <a:solidFill>
                  <a:schemeClr val="tx1"/>
                </a:solidFill>
                <a:uFillTx/>
                <a:latin typeface="Times New Roman" panose="02020603050405020304" pitchFamily="18" charset="0"/>
              </a:rPr>
              <a:t>当</a:t>
            </a:r>
            <a:r>
              <a:rPr lang="en-US" altLang="zh-CN" sz="1800">
                <a:solidFill>
                  <a:schemeClr val="tx1"/>
                </a:solidFill>
                <a:uFillTx/>
                <a:latin typeface="Times New Roman" panose="02020603050405020304" pitchFamily="18" charset="0"/>
              </a:rPr>
              <a:t>n&gt;2</a:t>
            </a:r>
            <a:r>
              <a:rPr lang="zh-CN" altLang="en-US" sz="1800">
                <a:solidFill>
                  <a:schemeClr val="tx1"/>
                </a:solidFill>
                <a:uFillTx/>
                <a:latin typeface="Times New Roman" panose="02020603050405020304" pitchFamily="18" charset="0"/>
              </a:rPr>
              <a:t>时</a:t>
            </a:r>
            <a:endParaRPr lang="zh-CN" altLang="en-US" sz="1800">
              <a:solidFill>
                <a:schemeClr val="tx1"/>
              </a:solidFill>
              <a:uFillTx/>
              <a:latin typeface="Times New Roman" panose="02020603050405020304" pitchFamily="18" charset="0"/>
            </a:endParaRPr>
          </a:p>
        </p:txBody>
      </p:sp>
      <p:sp>
        <p:nvSpPr>
          <p:cNvPr id="3" name="文本框 2"/>
          <p:cNvSpPr txBox="1"/>
          <p:nvPr/>
        </p:nvSpPr>
        <p:spPr>
          <a:xfrm>
            <a:off x="4271010" y="3860482"/>
            <a:ext cx="5080000" cy="583565"/>
          </a:xfrm>
          <a:prstGeom prst="rect">
            <a:avLst/>
          </a:prstGeom>
        </p:spPr>
        <p:txBody>
          <a:bodyPr>
            <a:spAutoFit/>
          </a:bodyPr>
          <a:p>
            <a:r>
              <a:rPr lang="en-US" altLang="zh-CN" sz="1600">
                <a:solidFill>
                  <a:srgbClr val="0033B3"/>
                </a:solidFill>
                <a:latin typeface="Times New Roman" panose="02020603050405020304" pitchFamily="18" charset="0"/>
              </a:rPr>
              <a:t>def </a:t>
            </a:r>
            <a:r>
              <a:rPr lang="en-US" altLang="zh-CN" sz="1600">
                <a:solidFill>
                  <a:srgbClr val="00627A"/>
                </a:solidFill>
                <a:latin typeface="Times New Roman" panose="02020603050405020304" pitchFamily="18" charset="0"/>
              </a:rPr>
              <a:t>move(</a:t>
            </a:r>
            <a:r>
              <a:rPr lang="en-US" altLang="zh-CN" sz="1600">
                <a:solidFill>
                  <a:srgbClr val="000000"/>
                </a:solidFill>
                <a:latin typeface="Times New Roman" panose="02020603050405020304" pitchFamily="18" charset="0"/>
              </a:rPr>
              <a:t>n,a,b,</a:t>
            </a:r>
            <a:r>
              <a:rPr lang="en-US" altLang="zh-CN" sz="1600">
                <a:solidFill>
                  <a:srgbClr val="808080"/>
                </a:solidFill>
                <a:latin typeface="Times New Roman" panose="02020603050405020304" pitchFamily="18" charset="0"/>
              </a:rPr>
              <a:t>c)</a:t>
            </a:r>
            <a:endParaRPr lang="en-US" altLang="zh-CN" sz="1600">
              <a:solidFill>
                <a:srgbClr val="808080"/>
              </a:solidFill>
              <a:latin typeface="Times New Roman" panose="02020603050405020304" pitchFamily="18" charset="0"/>
            </a:endParaRPr>
          </a:p>
          <a:p>
            <a:r>
              <a:rPr lang="en-US" altLang="zh-CN" sz="1600">
                <a:solidFill>
                  <a:srgbClr val="000080"/>
                </a:solidFill>
                <a:latin typeface="Times New Roman" panose="02020603050405020304" pitchFamily="18" charset="0"/>
              </a:rPr>
              <a:t>    print(</a:t>
            </a:r>
            <a:r>
              <a:rPr lang="en-US" altLang="zh-CN" sz="1600">
                <a:solidFill>
                  <a:srgbClr val="067D17"/>
                </a:solidFill>
                <a:latin typeface="Times New Roman" panose="02020603050405020304" pitchFamily="18" charset="0"/>
              </a:rPr>
              <a:t>f"Move plate </a:t>
            </a:r>
            <a:r>
              <a:rPr lang="en-US" altLang="zh-CN" sz="1600">
                <a:solidFill>
                  <a:srgbClr val="0037A6"/>
                </a:solidFill>
                <a:latin typeface="Times New Roman" panose="02020603050405020304" pitchFamily="18" charset="0"/>
              </a:rPr>
              <a:t>{</a:t>
            </a:r>
            <a:r>
              <a:rPr lang="en-US" altLang="zh-CN" sz="1600">
                <a:solidFill>
                  <a:srgbClr val="000000"/>
                </a:solidFill>
                <a:latin typeface="Times New Roman" panose="02020603050405020304" pitchFamily="18" charset="0"/>
              </a:rPr>
              <a:t>n</a:t>
            </a:r>
            <a:r>
              <a:rPr lang="en-US" altLang="zh-CN" sz="1600">
                <a:solidFill>
                  <a:srgbClr val="0037A6"/>
                </a:solidFill>
                <a:latin typeface="Times New Roman" panose="02020603050405020304" pitchFamily="18" charset="0"/>
              </a:rPr>
              <a:t>}</a:t>
            </a:r>
            <a:r>
              <a:rPr lang="en-US" altLang="zh-CN" sz="1600">
                <a:solidFill>
                  <a:srgbClr val="067D17"/>
                </a:solidFill>
                <a:latin typeface="Times New Roman" panose="02020603050405020304" pitchFamily="18" charset="0"/>
              </a:rPr>
              <a:t> th from </a:t>
            </a:r>
            <a:r>
              <a:rPr lang="en-US" altLang="zh-CN" sz="1600">
                <a:solidFill>
                  <a:srgbClr val="0037A6"/>
                </a:solidFill>
                <a:latin typeface="Times New Roman" panose="02020603050405020304" pitchFamily="18" charset="0"/>
              </a:rPr>
              <a:t>{</a:t>
            </a:r>
            <a:r>
              <a:rPr lang="en-US" altLang="zh-CN" sz="1600">
                <a:solidFill>
                  <a:srgbClr val="000000"/>
                </a:solidFill>
                <a:latin typeface="Times New Roman" panose="02020603050405020304" pitchFamily="18" charset="0"/>
              </a:rPr>
              <a:t>a</a:t>
            </a:r>
            <a:r>
              <a:rPr lang="en-US" altLang="zh-CN" sz="1600">
                <a:solidFill>
                  <a:srgbClr val="0037A6"/>
                </a:solidFill>
                <a:latin typeface="Times New Roman" panose="02020603050405020304" pitchFamily="18" charset="0"/>
              </a:rPr>
              <a:t>}</a:t>
            </a:r>
            <a:r>
              <a:rPr lang="en-US" altLang="zh-CN" sz="1600">
                <a:solidFill>
                  <a:srgbClr val="067D17"/>
                </a:solidFill>
                <a:latin typeface="Times New Roman" panose="02020603050405020304" pitchFamily="18" charset="0"/>
              </a:rPr>
              <a:t> to </a:t>
            </a:r>
            <a:r>
              <a:rPr lang="en-US" altLang="zh-CN" sz="1600">
                <a:solidFill>
                  <a:srgbClr val="0037A6"/>
                </a:solidFill>
                <a:latin typeface="Times New Roman" panose="02020603050405020304" pitchFamily="18" charset="0"/>
              </a:rPr>
              <a:t>{</a:t>
            </a:r>
            <a:r>
              <a:rPr lang="en-US" altLang="zh-CN" sz="1600">
                <a:solidFill>
                  <a:srgbClr val="000000"/>
                </a:solidFill>
                <a:latin typeface="Times New Roman" panose="02020603050405020304" pitchFamily="18" charset="0"/>
              </a:rPr>
              <a:t>b</a:t>
            </a:r>
            <a:r>
              <a:rPr lang="en-US" altLang="zh-CN" sz="1600">
                <a:solidFill>
                  <a:srgbClr val="0037A6"/>
                </a:solidFill>
                <a:latin typeface="Times New Roman" panose="02020603050405020304" pitchFamily="18" charset="0"/>
              </a:rPr>
              <a:t>}</a:t>
            </a:r>
            <a:r>
              <a:rPr lang="en-US" altLang="zh-CN" sz="1600">
                <a:solidFill>
                  <a:srgbClr val="067D17"/>
                </a:solidFill>
                <a:latin typeface="Times New Roman" panose="02020603050405020304" pitchFamily="18" charset="0"/>
              </a:rPr>
              <a:t>.")</a:t>
            </a:r>
            <a:endParaRPr lang="en-US" altLang="zh-CN" sz="1600">
              <a:solidFill>
                <a:srgbClr val="067D17"/>
              </a:solidFill>
              <a:latin typeface="Times New Roman" panose="02020603050405020304" pitchFamily="18" charset="0"/>
            </a:endParaRPr>
          </a:p>
        </p:txBody>
      </p:sp>
      <p:sp>
        <p:nvSpPr>
          <p:cNvPr id="4" name="文本框 3"/>
          <p:cNvSpPr txBox="1"/>
          <p:nvPr/>
        </p:nvSpPr>
        <p:spPr>
          <a:xfrm>
            <a:off x="4271010" y="4443730"/>
            <a:ext cx="5080000" cy="1109980"/>
          </a:xfrm>
          <a:prstGeom prst="rect">
            <a:avLst/>
          </a:prstGeom>
        </p:spPr>
        <p:txBody>
          <a:bodyPr>
            <a:noAutofit/>
          </a:bodyPr>
          <a:p>
            <a:r>
              <a:rPr lang="en-US" altLang="zh-CN" sz="1600">
                <a:solidFill>
                  <a:srgbClr val="0033B3"/>
                </a:solidFill>
                <a:latin typeface="Times New Roman" panose="02020603050405020304" pitchFamily="18" charset="0"/>
              </a:rPr>
              <a:t>def hanoi(n,a,b,c):</a:t>
            </a:r>
            <a:endParaRPr lang="en-US" altLang="zh-CN" sz="1600">
              <a:solidFill>
                <a:srgbClr val="0033B3"/>
              </a:solidFill>
              <a:latin typeface="Times New Roman" panose="02020603050405020304" pitchFamily="18" charset="0"/>
            </a:endParaRPr>
          </a:p>
          <a:p>
            <a:r>
              <a:rPr lang="en-US" altLang="zh-CN" sz="1600">
                <a:solidFill>
                  <a:srgbClr val="0033B3"/>
                </a:solidFill>
                <a:latin typeface="Times New Roman" panose="02020603050405020304" pitchFamily="18" charset="0"/>
              </a:rPr>
              <a:t>    if n == 1:</a:t>
            </a:r>
            <a:endParaRPr lang="en-US" altLang="zh-CN" sz="1600">
              <a:solidFill>
                <a:srgbClr val="0033B3"/>
              </a:solidFill>
              <a:latin typeface="Times New Roman" panose="02020603050405020304" pitchFamily="18" charset="0"/>
            </a:endParaRPr>
          </a:p>
          <a:p>
            <a:r>
              <a:rPr lang="en-US" altLang="zh-CN" sz="1600">
                <a:solidFill>
                  <a:srgbClr val="0033B3"/>
                </a:solidFill>
                <a:latin typeface="Times New Roman" panose="02020603050405020304" pitchFamily="18" charset="0"/>
              </a:rPr>
              <a:t>        move(n,a,b,c)</a:t>
            </a:r>
            <a:endParaRPr lang="en-US" altLang="zh-CN" sz="1600">
              <a:solidFill>
                <a:srgbClr val="0033B3"/>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1</a:t>
            </a:r>
            <a:endParaRPr lang="en-US" altLang="zh-CN" sz="1600">
              <a:solidFill>
                <a:srgbClr val="1750EB"/>
              </a:solidFill>
              <a:latin typeface="Times New Roman" panose="02020603050405020304" pitchFamily="18" charset="0"/>
            </a:endParaRPr>
          </a:p>
          <a:p>
            <a:endParaRPr lang="en-US" altLang="zh-CN" sz="1600">
              <a:solidFill>
                <a:srgbClr val="1750EB"/>
              </a:solidFill>
              <a:latin typeface="Times New Roman" panose="02020603050405020304" pitchFamily="18" charset="0"/>
            </a:endParaRPr>
          </a:p>
        </p:txBody>
      </p:sp>
      <p:sp>
        <p:nvSpPr>
          <p:cNvPr id="5" name="文本框 4"/>
          <p:cNvSpPr txBox="1"/>
          <p:nvPr/>
        </p:nvSpPr>
        <p:spPr>
          <a:xfrm>
            <a:off x="4271010" y="5432425"/>
            <a:ext cx="5080000" cy="1568450"/>
          </a:xfrm>
          <a:prstGeom prst="rect">
            <a:avLst/>
          </a:prstGeom>
        </p:spPr>
        <p:txBody>
          <a:bodyPr>
            <a:spAutoFit/>
          </a:bodyPr>
          <a:p>
            <a:r>
              <a:rPr lang="en-US" altLang="zh-CN" sz="1600">
                <a:solidFill>
                  <a:srgbClr val="0033B3"/>
                </a:solidFill>
                <a:uFillTx/>
                <a:latin typeface="Times New Roman" panose="02020603050405020304" pitchFamily="18" charset="0"/>
              </a:rPr>
              <a:t> else:</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p = hanoi(n-1,a,c,b)</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move(n,a,b,c)</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l = hanoi(n-1,c,b,a)</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return 1+p+l</a:t>
            </a:r>
            <a:endParaRPr lang="en-US" altLang="zh-CN" sz="1600">
              <a:solidFill>
                <a:srgbClr val="0033B3"/>
              </a:solidFill>
              <a:uFillTx/>
              <a:latin typeface="Times New Roman" panose="02020603050405020304" pitchFamily="18" charset="0"/>
            </a:endParaRPr>
          </a:p>
          <a:p>
            <a:endParaRPr lang="en-US" altLang="zh-CN" sz="1600">
              <a:solidFill>
                <a:srgbClr val="0033B3"/>
              </a:solidFill>
              <a:uFillTx/>
              <a:latin typeface="Times New Roman" panose="02020603050405020304" pitchFamily="18" charset="0"/>
            </a:endParaRPr>
          </a:p>
        </p:txBody>
      </p:sp>
      <p:sp>
        <p:nvSpPr>
          <p:cNvPr id="10" name="左大括号 9"/>
          <p:cNvSpPr/>
          <p:nvPr/>
        </p:nvSpPr>
        <p:spPr>
          <a:xfrm>
            <a:off x="3420110" y="3877945"/>
            <a:ext cx="370840" cy="56642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547495" y="3918585"/>
            <a:ext cx="1553845" cy="338455"/>
          </a:xfrm>
          <a:prstGeom prst="rect">
            <a:avLst/>
          </a:prstGeom>
          <a:noFill/>
        </p:spPr>
        <p:txBody>
          <a:bodyPr wrap="square" rtlCol="0" anchor="t">
            <a:noAutofit/>
          </a:bodyPr>
          <a:p>
            <a:r>
              <a:rPr lang="zh-CN" altLang="en-US" sz="1800">
                <a:latin typeface="Times New Roman" panose="02020603050405020304" pitchFamily="18" charset="0"/>
                <a:cs typeface="Times New Roman" panose="02020603050405020304" pitchFamily="18" charset="0"/>
                <a:sym typeface="+mn-ea"/>
              </a:rPr>
              <a:t>操作</a:t>
            </a:r>
            <a:r>
              <a:rPr lang="zh-CN" altLang="en-US" sz="1800">
                <a:latin typeface="Times New Roman" panose="02020603050405020304" pitchFamily="18" charset="0"/>
                <a:cs typeface="Times New Roman" panose="02020603050405020304" pitchFamily="18" charset="0"/>
                <a:sym typeface="+mn-ea"/>
              </a:rPr>
              <a:t>函数</a:t>
            </a:r>
            <a:endParaRPr lang="zh-CN" altLang="en-US" sz="1800">
              <a:latin typeface="Times New Roman" panose="02020603050405020304" pitchFamily="18" charset="0"/>
              <a:cs typeface="Times New Roman" panose="02020603050405020304" pitchFamily="18" charset="0"/>
              <a:sym typeface="+mn-ea"/>
            </a:endParaRPr>
          </a:p>
        </p:txBody>
      </p:sp>
      <p:sp>
        <p:nvSpPr>
          <p:cNvPr id="14" name="左大括号 13"/>
          <p:cNvSpPr/>
          <p:nvPr/>
        </p:nvSpPr>
        <p:spPr>
          <a:xfrm>
            <a:off x="3420110" y="4612640"/>
            <a:ext cx="371475" cy="85852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1547495" y="4797425"/>
            <a:ext cx="1701800" cy="434975"/>
          </a:xfrm>
          <a:prstGeom prst="rect">
            <a:avLst/>
          </a:prstGeom>
          <a:noFill/>
        </p:spPr>
        <p:txBody>
          <a:bodyPr wrap="square" rtlCol="0" anchor="t">
            <a:noAutofit/>
          </a:bodyPr>
          <a:p>
            <a:r>
              <a:rPr lang="zh-CN" altLang="en-US" sz="1800">
                <a:latin typeface="Times New Roman" panose="02020603050405020304" pitchFamily="18" charset="0"/>
                <a:cs typeface="Times New Roman" panose="02020603050405020304" pitchFamily="18" charset="0"/>
                <a:sym typeface="+mn-ea"/>
              </a:rPr>
              <a:t>解决基</a:t>
            </a:r>
            <a:r>
              <a:rPr lang="zh-CN" altLang="en-US" sz="1800">
                <a:latin typeface="Times New Roman" panose="02020603050405020304" pitchFamily="18" charset="0"/>
                <a:cs typeface="Times New Roman" panose="02020603050405020304" pitchFamily="18" charset="0"/>
                <a:sym typeface="+mn-ea"/>
              </a:rPr>
              <a:t>问题</a:t>
            </a:r>
            <a:endParaRPr lang="zh-CN" altLang="en-US" sz="1800">
              <a:latin typeface="Times New Roman" panose="02020603050405020304" pitchFamily="18" charset="0"/>
              <a:cs typeface="Times New Roman" panose="02020603050405020304" pitchFamily="18" charset="0"/>
              <a:sym typeface="+mn-ea"/>
            </a:endParaRPr>
          </a:p>
        </p:txBody>
      </p:sp>
      <p:sp>
        <p:nvSpPr>
          <p:cNvPr id="16" name="左大括号 15"/>
          <p:cNvSpPr/>
          <p:nvPr/>
        </p:nvSpPr>
        <p:spPr>
          <a:xfrm>
            <a:off x="3419475" y="5553710"/>
            <a:ext cx="372110" cy="1019175"/>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1547495" y="5877560"/>
            <a:ext cx="1701800" cy="434975"/>
          </a:xfrm>
          <a:prstGeom prst="rect">
            <a:avLst/>
          </a:prstGeom>
          <a:noFill/>
        </p:spPr>
        <p:txBody>
          <a:bodyPr wrap="square" rtlCol="0" anchor="t">
            <a:noAutofit/>
          </a:bodyPr>
          <a:p>
            <a:r>
              <a:rPr lang="zh-CN" altLang="en-US" sz="1800">
                <a:latin typeface="Times New Roman" panose="02020603050405020304" pitchFamily="18" charset="0"/>
                <a:cs typeface="Times New Roman" panose="02020603050405020304" pitchFamily="18" charset="0"/>
                <a:sym typeface="+mn-ea"/>
              </a:rPr>
              <a:t>递进</a:t>
            </a:r>
            <a:r>
              <a:rPr lang="zh-CN" altLang="en-US" sz="1800">
                <a:latin typeface="Times New Roman" panose="02020603050405020304" pitchFamily="18" charset="0"/>
                <a:cs typeface="Times New Roman" panose="02020603050405020304" pitchFamily="18" charset="0"/>
                <a:sym typeface="+mn-ea"/>
              </a:rPr>
              <a:t>回归</a:t>
            </a:r>
            <a:endParaRPr lang="zh-CN" altLang="en-US" sz="180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animBg="1"/>
      <p:bldP spid="3" grpId="0"/>
      <p:bldP spid="13" grpId="1"/>
      <p:bldP spid="10" grpId="1" animBg="1"/>
      <p:bldP spid="3" grpId="1"/>
      <p:bldP spid="15" grpId="0"/>
      <p:bldP spid="14" grpId="0" animBg="1"/>
      <p:bldP spid="4" grpId="0"/>
      <p:bldP spid="15" grpId="1"/>
      <p:bldP spid="14" grpId="1" animBg="1"/>
      <p:bldP spid="4" grpId="1"/>
      <p:bldP spid="17" grpId="0"/>
      <p:bldP spid="16" grpId="0" animBg="1"/>
      <p:bldP spid="5" grpId="0"/>
      <p:bldP spid="17" grpId="1"/>
      <p:bldP spid="16" grpId="1" animBg="1"/>
      <p:bldP spid="5"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8469" y="764823"/>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a:t>
            </a:r>
            <a:r>
              <a:rPr lang="zh-CN" altLang="en-US" sz="2800" b="1" dirty="0">
                <a:solidFill>
                  <a:srgbClr val="0000FF"/>
                </a:solidFill>
                <a:latin typeface="楷体" panose="02010609060101010101" pitchFamily="49" charset="-122"/>
                <a:ea typeface="楷体" panose="02010609060101010101" pitchFamily="49" charset="-122"/>
              </a:rPr>
              <a:t>总结</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360" y="1286510"/>
            <a:ext cx="5379085" cy="78803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回想一下数学归纳法来类比一下</a:t>
            </a:r>
            <a:r>
              <a:rPr lang="zh-CN" altLang="en-US" sz="2400" dirty="0">
                <a:solidFill>
                  <a:srgbClr val="080808"/>
                </a:solidFill>
                <a:latin typeface="宋体" panose="02010600030101010101" pitchFamily="2" charset="-122"/>
                <a:sym typeface="+mn-ea"/>
              </a:rPr>
              <a:t>递归？</a:t>
            </a:r>
            <a:endParaRPr lang="zh-CN" altLang="en-US" sz="2400" dirty="0">
              <a:solidFill>
                <a:srgbClr val="080808"/>
              </a:solidFill>
              <a:latin typeface="宋体" panose="02010600030101010101" pitchFamily="2" charset="-122"/>
              <a:sym typeface="+mn-ea"/>
            </a:endParaRPr>
          </a:p>
        </p:txBody>
      </p:sp>
      <p:pic>
        <p:nvPicPr>
          <p:cNvPr id="4" name="图片 3" descr="depositphotos_1093798-stock-photo-domino-effect-isolated-on-white"/>
          <p:cNvPicPr>
            <a:picLocks noChangeAspect="1"/>
          </p:cNvPicPr>
          <p:nvPr/>
        </p:nvPicPr>
        <p:blipFill>
          <a:blip r:embed="rId1"/>
          <a:stretch>
            <a:fillRect/>
          </a:stretch>
        </p:blipFill>
        <p:spPr>
          <a:xfrm>
            <a:off x="2699385" y="2780665"/>
            <a:ext cx="3559175" cy="2343150"/>
          </a:xfrm>
          <a:prstGeom prst="rect">
            <a:avLst/>
          </a:prstGeom>
        </p:spPr>
      </p:pic>
      <p:sp>
        <p:nvSpPr>
          <p:cNvPr id="5" name="文本框 4"/>
          <p:cNvSpPr txBox="1"/>
          <p:nvPr/>
        </p:nvSpPr>
        <p:spPr>
          <a:xfrm>
            <a:off x="611505" y="4820920"/>
            <a:ext cx="8385810" cy="1758315"/>
          </a:xfrm>
          <a:prstGeom prst="rect">
            <a:avLst/>
          </a:prstGeom>
          <a:noFill/>
        </p:spPr>
        <p:txBody>
          <a:bodyPr wrap="square" rtlCol="0" anchor="t">
            <a:noAutofit/>
          </a:bodyPr>
          <a:p>
            <a:r>
              <a:rPr lang="zh-CN" altLang="en-US" sz="2000" dirty="0">
                <a:solidFill>
                  <a:srgbClr val="FF0000"/>
                </a:solidFill>
                <a:uFillTx/>
                <a:latin typeface="Times New Roman" panose="02020603050405020304" pitchFamily="18" charset="0"/>
                <a:sym typeface="+mn-ea"/>
              </a:rPr>
              <a:t>例如多米诺骨牌（想知道第</a:t>
            </a:r>
            <a:r>
              <a:rPr lang="en-US" altLang="zh-CN" sz="2000" dirty="0">
                <a:solidFill>
                  <a:srgbClr val="FF0000"/>
                </a:solidFill>
                <a:uFillTx/>
                <a:latin typeface="Times New Roman" panose="02020603050405020304" pitchFamily="18" charset="0"/>
                <a:sym typeface="+mn-ea"/>
              </a:rPr>
              <a:t>n</a:t>
            </a:r>
            <a:r>
              <a:rPr lang="zh-CN" altLang="en-US" sz="2000" dirty="0">
                <a:solidFill>
                  <a:srgbClr val="FF0000"/>
                </a:solidFill>
                <a:uFillTx/>
                <a:latin typeface="Times New Roman" panose="02020603050405020304" pitchFamily="18" charset="0"/>
                <a:sym typeface="+mn-ea"/>
              </a:rPr>
              <a:t>张骨牌的</a:t>
            </a:r>
            <a:r>
              <a:rPr lang="zh-CN" altLang="en-US" sz="2000" dirty="0">
                <a:solidFill>
                  <a:srgbClr val="FF0000"/>
                </a:solidFill>
                <a:uFillTx/>
                <a:latin typeface="Times New Roman" panose="02020603050405020304" pitchFamily="18" charset="0"/>
                <a:sym typeface="+mn-ea"/>
              </a:rPr>
              <a:t>情况）：</a:t>
            </a:r>
            <a:endParaRPr lang="zh-CN" altLang="en-US" sz="2000" dirty="0">
              <a:solidFill>
                <a:srgbClr val="FF0000"/>
              </a:solidFill>
              <a:uFillTx/>
              <a:latin typeface="Times New Roman" panose="02020603050405020304" pitchFamily="18" charset="0"/>
              <a:sym typeface="+mn-ea"/>
            </a:endParaRPr>
          </a:p>
          <a:p>
            <a:r>
              <a:rPr lang="zh-CN" altLang="en-US" sz="2000" dirty="0">
                <a:solidFill>
                  <a:srgbClr val="FF0000"/>
                </a:solidFill>
                <a:uFillTx/>
                <a:latin typeface="Times New Roman" panose="02020603050405020304" pitchFamily="18" charset="0"/>
                <a:sym typeface="+mn-ea"/>
              </a:rPr>
              <a:t>（</a:t>
            </a:r>
            <a:r>
              <a:rPr lang="en-US" altLang="zh-CN" sz="2000" dirty="0">
                <a:solidFill>
                  <a:srgbClr val="FF0000"/>
                </a:solidFill>
                <a:uFillTx/>
                <a:latin typeface="Times New Roman" panose="02020603050405020304" pitchFamily="18" charset="0"/>
                <a:sym typeface="+mn-ea"/>
              </a:rPr>
              <a:t>1</a:t>
            </a:r>
            <a:r>
              <a:rPr lang="zh-CN" altLang="en-US" sz="2000" dirty="0">
                <a:solidFill>
                  <a:srgbClr val="FF0000"/>
                </a:solidFill>
                <a:uFillTx/>
                <a:latin typeface="Times New Roman" panose="02020603050405020304" pitchFamily="18" charset="0"/>
                <a:sym typeface="+mn-ea"/>
              </a:rPr>
              <a:t>）第一张骨牌一定能</a:t>
            </a:r>
            <a:r>
              <a:rPr lang="zh-CN" altLang="en-US" sz="2000" dirty="0">
                <a:solidFill>
                  <a:srgbClr val="FF0000"/>
                </a:solidFill>
                <a:uFillTx/>
                <a:latin typeface="Times New Roman" panose="02020603050405020304" pitchFamily="18" charset="0"/>
                <a:sym typeface="+mn-ea"/>
              </a:rPr>
              <a:t>倒下去。</a:t>
            </a:r>
            <a:endParaRPr lang="zh-CN" altLang="en-US" sz="2000" dirty="0">
              <a:solidFill>
                <a:srgbClr val="FF0000"/>
              </a:solidFill>
              <a:uFillTx/>
              <a:latin typeface="Times New Roman" panose="02020603050405020304" pitchFamily="18" charset="0"/>
              <a:sym typeface="+mn-ea"/>
            </a:endParaRPr>
          </a:p>
          <a:p>
            <a:r>
              <a:rPr lang="zh-CN" altLang="en-US" sz="2000" dirty="0">
                <a:solidFill>
                  <a:srgbClr val="FF0000"/>
                </a:solidFill>
                <a:uFillTx/>
                <a:latin typeface="Times New Roman" panose="02020603050405020304" pitchFamily="18" charset="0"/>
                <a:sym typeface="+mn-ea"/>
              </a:rPr>
              <a:t>（</a:t>
            </a:r>
            <a:r>
              <a:rPr lang="en-US" altLang="zh-CN" sz="2000" dirty="0">
                <a:solidFill>
                  <a:srgbClr val="FF0000"/>
                </a:solidFill>
                <a:uFillTx/>
                <a:latin typeface="Times New Roman" panose="02020603050405020304" pitchFamily="18" charset="0"/>
                <a:sym typeface="+mn-ea"/>
              </a:rPr>
              <a:t>2</a:t>
            </a:r>
            <a:r>
              <a:rPr lang="zh-CN" altLang="en-US" sz="2000" dirty="0">
                <a:solidFill>
                  <a:srgbClr val="FF0000"/>
                </a:solidFill>
                <a:uFillTx/>
                <a:latin typeface="Times New Roman" panose="02020603050405020304" pitchFamily="18" charset="0"/>
                <a:sym typeface="+mn-ea"/>
              </a:rPr>
              <a:t>）然后证明：前一张骨牌能推到后一张</a:t>
            </a:r>
            <a:r>
              <a:rPr lang="zh-CN" altLang="en-US" sz="2000" dirty="0">
                <a:solidFill>
                  <a:srgbClr val="FF0000"/>
                </a:solidFill>
                <a:uFillTx/>
                <a:latin typeface="Times New Roman" panose="02020603050405020304" pitchFamily="18" charset="0"/>
                <a:sym typeface="+mn-ea"/>
              </a:rPr>
              <a:t>骨牌</a:t>
            </a:r>
            <a:endParaRPr lang="zh-CN" altLang="en-US" sz="2000" dirty="0">
              <a:solidFill>
                <a:srgbClr val="FF0000"/>
              </a:solidFill>
              <a:uFillTx/>
              <a:latin typeface="Times New Roman" panose="02020603050405020304" pitchFamily="18" charset="0"/>
              <a:sym typeface="+mn-ea"/>
            </a:endParaRPr>
          </a:p>
          <a:p>
            <a:r>
              <a:rPr lang="zh-CN" altLang="en-US" sz="2000" dirty="0">
                <a:solidFill>
                  <a:srgbClr val="FF0000"/>
                </a:solidFill>
                <a:uFillTx/>
                <a:latin typeface="Times New Roman" panose="02020603050405020304" pitchFamily="18" charset="0"/>
                <a:sym typeface="+mn-ea"/>
              </a:rPr>
              <a:t>（</a:t>
            </a:r>
            <a:r>
              <a:rPr lang="en-US" altLang="zh-CN" sz="2000" dirty="0">
                <a:solidFill>
                  <a:srgbClr val="FF0000"/>
                </a:solidFill>
                <a:uFillTx/>
                <a:latin typeface="Times New Roman" panose="02020603050405020304" pitchFamily="18" charset="0"/>
                <a:sym typeface="+mn-ea"/>
              </a:rPr>
              <a:t>3</a:t>
            </a:r>
            <a:r>
              <a:rPr lang="zh-CN" altLang="en-US" sz="2000" dirty="0">
                <a:solidFill>
                  <a:srgbClr val="FF0000"/>
                </a:solidFill>
                <a:uFillTx/>
                <a:latin typeface="Times New Roman" panose="02020603050405020304" pitchFamily="18" charset="0"/>
                <a:sym typeface="+mn-ea"/>
              </a:rPr>
              <a:t>）第</a:t>
            </a:r>
            <a:r>
              <a:rPr lang="en-US" altLang="zh-CN" sz="2000" dirty="0">
                <a:solidFill>
                  <a:srgbClr val="FF0000"/>
                </a:solidFill>
                <a:uFillTx/>
                <a:latin typeface="Times New Roman" panose="02020603050405020304" pitchFamily="18" charset="0"/>
                <a:sym typeface="+mn-ea"/>
              </a:rPr>
              <a:t>n</a:t>
            </a:r>
            <a:r>
              <a:rPr lang="zh-CN" altLang="en-US" sz="2000" dirty="0">
                <a:solidFill>
                  <a:srgbClr val="FF0000"/>
                </a:solidFill>
                <a:uFillTx/>
                <a:latin typeface="Times New Roman" panose="02020603050405020304" pitchFamily="18" charset="0"/>
                <a:sym typeface="+mn-ea"/>
              </a:rPr>
              <a:t>张骨牌一定能倒下去</a:t>
            </a:r>
            <a:endParaRPr lang="zh-CN" altLang="en-US" sz="2000" dirty="0">
              <a:solidFill>
                <a:srgbClr val="FF0000"/>
              </a:solidFill>
              <a:uFillTx/>
              <a:latin typeface="Times New Roman" panose="02020603050405020304" pitchFamily="18" charset="0"/>
              <a:sym typeface="+mn-ea"/>
            </a:endParaRPr>
          </a:p>
          <a:p>
            <a:endParaRPr lang="zh-CN" altLang="en-US" sz="2000" dirty="0">
              <a:solidFill>
                <a:srgbClr val="FF0000"/>
              </a:solidFill>
              <a:uFillTx/>
              <a:latin typeface="Times New Roman" panose="02020603050405020304" pitchFamily="18" charset="0"/>
              <a:sym typeface="+mn-ea"/>
            </a:endParaRPr>
          </a:p>
        </p:txBody>
      </p:sp>
      <p:sp>
        <p:nvSpPr>
          <p:cNvPr id="3" name="文本框 2"/>
          <p:cNvSpPr txBox="1"/>
          <p:nvPr/>
        </p:nvSpPr>
        <p:spPr>
          <a:xfrm>
            <a:off x="539115" y="1772920"/>
            <a:ext cx="8385810" cy="2070100"/>
          </a:xfrm>
          <a:prstGeom prst="rect">
            <a:avLst/>
          </a:prstGeom>
          <a:noFill/>
        </p:spPr>
        <p:txBody>
          <a:bodyPr wrap="square" rtlCol="0" anchor="t">
            <a:noAutofit/>
          </a:bodyPr>
          <a:p>
            <a:r>
              <a:rPr lang="zh-CN" altLang="en-US" sz="2000" dirty="0">
                <a:solidFill>
                  <a:schemeClr val="tx1"/>
                </a:solidFill>
                <a:uFillTx/>
                <a:latin typeface="Times New Roman" panose="02020603050405020304" pitchFamily="18" charset="0"/>
                <a:sym typeface="+mn-ea"/>
              </a:rPr>
              <a:t>数学归纳法：</a:t>
            </a:r>
            <a:endParaRPr lang="zh-CN" altLang="en-US"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1</a:t>
            </a:r>
            <a:r>
              <a:rPr lang="zh-CN" altLang="en-US" sz="2000" dirty="0">
                <a:solidFill>
                  <a:schemeClr val="tx1"/>
                </a:solidFill>
                <a:uFillTx/>
                <a:latin typeface="Times New Roman" panose="02020603050405020304" pitchFamily="18" charset="0"/>
                <a:sym typeface="+mn-ea"/>
              </a:rPr>
              <a:t>）首先证明在某个初始值（通常情况下是参数</a:t>
            </a:r>
            <a:r>
              <a:rPr lang="en-US" altLang="zh-CN" sz="2000" dirty="0">
                <a:solidFill>
                  <a:schemeClr val="tx1"/>
                </a:solidFill>
                <a:uFillTx/>
                <a:latin typeface="Times New Roman" panose="02020603050405020304" pitchFamily="18" charset="0"/>
                <a:sym typeface="+mn-ea"/>
              </a:rPr>
              <a:t>n</a:t>
            </a:r>
            <a:r>
              <a:rPr lang="zh-CN" altLang="en-US" sz="2000" dirty="0">
                <a:solidFill>
                  <a:schemeClr val="tx1"/>
                </a:solidFill>
                <a:uFillTx/>
                <a:latin typeface="Times New Roman" panose="02020603050405020304" pitchFamily="18" charset="0"/>
                <a:sym typeface="+mn-ea"/>
              </a:rPr>
              <a:t>取</a:t>
            </a:r>
            <a:r>
              <a:rPr lang="en-US" altLang="zh-CN" sz="2000" dirty="0">
                <a:solidFill>
                  <a:schemeClr val="tx1"/>
                </a:solidFill>
                <a:uFillTx/>
                <a:latin typeface="Times New Roman" panose="02020603050405020304" pitchFamily="18" charset="0"/>
                <a:sym typeface="+mn-ea"/>
              </a:rPr>
              <a:t>1</a:t>
            </a:r>
            <a:r>
              <a:rPr lang="zh-CN" altLang="en-US" sz="2000" dirty="0">
                <a:solidFill>
                  <a:schemeClr val="tx1"/>
                </a:solidFill>
                <a:uFillTx/>
                <a:latin typeface="Times New Roman" panose="02020603050405020304" pitchFamily="18" charset="0"/>
                <a:sym typeface="+mn-ea"/>
              </a:rPr>
              <a:t>）时命题成立；</a:t>
            </a:r>
            <a:endParaRPr lang="en-US" altLang="zh-CN"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2</a:t>
            </a:r>
            <a:r>
              <a:rPr lang="zh-CN" altLang="en-US" sz="2000" dirty="0">
                <a:solidFill>
                  <a:schemeClr val="tx1"/>
                </a:solidFill>
                <a:uFillTx/>
                <a:latin typeface="Times New Roman" panose="02020603050405020304" pitchFamily="18" charset="0"/>
                <a:sym typeface="+mn-ea"/>
              </a:rPr>
              <a:t>）然后证明：可以从任意一个值的成立证明下一个值也成立。来理解递归</a:t>
            </a:r>
            <a:br>
              <a:rPr lang="zh-CN" altLang="en-US" sz="2000" dirty="0">
                <a:solidFill>
                  <a:schemeClr val="tx1"/>
                </a:solidFill>
                <a:uFillTx/>
                <a:latin typeface="Times New Roman" panose="02020603050405020304" pitchFamily="18" charset="0"/>
                <a:sym typeface="+mn-ea"/>
              </a:rPr>
            </a:br>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3</a:t>
            </a:r>
            <a:r>
              <a:rPr lang="zh-CN" altLang="en-US" sz="2000" dirty="0">
                <a:solidFill>
                  <a:schemeClr val="tx1"/>
                </a:solidFill>
                <a:uFillTx/>
                <a:latin typeface="Times New Roman" panose="02020603050405020304" pitchFamily="18" charset="0"/>
                <a:sym typeface="+mn-ea"/>
              </a:rPr>
              <a:t>）得出第</a:t>
            </a:r>
            <a:r>
              <a:rPr lang="en-US" altLang="zh-CN" sz="2000" dirty="0">
                <a:solidFill>
                  <a:schemeClr val="tx1"/>
                </a:solidFill>
                <a:uFillTx/>
                <a:latin typeface="Times New Roman" panose="02020603050405020304" pitchFamily="18" charset="0"/>
                <a:sym typeface="+mn-ea"/>
              </a:rPr>
              <a:t>n</a:t>
            </a:r>
            <a:r>
              <a:rPr lang="zh-CN" altLang="en-US" sz="2000" dirty="0">
                <a:solidFill>
                  <a:schemeClr val="tx1"/>
                </a:solidFill>
                <a:uFillTx/>
                <a:latin typeface="Times New Roman" panose="02020603050405020304" pitchFamily="18" charset="0"/>
                <a:sym typeface="+mn-ea"/>
              </a:rPr>
              <a:t>项结果</a:t>
            </a:r>
            <a:endParaRPr lang="zh-CN" altLang="en-US" sz="2000" dirty="0">
              <a:solidFill>
                <a:schemeClr val="tx1"/>
              </a:solidFill>
              <a:uFillTx/>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文本框 1"/>
          <p:cNvSpPr txBox="1"/>
          <p:nvPr/>
        </p:nvSpPr>
        <p:spPr>
          <a:xfrm>
            <a:off x="521335" y="1124585"/>
            <a:ext cx="1515745" cy="368300"/>
          </a:xfrm>
          <a:prstGeom prst="rect">
            <a:avLst/>
          </a:prstGeom>
          <a:noFill/>
        </p:spPr>
        <p:txBody>
          <a:bodyPr wrap="square" rtlCol="0">
            <a:spAutoFit/>
          </a:bodyPr>
          <a:p>
            <a:r>
              <a:rPr lang="zh-CN" altLang="en-US">
                <a:latin typeface="黑体" panose="02010609060101010101" charset="-122"/>
                <a:ea typeface="黑体" panose="02010609060101010101" charset="-122"/>
              </a:rPr>
              <a:t>本章概要</a:t>
            </a:r>
            <a:endParaRPr lang="zh-CN" altLang="en-US">
              <a:latin typeface="黑体" panose="02010609060101010101" charset="-122"/>
              <a:ea typeface="黑体" panose="02010609060101010101" charset="-122"/>
            </a:endParaRPr>
          </a:p>
        </p:txBody>
      </p:sp>
      <p:pic>
        <p:nvPicPr>
          <p:cNvPr id="3" name="图片 2"/>
          <p:cNvPicPr>
            <a:picLocks noChangeAspect="1"/>
          </p:cNvPicPr>
          <p:nvPr/>
        </p:nvPicPr>
        <p:blipFill>
          <a:blip r:embed="rId1"/>
          <a:stretch>
            <a:fillRect/>
          </a:stretch>
        </p:blipFill>
        <p:spPr>
          <a:xfrm>
            <a:off x="1979295" y="1140460"/>
            <a:ext cx="6266180" cy="51054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8469" y="764823"/>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3.1.4 </a:t>
            </a:r>
            <a:r>
              <a:rPr lang="zh-CN" altLang="en-US" sz="2800" b="1" dirty="0">
                <a:solidFill>
                  <a:srgbClr val="0000FF"/>
                </a:solidFill>
                <a:latin typeface="楷体" panose="02010609060101010101" pitchFamily="49" charset="-122"/>
                <a:ea typeface="楷体" panose="02010609060101010101" pitchFamily="49" charset="-122"/>
              </a:rPr>
              <a:t>递归</a:t>
            </a:r>
            <a:r>
              <a:rPr lang="zh-CN" altLang="en-US" sz="2800" b="1" dirty="0">
                <a:solidFill>
                  <a:srgbClr val="0000FF"/>
                </a:solidFill>
                <a:latin typeface="楷体" panose="02010609060101010101" pitchFamily="49" charset="-122"/>
                <a:ea typeface="楷体" panose="02010609060101010101" pitchFamily="49" charset="-122"/>
              </a:rPr>
              <a:t>总结</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360" y="1286510"/>
            <a:ext cx="5379085" cy="78803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递归函数的运用就可以有如下经验：</a:t>
            </a:r>
            <a:endParaRPr lang="en-US" altLang="zh-CN" sz="2400" dirty="0">
              <a:solidFill>
                <a:srgbClr val="080808"/>
              </a:solidFill>
              <a:latin typeface="宋体" panose="02010600030101010101" pitchFamily="2" charset="-122"/>
              <a:sym typeface="+mn-ea"/>
            </a:endParaRPr>
          </a:p>
        </p:txBody>
      </p:sp>
      <p:sp>
        <p:nvSpPr>
          <p:cNvPr id="3" name="文本框 2"/>
          <p:cNvSpPr txBox="1"/>
          <p:nvPr/>
        </p:nvSpPr>
        <p:spPr>
          <a:xfrm>
            <a:off x="467360" y="2493010"/>
            <a:ext cx="8385810" cy="2070100"/>
          </a:xfrm>
          <a:prstGeom prst="rect">
            <a:avLst/>
          </a:prstGeom>
          <a:noFill/>
        </p:spPr>
        <p:txBody>
          <a:bodyPr wrap="square" rtlCol="0" anchor="t">
            <a:noAutofit/>
          </a:bodyPr>
          <a:p>
            <a:r>
              <a:rPr lang="zh-CN" altLang="en-US" sz="2000" dirty="0">
                <a:solidFill>
                  <a:schemeClr val="tx1"/>
                </a:solidFill>
                <a:uFillTx/>
                <a:latin typeface="Times New Roman" panose="02020603050405020304" pitchFamily="18" charset="0"/>
                <a:sym typeface="+mn-ea"/>
              </a:rPr>
              <a:t>递归函数</a:t>
            </a:r>
            <a:r>
              <a:rPr lang="zh-CN" altLang="en-US" sz="2000" dirty="0">
                <a:solidFill>
                  <a:schemeClr val="tx1"/>
                </a:solidFill>
                <a:uFillTx/>
                <a:latin typeface="Times New Roman" panose="02020603050405020304" pitchFamily="18" charset="0"/>
                <a:sym typeface="+mn-ea"/>
              </a:rPr>
              <a:t>方法：</a:t>
            </a:r>
            <a:endParaRPr lang="zh-CN" altLang="en-US"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1</a:t>
            </a:r>
            <a:r>
              <a:rPr lang="zh-CN" altLang="en-US" sz="2000" dirty="0">
                <a:solidFill>
                  <a:schemeClr val="tx1"/>
                </a:solidFill>
                <a:uFillTx/>
                <a:latin typeface="Times New Roman" panose="02020603050405020304" pitchFamily="18" charset="0"/>
                <a:sym typeface="+mn-ea"/>
              </a:rPr>
              <a:t>）</a:t>
            </a:r>
            <a:r>
              <a:rPr lang="zh-CN" altLang="en-US" sz="2000" dirty="0">
                <a:solidFill>
                  <a:schemeClr val="tx1"/>
                </a:solidFill>
                <a:uFillTx/>
                <a:latin typeface="Times New Roman" panose="02020603050405020304" pitchFamily="18" charset="0"/>
                <a:sym typeface="+mn-ea"/>
              </a:rPr>
              <a:t>找到基问题，也就是递归出口。</a:t>
            </a:r>
            <a:endParaRPr lang="en-US" altLang="zh-CN"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2</a:t>
            </a:r>
            <a:r>
              <a:rPr lang="zh-CN" altLang="en-US" sz="2000" dirty="0">
                <a:solidFill>
                  <a:schemeClr val="tx1"/>
                </a:solidFill>
                <a:uFillTx/>
                <a:latin typeface="Times New Roman" panose="02020603050405020304" pitchFamily="18" charset="0"/>
                <a:sym typeface="+mn-ea"/>
              </a:rPr>
              <a:t>）找到递归体，递归体就是从当前步骤能递进到下一个步骤的公式或描述。</a:t>
            </a:r>
            <a:br>
              <a:rPr lang="zh-CN" altLang="en-US" sz="2000" dirty="0">
                <a:solidFill>
                  <a:schemeClr val="tx1"/>
                </a:solidFill>
                <a:uFillTx/>
                <a:latin typeface="Times New Roman" panose="02020603050405020304" pitchFamily="18" charset="0"/>
                <a:sym typeface="+mn-ea"/>
              </a:rPr>
            </a:br>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3</a:t>
            </a:r>
            <a:r>
              <a:rPr lang="zh-CN" altLang="en-US" sz="2000" dirty="0">
                <a:solidFill>
                  <a:schemeClr val="tx1"/>
                </a:solidFill>
                <a:uFillTx/>
                <a:latin typeface="Times New Roman" panose="02020603050405020304" pitchFamily="18" charset="0"/>
                <a:sym typeface="+mn-ea"/>
              </a:rPr>
              <a:t>）确定问题规模</a:t>
            </a:r>
            <a:endParaRPr lang="zh-CN" altLang="en-US"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4</a:t>
            </a:r>
            <a:r>
              <a:rPr lang="zh-CN" altLang="en-US" sz="2000" dirty="0">
                <a:solidFill>
                  <a:schemeClr val="tx1"/>
                </a:solidFill>
                <a:uFillTx/>
                <a:latin typeface="Times New Roman" panose="02020603050405020304" pitchFamily="18" charset="0"/>
                <a:sym typeface="+mn-ea"/>
              </a:rPr>
              <a:t>）编写</a:t>
            </a:r>
            <a:r>
              <a:rPr lang="zh-CN" altLang="en-US" sz="2000" dirty="0">
                <a:solidFill>
                  <a:schemeClr val="tx1"/>
                </a:solidFill>
                <a:uFillTx/>
                <a:latin typeface="Times New Roman" panose="02020603050405020304" pitchFamily="18" charset="0"/>
                <a:sym typeface="+mn-ea"/>
              </a:rPr>
              <a:t>代码</a:t>
            </a:r>
            <a:endParaRPr lang="zh-CN" altLang="en-US" sz="2000" dirty="0">
              <a:solidFill>
                <a:schemeClr val="tx1"/>
              </a:solidFill>
              <a:uFillTx/>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例</a:t>
            </a:r>
            <a:r>
              <a:rPr lang="en-US" altLang="zh-CN" sz="2400" dirty="0">
                <a:solidFill>
                  <a:srgbClr val="080808"/>
                </a:solidFill>
                <a:uFillTx/>
                <a:latin typeface="Times New Roman" panose="02020603050405020304" pitchFamily="18" charset="0"/>
              </a:rPr>
              <a:t>3.5】</a:t>
            </a:r>
            <a:r>
              <a:rPr lang="zh-CN" altLang="en-US" sz="2400" dirty="0">
                <a:solidFill>
                  <a:srgbClr val="080808"/>
                </a:solidFill>
                <a:uFillTx/>
                <a:latin typeface="Times New Roman" panose="02020603050405020304" pitchFamily="18" charset="0"/>
              </a:rPr>
              <a:t>委员会问题。问题描述：从由</a:t>
            </a:r>
            <a:r>
              <a:rPr lang="en-US" altLang="zh-CN" sz="2400" dirty="0">
                <a:solidFill>
                  <a:srgbClr val="080808"/>
                </a:solidFill>
                <a:uFillTx/>
                <a:latin typeface="Times New Roman" panose="02020603050405020304" pitchFamily="18" charset="0"/>
              </a:rPr>
              <a:t>n</a:t>
            </a:r>
            <a:r>
              <a:rPr lang="zh-CN" altLang="en-US" sz="2400" dirty="0">
                <a:solidFill>
                  <a:srgbClr val="080808"/>
                </a:solidFill>
                <a:uFillTx/>
                <a:latin typeface="Times New Roman" panose="02020603050405020304" pitchFamily="18" charset="0"/>
              </a:rPr>
              <a:t>个人组成的团体中选出</a:t>
            </a:r>
            <a:r>
              <a:rPr lang="en-US" altLang="zh-CN" sz="2400" dirty="0">
                <a:solidFill>
                  <a:srgbClr val="080808"/>
                </a:solidFill>
                <a:uFillTx/>
                <a:latin typeface="Times New Roman" panose="02020603050405020304" pitchFamily="18" charset="0"/>
              </a:rPr>
              <a:t>k (</a:t>
            </a:r>
            <a:r>
              <a:rPr lang="en-US" altLang="zh-CN" sz="2400" dirty="0" err="1">
                <a:solidFill>
                  <a:srgbClr val="080808"/>
                </a:solidFill>
                <a:uFillTx/>
                <a:latin typeface="Times New Roman" panose="02020603050405020304" pitchFamily="18" charset="0"/>
              </a:rPr>
              <a:t>k≤n</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个人组成一个委员会，请设计算法求出共有多少种构成方法。</a:t>
            </a:r>
            <a:endParaRPr lang="zh-CN" altLang="en-US" sz="2400" dirty="0">
              <a:solidFill>
                <a:srgbClr val="080808"/>
              </a:solidFill>
              <a:uFillTx/>
              <a:latin typeface="Times New Roman" panose="02020603050405020304" pitchFamily="18" charset="0"/>
            </a:endParaRPr>
          </a:p>
        </p:txBody>
      </p:sp>
      <p:pic>
        <p:nvPicPr>
          <p:cNvPr id="2" name="图片 1"/>
          <p:cNvPicPr/>
          <p:nvPr/>
        </p:nvPicPr>
        <p:blipFill>
          <a:blip r:embed="rId6">
            <a:extLst>
              <a:ext uri="{28A0092B-C50C-407E-A947-70E740481C1C}">
                <a14:useLocalDpi xmlns:a14="http://schemas.microsoft.com/office/drawing/2010/main" val="0"/>
              </a:ext>
            </a:extLst>
          </a:blip>
          <a:stretch>
            <a:fillRect/>
          </a:stretch>
        </p:blipFill>
        <p:spPr>
          <a:xfrm>
            <a:off x="2124075" y="2421255"/>
            <a:ext cx="5168265" cy="370586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467544" y="1700808"/>
            <a:ext cx="8064896"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solidFill>
                  <a:srgbClr val="080808"/>
                </a:solidFill>
                <a:ea typeface="楷体_GB2312" panose="02010609030101010101" pitchFamily="49" charset="-122"/>
              </a:rPr>
              <a:t>    </a:t>
            </a:r>
            <a:r>
              <a:rPr lang="en-US" altLang="zh-CN" dirty="0" smtClean="0">
                <a:solidFill>
                  <a:srgbClr val="080808"/>
                </a:solidFill>
                <a:ea typeface="楷体_GB2312" panose="02010609030101010101" pitchFamily="49" charset="-122"/>
              </a:rPr>
              <a:t>    </a:t>
            </a:r>
            <a:r>
              <a:rPr lang="zh-CN" altLang="en-US" dirty="0" smtClean="0">
                <a:solidFill>
                  <a:srgbClr val="080808"/>
                </a:solidFill>
                <a:ea typeface="楷体_GB2312" panose="02010609030101010101" pitchFamily="49" charset="-122"/>
              </a:rPr>
              <a:t>当</a:t>
            </a:r>
            <a:r>
              <a:rPr lang="en-US" altLang="zh-CN" i="1" dirty="0">
                <a:solidFill>
                  <a:srgbClr val="080808"/>
                </a:solidFill>
                <a:ea typeface="楷体_GB2312" panose="02010609030101010101" pitchFamily="49" charset="-122"/>
              </a:rPr>
              <a:t>n</a:t>
            </a:r>
            <a:r>
              <a:rPr lang="en-US" altLang="zh-CN" dirty="0">
                <a:solidFill>
                  <a:srgbClr val="080808"/>
                </a:solidFill>
                <a:ea typeface="楷体_GB2312" panose="02010609030101010101" pitchFamily="49" charset="-122"/>
              </a:rPr>
              <a:t>=</a:t>
            </a:r>
            <a:r>
              <a:rPr lang="en-US" altLang="zh-CN" i="1" dirty="0">
                <a:solidFill>
                  <a:srgbClr val="080808"/>
                </a:solidFill>
                <a:ea typeface="楷体_GB2312" panose="02010609030101010101" pitchFamily="49" charset="-122"/>
              </a:rPr>
              <a:t>k</a:t>
            </a:r>
            <a:r>
              <a:rPr lang="zh-CN" altLang="en-US" dirty="0">
                <a:solidFill>
                  <a:srgbClr val="080808"/>
                </a:solidFill>
                <a:ea typeface="楷体_GB2312" panose="02010609030101010101" pitchFamily="49" charset="-122"/>
              </a:rPr>
              <a:t>或</a:t>
            </a:r>
            <a:r>
              <a:rPr lang="en-US" altLang="zh-CN" i="1" dirty="0">
                <a:solidFill>
                  <a:srgbClr val="080808"/>
                </a:solidFill>
                <a:ea typeface="楷体_GB2312" panose="02010609030101010101" pitchFamily="49" charset="-122"/>
              </a:rPr>
              <a:t>k</a:t>
            </a:r>
            <a:r>
              <a:rPr lang="en-US" altLang="zh-CN" dirty="0">
                <a:solidFill>
                  <a:srgbClr val="080808"/>
                </a:solidFill>
                <a:ea typeface="楷体_GB2312" panose="02010609030101010101" pitchFamily="49" charset="-122"/>
              </a:rPr>
              <a:t>=0</a:t>
            </a:r>
            <a:r>
              <a:rPr lang="zh-CN" altLang="en-US" dirty="0">
                <a:solidFill>
                  <a:srgbClr val="080808"/>
                </a:solidFill>
                <a:ea typeface="楷体_GB2312" panose="02010609030101010101" pitchFamily="49" charset="-122"/>
              </a:rPr>
              <a:t>时，该问题可直接求解，数值均为</a:t>
            </a:r>
            <a:r>
              <a:rPr lang="en-US" altLang="zh-CN" dirty="0">
                <a:solidFill>
                  <a:srgbClr val="080808"/>
                </a:solidFill>
                <a:ea typeface="楷体_GB2312" panose="02010609030101010101" pitchFamily="49" charset="-122"/>
              </a:rPr>
              <a:t>1</a:t>
            </a:r>
            <a:r>
              <a:rPr lang="zh-CN" altLang="en-US" dirty="0">
                <a:solidFill>
                  <a:srgbClr val="080808"/>
                </a:solidFill>
                <a:ea typeface="楷体_GB2312" panose="02010609030101010101" pitchFamily="49" charset="-122"/>
              </a:rPr>
              <a:t>，这是算法的递归出口。因此，委员会问题的</a:t>
            </a:r>
            <a:r>
              <a:rPr lang="zh-CN" altLang="en-US" dirty="0">
                <a:solidFill>
                  <a:srgbClr val="FF00FF"/>
                </a:solidFill>
                <a:ea typeface="楷体_GB2312" panose="02010609030101010101" pitchFamily="49" charset="-122"/>
              </a:rPr>
              <a:t>递推定义式</a:t>
            </a:r>
            <a:r>
              <a:rPr lang="zh-CN" altLang="en-US" dirty="0">
                <a:solidFill>
                  <a:srgbClr val="080808"/>
                </a:solidFill>
                <a:ea typeface="楷体_GB2312" panose="02010609030101010101" pitchFamily="49" charset="-122"/>
              </a:rPr>
              <a:t>为： </a:t>
            </a:r>
            <a:endParaRPr lang="zh-CN" altLang="en-US" dirty="0">
              <a:solidFill>
                <a:srgbClr val="080808"/>
              </a:solidFill>
              <a:ea typeface="楷体_GB2312" panose="02010609030101010101" pitchFamily="49" charset="-122"/>
            </a:endParaRPr>
          </a:p>
        </p:txBody>
      </p:sp>
      <p:pic>
        <p:nvPicPr>
          <p:cNvPr id="3" name="图片 2"/>
          <p:cNvPicPr>
            <a:picLocks noChangeAspect="1"/>
          </p:cNvPicPr>
          <p:nvPr/>
        </p:nvPicPr>
        <p:blipFill>
          <a:blip r:embed="rId1"/>
          <a:stretch>
            <a:fillRect/>
          </a:stretch>
        </p:blipFill>
        <p:spPr>
          <a:xfrm>
            <a:off x="395536" y="3573016"/>
            <a:ext cx="7907753" cy="1332668"/>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uFillTx/>
                <a:latin typeface="Times New Roman" panose="02020603050405020304" pitchFamily="18" charset="0"/>
              </a:rPr>
              <a:t>到这里可能同学们仍然很难理解？为什么就可以一个递归就完成</a:t>
            </a:r>
            <a:r>
              <a:rPr lang="zh-CN" altLang="en-US" sz="2400" dirty="0">
                <a:solidFill>
                  <a:srgbClr val="080808"/>
                </a:solidFill>
                <a:uFillTx/>
                <a:latin typeface="Times New Roman" panose="02020603050405020304" pitchFamily="18" charset="0"/>
              </a:rPr>
              <a:t>求解？</a:t>
            </a:r>
            <a:endParaRPr lang="zh-CN" altLang="en-US" sz="2400" dirty="0">
              <a:solidFill>
                <a:srgbClr val="080808"/>
              </a:solidFill>
              <a:uFillTx/>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文本框 1"/>
              <p:cNvSpPr txBox="1"/>
              <p:nvPr/>
            </p:nvSpPr>
            <p:spPr>
              <a:xfrm>
                <a:off x="467360" y="2061210"/>
                <a:ext cx="6159500" cy="734695"/>
              </a:xfrm>
              <a:prstGeom prst="rect">
                <a:avLst/>
              </a:prstGeom>
              <a:noFill/>
            </p:spPr>
            <p:txBody>
              <a:bodyPr wrap="square" rtlCol="0">
                <a:noAutofit/>
              </a:bodyPr>
              <a:p>
                <a:r>
                  <a:rPr lang="zh-CN" altLang="en-US"/>
                  <a:t>从数学的角度上理解：</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𝑛</m:t>
                        </m:r>
                      </m:sub>
                      <m:sup>
                        <m:r>
                          <a:rPr lang="en-US" altLang="zh-CN" i="1">
                            <a:latin typeface="Cambria Math" panose="02040503050406030204" charset="0"/>
                            <a:cs typeface="Cambria Math" panose="02040503050406030204" charset="0"/>
                          </a:rPr>
                          <m:t>𝑚</m:t>
                        </m:r>
                      </m:sup>
                    </m:sSubSup>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𝑚</m:t>
                        </m:r>
                      </m:sup>
                    </m:sSubSup>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p>
                    </m:sSubSup>
                  </m:oMath>
                </a14:m>
                <a:endParaRPr lang="en-US" altLang="zh-CN"/>
              </a:p>
              <a:p>
                <a:r>
                  <a:rPr lang="en-US" altLang="zh-CN"/>
                  <a:t>​</a:t>
                </a:r>
                <a:endParaRPr lang="en-US" altLang="zh-CN"/>
              </a:p>
              <a:p>
                <a:endParaRPr lang="en-US" altLang="zh-CN"/>
              </a:p>
            </p:txBody>
          </p:sp>
        </mc:Choice>
        <mc:Fallback>
          <p:sp>
            <p:nvSpPr>
              <p:cNvPr id="2" name="文本框 1"/>
              <p:cNvSpPr txBox="1">
                <a:spLocks noRot="1" noChangeAspect="1" noMove="1" noResize="1" noEditPoints="1" noAdjustHandles="1" noChangeArrowheads="1" noChangeShapeType="1" noTextEdit="1"/>
              </p:cNvSpPr>
              <p:nvPr/>
            </p:nvSpPr>
            <p:spPr>
              <a:xfrm>
                <a:off x="467360" y="2061210"/>
                <a:ext cx="6159500" cy="734695"/>
              </a:xfrm>
              <a:prstGeom prst="rect">
                <a:avLst/>
              </a:prstGeom>
              <a:blipFill rotWithShape="1">
                <a:blip r:embed="rId6"/>
                <a:stretch>
                  <a:fillRect b="-20657"/>
                </a:stretch>
              </a:blipFill>
            </p:spPr>
            <p:txBody>
              <a:bodyPr/>
              <a:lstStyle/>
              <a:p>
                <a:r>
                  <a:rPr lang="zh-CN" altLang="en-US">
                    <a:noFill/>
                  </a:rPr>
                  <a:t> </a:t>
                </a:r>
              </a:p>
            </p:txBody>
          </p:sp>
        </mc:Fallback>
      </mc:AlternateContent>
      <p:pic>
        <p:nvPicPr>
          <p:cNvPr id="4" name="图片 3" descr="1738131-20190816153759883-443543513"/>
          <p:cNvPicPr>
            <a:picLocks noChangeAspect="1"/>
          </p:cNvPicPr>
          <p:nvPr/>
        </p:nvPicPr>
        <p:blipFill>
          <a:blip r:embed="rId7"/>
          <a:srcRect l="14337" t="12762" r="4375" b="20309"/>
          <a:stretch>
            <a:fillRect/>
          </a:stretch>
        </p:blipFill>
        <p:spPr>
          <a:xfrm>
            <a:off x="2267585" y="2493010"/>
            <a:ext cx="4896485" cy="302387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530" y="1268760"/>
            <a:ext cx="8572940"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uFillTx/>
                <a:latin typeface="Times New Roman" panose="02020603050405020304" pitchFamily="18" charset="0"/>
              </a:rPr>
              <a:t>int committee (int n, int k)</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if(k == 0)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1;	      //</a:t>
            </a:r>
            <a:r>
              <a:rPr lang="zh-CN" altLang="en-US" sz="2400" dirty="0">
                <a:solidFill>
                  <a:srgbClr val="080808"/>
                </a:solidFill>
                <a:uFillTx/>
                <a:latin typeface="Times New Roman" panose="02020603050405020304" pitchFamily="18" charset="0"/>
              </a:rPr>
              <a:t>递归出口</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if(n == k)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1;	      //</a:t>
            </a:r>
            <a:r>
              <a:rPr lang="zh-CN" altLang="en-US" sz="2400" dirty="0">
                <a:solidFill>
                  <a:srgbClr val="080808"/>
                </a:solidFill>
                <a:uFillTx/>
                <a:latin typeface="Times New Roman" panose="02020603050405020304" pitchFamily="18" charset="0"/>
              </a:rPr>
              <a:t>递归出口</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committee (n-1, k-1) + committee (n-1, k);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a:t>
            </a:r>
            <a:r>
              <a:rPr lang="zh-CN" altLang="en-US" sz="2400" dirty="0">
                <a:solidFill>
                  <a:srgbClr val="080808"/>
                </a:solidFill>
                <a:uFillTx/>
                <a:latin typeface="Times New Roman" panose="02020603050405020304" pitchFamily="18" charset="0"/>
              </a:rPr>
              <a:t>递归调用 </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例</a:t>
            </a:r>
            <a:r>
              <a:rPr lang="en-US" altLang="zh-CN" sz="2400" dirty="0">
                <a:solidFill>
                  <a:srgbClr val="080808"/>
                </a:solidFill>
                <a:uFillTx/>
                <a:latin typeface="Times New Roman" panose="02020603050405020304" pitchFamily="18" charset="0"/>
              </a:rPr>
              <a:t>3.6】</a:t>
            </a:r>
            <a:r>
              <a:rPr lang="zh-CN" altLang="en-US" sz="2400" dirty="0">
                <a:solidFill>
                  <a:srgbClr val="080808"/>
                </a:solidFill>
                <a:uFillTx/>
                <a:latin typeface="Times New Roman" panose="02020603050405020304" pitchFamily="18" charset="0"/>
              </a:rPr>
              <a:t>排队买票问题。现在有一场电影在售票，一张影票的价格是</a:t>
            </a:r>
            <a:r>
              <a:rPr lang="en-US" altLang="zh-CN" sz="2400" dirty="0">
                <a:solidFill>
                  <a:srgbClr val="080808"/>
                </a:solidFill>
                <a:uFillTx/>
                <a:latin typeface="Times New Roman" panose="02020603050405020304" pitchFamily="18" charset="0"/>
              </a:rPr>
              <a:t>50</a:t>
            </a:r>
            <a:r>
              <a:rPr lang="zh-CN" altLang="en-US" sz="2400" dirty="0">
                <a:solidFill>
                  <a:srgbClr val="080808"/>
                </a:solidFill>
                <a:uFillTx/>
                <a:latin typeface="Times New Roman" panose="02020603050405020304" pitchFamily="18" charset="0"/>
              </a:rPr>
              <a:t>元，现在有</a:t>
            </a:r>
            <a:r>
              <a:rPr lang="en-US" altLang="zh-CN" sz="2400" dirty="0" err="1">
                <a:solidFill>
                  <a:srgbClr val="080808"/>
                </a:solidFill>
                <a:uFillTx/>
                <a:latin typeface="Times New Roman" panose="02020603050405020304" pitchFamily="18" charset="0"/>
              </a:rPr>
              <a:t>m+n</a:t>
            </a:r>
            <a:r>
              <a:rPr lang="zh-CN" altLang="en-US" sz="2400" dirty="0">
                <a:solidFill>
                  <a:srgbClr val="080808"/>
                </a:solidFill>
                <a:uFillTx/>
                <a:latin typeface="Times New Roman" panose="02020603050405020304" pitchFamily="18" charset="0"/>
              </a:rPr>
              <a:t>个人在排队等待购票，其中有</a:t>
            </a:r>
            <a:r>
              <a:rPr lang="en-US" altLang="zh-CN" sz="2400" dirty="0">
                <a:solidFill>
                  <a:srgbClr val="080808"/>
                </a:solidFill>
                <a:uFillTx/>
                <a:latin typeface="Times New Roman" panose="02020603050405020304" pitchFamily="18" charset="0"/>
              </a:rPr>
              <a:t>m</a:t>
            </a:r>
            <a:r>
              <a:rPr lang="zh-CN" altLang="en-US" sz="2400" dirty="0">
                <a:solidFill>
                  <a:srgbClr val="080808"/>
                </a:solidFill>
                <a:uFillTx/>
                <a:latin typeface="Times New Roman" panose="02020603050405020304" pitchFamily="18" charset="0"/>
              </a:rPr>
              <a:t>个人拿的是面额</a:t>
            </a:r>
            <a:r>
              <a:rPr lang="en-US" altLang="zh-CN" sz="2400" dirty="0">
                <a:solidFill>
                  <a:srgbClr val="080808"/>
                </a:solidFill>
                <a:uFillTx/>
                <a:latin typeface="Times New Roman" panose="02020603050405020304" pitchFamily="18" charset="0"/>
              </a:rPr>
              <a:t>50</a:t>
            </a:r>
            <a:r>
              <a:rPr lang="zh-CN" altLang="en-US" sz="2400" dirty="0">
                <a:solidFill>
                  <a:srgbClr val="080808"/>
                </a:solidFill>
                <a:uFillTx/>
                <a:latin typeface="Times New Roman" panose="02020603050405020304" pitchFamily="18" charset="0"/>
              </a:rPr>
              <a:t>元的钞票，另</a:t>
            </a:r>
            <a:r>
              <a:rPr lang="en-US" altLang="zh-CN" sz="2400" dirty="0">
                <a:solidFill>
                  <a:srgbClr val="080808"/>
                </a:solidFill>
                <a:uFillTx/>
                <a:latin typeface="Times New Roman" panose="02020603050405020304" pitchFamily="18" charset="0"/>
              </a:rPr>
              <a:t>n</a:t>
            </a:r>
            <a:r>
              <a:rPr lang="zh-CN" altLang="en-US" sz="2400" dirty="0">
                <a:solidFill>
                  <a:srgbClr val="080808"/>
                </a:solidFill>
                <a:uFillTx/>
                <a:latin typeface="Times New Roman" panose="02020603050405020304" pitchFamily="18" charset="0"/>
              </a:rPr>
              <a:t>个人拿的是面额</a:t>
            </a:r>
            <a:r>
              <a:rPr lang="en-US" altLang="zh-CN" sz="2400" dirty="0">
                <a:solidFill>
                  <a:srgbClr val="080808"/>
                </a:solidFill>
                <a:uFillTx/>
                <a:latin typeface="Times New Roman" panose="02020603050405020304" pitchFamily="18" charset="0"/>
              </a:rPr>
              <a:t>100</a:t>
            </a:r>
            <a:r>
              <a:rPr lang="zh-CN" altLang="en-US" sz="2400" dirty="0">
                <a:solidFill>
                  <a:srgbClr val="080808"/>
                </a:solidFill>
                <a:uFillTx/>
                <a:latin typeface="Times New Roman" panose="02020603050405020304" pitchFamily="18" charset="0"/>
              </a:rPr>
              <a:t>元的钞票。设计算法求出这</a:t>
            </a:r>
            <a:r>
              <a:rPr lang="en-US" altLang="zh-CN" sz="2400" dirty="0" err="1">
                <a:solidFill>
                  <a:srgbClr val="080808"/>
                </a:solidFill>
                <a:uFillTx/>
                <a:latin typeface="Times New Roman" panose="02020603050405020304" pitchFamily="18" charset="0"/>
              </a:rPr>
              <a:t>m+n</a:t>
            </a:r>
            <a:r>
              <a:rPr lang="zh-CN" altLang="en-US" sz="2400" dirty="0">
                <a:solidFill>
                  <a:srgbClr val="080808"/>
                </a:solidFill>
                <a:uFillTx/>
                <a:latin typeface="Times New Roman" panose="02020603050405020304" pitchFamily="18" charset="0"/>
              </a:rPr>
              <a:t>个人排队购票，售票处不会出现找不开钱的局面的不同排队种数 。（假设初始状态下售票时售票处没有零钱，拿同样面值钞票的人对换位置为同一种排队。）。</a:t>
            </a:r>
            <a:endParaRPr lang="zh-CN" altLang="en-US" sz="2400" dirty="0">
              <a:solidFill>
                <a:srgbClr val="080808"/>
              </a:solidFill>
              <a:uFillTx/>
              <a:latin typeface="Times New Roman" panose="02020603050405020304" pitchFamily="18" charset="0"/>
            </a:endParaRPr>
          </a:p>
        </p:txBody>
      </p:sp>
      <p:sp>
        <p:nvSpPr>
          <p:cNvPr id="2" name="Text Box 4"/>
          <p:cNvSpPr txBox="1">
            <a:spLocks noChangeArrowheads="1"/>
          </p:cNvSpPr>
          <p:nvPr/>
        </p:nvSpPr>
        <p:spPr bwMode="auto">
          <a:xfrm>
            <a:off x="395464" y="3645059"/>
            <a:ext cx="860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107504" y="3861048"/>
            <a:ext cx="5649181"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uFillTx/>
                <a:latin typeface="Times New Roman" panose="02020603050405020304" pitchFamily="18" charset="0"/>
              </a:rPr>
              <a:t>由此得出递推定义式如下所示</a:t>
            </a:r>
            <a:r>
              <a:rPr lang="zh-CN" altLang="en-US" sz="2400" dirty="0" smtClean="0">
                <a:solidFill>
                  <a:srgbClr val="080808"/>
                </a:solidFill>
                <a:uFillTx/>
                <a:latin typeface="Times New Roman" panose="02020603050405020304" pitchFamily="18" charset="0"/>
              </a:rPr>
              <a:t>：</a:t>
            </a:r>
            <a:endParaRPr lang="zh-CN" altLang="en-US" sz="2400" dirty="0" smtClean="0">
              <a:solidFill>
                <a:srgbClr val="080808"/>
              </a:solidFill>
              <a:uFillTx/>
              <a:latin typeface="Times New Roman" panose="02020603050405020304" pitchFamily="18" charset="0"/>
            </a:endParaRPr>
          </a:p>
        </p:txBody>
      </p:sp>
      <p:pic>
        <p:nvPicPr>
          <p:cNvPr id="5" name="图片 4"/>
          <p:cNvPicPr>
            <a:picLocks noChangeAspect="1"/>
          </p:cNvPicPr>
          <p:nvPr/>
        </p:nvPicPr>
        <p:blipFill>
          <a:blip r:embed="rId6"/>
          <a:stretch>
            <a:fillRect/>
          </a:stretch>
        </p:blipFill>
        <p:spPr>
          <a:xfrm>
            <a:off x="1115616" y="4869160"/>
            <a:ext cx="7185721" cy="108012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571060" y="1074509"/>
            <a:ext cx="8001880" cy="452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uFillTx/>
                <a:latin typeface="Times New Roman" panose="02020603050405020304" pitchFamily="18" charset="0"/>
              </a:rPr>
              <a:t>long tickets (int m, int n)</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long y;</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if(n==0)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y=1;</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else if(m&lt;n)</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y=0;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else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y= tickets (m,n-1)+ tickets (m-1,n);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a:t>
            </a:r>
            <a:r>
              <a:rPr lang="zh-CN" altLang="en-US" sz="2400" dirty="0">
                <a:solidFill>
                  <a:srgbClr val="080808"/>
                </a:solidFill>
                <a:uFillTx/>
                <a:latin typeface="Times New Roman" panose="02020603050405020304" pitchFamily="18" charset="0"/>
              </a:rPr>
              <a:t>递归调用  </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return(y);</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
        <p:nvSpPr>
          <p:cNvPr id="3" name="矩形 2"/>
          <p:cNvSpPr/>
          <p:nvPr/>
        </p:nvSpPr>
        <p:spPr>
          <a:xfrm>
            <a:off x="7884795" y="1917065"/>
            <a:ext cx="434975" cy="1250315"/>
          </a:xfrm>
          <a:prstGeom prst="rect">
            <a:avLst/>
          </a:prstGeom>
          <a:noFill/>
          <a:ln w="28575" cap="flat" cmpd="sng" algn="ctr">
            <a:solidFill>
              <a:schemeClr val="tx2"/>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7912100" y="2138045"/>
            <a:ext cx="153035" cy="645160"/>
          </a:xfrm>
          <a:prstGeom prst="rect">
            <a:avLst/>
          </a:prstGeom>
          <a:noFill/>
        </p:spPr>
        <p:txBody>
          <a:bodyPr wrap="square" rtlCol="0">
            <a:spAutoFit/>
          </a:bodyPr>
          <a:p>
            <a:r>
              <a:rPr lang="zh-CN" altLang="en-US"/>
              <a:t>前台</a:t>
            </a:r>
            <a:endParaRPr lang="zh-CN" altLang="en-US"/>
          </a:p>
        </p:txBody>
      </p:sp>
      <p:sp>
        <p:nvSpPr>
          <p:cNvPr id="5" name="文本框 4"/>
          <p:cNvSpPr txBox="1"/>
          <p:nvPr/>
        </p:nvSpPr>
        <p:spPr>
          <a:xfrm>
            <a:off x="5405755" y="1557020"/>
            <a:ext cx="2702560" cy="368300"/>
          </a:xfrm>
          <a:prstGeom prst="rect">
            <a:avLst/>
          </a:prstGeom>
          <a:noFill/>
        </p:spPr>
        <p:txBody>
          <a:bodyPr wrap="square" rtlCol="0">
            <a:spAutoFit/>
          </a:bodyPr>
          <a:p>
            <a:r>
              <a:rPr lang="en-US" altLang="zh-CN">
                <a:solidFill>
                  <a:schemeClr val="tx1"/>
                </a:solidFill>
                <a:uFillTx/>
                <a:latin typeface="Times New Roman" panose="02020603050405020304" pitchFamily="18" charset="0"/>
              </a:rPr>
              <a:t>m+n      ...      3      2     1</a:t>
            </a:r>
            <a:r>
              <a:rPr lang="en-US" altLang="zh-CN"/>
              <a:t> </a:t>
            </a:r>
            <a:endParaRPr lang="en-US" altLang="zh-CN"/>
          </a:p>
        </p:txBody>
      </p:sp>
      <p:sp>
        <p:nvSpPr>
          <p:cNvPr id="6" name="文本框 5"/>
          <p:cNvSpPr txBox="1"/>
          <p:nvPr/>
        </p:nvSpPr>
        <p:spPr>
          <a:xfrm>
            <a:off x="5507990" y="2138045"/>
            <a:ext cx="466725" cy="309245"/>
          </a:xfrm>
          <a:prstGeom prst="rect">
            <a:avLst/>
          </a:prstGeom>
          <a:noFill/>
        </p:spPr>
        <p:txBody>
          <a:bodyPr wrap="square" rtlCol="0">
            <a:noAutofit/>
          </a:bodyPr>
          <a:p>
            <a:r>
              <a:rPr lang="en-US" altLang="zh-CN">
                <a:solidFill>
                  <a:schemeClr val="tx1"/>
                </a:solidFill>
                <a:uFillTx/>
                <a:latin typeface="宋体" panose="02010600030101010101" pitchFamily="2" charset="-122"/>
              </a:rPr>
              <a:t>▲</a:t>
            </a:r>
            <a:endParaRPr lang="en-US" altLang="zh-CN">
              <a:solidFill>
                <a:schemeClr val="tx1"/>
              </a:solidFill>
              <a:uFillTx/>
              <a:latin typeface="宋体" panose="02010600030101010101" pitchFamily="2" charset="-122"/>
            </a:endParaRPr>
          </a:p>
        </p:txBody>
      </p:sp>
      <p:sp>
        <p:nvSpPr>
          <p:cNvPr id="7" name="文本框 6"/>
          <p:cNvSpPr txBox="1"/>
          <p:nvPr/>
        </p:nvSpPr>
        <p:spPr>
          <a:xfrm>
            <a:off x="5507990" y="2783205"/>
            <a:ext cx="411480" cy="368300"/>
          </a:xfrm>
          <a:prstGeom prst="rect">
            <a:avLst/>
          </a:prstGeom>
          <a:noFill/>
        </p:spPr>
        <p:txBody>
          <a:bodyPr wrap="none" rtlCol="0" anchor="t">
            <a:spAutoFit/>
          </a:bodyPr>
          <a:p>
            <a:r>
              <a:rPr lang="zh-CN" altLang="en-US">
                <a:latin typeface="宋体" panose="02010600030101010101" pitchFamily="2" charset="-122"/>
              </a:rPr>
              <a:t>●</a:t>
            </a:r>
            <a:endParaRPr lang="zh-CN" altLang="en-US">
              <a:latin typeface="宋体" panose="02010600030101010101" pitchFamily="2" charset="-122"/>
            </a:endParaRPr>
          </a:p>
        </p:txBody>
      </p:sp>
      <p:cxnSp>
        <p:nvCxnSpPr>
          <p:cNvPr id="8" name="直接连接符 7"/>
          <p:cNvCxnSpPr/>
          <p:nvPr/>
        </p:nvCxnSpPr>
        <p:spPr>
          <a:xfrm flipH="1">
            <a:off x="6123940" y="1196975"/>
            <a:ext cx="0" cy="2341880"/>
          </a:xfrm>
          <a:prstGeom prst="line">
            <a:avLst/>
          </a:prstGeom>
          <a:solidFill>
            <a:schemeClr val="accent1"/>
          </a:solidFill>
          <a:ln w="28575" cap="flat" cmpd="sng" algn="ctr">
            <a:solidFill>
              <a:srgbClr val="FF0000"/>
            </a:solidFill>
            <a:prstDash val="dashDot"/>
            <a:round/>
            <a:headEnd type="none" w="med" len="med"/>
            <a:tailEnd type="none" w="med" len="med"/>
          </a:ln>
        </p:spPr>
      </p:cxnSp>
      <p:sp>
        <p:nvSpPr>
          <p:cNvPr id="9" name="文本框 8"/>
          <p:cNvSpPr txBox="1"/>
          <p:nvPr/>
        </p:nvSpPr>
        <p:spPr>
          <a:xfrm>
            <a:off x="5406390" y="3573145"/>
            <a:ext cx="3514090" cy="396240"/>
          </a:xfrm>
          <a:prstGeom prst="rect">
            <a:avLst/>
          </a:prstGeom>
          <a:noFill/>
        </p:spPr>
        <p:txBody>
          <a:bodyPr wrap="square" rtlCol="0">
            <a:noAutofit/>
          </a:bodyPr>
          <a:p>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表示</a:t>
            </a:r>
            <a:r>
              <a:rPr lang="en-US" altLang="zh-CN">
                <a:solidFill>
                  <a:schemeClr val="tx1"/>
                </a:solidFill>
                <a:uFillTx/>
                <a:latin typeface="Times New Roman" panose="02020603050405020304" pitchFamily="18" charset="0"/>
              </a:rPr>
              <a:t>100</a:t>
            </a:r>
            <a:r>
              <a:rPr lang="zh-CN" altLang="en-US">
                <a:solidFill>
                  <a:schemeClr val="tx1"/>
                </a:solidFill>
                <a:uFillTx/>
                <a:latin typeface="Times New Roman" panose="02020603050405020304" pitchFamily="18" charset="0"/>
              </a:rPr>
              <a:t>的人，</a:t>
            </a:r>
            <a:r>
              <a:rPr lang="zh-CN" altLang="en-US">
                <a:solidFill>
                  <a:schemeClr val="tx1"/>
                </a:solidFill>
                <a:uFillTx/>
                <a:latin typeface="Times New Roman" panose="02020603050405020304" pitchFamily="18" charset="0"/>
                <a:sym typeface="+mn-ea"/>
              </a:rPr>
              <a:t>●表示</a:t>
            </a:r>
            <a:r>
              <a:rPr lang="en-US" altLang="zh-CN">
                <a:solidFill>
                  <a:schemeClr val="tx1"/>
                </a:solidFill>
                <a:uFillTx/>
                <a:latin typeface="Times New Roman" panose="02020603050405020304" pitchFamily="18" charset="0"/>
                <a:sym typeface="+mn-ea"/>
              </a:rPr>
              <a:t>50</a:t>
            </a:r>
            <a:r>
              <a:rPr lang="zh-CN" altLang="en-US">
                <a:solidFill>
                  <a:schemeClr val="tx1"/>
                </a:solidFill>
                <a:uFillTx/>
                <a:latin typeface="Times New Roman" panose="02020603050405020304" pitchFamily="18" charset="0"/>
                <a:sym typeface="+mn-ea"/>
              </a:rPr>
              <a:t>的人。</a:t>
            </a:r>
            <a:endParaRPr lang="zh-CN" altLang="en-US">
              <a:solidFill>
                <a:schemeClr val="tx1"/>
              </a:solidFill>
              <a:uFillTx/>
              <a:latin typeface="Times New Roman" panose="02020603050405020304" pitchFamily="18" charset="0"/>
            </a:endParaRPr>
          </a:p>
          <a:p>
            <a:endParaRPr lang="zh-CN" altLang="en-US">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3.2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分治法概述</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539550" y="1844505"/>
            <a:ext cx="813690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将待解决的问题分成若干个子问题，</a:t>
            </a:r>
            <a:r>
              <a:rPr lang="zh-CN" altLang="en-US" sz="2400" dirty="0">
                <a:solidFill>
                  <a:srgbClr val="FF0000"/>
                </a:solidFill>
                <a:uFillTx/>
                <a:latin typeface="Times New Roman" panose="02020603050405020304" pitchFamily="18" charset="0"/>
              </a:rPr>
              <a:t>子问题与原问题有相同的性质</a:t>
            </a:r>
            <a:r>
              <a:rPr lang="zh-CN" altLang="en-US" sz="2400" dirty="0">
                <a:solidFill>
                  <a:srgbClr val="080808"/>
                </a:solidFill>
                <a:uFillTx/>
                <a:latin typeface="Times New Roman" panose="02020603050405020304" pitchFamily="18" charset="0"/>
              </a:rPr>
              <a:t>，依次求解子问题，最终将子问题合并就可以解决原问题。因为子问题与原问题有类似的性质，因此解决此问题就可以</a:t>
            </a:r>
            <a:r>
              <a:rPr lang="zh-CN" altLang="en-US" sz="2400" dirty="0">
                <a:solidFill>
                  <a:srgbClr val="FF0000"/>
                </a:solidFill>
                <a:uFillTx/>
                <a:latin typeface="Times New Roman" panose="02020603050405020304" pitchFamily="18" charset="0"/>
              </a:rPr>
              <a:t>利用递归</a:t>
            </a:r>
            <a:r>
              <a:rPr lang="zh-CN" altLang="en-US" sz="2400" dirty="0">
                <a:solidFill>
                  <a:srgbClr val="080808"/>
                </a:solidFill>
                <a:uFillTx/>
                <a:latin typeface="Times New Roman" panose="02020603050405020304" pitchFamily="18" charset="0"/>
              </a:rPr>
              <a:t>。</a:t>
            </a:r>
            <a:endParaRPr lang="zh-CN" altLang="en-US" sz="2400" dirty="0">
              <a:solidFill>
                <a:srgbClr val="080808"/>
              </a:solidFill>
              <a:uFillTx/>
              <a:latin typeface="Times New Roman" panose="02020603050405020304" pitchFamily="18" charset="0"/>
            </a:endParaRPr>
          </a:p>
        </p:txBody>
      </p:sp>
      <p:sp>
        <p:nvSpPr>
          <p:cNvPr id="2" name="圆角矩形 1"/>
          <p:cNvSpPr/>
          <p:nvPr/>
        </p:nvSpPr>
        <p:spPr>
          <a:xfrm>
            <a:off x="1979295" y="3519805"/>
            <a:ext cx="1176020" cy="56388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 name="文本框 2"/>
          <p:cNvSpPr txBox="1"/>
          <p:nvPr/>
        </p:nvSpPr>
        <p:spPr>
          <a:xfrm>
            <a:off x="2123440" y="3555365"/>
            <a:ext cx="1136650" cy="542925"/>
          </a:xfrm>
          <a:prstGeom prst="rect">
            <a:avLst/>
          </a:prstGeom>
          <a:noFill/>
        </p:spPr>
        <p:txBody>
          <a:bodyPr wrap="square" rtlCol="0">
            <a:noAutofit/>
          </a:bodyPr>
          <a:p>
            <a:r>
              <a:rPr lang="zh-CN" altLang="en-US"/>
              <a:t>大问题</a:t>
            </a:r>
            <a:endParaRPr lang="zh-CN" altLang="en-US"/>
          </a:p>
        </p:txBody>
      </p:sp>
      <p:sp>
        <p:nvSpPr>
          <p:cNvPr id="4" name="圆角矩形 3"/>
          <p:cNvSpPr/>
          <p:nvPr/>
        </p:nvSpPr>
        <p:spPr>
          <a:xfrm>
            <a:off x="1196975" y="459994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文本框 4"/>
          <p:cNvSpPr txBox="1"/>
          <p:nvPr/>
        </p:nvSpPr>
        <p:spPr>
          <a:xfrm>
            <a:off x="1341120" y="4599940"/>
            <a:ext cx="944880" cy="457200"/>
          </a:xfrm>
          <a:prstGeom prst="rect">
            <a:avLst/>
          </a:prstGeom>
          <a:noFill/>
        </p:spPr>
        <p:txBody>
          <a:bodyPr wrap="square" rtlCol="0">
            <a:noAutofit/>
          </a:bodyPr>
          <a:p>
            <a:r>
              <a:rPr lang="zh-CN" altLang="en-US" sz="1400"/>
              <a:t>小问题</a:t>
            </a:r>
            <a:endParaRPr lang="zh-CN" altLang="en-US" sz="1400"/>
          </a:p>
        </p:txBody>
      </p:sp>
      <p:sp>
        <p:nvSpPr>
          <p:cNvPr id="6" name="圆角矩形 5"/>
          <p:cNvSpPr/>
          <p:nvPr/>
        </p:nvSpPr>
        <p:spPr>
          <a:xfrm>
            <a:off x="2987675" y="459994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文本框 6"/>
          <p:cNvSpPr txBox="1"/>
          <p:nvPr/>
        </p:nvSpPr>
        <p:spPr>
          <a:xfrm>
            <a:off x="3131820" y="4599940"/>
            <a:ext cx="944880" cy="457200"/>
          </a:xfrm>
          <a:prstGeom prst="rect">
            <a:avLst/>
          </a:prstGeom>
          <a:noFill/>
        </p:spPr>
        <p:txBody>
          <a:bodyPr wrap="square" rtlCol="0">
            <a:noAutofit/>
          </a:bodyPr>
          <a:p>
            <a:r>
              <a:rPr lang="zh-CN" altLang="en-US" sz="1400"/>
              <a:t>小问题</a:t>
            </a:r>
            <a:endParaRPr lang="zh-CN" altLang="en-US" sz="1400"/>
          </a:p>
        </p:txBody>
      </p:sp>
      <p:sp>
        <p:nvSpPr>
          <p:cNvPr id="8" name="圆角矩形 7"/>
          <p:cNvSpPr/>
          <p:nvPr/>
        </p:nvSpPr>
        <p:spPr>
          <a:xfrm>
            <a:off x="458470"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 name="文本框 8"/>
          <p:cNvSpPr txBox="1"/>
          <p:nvPr/>
        </p:nvSpPr>
        <p:spPr>
          <a:xfrm>
            <a:off x="469265" y="5608320"/>
            <a:ext cx="944880" cy="457200"/>
          </a:xfrm>
          <a:prstGeom prst="rect">
            <a:avLst/>
          </a:prstGeom>
          <a:noFill/>
        </p:spPr>
        <p:txBody>
          <a:bodyPr wrap="square" rtlCol="0">
            <a:noAutofit/>
          </a:bodyPr>
          <a:p>
            <a:r>
              <a:rPr lang="zh-CN" altLang="en-US" sz="1400"/>
              <a:t>更小问题</a:t>
            </a:r>
            <a:endParaRPr lang="zh-CN" altLang="en-US" sz="1400"/>
          </a:p>
        </p:txBody>
      </p:sp>
      <p:sp>
        <p:nvSpPr>
          <p:cNvPr id="10" name="圆角矩形 9"/>
          <p:cNvSpPr/>
          <p:nvPr/>
        </p:nvSpPr>
        <p:spPr>
          <a:xfrm>
            <a:off x="1599565"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1610360" y="5608320"/>
            <a:ext cx="944880" cy="457200"/>
          </a:xfrm>
          <a:prstGeom prst="rect">
            <a:avLst/>
          </a:prstGeom>
          <a:noFill/>
        </p:spPr>
        <p:txBody>
          <a:bodyPr wrap="square" rtlCol="0">
            <a:noAutofit/>
          </a:bodyPr>
          <a:p>
            <a:r>
              <a:rPr lang="zh-CN" altLang="en-US" sz="1400"/>
              <a:t>更小问题</a:t>
            </a:r>
            <a:endParaRPr lang="zh-CN" altLang="en-US" sz="1400"/>
          </a:p>
        </p:txBody>
      </p:sp>
      <p:sp>
        <p:nvSpPr>
          <p:cNvPr id="12" name="圆角矩形 11"/>
          <p:cNvSpPr/>
          <p:nvPr/>
        </p:nvSpPr>
        <p:spPr>
          <a:xfrm>
            <a:off x="2835275"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2846070" y="5608320"/>
            <a:ext cx="944880" cy="457200"/>
          </a:xfrm>
          <a:prstGeom prst="rect">
            <a:avLst/>
          </a:prstGeom>
          <a:noFill/>
        </p:spPr>
        <p:txBody>
          <a:bodyPr wrap="square" rtlCol="0">
            <a:noAutofit/>
          </a:bodyPr>
          <a:p>
            <a:r>
              <a:rPr lang="zh-CN" altLang="en-US" sz="1400"/>
              <a:t>更小问题</a:t>
            </a:r>
            <a:endParaRPr lang="zh-CN" altLang="en-US" sz="1400"/>
          </a:p>
        </p:txBody>
      </p:sp>
      <p:sp>
        <p:nvSpPr>
          <p:cNvPr id="14" name="圆角矩形 13"/>
          <p:cNvSpPr/>
          <p:nvPr/>
        </p:nvSpPr>
        <p:spPr>
          <a:xfrm>
            <a:off x="3976370"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3987165" y="5608320"/>
            <a:ext cx="944880" cy="457200"/>
          </a:xfrm>
          <a:prstGeom prst="rect">
            <a:avLst/>
          </a:prstGeom>
          <a:noFill/>
        </p:spPr>
        <p:txBody>
          <a:bodyPr wrap="square" rtlCol="0">
            <a:noAutofit/>
          </a:bodyPr>
          <a:p>
            <a:r>
              <a:rPr lang="zh-CN" altLang="en-US" sz="1400"/>
              <a:t>更小问题</a:t>
            </a:r>
            <a:endParaRPr lang="zh-CN" altLang="en-US" sz="1400"/>
          </a:p>
        </p:txBody>
      </p:sp>
      <p:cxnSp>
        <p:nvCxnSpPr>
          <p:cNvPr id="16" name="直接连接符 15"/>
          <p:cNvCxnSpPr>
            <a:stCxn id="3" idx="2"/>
            <a:endCxn id="5" idx="0"/>
          </p:cNvCxnSpPr>
          <p:nvPr/>
        </p:nvCxnSpPr>
        <p:spPr>
          <a:xfrm flipH="1">
            <a:off x="1813560" y="4098290"/>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7" name="直接连接符 16"/>
          <p:cNvCxnSpPr>
            <a:endCxn id="7" idx="0"/>
          </p:cNvCxnSpPr>
          <p:nvPr/>
        </p:nvCxnSpPr>
        <p:spPr>
          <a:xfrm>
            <a:off x="2699385" y="4096385"/>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直接连接符 17"/>
          <p:cNvCxnSpPr>
            <a:endCxn id="9" idx="0"/>
          </p:cNvCxnSpPr>
          <p:nvPr/>
        </p:nvCxnSpPr>
        <p:spPr>
          <a:xfrm flipH="1">
            <a:off x="941705" y="4972685"/>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9" name="直接连接符 18"/>
          <p:cNvCxnSpPr>
            <a:endCxn id="11" idx="0"/>
          </p:cNvCxnSpPr>
          <p:nvPr/>
        </p:nvCxnSpPr>
        <p:spPr>
          <a:xfrm>
            <a:off x="1729105" y="4981575"/>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p:cNvCxnSpPr>
            <a:endCxn id="13" idx="0"/>
          </p:cNvCxnSpPr>
          <p:nvPr/>
        </p:nvCxnSpPr>
        <p:spPr>
          <a:xfrm flipH="1">
            <a:off x="3318510" y="4979035"/>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a:endCxn id="15" idx="0"/>
          </p:cNvCxnSpPr>
          <p:nvPr/>
        </p:nvCxnSpPr>
        <p:spPr>
          <a:xfrm>
            <a:off x="3491865" y="4987925"/>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2" name="文本框 21"/>
          <p:cNvSpPr txBox="1"/>
          <p:nvPr/>
        </p:nvSpPr>
        <p:spPr>
          <a:xfrm>
            <a:off x="1853565" y="6156325"/>
            <a:ext cx="1838325" cy="459105"/>
          </a:xfrm>
          <a:prstGeom prst="rect">
            <a:avLst/>
          </a:prstGeom>
          <a:noFill/>
        </p:spPr>
        <p:txBody>
          <a:bodyPr wrap="square" rtlCol="0" anchor="t">
            <a:noAutofit/>
          </a:bodyPr>
          <a:p>
            <a:pPr indent="457200">
              <a:spcBef>
                <a:spcPct val="50000"/>
              </a:spcBef>
              <a:buSzTx/>
              <a:buFontTx/>
              <a:buNone/>
            </a:pPr>
            <a:r>
              <a:rPr lang="en-US" altLang="zh-CN" sz="2400" dirty="0">
                <a:solidFill>
                  <a:schemeClr val="tx1"/>
                </a:solidFill>
                <a:uFillTx/>
                <a:latin typeface="Times New Roman" panose="02020603050405020304" pitchFamily="18" charset="0"/>
                <a:sym typeface="+mn-ea"/>
              </a:rPr>
              <a:t>......</a:t>
            </a:r>
            <a:endParaRPr lang="en-US" altLang="zh-CN" sz="2400" dirty="0">
              <a:solidFill>
                <a:schemeClr val="tx1"/>
              </a:solidFill>
              <a:uFillTx/>
              <a:latin typeface="Times New Roman" panose="02020603050405020304" pitchFamily="18" charset="0"/>
              <a:sym typeface="+mn-ea"/>
            </a:endParaRPr>
          </a:p>
        </p:txBody>
      </p:sp>
      <p:sp>
        <p:nvSpPr>
          <p:cNvPr id="23" name="圆角矩形 22"/>
          <p:cNvSpPr/>
          <p:nvPr/>
        </p:nvSpPr>
        <p:spPr>
          <a:xfrm>
            <a:off x="6273800" y="3249930"/>
            <a:ext cx="1007745" cy="50355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文本框 23"/>
          <p:cNvSpPr txBox="1"/>
          <p:nvPr/>
        </p:nvSpPr>
        <p:spPr>
          <a:xfrm>
            <a:off x="6300470" y="3284855"/>
            <a:ext cx="1136650" cy="542925"/>
          </a:xfrm>
          <a:prstGeom prst="rect">
            <a:avLst/>
          </a:prstGeom>
          <a:noFill/>
        </p:spPr>
        <p:txBody>
          <a:bodyPr wrap="square" rtlCol="0">
            <a:noAutofit/>
          </a:bodyPr>
          <a:p>
            <a:r>
              <a:rPr lang="zh-CN" altLang="en-US"/>
              <a:t>大问题</a:t>
            </a:r>
            <a:endParaRPr lang="zh-CN" altLang="en-US"/>
          </a:p>
        </p:txBody>
      </p:sp>
      <p:sp>
        <p:nvSpPr>
          <p:cNvPr id="26" name="圆角矩形 25"/>
          <p:cNvSpPr/>
          <p:nvPr/>
        </p:nvSpPr>
        <p:spPr>
          <a:xfrm>
            <a:off x="6273800" y="4186555"/>
            <a:ext cx="1007745" cy="50355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文本框 26"/>
          <p:cNvSpPr txBox="1"/>
          <p:nvPr/>
        </p:nvSpPr>
        <p:spPr>
          <a:xfrm>
            <a:off x="6300470" y="4221480"/>
            <a:ext cx="1136650" cy="542925"/>
          </a:xfrm>
          <a:prstGeom prst="rect">
            <a:avLst/>
          </a:prstGeom>
          <a:noFill/>
        </p:spPr>
        <p:txBody>
          <a:bodyPr wrap="square" rtlCol="0">
            <a:noAutofit/>
          </a:bodyPr>
          <a:p>
            <a:r>
              <a:rPr lang="zh-CN" altLang="en-US"/>
              <a:t>子问题</a:t>
            </a:r>
            <a:endParaRPr lang="zh-CN" altLang="en-US"/>
          </a:p>
        </p:txBody>
      </p:sp>
      <p:sp>
        <p:nvSpPr>
          <p:cNvPr id="30" name="圆角矩形 29"/>
          <p:cNvSpPr/>
          <p:nvPr/>
        </p:nvSpPr>
        <p:spPr>
          <a:xfrm>
            <a:off x="6345555" y="5791835"/>
            <a:ext cx="1007745" cy="50355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1" name="文本框 30"/>
          <p:cNvSpPr txBox="1"/>
          <p:nvPr/>
        </p:nvSpPr>
        <p:spPr>
          <a:xfrm>
            <a:off x="6372225" y="5826760"/>
            <a:ext cx="1136650" cy="542925"/>
          </a:xfrm>
          <a:prstGeom prst="rect">
            <a:avLst/>
          </a:prstGeom>
          <a:noFill/>
        </p:spPr>
        <p:txBody>
          <a:bodyPr wrap="square" rtlCol="0">
            <a:noAutofit/>
          </a:bodyPr>
          <a:p>
            <a:r>
              <a:rPr lang="zh-CN" altLang="en-US"/>
              <a:t>基问题</a:t>
            </a:r>
            <a:endParaRPr lang="zh-CN" altLang="en-US"/>
          </a:p>
        </p:txBody>
      </p:sp>
      <p:cxnSp>
        <p:nvCxnSpPr>
          <p:cNvPr id="32" name="直接箭头连接符 31"/>
          <p:cNvCxnSpPr/>
          <p:nvPr/>
        </p:nvCxnSpPr>
        <p:spPr>
          <a:xfrm>
            <a:off x="6777990" y="3754755"/>
            <a:ext cx="0" cy="393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3" name="直接箭头连接符 32"/>
          <p:cNvCxnSpPr/>
          <p:nvPr/>
        </p:nvCxnSpPr>
        <p:spPr>
          <a:xfrm>
            <a:off x="6777990" y="4692650"/>
            <a:ext cx="0" cy="393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4" name="直接箭头连接符 33"/>
          <p:cNvCxnSpPr/>
          <p:nvPr/>
        </p:nvCxnSpPr>
        <p:spPr>
          <a:xfrm>
            <a:off x="6777990" y="5411470"/>
            <a:ext cx="0" cy="393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5" name="文本框 34"/>
          <p:cNvSpPr txBox="1"/>
          <p:nvPr/>
        </p:nvSpPr>
        <p:spPr>
          <a:xfrm rot="5400000">
            <a:off x="6495415" y="4923155"/>
            <a:ext cx="422910" cy="635635"/>
          </a:xfrm>
          <a:prstGeom prst="rect">
            <a:avLst/>
          </a:prstGeom>
          <a:noFill/>
        </p:spPr>
        <p:txBody>
          <a:bodyPr wrap="square" rtlCol="0">
            <a:noAutofit/>
          </a:bodyPr>
          <a:p>
            <a:r>
              <a:rPr lang="en-US" altLang="zh-CN"/>
              <a:t>...</a:t>
            </a:r>
            <a:endParaRPr lang="en-US" altLang="zh-CN"/>
          </a:p>
        </p:txBody>
      </p:sp>
      <p:sp>
        <p:nvSpPr>
          <p:cNvPr id="36" name="圆角右箭头 35"/>
          <p:cNvSpPr/>
          <p:nvPr/>
        </p:nvSpPr>
        <p:spPr>
          <a:xfrm rot="18900000">
            <a:off x="6094095" y="5438140"/>
            <a:ext cx="423545" cy="450215"/>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圆角右箭头 36"/>
          <p:cNvSpPr/>
          <p:nvPr/>
        </p:nvSpPr>
        <p:spPr>
          <a:xfrm rot="18900000">
            <a:off x="5965190" y="3728720"/>
            <a:ext cx="423545" cy="450215"/>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矩形 3"/>
          <p:cNvSpPr>
            <a:spLocks noChangeArrowheads="1"/>
          </p:cNvSpPr>
          <p:nvPr/>
        </p:nvSpPr>
        <p:spPr bwMode="auto">
          <a:xfrm>
            <a:off x="5940425" y="4652963"/>
            <a:ext cx="3203575" cy="3603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SzTx/>
              <a:buFontTx/>
              <a:buNone/>
            </a:pPr>
            <a:endParaRPr lang="zh-CN" altLang="en-US" sz="2400">
              <a:latin typeface="Times New Roman" panose="02020603050405020304" pitchFamily="18" charset="0"/>
              <a:ea typeface="楷体_GB2312" panose="02010609030101010101" pitchFamily="49" charset="-122"/>
            </a:endParaRPr>
          </a:p>
        </p:txBody>
      </p:sp>
      <p:sp>
        <p:nvSpPr>
          <p:cNvPr id="9" name="Text Box 4"/>
          <p:cNvSpPr txBox="1">
            <a:spLocks noChangeArrowheads="1"/>
          </p:cNvSpPr>
          <p:nvPr/>
        </p:nvSpPr>
        <p:spPr bwMode="auto">
          <a:xfrm>
            <a:off x="467544" y="1144122"/>
            <a:ext cx="8136905" cy="2491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宋体" panose="02010600030101010101" pitchFamily="2" charset="-122"/>
              </a:rPr>
              <a:t>引入：假设现在有一块布，要求将这块布均匀地分成方块，且分出的方块要尽可能大。</a:t>
            </a:r>
            <a:endParaRPr lang="zh-CN" altLang="en-US" sz="2400" dirty="0">
              <a:solidFill>
                <a:srgbClr val="080808"/>
              </a:solidFill>
              <a:latin typeface="宋体" panose="02010600030101010101" pitchFamily="2" charset="-122"/>
            </a:endParaRPr>
          </a:p>
          <a:p>
            <a:pPr indent="457200">
              <a:spcBef>
                <a:spcPct val="50000"/>
              </a:spcBef>
              <a:buSzTx/>
              <a:buFontTx/>
              <a:buNone/>
            </a:pPr>
            <a:r>
              <a:rPr lang="zh-CN" altLang="en-US" sz="2400" dirty="0">
                <a:solidFill>
                  <a:srgbClr val="080808"/>
                </a:solidFill>
                <a:latin typeface="宋体" panose="02010600030101010101" pitchFamily="2" charset="-122"/>
              </a:rPr>
              <a:t>思路：使用分治策略，分治策略使用递归技术，因此解决问题时主要要考虑两个方面：一是找出递归出口，这种出口必须尽可能简单。二是不断将问题分解，缩小规模，直到符合递归出口条件。</a:t>
            </a:r>
            <a:endParaRPr lang="zh-CN" altLang="en-US" sz="2400" dirty="0">
              <a:solidFill>
                <a:srgbClr val="080808"/>
              </a:solidFill>
              <a:latin typeface="宋体" panose="02010600030101010101" pitchFamily="2" charset="-122"/>
            </a:endParaRPr>
          </a:p>
        </p:txBody>
      </p:sp>
      <p:grpSp>
        <p:nvGrpSpPr>
          <p:cNvPr id="10" name="组合 9"/>
          <p:cNvGrpSpPr/>
          <p:nvPr/>
        </p:nvGrpSpPr>
        <p:grpSpPr>
          <a:xfrm>
            <a:off x="2285628" y="3846897"/>
            <a:ext cx="5256584" cy="2332856"/>
            <a:chOff x="0" y="-58922"/>
            <a:chExt cx="4510480" cy="2070653"/>
          </a:xfrm>
        </p:grpSpPr>
        <p:sp>
          <p:nvSpPr>
            <p:cNvPr id="11" name="矩形 10"/>
            <p:cNvSpPr/>
            <p:nvPr/>
          </p:nvSpPr>
          <p:spPr>
            <a:xfrm>
              <a:off x="0" y="482804"/>
              <a:ext cx="3869741" cy="1528927"/>
            </a:xfrm>
            <a:prstGeom prst="rect">
              <a:avLst/>
            </a:prstGeom>
            <a:blipFill>
              <a:blip r:embed="rId6"/>
              <a:tile tx="0" ty="0" sx="100000" sy="100000" flip="none" algn="tl"/>
            </a:bli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2" name="文本框 2"/>
            <p:cNvSpPr txBox="1">
              <a:spLocks noChangeArrowheads="1"/>
            </p:cNvSpPr>
            <p:nvPr/>
          </p:nvSpPr>
          <p:spPr bwMode="auto">
            <a:xfrm>
              <a:off x="1594714" y="-58922"/>
              <a:ext cx="680146" cy="32957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2"/>
            <p:cNvSpPr txBox="1">
              <a:spLocks noChangeArrowheads="1"/>
            </p:cNvSpPr>
            <p:nvPr/>
          </p:nvSpPr>
          <p:spPr bwMode="auto">
            <a:xfrm>
              <a:off x="4001413" y="1025509"/>
              <a:ext cx="509067" cy="32957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右大括号 13"/>
            <p:cNvSpPr/>
            <p:nvPr/>
          </p:nvSpPr>
          <p:spPr>
            <a:xfrm rot="16200000">
              <a:off x="1843430" y="-1565452"/>
              <a:ext cx="174625" cy="384683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5" name="右大括号 14"/>
            <p:cNvSpPr/>
            <p:nvPr/>
          </p:nvSpPr>
          <p:spPr>
            <a:xfrm>
              <a:off x="3913632" y="482804"/>
              <a:ext cx="153619" cy="152844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190596" y="1133521"/>
            <a:ext cx="864096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第一步，先找出递归出口，对于这个问题最容易处理的情况是，一条边的长度是另外一条边的整数倍。</a:t>
            </a:r>
            <a:endParaRPr lang="zh-CN" altLang="en-US" sz="2000" dirty="0">
              <a:solidFill>
                <a:srgbClr val="080808"/>
              </a:solidFill>
              <a:uFillTx/>
              <a:latin typeface="Times New Roman" panose="02020603050405020304" pitchFamily="18" charset="0"/>
            </a:endParaRPr>
          </a:p>
          <a:p>
            <a:pPr indent="457200">
              <a:spcBef>
                <a:spcPct val="50000"/>
              </a:spcBef>
              <a:buSzTx/>
              <a:buFontTx/>
              <a:buNone/>
            </a:pPr>
            <a:r>
              <a:rPr lang="zh-CN" altLang="en-US" sz="2000" dirty="0">
                <a:solidFill>
                  <a:srgbClr val="080808"/>
                </a:solidFill>
                <a:uFillTx/>
                <a:latin typeface="Times New Roman" panose="02020603050405020304" pitchFamily="18" charset="0"/>
              </a:rPr>
              <a:t>第二步，分解问题，找出递归条件。根据分治策略，缩小问题规模。如何缩小问题的规模呢？首先找出这块布可以分出的最大方块，如下</a:t>
            </a:r>
            <a:r>
              <a:rPr lang="zh-CN" altLang="en-US" sz="2000" dirty="0" smtClean="0">
                <a:solidFill>
                  <a:srgbClr val="080808"/>
                </a:solidFill>
                <a:uFillTx/>
                <a:latin typeface="Times New Roman" panose="02020603050405020304" pitchFamily="18" charset="0"/>
              </a:rPr>
              <a:t>图所示：</a:t>
            </a:r>
            <a:endParaRPr lang="zh-CN" altLang="en-US" sz="2000" dirty="0" smtClean="0">
              <a:solidFill>
                <a:srgbClr val="080808"/>
              </a:solidFill>
              <a:uFillTx/>
              <a:latin typeface="Times New Roman" panose="02020603050405020304" pitchFamily="18" charset="0"/>
            </a:endParaRPr>
          </a:p>
        </p:txBody>
      </p:sp>
      <p:grpSp>
        <p:nvGrpSpPr>
          <p:cNvPr id="6" name="组合 5"/>
          <p:cNvGrpSpPr/>
          <p:nvPr/>
        </p:nvGrpSpPr>
        <p:grpSpPr>
          <a:xfrm>
            <a:off x="2123728" y="3284984"/>
            <a:ext cx="4204334" cy="1817370"/>
            <a:chOff x="0" y="0"/>
            <a:chExt cx="4205960" cy="1818183"/>
          </a:xfrm>
        </p:grpSpPr>
        <p:grpSp>
          <p:nvGrpSpPr>
            <p:cNvPr id="7" name="组合 6"/>
            <p:cNvGrpSpPr/>
            <p:nvPr/>
          </p:nvGrpSpPr>
          <p:grpSpPr>
            <a:xfrm>
              <a:off x="0" y="0"/>
              <a:ext cx="4193514" cy="1817548"/>
              <a:chOff x="0" y="0"/>
              <a:chExt cx="4193514" cy="1817548"/>
            </a:xfrm>
          </p:grpSpPr>
          <p:sp>
            <p:nvSpPr>
              <p:cNvPr id="15" name="文本框 2"/>
              <p:cNvSpPr txBox="1">
                <a:spLocks noChangeArrowheads="1"/>
              </p:cNvSpPr>
              <p:nvPr/>
            </p:nvSpPr>
            <p:spPr bwMode="auto">
              <a:xfrm>
                <a:off x="980236"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2"/>
              <p:cNvSpPr txBox="1">
                <a:spLocks noChangeArrowheads="1"/>
              </p:cNvSpPr>
              <p:nvPr/>
            </p:nvSpPr>
            <p:spPr bwMode="auto">
              <a:xfrm>
                <a:off x="0" y="950976"/>
                <a:ext cx="46418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右大括号 16"/>
              <p:cNvSpPr/>
              <p:nvPr/>
            </p:nvSpPr>
            <p:spPr>
              <a:xfrm rot="16200000">
                <a:off x="1155801" y="-336499"/>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8" name="右大括号 17"/>
              <p:cNvSpPr/>
              <p:nvPr/>
            </p:nvSpPr>
            <p:spPr>
              <a:xfrm flipH="1">
                <a:off x="365760" y="468173"/>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9" name="文本框 2"/>
              <p:cNvSpPr txBox="1">
                <a:spLocks noChangeArrowheads="1"/>
              </p:cNvSpPr>
              <p:nvPr/>
            </p:nvSpPr>
            <p:spPr bwMode="auto">
              <a:xfrm>
                <a:off x="2326233"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右大括号 19"/>
              <p:cNvSpPr/>
              <p:nvPr/>
            </p:nvSpPr>
            <p:spPr>
              <a:xfrm rot="16200000">
                <a:off x="2509113" y="-336499"/>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1" name="文本框 2"/>
              <p:cNvSpPr txBox="1">
                <a:spLocks noChangeArrowheads="1"/>
              </p:cNvSpPr>
              <p:nvPr/>
            </p:nvSpPr>
            <p:spPr bwMode="auto">
              <a:xfrm>
                <a:off x="3401568"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右大括号 21"/>
              <p:cNvSpPr/>
              <p:nvPr/>
            </p:nvSpPr>
            <p:spPr>
              <a:xfrm rot="16200000">
                <a:off x="3642969" y="-117043"/>
                <a:ext cx="183515" cy="9175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grpSp>
          <p:nvGrpSpPr>
            <p:cNvPr id="8" name="组合 7"/>
            <p:cNvGrpSpPr/>
            <p:nvPr/>
          </p:nvGrpSpPr>
          <p:grpSpPr>
            <a:xfrm>
              <a:off x="570585" y="468173"/>
              <a:ext cx="3635375" cy="1350010"/>
              <a:chOff x="570585" y="468173"/>
              <a:chExt cx="3635375" cy="1350010"/>
            </a:xfrm>
          </p:grpSpPr>
          <p:sp>
            <p:nvSpPr>
              <p:cNvPr id="9" name="矩形 8"/>
              <p:cNvSpPr/>
              <p:nvPr/>
            </p:nvSpPr>
            <p:spPr>
              <a:xfrm>
                <a:off x="570585" y="468173"/>
                <a:ext cx="3635375" cy="1350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10" name="直接连接符 9"/>
              <p:cNvCxnSpPr/>
              <p:nvPr/>
            </p:nvCxnSpPr>
            <p:spPr>
              <a:xfrm>
                <a:off x="1923897" y="468173"/>
                <a:ext cx="0" cy="1350010"/>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a:off x="3277209" y="468173"/>
                <a:ext cx="0" cy="1350010"/>
              </a:xfrm>
              <a:prstGeom prst="line">
                <a:avLst/>
              </a:prstGeom>
            </p:spPr>
            <p:style>
              <a:lnRef idx="1">
                <a:schemeClr val="dk1"/>
              </a:lnRef>
              <a:fillRef idx="0">
                <a:schemeClr val="dk1"/>
              </a:fillRef>
              <a:effectRef idx="0">
                <a:schemeClr val="dk1"/>
              </a:effectRef>
              <a:fontRef idx="minor">
                <a:schemeClr val="tx1"/>
              </a:fontRef>
            </p:style>
          </p:cxnSp>
          <p:sp>
            <p:nvSpPr>
              <p:cNvPr id="12" name="文本框 2"/>
              <p:cNvSpPr txBox="1">
                <a:spLocks noChangeArrowheads="1"/>
              </p:cNvSpPr>
              <p:nvPr/>
            </p:nvSpPr>
            <p:spPr bwMode="auto">
              <a:xfrm>
                <a:off x="921715" y="92171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2"/>
              <p:cNvSpPr txBox="1">
                <a:spLocks noChangeArrowheads="1"/>
              </p:cNvSpPr>
              <p:nvPr/>
            </p:nvSpPr>
            <p:spPr bwMode="auto">
              <a:xfrm>
                <a:off x="2326233" y="91440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2"/>
              <p:cNvSpPr txBox="1">
                <a:spLocks noChangeArrowheads="1"/>
              </p:cNvSpPr>
              <p:nvPr/>
            </p:nvSpPr>
            <p:spPr bwMode="auto">
              <a:xfrm>
                <a:off x="3460089" y="91440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sp>
        <p:nvSpPr>
          <p:cNvPr id="23" name="Text Box 4"/>
          <p:cNvSpPr txBox="1">
            <a:spLocks noChangeArrowheads="1"/>
          </p:cNvSpPr>
          <p:nvPr/>
        </p:nvSpPr>
        <p:spPr bwMode="auto">
          <a:xfrm>
            <a:off x="190596" y="5589259"/>
            <a:ext cx="8741396"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如上图所示，从这块布中分出两个</a:t>
            </a:r>
            <a:r>
              <a:rPr lang="en-US" altLang="zh-CN" sz="2000" dirty="0">
                <a:solidFill>
                  <a:srgbClr val="080808"/>
                </a:solidFill>
                <a:uFillTx/>
                <a:latin typeface="Times New Roman" panose="02020603050405020304" pitchFamily="18" charset="0"/>
              </a:rPr>
              <a:t>64m×64m</a:t>
            </a:r>
            <a:r>
              <a:rPr lang="zh-CN" altLang="en-US" sz="2000" dirty="0">
                <a:solidFill>
                  <a:srgbClr val="080808"/>
                </a:solidFill>
                <a:uFillTx/>
                <a:latin typeface="Times New Roman" panose="02020603050405020304" pitchFamily="18" charset="0"/>
              </a:rPr>
              <a:t>的方块，还剩余一块</a:t>
            </a:r>
            <a:r>
              <a:rPr lang="en-US" altLang="zh-CN" sz="2000" dirty="0">
                <a:solidFill>
                  <a:srgbClr val="080808"/>
                </a:solidFill>
                <a:uFillTx/>
                <a:latin typeface="Times New Roman" panose="02020603050405020304" pitchFamily="18" charset="0"/>
              </a:rPr>
              <a:t>64m×40m</a:t>
            </a:r>
            <a:r>
              <a:rPr lang="zh-CN" altLang="en-US" sz="2000" dirty="0">
                <a:solidFill>
                  <a:srgbClr val="080808"/>
                </a:solidFill>
                <a:uFillTx/>
                <a:latin typeface="Times New Roman" panose="02020603050405020304" pitchFamily="18" charset="0"/>
              </a:rPr>
              <a:t>的布。能不能何对剩余的这块布使用相同的算法呢？现在要解决的问题从划分</a:t>
            </a:r>
            <a:r>
              <a:rPr lang="en-US" altLang="zh-CN" sz="2000" dirty="0">
                <a:solidFill>
                  <a:srgbClr val="080808"/>
                </a:solidFill>
                <a:uFillTx/>
                <a:latin typeface="Times New Roman" panose="02020603050405020304" pitchFamily="18" charset="0"/>
              </a:rPr>
              <a:t>168m×64m</a:t>
            </a:r>
            <a:r>
              <a:rPr lang="zh-CN" altLang="en-US" sz="2000" dirty="0">
                <a:solidFill>
                  <a:srgbClr val="080808"/>
                </a:solidFill>
                <a:uFillTx/>
                <a:latin typeface="Times New Roman" panose="02020603050405020304" pitchFamily="18" charset="0"/>
              </a:rPr>
              <a:t>的布转化为了划分</a:t>
            </a:r>
            <a:r>
              <a:rPr lang="en-US" altLang="zh-CN" sz="2000" dirty="0">
                <a:solidFill>
                  <a:srgbClr val="080808"/>
                </a:solidFill>
                <a:uFillTx/>
                <a:latin typeface="Times New Roman" panose="02020603050405020304" pitchFamily="18" charset="0"/>
              </a:rPr>
              <a:t>64m×40m</a:t>
            </a:r>
            <a:r>
              <a:rPr lang="zh-CN" altLang="en-US" sz="2000" dirty="0">
                <a:solidFill>
                  <a:srgbClr val="080808"/>
                </a:solidFill>
                <a:uFillTx/>
                <a:latin typeface="Times New Roman" panose="02020603050405020304" pitchFamily="18" charset="0"/>
              </a:rPr>
              <a:t>的布了。</a:t>
            </a:r>
            <a:endParaRPr lang="zh-CN" altLang="en-US" sz="20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 name="Freeform 8"/>
          <p:cNvSpPr>
            <a:spLocks noEditPoints="1"/>
          </p:cNvSpPr>
          <p:nvPr/>
        </p:nvSpPr>
        <p:spPr bwMode="auto">
          <a:xfrm>
            <a:off x="595080" y="1061879"/>
            <a:ext cx="714096" cy="33562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24"/>
          <p:cNvSpPr/>
          <p:nvPr>
            <p:custDataLst>
              <p:tags r:id="rId1"/>
            </p:custDataLst>
          </p:nvPr>
        </p:nvSpPr>
        <p:spPr bwMode="auto">
          <a:xfrm>
            <a:off x="4660082" y="2372308"/>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3" name="Freeform 26"/>
          <p:cNvSpPr/>
          <p:nvPr>
            <p:custDataLst>
              <p:tags r:id="rId2"/>
            </p:custDataLst>
          </p:nvPr>
        </p:nvSpPr>
        <p:spPr bwMode="auto">
          <a:xfrm>
            <a:off x="4660082" y="3459902"/>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4" name="Freeform 27">
            <a:hlinkClick r:id="rId3" action="ppaction://hlinksldjump"/>
          </p:cNvPr>
          <p:cNvSpPr/>
          <p:nvPr>
            <p:custDataLst>
              <p:tags r:id="rId4"/>
            </p:custDataLst>
          </p:nvPr>
        </p:nvSpPr>
        <p:spPr bwMode="auto">
          <a:xfrm>
            <a:off x="4075714" y="4028359"/>
            <a:ext cx="532002" cy="535572"/>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bg1"/>
          </a:solidFill>
          <a:ln>
            <a:noFill/>
          </a:ln>
        </p:spPr>
        <p:txBody>
          <a:bodyPr vert="horz" wrap="square" lIns="68553" tIns="34277" rIns="68553" bIns="34277" numCol="1" anchor="t" anchorCtr="0" compatLnSpc="1"/>
          <a:lstStyle/>
          <a:p>
            <a:endParaRPr lang="zh-CN" altLang="en-US"/>
          </a:p>
        </p:txBody>
      </p:sp>
      <p:sp>
        <p:nvSpPr>
          <p:cNvPr id="15" name="Freeform 28"/>
          <p:cNvSpPr/>
          <p:nvPr>
            <p:custDataLst>
              <p:tags r:id="rId5"/>
            </p:custDataLst>
          </p:nvPr>
        </p:nvSpPr>
        <p:spPr bwMode="auto">
          <a:xfrm>
            <a:off x="4660082" y="4606209"/>
            <a:ext cx="3361660" cy="53557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7" name="TextBox 47"/>
          <p:cNvSpPr txBox="1"/>
          <p:nvPr>
            <p:custDataLst>
              <p:tags r:id="rId6"/>
            </p:custDataLst>
          </p:nvPr>
        </p:nvSpPr>
        <p:spPr>
          <a:xfrm>
            <a:off x="4784389" y="2420888"/>
            <a:ext cx="2955963" cy="430887"/>
          </a:xfrm>
          <a:prstGeom prst="rect">
            <a:avLst/>
          </a:prstGeom>
          <a:noFill/>
        </p:spPr>
        <p:txBody>
          <a:bodyPr wrap="square" rtlCol="0">
            <a:spAutoFit/>
          </a:bodyPr>
          <a:lstStyle/>
          <a:p>
            <a:r>
              <a:rPr lang="en-US" altLang="zh-CN" sz="2200" b="1" dirty="0">
                <a:solidFill>
                  <a:schemeClr val="tx2">
                    <a:lumMod val="75000"/>
                    <a:lumOff val="25000"/>
                  </a:schemeClr>
                </a:solidFill>
                <a:latin typeface="微软雅黑" panose="020B0503020204020204" pitchFamily="34" charset="-122"/>
                <a:ea typeface="微软雅黑" panose="020B0503020204020204" pitchFamily="34" charset="-122"/>
              </a:rPr>
              <a:t>3.1 </a:t>
            </a:r>
            <a:r>
              <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rPr>
              <a:t>递归技术</a:t>
            </a:r>
            <a:endPar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endParaRPr>
          </a:p>
        </p:txBody>
      </p:sp>
      <p:sp>
        <p:nvSpPr>
          <p:cNvPr id="18" name="TextBox 48"/>
          <p:cNvSpPr txBox="1"/>
          <p:nvPr>
            <p:custDataLst>
              <p:tags r:id="rId7"/>
            </p:custDataLst>
          </p:nvPr>
        </p:nvSpPr>
        <p:spPr>
          <a:xfrm>
            <a:off x="4784389" y="3553125"/>
            <a:ext cx="2955963"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3.2 </a:t>
            </a:r>
            <a:r>
              <a:rPr lang="zh-CN" altLang="en-US" sz="2200" dirty="0">
                <a:solidFill>
                  <a:schemeClr val="tx2">
                    <a:lumMod val="75000"/>
                    <a:lumOff val="25000"/>
                  </a:schemeClr>
                </a:solidFill>
                <a:sym typeface="+mn-ea"/>
              </a:rPr>
              <a:t>分治法概述及</a:t>
            </a:r>
            <a:r>
              <a:rPr lang="zh-CN" altLang="en-US" sz="2200" dirty="0">
                <a:solidFill>
                  <a:schemeClr val="tx2">
                    <a:lumMod val="75000"/>
                    <a:lumOff val="25000"/>
                  </a:schemeClr>
                </a:solidFill>
                <a:sym typeface="+mn-ea"/>
              </a:rPr>
              <a:t>示例</a:t>
            </a:r>
            <a:endParaRPr lang="zh-CN" altLang="en-US" sz="2200" dirty="0">
              <a:solidFill>
                <a:schemeClr val="tx2">
                  <a:lumMod val="75000"/>
                  <a:lumOff val="25000"/>
                </a:schemeClr>
              </a:solidFill>
              <a:sym typeface="+mn-ea"/>
            </a:endParaRPr>
          </a:p>
        </p:txBody>
      </p:sp>
      <p:sp>
        <p:nvSpPr>
          <p:cNvPr id="19" name="TextBox 49"/>
          <p:cNvSpPr txBox="1"/>
          <p:nvPr>
            <p:custDataLst>
              <p:tags r:id="rId8"/>
            </p:custDataLst>
          </p:nvPr>
        </p:nvSpPr>
        <p:spPr>
          <a:xfrm>
            <a:off x="4784389" y="4650474"/>
            <a:ext cx="2955963"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3.3 </a:t>
            </a:r>
            <a:r>
              <a:rPr lang="zh-CN" altLang="en-US" sz="2200" dirty="0">
                <a:solidFill>
                  <a:schemeClr val="tx2">
                    <a:lumMod val="75000"/>
                    <a:lumOff val="25000"/>
                  </a:schemeClr>
                </a:solidFill>
                <a:sym typeface="+mn-ea"/>
              </a:rPr>
              <a:t>分治算法设计实例</a:t>
            </a:r>
            <a:endParaRPr lang="zh-CN" altLang="en-US" sz="2200" dirty="0">
              <a:solidFill>
                <a:schemeClr val="tx2">
                  <a:lumMod val="75000"/>
                  <a:lumOff val="25000"/>
                </a:schemeClr>
              </a:solidFill>
            </a:endParaRPr>
          </a:p>
        </p:txBody>
      </p:sp>
      <p:pic>
        <p:nvPicPr>
          <p:cNvPr id="21" name="Picture 2" descr="E:\我的文档\Nipic_6852949_20110401101000478152.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a:stretch>
            <a:fillRect/>
          </a:stretch>
        </p:blipFill>
        <p:spPr bwMode="auto">
          <a:xfrm>
            <a:off x="582590" y="2420888"/>
            <a:ext cx="2680498" cy="29473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2" name="Freeform 41"/>
          <p:cNvSpPr>
            <a:spLocks noEditPoints="1"/>
          </p:cNvSpPr>
          <p:nvPr>
            <p:custDataLst>
              <p:tags r:id="rId10"/>
            </p:custDataLst>
          </p:nvPr>
        </p:nvSpPr>
        <p:spPr bwMode="auto">
          <a:xfrm>
            <a:off x="4161357" y="2477381"/>
            <a:ext cx="360714" cy="356368"/>
          </a:xfrm>
          <a:custGeom>
            <a:avLst/>
            <a:gdLst>
              <a:gd name="T0" fmla="*/ 471 w 549"/>
              <a:gd name="T1" fmla="*/ 540 h 540"/>
              <a:gd name="T2" fmla="*/ 335 w 549"/>
              <a:gd name="T3" fmla="*/ 436 h 540"/>
              <a:gd name="T4" fmla="*/ 0 w 549"/>
              <a:gd name="T5" fmla="*/ 231 h 540"/>
              <a:gd name="T6" fmla="*/ 461 w 549"/>
              <a:gd name="T7" fmla="*/ 231 h 540"/>
              <a:gd name="T8" fmla="*/ 521 w 549"/>
              <a:gd name="T9" fmla="*/ 419 h 540"/>
              <a:gd name="T10" fmla="*/ 297 w 549"/>
              <a:gd name="T11" fmla="*/ 262 h 540"/>
              <a:gd name="T12" fmla="*/ 284 w 549"/>
              <a:gd name="T13" fmla="*/ 259 h 540"/>
              <a:gd name="T14" fmla="*/ 273 w 549"/>
              <a:gd name="T15" fmla="*/ 311 h 540"/>
              <a:gd name="T16" fmla="*/ 297 w 549"/>
              <a:gd name="T17" fmla="*/ 318 h 540"/>
              <a:gd name="T18" fmla="*/ 291 w 549"/>
              <a:gd name="T19" fmla="*/ 336 h 540"/>
              <a:gd name="T20" fmla="*/ 234 w 549"/>
              <a:gd name="T21" fmla="*/ 351 h 540"/>
              <a:gd name="T22" fmla="*/ 230 w 549"/>
              <a:gd name="T23" fmla="*/ 350 h 540"/>
              <a:gd name="T24" fmla="*/ 168 w 549"/>
              <a:gd name="T25" fmla="*/ 327 h 540"/>
              <a:gd name="T26" fmla="*/ 191 w 549"/>
              <a:gd name="T27" fmla="*/ 312 h 540"/>
              <a:gd name="T28" fmla="*/ 208 w 549"/>
              <a:gd name="T29" fmla="*/ 281 h 540"/>
              <a:gd name="T30" fmla="*/ 180 w 549"/>
              <a:gd name="T31" fmla="*/ 260 h 540"/>
              <a:gd name="T32" fmla="*/ 168 w 549"/>
              <a:gd name="T33" fmla="*/ 236 h 540"/>
              <a:gd name="T34" fmla="*/ 178 w 549"/>
              <a:gd name="T35" fmla="*/ 228 h 540"/>
              <a:gd name="T36" fmla="*/ 288 w 549"/>
              <a:gd name="T37" fmla="*/ 229 h 540"/>
              <a:gd name="T38" fmla="*/ 297 w 549"/>
              <a:gd name="T39" fmla="*/ 237 h 540"/>
              <a:gd name="T40" fmla="*/ 386 w 549"/>
              <a:gd name="T41" fmla="*/ 289 h 540"/>
              <a:gd name="T42" fmla="*/ 317 w 549"/>
              <a:gd name="T43" fmla="*/ 215 h 540"/>
              <a:gd name="T44" fmla="*/ 306 w 549"/>
              <a:gd name="T45" fmla="*/ 209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9 h 540"/>
              <a:gd name="T60" fmla="*/ 310 w 549"/>
              <a:gd name="T61" fmla="*/ 361 h 540"/>
              <a:gd name="T62" fmla="*/ 362 w 549"/>
              <a:gd name="T63" fmla="*/ 333 h 540"/>
              <a:gd name="T64" fmla="*/ 366 w 549"/>
              <a:gd name="T65" fmla="*/ 334 h 540"/>
              <a:gd name="T66" fmla="*/ 386 w 549"/>
              <a:gd name="T67" fmla="*/ 289 h 540"/>
              <a:gd name="T68" fmla="*/ 295 w 549"/>
              <a:gd name="T69" fmla="*/ 138 h 540"/>
              <a:gd name="T70" fmla="*/ 171 w 549"/>
              <a:gd name="T71" fmla="*/ 138 h 540"/>
              <a:gd name="T72" fmla="*/ 231 w 549"/>
              <a:gd name="T73" fmla="*/ 432 h 540"/>
              <a:gd name="T74" fmla="*/ 432 w 549"/>
              <a:gd name="T75" fmla="*/ 231 h 540"/>
              <a:gd name="T76" fmla="*/ 29 w 549"/>
              <a:gd name="T77" fmla="*/ 23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20"/>
                </a:moveTo>
                <a:cubicBezTo>
                  <a:pt x="507" y="534"/>
                  <a:pt x="489" y="540"/>
                  <a:pt x="471" y="540"/>
                </a:cubicBezTo>
                <a:cubicBezTo>
                  <a:pt x="452" y="540"/>
                  <a:pt x="434" y="534"/>
                  <a:pt x="420" y="520"/>
                </a:cubicBezTo>
                <a:lnTo>
                  <a:pt x="335" y="436"/>
                </a:lnTo>
                <a:cubicBezTo>
                  <a:pt x="304" y="452"/>
                  <a:pt x="268" y="462"/>
                  <a:pt x="231" y="462"/>
                </a:cubicBezTo>
                <a:cubicBezTo>
                  <a:pt x="103" y="462"/>
                  <a:pt x="0" y="358"/>
                  <a:pt x="0" y="231"/>
                </a:cubicBezTo>
                <a:cubicBezTo>
                  <a:pt x="0" y="103"/>
                  <a:pt x="103" y="0"/>
                  <a:pt x="231" y="0"/>
                </a:cubicBezTo>
                <a:cubicBezTo>
                  <a:pt x="358" y="0"/>
                  <a:pt x="461" y="103"/>
                  <a:pt x="461" y="231"/>
                </a:cubicBezTo>
                <a:cubicBezTo>
                  <a:pt x="461" y="269"/>
                  <a:pt x="452" y="304"/>
                  <a:pt x="436" y="336"/>
                </a:cubicBezTo>
                <a:lnTo>
                  <a:pt x="521" y="419"/>
                </a:lnTo>
                <a:cubicBezTo>
                  <a:pt x="549" y="447"/>
                  <a:pt x="549" y="492"/>
                  <a:pt x="521" y="520"/>
                </a:cubicBezTo>
                <a:close/>
                <a:moveTo>
                  <a:pt x="297" y="262"/>
                </a:moveTo>
                <a:lnTo>
                  <a:pt x="286" y="260"/>
                </a:lnTo>
                <a:cubicBezTo>
                  <a:pt x="285" y="259"/>
                  <a:pt x="285" y="259"/>
                  <a:pt x="284" y="259"/>
                </a:cubicBezTo>
                <a:cubicBezTo>
                  <a:pt x="272" y="258"/>
                  <a:pt x="260" y="267"/>
                  <a:pt x="257" y="281"/>
                </a:cubicBezTo>
                <a:cubicBezTo>
                  <a:pt x="255" y="294"/>
                  <a:pt x="261" y="307"/>
                  <a:pt x="273" y="311"/>
                </a:cubicBezTo>
                <a:cubicBezTo>
                  <a:pt x="273" y="312"/>
                  <a:pt x="274" y="312"/>
                  <a:pt x="274" y="312"/>
                </a:cubicBezTo>
                <a:lnTo>
                  <a:pt x="297" y="318"/>
                </a:lnTo>
                <a:lnTo>
                  <a:pt x="297" y="328"/>
                </a:lnTo>
                <a:cubicBezTo>
                  <a:pt x="297" y="331"/>
                  <a:pt x="295" y="335"/>
                  <a:pt x="291" y="336"/>
                </a:cubicBezTo>
                <a:lnTo>
                  <a:pt x="236" y="351"/>
                </a:lnTo>
                <a:cubicBezTo>
                  <a:pt x="235" y="351"/>
                  <a:pt x="234" y="351"/>
                  <a:pt x="234" y="351"/>
                </a:cubicBezTo>
                <a:cubicBezTo>
                  <a:pt x="233" y="351"/>
                  <a:pt x="232" y="351"/>
                  <a:pt x="231" y="351"/>
                </a:cubicBezTo>
                <a:cubicBezTo>
                  <a:pt x="231" y="351"/>
                  <a:pt x="230" y="351"/>
                  <a:pt x="230" y="350"/>
                </a:cubicBezTo>
                <a:lnTo>
                  <a:pt x="174" y="335"/>
                </a:lnTo>
                <a:cubicBezTo>
                  <a:pt x="171" y="334"/>
                  <a:pt x="168" y="331"/>
                  <a:pt x="168" y="327"/>
                </a:cubicBezTo>
                <a:lnTo>
                  <a:pt x="168" y="318"/>
                </a:lnTo>
                <a:lnTo>
                  <a:pt x="191" y="312"/>
                </a:lnTo>
                <a:cubicBezTo>
                  <a:pt x="192" y="312"/>
                  <a:pt x="192" y="312"/>
                  <a:pt x="193" y="311"/>
                </a:cubicBezTo>
                <a:cubicBezTo>
                  <a:pt x="204" y="307"/>
                  <a:pt x="211" y="294"/>
                  <a:pt x="208" y="281"/>
                </a:cubicBezTo>
                <a:cubicBezTo>
                  <a:pt x="205" y="267"/>
                  <a:pt x="193" y="258"/>
                  <a:pt x="181" y="259"/>
                </a:cubicBezTo>
                <a:cubicBezTo>
                  <a:pt x="181" y="259"/>
                  <a:pt x="180" y="259"/>
                  <a:pt x="180" y="260"/>
                </a:cubicBezTo>
                <a:lnTo>
                  <a:pt x="168" y="262"/>
                </a:lnTo>
                <a:lnTo>
                  <a:pt x="168" y="236"/>
                </a:lnTo>
                <a:cubicBezTo>
                  <a:pt x="168" y="233"/>
                  <a:pt x="169" y="231"/>
                  <a:pt x="171" y="229"/>
                </a:cubicBezTo>
                <a:cubicBezTo>
                  <a:pt x="173" y="228"/>
                  <a:pt x="176" y="227"/>
                  <a:pt x="178" y="228"/>
                </a:cubicBezTo>
                <a:lnTo>
                  <a:pt x="234" y="243"/>
                </a:lnTo>
                <a:lnTo>
                  <a:pt x="288" y="229"/>
                </a:lnTo>
                <a:cubicBezTo>
                  <a:pt x="290" y="228"/>
                  <a:pt x="292" y="228"/>
                  <a:pt x="294" y="230"/>
                </a:cubicBezTo>
                <a:cubicBezTo>
                  <a:pt x="296" y="232"/>
                  <a:pt x="297" y="234"/>
                  <a:pt x="297" y="237"/>
                </a:cubicBezTo>
                <a:lnTo>
                  <a:pt x="297" y="262"/>
                </a:lnTo>
                <a:close/>
                <a:moveTo>
                  <a:pt x="386" y="289"/>
                </a:moveTo>
                <a:cubicBezTo>
                  <a:pt x="385" y="289"/>
                  <a:pt x="385" y="288"/>
                  <a:pt x="385" y="288"/>
                </a:cubicBezTo>
                <a:lnTo>
                  <a:pt x="317" y="215"/>
                </a:lnTo>
                <a:cubicBezTo>
                  <a:pt x="316" y="215"/>
                  <a:pt x="316" y="214"/>
                  <a:pt x="316" y="214"/>
                </a:cubicBezTo>
                <a:cubicBezTo>
                  <a:pt x="313" y="211"/>
                  <a:pt x="309" y="210"/>
                  <a:pt x="306" y="209"/>
                </a:cubicBezTo>
                <a:cubicBezTo>
                  <a:pt x="305" y="208"/>
                  <a:pt x="304" y="208"/>
                  <a:pt x="302" y="208"/>
                </a:cubicBezTo>
                <a:lnTo>
                  <a:pt x="164" y="208"/>
                </a:lnTo>
                <a:cubicBezTo>
                  <a:pt x="163" y="208"/>
                  <a:pt x="163" y="208"/>
                  <a:pt x="163" y="208"/>
                </a:cubicBezTo>
                <a:cubicBezTo>
                  <a:pt x="158" y="209"/>
                  <a:pt x="153" y="211"/>
                  <a:pt x="150" y="214"/>
                </a:cubicBezTo>
                <a:cubicBezTo>
                  <a:pt x="149" y="214"/>
                  <a:pt x="149" y="215"/>
                  <a:pt x="149" y="215"/>
                </a:cubicBezTo>
                <a:lnTo>
                  <a:pt x="81" y="288"/>
                </a:lnTo>
                <a:cubicBezTo>
                  <a:pt x="81" y="288"/>
                  <a:pt x="80" y="289"/>
                  <a:pt x="80" y="289"/>
                </a:cubicBezTo>
                <a:cubicBezTo>
                  <a:pt x="74" y="297"/>
                  <a:pt x="73" y="309"/>
                  <a:pt x="78" y="318"/>
                </a:cubicBezTo>
                <a:cubicBezTo>
                  <a:pt x="82" y="327"/>
                  <a:pt x="90" y="334"/>
                  <a:pt x="99" y="334"/>
                </a:cubicBezTo>
                <a:cubicBezTo>
                  <a:pt x="100" y="334"/>
                  <a:pt x="101" y="334"/>
                  <a:pt x="102" y="333"/>
                </a:cubicBezTo>
                <a:cubicBezTo>
                  <a:pt x="103" y="333"/>
                  <a:pt x="103" y="333"/>
                  <a:pt x="104" y="333"/>
                </a:cubicBezTo>
                <a:lnTo>
                  <a:pt x="156" y="320"/>
                </a:lnTo>
                <a:lnTo>
                  <a:pt x="156" y="361"/>
                </a:lnTo>
                <a:cubicBezTo>
                  <a:pt x="156" y="365"/>
                  <a:pt x="160" y="369"/>
                  <a:pt x="164" y="369"/>
                </a:cubicBezTo>
                <a:lnTo>
                  <a:pt x="302" y="369"/>
                </a:lnTo>
                <a:cubicBezTo>
                  <a:pt x="307" y="369"/>
                  <a:pt x="310" y="365"/>
                  <a:pt x="310" y="361"/>
                </a:cubicBezTo>
                <a:lnTo>
                  <a:pt x="310" y="321"/>
                </a:lnTo>
                <a:lnTo>
                  <a:pt x="362" y="333"/>
                </a:lnTo>
                <a:cubicBezTo>
                  <a:pt x="362" y="333"/>
                  <a:pt x="363" y="333"/>
                  <a:pt x="363" y="333"/>
                </a:cubicBezTo>
                <a:cubicBezTo>
                  <a:pt x="364" y="334"/>
                  <a:pt x="365" y="334"/>
                  <a:pt x="366" y="334"/>
                </a:cubicBezTo>
                <a:cubicBezTo>
                  <a:pt x="374" y="334"/>
                  <a:pt x="381" y="329"/>
                  <a:pt x="386" y="322"/>
                </a:cubicBezTo>
                <a:cubicBezTo>
                  <a:pt x="393" y="312"/>
                  <a:pt x="393" y="299"/>
                  <a:pt x="386" y="289"/>
                </a:cubicBezTo>
                <a:close/>
                <a:moveTo>
                  <a:pt x="233" y="204"/>
                </a:moveTo>
                <a:cubicBezTo>
                  <a:pt x="267" y="204"/>
                  <a:pt x="295" y="174"/>
                  <a:pt x="295" y="138"/>
                </a:cubicBezTo>
                <a:cubicBezTo>
                  <a:pt x="295" y="101"/>
                  <a:pt x="267" y="71"/>
                  <a:pt x="233" y="71"/>
                </a:cubicBezTo>
                <a:cubicBezTo>
                  <a:pt x="198" y="71"/>
                  <a:pt x="171" y="101"/>
                  <a:pt x="171" y="138"/>
                </a:cubicBezTo>
                <a:cubicBezTo>
                  <a:pt x="171" y="174"/>
                  <a:pt x="198" y="204"/>
                  <a:pt x="233" y="204"/>
                </a:cubicBezTo>
                <a:close/>
                <a:moveTo>
                  <a:pt x="231" y="432"/>
                </a:moveTo>
                <a:lnTo>
                  <a:pt x="231" y="432"/>
                </a:lnTo>
                <a:cubicBezTo>
                  <a:pt x="342" y="432"/>
                  <a:pt x="432" y="342"/>
                  <a:pt x="432" y="231"/>
                </a:cubicBezTo>
                <a:cubicBezTo>
                  <a:pt x="432" y="120"/>
                  <a:pt x="342" y="30"/>
                  <a:pt x="231" y="30"/>
                </a:cubicBezTo>
                <a:cubicBezTo>
                  <a:pt x="119" y="30"/>
                  <a:pt x="29" y="120"/>
                  <a:pt x="29" y="231"/>
                </a:cubicBezTo>
                <a:cubicBezTo>
                  <a:pt x="29" y="342"/>
                  <a:pt x="119" y="432"/>
                  <a:pt x="231" y="4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3" name="Freeform 47"/>
          <p:cNvSpPr>
            <a:spLocks noEditPoints="1"/>
          </p:cNvSpPr>
          <p:nvPr>
            <p:custDataLst>
              <p:tags r:id="rId11"/>
            </p:custDataLst>
          </p:nvPr>
        </p:nvSpPr>
        <p:spPr bwMode="auto">
          <a:xfrm>
            <a:off x="4213509" y="3286424"/>
            <a:ext cx="308562" cy="349125"/>
          </a:xfrm>
          <a:custGeom>
            <a:avLst/>
            <a:gdLst>
              <a:gd name="T0" fmla="*/ 298 w 467"/>
              <a:gd name="T1" fmla="*/ 66 h 528"/>
              <a:gd name="T2" fmla="*/ 232 w 467"/>
              <a:gd name="T3" fmla="*/ 132 h 528"/>
              <a:gd name="T4" fmla="*/ 166 w 467"/>
              <a:gd name="T5" fmla="*/ 132 h 528"/>
              <a:gd name="T6" fmla="*/ 100 w 467"/>
              <a:gd name="T7" fmla="*/ 66 h 528"/>
              <a:gd name="T8" fmla="*/ 166 w 467"/>
              <a:gd name="T9" fmla="*/ 0 h 528"/>
              <a:gd name="T10" fmla="*/ 232 w 467"/>
              <a:gd name="T11" fmla="*/ 0 h 528"/>
              <a:gd name="T12" fmla="*/ 298 w 467"/>
              <a:gd name="T13" fmla="*/ 66 h 528"/>
              <a:gd name="T14" fmla="*/ 330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30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4 h 528"/>
              <a:gd name="T62" fmla="*/ 219 w 467"/>
              <a:gd name="T63" fmla="*/ 264 h 528"/>
              <a:gd name="T64" fmla="*/ 83 w 467"/>
              <a:gd name="T65" fmla="*/ 264 h 528"/>
              <a:gd name="T66" fmla="*/ 66 w 467"/>
              <a:gd name="T67" fmla="*/ 248 h 528"/>
              <a:gd name="T68" fmla="*/ 83 w 467"/>
              <a:gd name="T69" fmla="*/ 231 h 528"/>
              <a:gd name="T70" fmla="*/ 219 w 467"/>
              <a:gd name="T71" fmla="*/ 231 h 528"/>
              <a:gd name="T72" fmla="*/ 236 w 467"/>
              <a:gd name="T73" fmla="*/ 248 h 528"/>
              <a:gd name="T74" fmla="*/ 219 w 467"/>
              <a:gd name="T75" fmla="*/ 264 h 528"/>
              <a:gd name="T76" fmla="*/ 388 w 467"/>
              <a:gd name="T77" fmla="*/ 289 h 528"/>
              <a:gd name="T78" fmla="*/ 362 w 467"/>
              <a:gd name="T79" fmla="*/ 286 h 528"/>
              <a:gd name="T80" fmla="*/ 257 w 467"/>
              <a:gd name="T81" fmla="*/ 391 h 528"/>
              <a:gd name="T82" fmla="*/ 340 w 467"/>
              <a:gd name="T83" fmla="*/ 494 h 528"/>
              <a:gd name="T84" fmla="*/ 362 w 467"/>
              <a:gd name="T85" fmla="*/ 497 h 528"/>
              <a:gd name="T86" fmla="*/ 467 w 467"/>
              <a:gd name="T87" fmla="*/ 391 h 528"/>
              <a:gd name="T88" fmla="*/ 388 w 467"/>
              <a:gd name="T89" fmla="*/ 289 h 528"/>
              <a:gd name="T90" fmla="*/ 422 w 467"/>
              <a:gd name="T91" fmla="*/ 376 h 528"/>
              <a:gd name="T92" fmla="*/ 422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6 h 528"/>
              <a:gd name="T112" fmla="*/ 422 w 467"/>
              <a:gd name="T113" fmla="*/ 346 h 528"/>
              <a:gd name="T114" fmla="*/ 422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2" y="132"/>
                </a:cubicBezTo>
                <a:lnTo>
                  <a:pt x="166" y="132"/>
                </a:lnTo>
                <a:cubicBezTo>
                  <a:pt x="129" y="132"/>
                  <a:pt x="100" y="103"/>
                  <a:pt x="100" y="66"/>
                </a:cubicBezTo>
                <a:cubicBezTo>
                  <a:pt x="100" y="29"/>
                  <a:pt x="129" y="0"/>
                  <a:pt x="166" y="0"/>
                </a:cubicBezTo>
                <a:lnTo>
                  <a:pt x="232" y="0"/>
                </a:lnTo>
                <a:cubicBezTo>
                  <a:pt x="268" y="0"/>
                  <a:pt x="298" y="29"/>
                  <a:pt x="298" y="66"/>
                </a:cubicBezTo>
                <a:close/>
                <a:moveTo>
                  <a:pt x="330" y="66"/>
                </a:moveTo>
                <a:cubicBezTo>
                  <a:pt x="331"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4" y="244"/>
                  <a:pt x="386" y="245"/>
                  <a:pt x="397" y="248"/>
                </a:cubicBezTo>
                <a:lnTo>
                  <a:pt x="397" y="147"/>
                </a:lnTo>
                <a:cubicBezTo>
                  <a:pt x="397" y="107"/>
                  <a:pt x="368" y="73"/>
                  <a:pt x="330" y="66"/>
                </a:cubicBezTo>
                <a:close/>
                <a:moveTo>
                  <a:pt x="186" y="331"/>
                </a:moveTo>
                <a:lnTo>
                  <a:pt x="186" y="331"/>
                </a:lnTo>
                <a:lnTo>
                  <a:pt x="83" y="331"/>
                </a:lnTo>
                <a:cubicBezTo>
                  <a:pt x="74" y="331"/>
                  <a:pt x="66" y="323"/>
                  <a:pt x="66" y="314"/>
                </a:cubicBezTo>
                <a:cubicBezTo>
                  <a:pt x="66" y="305"/>
                  <a:pt x="74" y="298"/>
                  <a:pt x="83" y="298"/>
                </a:cubicBezTo>
                <a:lnTo>
                  <a:pt x="186" y="298"/>
                </a:lnTo>
                <a:cubicBezTo>
                  <a:pt x="195" y="298"/>
                  <a:pt x="203" y="305"/>
                  <a:pt x="203" y="314"/>
                </a:cubicBezTo>
                <a:cubicBezTo>
                  <a:pt x="203" y="323"/>
                  <a:pt x="195" y="331"/>
                  <a:pt x="186" y="331"/>
                </a:cubicBezTo>
                <a:close/>
                <a:moveTo>
                  <a:pt x="219" y="264"/>
                </a:moveTo>
                <a:lnTo>
                  <a:pt x="219" y="264"/>
                </a:lnTo>
                <a:lnTo>
                  <a:pt x="83" y="264"/>
                </a:lnTo>
                <a:cubicBezTo>
                  <a:pt x="74" y="264"/>
                  <a:pt x="66" y="257"/>
                  <a:pt x="66" y="248"/>
                </a:cubicBezTo>
                <a:cubicBezTo>
                  <a:pt x="66" y="239"/>
                  <a:pt x="74" y="231"/>
                  <a:pt x="83" y="231"/>
                </a:cubicBezTo>
                <a:lnTo>
                  <a:pt x="219" y="231"/>
                </a:lnTo>
                <a:cubicBezTo>
                  <a:pt x="229" y="231"/>
                  <a:pt x="236" y="239"/>
                  <a:pt x="236" y="248"/>
                </a:cubicBezTo>
                <a:cubicBezTo>
                  <a:pt x="236" y="257"/>
                  <a:pt x="229" y="264"/>
                  <a:pt x="219" y="264"/>
                </a:cubicBezTo>
                <a:close/>
                <a:moveTo>
                  <a:pt x="388" y="289"/>
                </a:moveTo>
                <a:cubicBezTo>
                  <a:pt x="380" y="287"/>
                  <a:pt x="371" y="286"/>
                  <a:pt x="362" y="286"/>
                </a:cubicBezTo>
                <a:cubicBezTo>
                  <a:pt x="304" y="286"/>
                  <a:pt x="257" y="333"/>
                  <a:pt x="257" y="391"/>
                </a:cubicBezTo>
                <a:cubicBezTo>
                  <a:pt x="257" y="442"/>
                  <a:pt x="292" y="484"/>
                  <a:pt x="340" y="494"/>
                </a:cubicBezTo>
                <a:cubicBezTo>
                  <a:pt x="347" y="496"/>
                  <a:pt x="354" y="497"/>
                  <a:pt x="362" y="497"/>
                </a:cubicBezTo>
                <a:cubicBezTo>
                  <a:pt x="420" y="497"/>
                  <a:pt x="467" y="449"/>
                  <a:pt x="467" y="391"/>
                </a:cubicBezTo>
                <a:cubicBezTo>
                  <a:pt x="467" y="342"/>
                  <a:pt x="434" y="301"/>
                  <a:pt x="388" y="289"/>
                </a:cubicBezTo>
                <a:close/>
                <a:moveTo>
                  <a:pt x="422" y="376"/>
                </a:moveTo>
                <a:lnTo>
                  <a:pt x="422" y="376"/>
                </a:lnTo>
                <a:lnTo>
                  <a:pt x="388" y="410"/>
                </a:lnTo>
                <a:lnTo>
                  <a:pt x="362" y="436"/>
                </a:lnTo>
                <a:cubicBezTo>
                  <a:pt x="354" y="444"/>
                  <a:pt x="340" y="444"/>
                  <a:pt x="332" y="436"/>
                </a:cubicBezTo>
                <a:lnTo>
                  <a:pt x="302" y="406"/>
                </a:lnTo>
                <a:cubicBezTo>
                  <a:pt x="294" y="398"/>
                  <a:pt x="294" y="384"/>
                  <a:pt x="302" y="376"/>
                </a:cubicBezTo>
                <a:cubicBezTo>
                  <a:pt x="311" y="368"/>
                  <a:pt x="324" y="368"/>
                  <a:pt x="332" y="376"/>
                </a:cubicBezTo>
                <a:lnTo>
                  <a:pt x="347" y="391"/>
                </a:lnTo>
                <a:lnTo>
                  <a:pt x="388" y="350"/>
                </a:lnTo>
                <a:lnTo>
                  <a:pt x="392" y="346"/>
                </a:lnTo>
                <a:cubicBezTo>
                  <a:pt x="400" y="338"/>
                  <a:pt x="413" y="338"/>
                  <a:pt x="422" y="346"/>
                </a:cubicBezTo>
                <a:cubicBezTo>
                  <a:pt x="430" y="355"/>
                  <a:pt x="430" y="368"/>
                  <a:pt x="422"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4" name="Freeform 49"/>
          <p:cNvSpPr>
            <a:spLocks noEditPoints="1"/>
          </p:cNvSpPr>
          <p:nvPr>
            <p:custDataLst>
              <p:tags r:id="rId12"/>
            </p:custDataLst>
          </p:nvPr>
        </p:nvSpPr>
        <p:spPr bwMode="auto">
          <a:xfrm>
            <a:off x="4177292" y="4123956"/>
            <a:ext cx="328843" cy="352023"/>
          </a:xfrm>
          <a:custGeom>
            <a:avLst/>
            <a:gdLst>
              <a:gd name="T0" fmla="*/ 150 w 500"/>
              <a:gd name="T1" fmla="*/ 82 h 533"/>
              <a:gd name="T2" fmla="*/ 327 w 500"/>
              <a:gd name="T3" fmla="*/ 59 h 533"/>
              <a:gd name="T4" fmla="*/ 264 w 500"/>
              <a:gd name="T5" fmla="*/ 37 h 533"/>
              <a:gd name="T6" fmla="*/ 191 w 500"/>
              <a:gd name="T7" fmla="*/ 37 h 533"/>
              <a:gd name="T8" fmla="*/ 128 w 500"/>
              <a:gd name="T9" fmla="*/ 59 h 533"/>
              <a:gd name="T10" fmla="*/ 411 w 500"/>
              <a:gd name="T11" fmla="*/ 462 h 533"/>
              <a:gd name="T12" fmla="*/ 418 w 500"/>
              <a:gd name="T13" fmla="*/ 446 h 533"/>
              <a:gd name="T14" fmla="*/ 389 w 500"/>
              <a:gd name="T15" fmla="*/ 346 h 533"/>
              <a:gd name="T16" fmla="*/ 371 w 500"/>
              <a:gd name="T17" fmla="*/ 346 h 533"/>
              <a:gd name="T18" fmla="*/ 371 w 500"/>
              <a:gd name="T19" fmla="*/ 423 h 533"/>
              <a:gd name="T20" fmla="*/ 371 w 500"/>
              <a:gd name="T21" fmla="*/ 425 h 533"/>
              <a:gd name="T22" fmla="*/ 372 w 500"/>
              <a:gd name="T23" fmla="*/ 426 h 533"/>
              <a:gd name="T24" fmla="*/ 373 w 500"/>
              <a:gd name="T25" fmla="*/ 428 h 533"/>
              <a:gd name="T26" fmla="*/ 476 w 500"/>
              <a:gd name="T27" fmla="*/ 352 h 533"/>
              <a:gd name="T28" fmla="*/ 380 w 500"/>
              <a:gd name="T29" fmla="*/ 301 h 533"/>
              <a:gd name="T30" fmla="*/ 358 w 500"/>
              <a:gd name="T31" fmla="*/ 531 h 533"/>
              <a:gd name="T32" fmla="*/ 494 w 500"/>
              <a:gd name="T33" fmla="*/ 439 h 533"/>
              <a:gd name="T34" fmla="*/ 476 w 500"/>
              <a:gd name="T35" fmla="*/ 436 h 533"/>
              <a:gd name="T36" fmla="*/ 380 w 500"/>
              <a:gd name="T37" fmla="*/ 515 h 533"/>
              <a:gd name="T38" fmla="*/ 284 w 500"/>
              <a:gd name="T39" fmla="*/ 399 h 533"/>
              <a:gd name="T40" fmla="*/ 398 w 500"/>
              <a:gd name="T41" fmla="*/ 321 h 533"/>
              <a:gd name="T42" fmla="*/ 476 w 500"/>
              <a:gd name="T43" fmla="*/ 436 h 533"/>
              <a:gd name="T44" fmla="*/ 167 w 500"/>
              <a:gd name="T45" fmla="*/ 435 h 533"/>
              <a:gd name="T46" fmla="*/ 286 w 500"/>
              <a:gd name="T47" fmla="*/ 317 h 533"/>
              <a:gd name="T48" fmla="*/ 310 w 500"/>
              <a:gd name="T49" fmla="*/ 298 h 533"/>
              <a:gd name="T50" fmla="*/ 431 w 500"/>
              <a:gd name="T51" fmla="*/ 181 h 533"/>
              <a:gd name="T52" fmla="*/ 436 w 500"/>
              <a:gd name="T53" fmla="*/ 292 h 533"/>
              <a:gd name="T54" fmla="*/ 455 w 500"/>
              <a:gd name="T55" fmla="*/ 298 h 533"/>
              <a:gd name="T56" fmla="*/ 455 w 500"/>
              <a:gd name="T57" fmla="*/ 123 h 533"/>
              <a:gd name="T58" fmla="*/ 23 w 500"/>
              <a:gd name="T59" fmla="*/ 99 h 533"/>
              <a:gd name="T60" fmla="*/ 0 w 500"/>
              <a:gd name="T61" fmla="*/ 186 h 533"/>
              <a:gd name="T62" fmla="*/ 0 w 500"/>
              <a:gd name="T63" fmla="*/ 317 h 533"/>
              <a:gd name="T64" fmla="*/ 0 w 500"/>
              <a:gd name="T65" fmla="*/ 444 h 533"/>
              <a:gd name="T66" fmla="*/ 252 w 500"/>
              <a:gd name="T67" fmla="*/ 467 h 533"/>
              <a:gd name="T68" fmla="*/ 18 w 500"/>
              <a:gd name="T69" fmla="*/ 186 h 533"/>
              <a:gd name="T70" fmla="*/ 23 w 500"/>
              <a:gd name="T71" fmla="*/ 181 h 533"/>
              <a:gd name="T72" fmla="*/ 149 w 500"/>
              <a:gd name="T73" fmla="*/ 298 h 533"/>
              <a:gd name="T74" fmla="*/ 18 w 500"/>
              <a:gd name="T75" fmla="*/ 186 h 533"/>
              <a:gd name="T76" fmla="*/ 149 w 500"/>
              <a:gd name="T77" fmla="*/ 317 h 533"/>
              <a:gd name="T78" fmla="*/ 23 w 500"/>
              <a:gd name="T79" fmla="*/ 435 h 533"/>
              <a:gd name="T80" fmla="*/ 18 w 500"/>
              <a:gd name="T81" fmla="*/ 317 h 533"/>
              <a:gd name="T82" fmla="*/ 167 w 500"/>
              <a:gd name="T83" fmla="*/ 298 h 533"/>
              <a:gd name="T84" fmla="*/ 167 w 500"/>
              <a:gd name="T85" fmla="*/ 181 h 533"/>
              <a:gd name="T86" fmla="*/ 292 w 500"/>
              <a:gd name="T87" fmla="*/ 298 h 533"/>
              <a:gd name="T88" fmla="*/ 301 w 500"/>
              <a:gd name="T89" fmla="*/ 123 h 533"/>
              <a:gd name="T90" fmla="*/ 317 w 500"/>
              <a:gd name="T91" fmla="*/ 139 h 533"/>
              <a:gd name="T92" fmla="*/ 285 w 500"/>
              <a:gd name="T93" fmla="*/ 139 h 533"/>
              <a:gd name="T94" fmla="*/ 158 w 500"/>
              <a:gd name="T95" fmla="*/ 123 h 533"/>
              <a:gd name="T96" fmla="*/ 174 w 500"/>
              <a:gd name="T97" fmla="*/ 139 h 533"/>
              <a:gd name="T98" fmla="*/ 142 w 500"/>
              <a:gd name="T99" fmla="*/ 13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 h="533">
                <a:moveTo>
                  <a:pt x="128" y="59"/>
                </a:moveTo>
                <a:cubicBezTo>
                  <a:pt x="128" y="72"/>
                  <a:pt x="138" y="82"/>
                  <a:pt x="150" y="82"/>
                </a:cubicBezTo>
                <a:lnTo>
                  <a:pt x="305" y="82"/>
                </a:lnTo>
                <a:cubicBezTo>
                  <a:pt x="317" y="82"/>
                  <a:pt x="327" y="72"/>
                  <a:pt x="327" y="59"/>
                </a:cubicBezTo>
                <a:cubicBezTo>
                  <a:pt x="327" y="47"/>
                  <a:pt x="317" y="37"/>
                  <a:pt x="305" y="37"/>
                </a:cubicBezTo>
                <a:lnTo>
                  <a:pt x="264" y="37"/>
                </a:lnTo>
                <a:cubicBezTo>
                  <a:pt x="264" y="17"/>
                  <a:pt x="247" y="0"/>
                  <a:pt x="227" y="0"/>
                </a:cubicBezTo>
                <a:cubicBezTo>
                  <a:pt x="207" y="0"/>
                  <a:pt x="191" y="17"/>
                  <a:pt x="191" y="37"/>
                </a:cubicBezTo>
                <a:lnTo>
                  <a:pt x="150" y="37"/>
                </a:lnTo>
                <a:cubicBezTo>
                  <a:pt x="138" y="37"/>
                  <a:pt x="128" y="47"/>
                  <a:pt x="128" y="59"/>
                </a:cubicBezTo>
                <a:close/>
                <a:moveTo>
                  <a:pt x="405" y="459"/>
                </a:moveTo>
                <a:cubicBezTo>
                  <a:pt x="406" y="461"/>
                  <a:pt x="409" y="462"/>
                  <a:pt x="411" y="462"/>
                </a:cubicBezTo>
                <a:cubicBezTo>
                  <a:pt x="414" y="462"/>
                  <a:pt x="416" y="461"/>
                  <a:pt x="418" y="459"/>
                </a:cubicBezTo>
                <a:cubicBezTo>
                  <a:pt x="421" y="456"/>
                  <a:pt x="421" y="450"/>
                  <a:pt x="418" y="446"/>
                </a:cubicBezTo>
                <a:lnTo>
                  <a:pt x="389" y="417"/>
                </a:lnTo>
                <a:lnTo>
                  <a:pt x="389" y="346"/>
                </a:lnTo>
                <a:cubicBezTo>
                  <a:pt x="389" y="341"/>
                  <a:pt x="385" y="337"/>
                  <a:pt x="380" y="337"/>
                </a:cubicBezTo>
                <a:cubicBezTo>
                  <a:pt x="375" y="337"/>
                  <a:pt x="371" y="341"/>
                  <a:pt x="371" y="346"/>
                </a:cubicBezTo>
                <a:lnTo>
                  <a:pt x="371" y="421"/>
                </a:lnTo>
                <a:cubicBezTo>
                  <a:pt x="371" y="422"/>
                  <a:pt x="371" y="423"/>
                  <a:pt x="371" y="423"/>
                </a:cubicBezTo>
                <a:cubicBezTo>
                  <a:pt x="371" y="423"/>
                  <a:pt x="371" y="424"/>
                  <a:pt x="371" y="424"/>
                </a:cubicBezTo>
                <a:cubicBezTo>
                  <a:pt x="371" y="424"/>
                  <a:pt x="371" y="425"/>
                  <a:pt x="371" y="425"/>
                </a:cubicBezTo>
                <a:cubicBezTo>
                  <a:pt x="371" y="425"/>
                  <a:pt x="372" y="425"/>
                  <a:pt x="372" y="426"/>
                </a:cubicBezTo>
                <a:cubicBezTo>
                  <a:pt x="372" y="426"/>
                  <a:pt x="372" y="426"/>
                  <a:pt x="372" y="426"/>
                </a:cubicBezTo>
                <a:cubicBezTo>
                  <a:pt x="372" y="427"/>
                  <a:pt x="373" y="427"/>
                  <a:pt x="373" y="428"/>
                </a:cubicBezTo>
                <a:cubicBezTo>
                  <a:pt x="373" y="428"/>
                  <a:pt x="373" y="428"/>
                  <a:pt x="373" y="428"/>
                </a:cubicBezTo>
                <a:lnTo>
                  <a:pt x="405" y="459"/>
                </a:lnTo>
                <a:close/>
                <a:moveTo>
                  <a:pt x="476" y="352"/>
                </a:moveTo>
                <a:cubicBezTo>
                  <a:pt x="458" y="327"/>
                  <a:pt x="432" y="309"/>
                  <a:pt x="402" y="303"/>
                </a:cubicBezTo>
                <a:cubicBezTo>
                  <a:pt x="394" y="302"/>
                  <a:pt x="387" y="301"/>
                  <a:pt x="380" y="301"/>
                </a:cubicBezTo>
                <a:cubicBezTo>
                  <a:pt x="324" y="301"/>
                  <a:pt x="276" y="341"/>
                  <a:pt x="266" y="396"/>
                </a:cubicBezTo>
                <a:cubicBezTo>
                  <a:pt x="254" y="458"/>
                  <a:pt x="295" y="519"/>
                  <a:pt x="358" y="531"/>
                </a:cubicBezTo>
                <a:cubicBezTo>
                  <a:pt x="365" y="533"/>
                  <a:pt x="373" y="533"/>
                  <a:pt x="380" y="533"/>
                </a:cubicBezTo>
                <a:cubicBezTo>
                  <a:pt x="435" y="533"/>
                  <a:pt x="483" y="494"/>
                  <a:pt x="494" y="439"/>
                </a:cubicBezTo>
                <a:cubicBezTo>
                  <a:pt x="500" y="409"/>
                  <a:pt x="493" y="378"/>
                  <a:pt x="476" y="352"/>
                </a:cubicBezTo>
                <a:close/>
                <a:moveTo>
                  <a:pt x="476" y="436"/>
                </a:moveTo>
                <a:lnTo>
                  <a:pt x="476" y="436"/>
                </a:lnTo>
                <a:cubicBezTo>
                  <a:pt x="467" y="482"/>
                  <a:pt x="427" y="515"/>
                  <a:pt x="380" y="515"/>
                </a:cubicBezTo>
                <a:cubicBezTo>
                  <a:pt x="374" y="515"/>
                  <a:pt x="368" y="515"/>
                  <a:pt x="361" y="514"/>
                </a:cubicBezTo>
                <a:cubicBezTo>
                  <a:pt x="308" y="503"/>
                  <a:pt x="273" y="452"/>
                  <a:pt x="284" y="399"/>
                </a:cubicBezTo>
                <a:cubicBezTo>
                  <a:pt x="292" y="353"/>
                  <a:pt x="333" y="319"/>
                  <a:pt x="380" y="319"/>
                </a:cubicBezTo>
                <a:cubicBezTo>
                  <a:pt x="386" y="319"/>
                  <a:pt x="392" y="320"/>
                  <a:pt x="398" y="321"/>
                </a:cubicBezTo>
                <a:cubicBezTo>
                  <a:pt x="424" y="326"/>
                  <a:pt x="446" y="341"/>
                  <a:pt x="461" y="362"/>
                </a:cubicBezTo>
                <a:cubicBezTo>
                  <a:pt x="476" y="384"/>
                  <a:pt x="481" y="410"/>
                  <a:pt x="476" y="436"/>
                </a:cubicBezTo>
                <a:close/>
                <a:moveTo>
                  <a:pt x="243" y="435"/>
                </a:moveTo>
                <a:lnTo>
                  <a:pt x="167" y="435"/>
                </a:lnTo>
                <a:lnTo>
                  <a:pt x="167" y="317"/>
                </a:lnTo>
                <a:lnTo>
                  <a:pt x="286" y="317"/>
                </a:lnTo>
                <a:cubicBezTo>
                  <a:pt x="293" y="310"/>
                  <a:pt x="302" y="304"/>
                  <a:pt x="311" y="298"/>
                </a:cubicBezTo>
                <a:lnTo>
                  <a:pt x="310" y="298"/>
                </a:lnTo>
                <a:lnTo>
                  <a:pt x="310" y="181"/>
                </a:lnTo>
                <a:lnTo>
                  <a:pt x="431" y="181"/>
                </a:lnTo>
                <a:cubicBezTo>
                  <a:pt x="434" y="181"/>
                  <a:pt x="436" y="183"/>
                  <a:pt x="436" y="186"/>
                </a:cubicBezTo>
                <a:lnTo>
                  <a:pt x="436" y="292"/>
                </a:lnTo>
                <a:cubicBezTo>
                  <a:pt x="443" y="295"/>
                  <a:pt x="449" y="298"/>
                  <a:pt x="455" y="302"/>
                </a:cubicBezTo>
                <a:lnTo>
                  <a:pt x="455" y="298"/>
                </a:lnTo>
                <a:lnTo>
                  <a:pt x="455" y="186"/>
                </a:lnTo>
                <a:lnTo>
                  <a:pt x="455" y="123"/>
                </a:lnTo>
                <a:cubicBezTo>
                  <a:pt x="455" y="110"/>
                  <a:pt x="444" y="99"/>
                  <a:pt x="431" y="99"/>
                </a:cubicBezTo>
                <a:lnTo>
                  <a:pt x="23" y="99"/>
                </a:lnTo>
                <a:cubicBezTo>
                  <a:pt x="10" y="99"/>
                  <a:pt x="0" y="110"/>
                  <a:pt x="0" y="123"/>
                </a:cubicBezTo>
                <a:lnTo>
                  <a:pt x="0" y="186"/>
                </a:lnTo>
                <a:lnTo>
                  <a:pt x="0" y="298"/>
                </a:lnTo>
                <a:lnTo>
                  <a:pt x="0" y="317"/>
                </a:lnTo>
                <a:lnTo>
                  <a:pt x="0" y="430"/>
                </a:lnTo>
                <a:lnTo>
                  <a:pt x="0" y="444"/>
                </a:lnTo>
                <a:cubicBezTo>
                  <a:pt x="0" y="457"/>
                  <a:pt x="10" y="467"/>
                  <a:pt x="23" y="467"/>
                </a:cubicBezTo>
                <a:lnTo>
                  <a:pt x="252" y="467"/>
                </a:lnTo>
                <a:cubicBezTo>
                  <a:pt x="247" y="457"/>
                  <a:pt x="245" y="446"/>
                  <a:pt x="243" y="435"/>
                </a:cubicBezTo>
                <a:close/>
                <a:moveTo>
                  <a:pt x="18" y="186"/>
                </a:moveTo>
                <a:lnTo>
                  <a:pt x="18" y="186"/>
                </a:lnTo>
                <a:cubicBezTo>
                  <a:pt x="18" y="183"/>
                  <a:pt x="21" y="181"/>
                  <a:pt x="23" y="181"/>
                </a:cubicBezTo>
                <a:lnTo>
                  <a:pt x="149" y="181"/>
                </a:lnTo>
                <a:lnTo>
                  <a:pt x="149" y="298"/>
                </a:lnTo>
                <a:lnTo>
                  <a:pt x="18" y="298"/>
                </a:lnTo>
                <a:lnTo>
                  <a:pt x="18" y="186"/>
                </a:lnTo>
                <a:close/>
                <a:moveTo>
                  <a:pt x="149" y="317"/>
                </a:moveTo>
                <a:lnTo>
                  <a:pt x="149" y="317"/>
                </a:lnTo>
                <a:lnTo>
                  <a:pt x="149" y="435"/>
                </a:lnTo>
                <a:lnTo>
                  <a:pt x="23" y="435"/>
                </a:lnTo>
                <a:cubicBezTo>
                  <a:pt x="21" y="435"/>
                  <a:pt x="18" y="432"/>
                  <a:pt x="18" y="430"/>
                </a:cubicBezTo>
                <a:lnTo>
                  <a:pt x="18" y="317"/>
                </a:lnTo>
                <a:lnTo>
                  <a:pt x="149" y="317"/>
                </a:lnTo>
                <a:close/>
                <a:moveTo>
                  <a:pt x="167" y="298"/>
                </a:moveTo>
                <a:lnTo>
                  <a:pt x="167" y="298"/>
                </a:lnTo>
                <a:lnTo>
                  <a:pt x="167" y="181"/>
                </a:lnTo>
                <a:lnTo>
                  <a:pt x="292" y="181"/>
                </a:lnTo>
                <a:lnTo>
                  <a:pt x="292" y="298"/>
                </a:lnTo>
                <a:lnTo>
                  <a:pt x="167" y="298"/>
                </a:lnTo>
                <a:close/>
                <a:moveTo>
                  <a:pt x="301" y="123"/>
                </a:moveTo>
                <a:lnTo>
                  <a:pt x="301" y="123"/>
                </a:lnTo>
                <a:cubicBezTo>
                  <a:pt x="310" y="123"/>
                  <a:pt x="317" y="130"/>
                  <a:pt x="317" y="139"/>
                </a:cubicBezTo>
                <a:cubicBezTo>
                  <a:pt x="317" y="148"/>
                  <a:pt x="310" y="155"/>
                  <a:pt x="301" y="155"/>
                </a:cubicBezTo>
                <a:cubicBezTo>
                  <a:pt x="292" y="155"/>
                  <a:pt x="285" y="148"/>
                  <a:pt x="285" y="139"/>
                </a:cubicBezTo>
                <a:cubicBezTo>
                  <a:pt x="285" y="130"/>
                  <a:pt x="292" y="123"/>
                  <a:pt x="301" y="123"/>
                </a:cubicBezTo>
                <a:close/>
                <a:moveTo>
                  <a:pt x="158" y="123"/>
                </a:moveTo>
                <a:lnTo>
                  <a:pt x="158" y="123"/>
                </a:lnTo>
                <a:cubicBezTo>
                  <a:pt x="167" y="123"/>
                  <a:pt x="174" y="130"/>
                  <a:pt x="174" y="139"/>
                </a:cubicBezTo>
                <a:cubicBezTo>
                  <a:pt x="174" y="148"/>
                  <a:pt x="167" y="155"/>
                  <a:pt x="158" y="155"/>
                </a:cubicBezTo>
                <a:cubicBezTo>
                  <a:pt x="149" y="155"/>
                  <a:pt x="142" y="148"/>
                  <a:pt x="142" y="139"/>
                </a:cubicBezTo>
                <a:cubicBezTo>
                  <a:pt x="142" y="130"/>
                  <a:pt x="149" y="123"/>
                  <a:pt x="158"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pic>
        <p:nvPicPr>
          <p:cNvPr id="25" name="图片 24"/>
          <p:cNvPicPr>
            <a:picLocks noChangeAspect="1"/>
          </p:cNvPicPr>
          <p:nvPr>
            <p:custDataLst>
              <p:tags r:id="rId13"/>
            </p:custDataLst>
          </p:nvPr>
        </p:nvPicPr>
        <p:blipFill>
          <a:blip r:embed="rId14"/>
          <a:stretch>
            <a:fillRect/>
          </a:stretch>
        </p:blipFill>
        <p:spPr>
          <a:xfrm>
            <a:off x="3896499" y="4591792"/>
            <a:ext cx="558000" cy="562768"/>
          </a:xfrm>
          <a:prstGeom prst="rect">
            <a:avLst/>
          </a:prstGeom>
        </p:spPr>
      </p:pic>
      <p:pic>
        <p:nvPicPr>
          <p:cNvPr id="26" name="图片 25"/>
          <p:cNvPicPr>
            <a:picLocks noChangeAspect="1"/>
          </p:cNvPicPr>
          <p:nvPr>
            <p:custDataLst>
              <p:tags r:id="rId15"/>
            </p:custDataLst>
          </p:nvPr>
        </p:nvPicPr>
        <p:blipFill>
          <a:blip r:embed="rId16"/>
          <a:stretch>
            <a:fillRect/>
          </a:stretch>
        </p:blipFill>
        <p:spPr>
          <a:xfrm>
            <a:off x="3872356" y="3448686"/>
            <a:ext cx="558000" cy="558000"/>
          </a:xfrm>
          <a:prstGeom prst="rect">
            <a:avLst/>
          </a:prstGeom>
        </p:spPr>
      </p:pic>
      <p:pic>
        <p:nvPicPr>
          <p:cNvPr id="27" name="图片 26"/>
          <p:cNvPicPr>
            <a:picLocks noChangeAspect="1"/>
          </p:cNvPicPr>
          <p:nvPr>
            <p:custDataLst>
              <p:tags r:id="rId17"/>
            </p:custDataLst>
          </p:nvPr>
        </p:nvPicPr>
        <p:blipFill>
          <a:blip r:embed="rId18"/>
          <a:stretch>
            <a:fillRect/>
          </a:stretch>
        </p:blipFill>
        <p:spPr>
          <a:xfrm>
            <a:off x="3885236" y="2372308"/>
            <a:ext cx="558000" cy="5580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第三步，继续使用上述策略来分解问题，找出当前这块布可以分出的最大方块</a:t>
            </a:r>
            <a:r>
              <a:rPr lang="zh-CN" altLang="en-US" sz="2000" dirty="0" smtClean="0">
                <a:solidFill>
                  <a:srgbClr val="080808"/>
                </a:solidFill>
                <a:uFillTx/>
                <a:latin typeface="Times New Roman" panose="02020603050405020304" pitchFamily="18" charset="0"/>
              </a:rPr>
              <a:t>，如下图所示：</a:t>
            </a:r>
            <a:endParaRPr lang="en-US" altLang="zh-CN" sz="2000" dirty="0" smtClean="0">
              <a:solidFill>
                <a:srgbClr val="080808"/>
              </a:solidFill>
              <a:uFillTx/>
              <a:latin typeface="Times New Roman" panose="02020603050405020304" pitchFamily="18" charset="0"/>
            </a:endParaRPr>
          </a:p>
          <a:p>
            <a:pPr indent="457200">
              <a:spcBef>
                <a:spcPct val="50000"/>
              </a:spcBef>
              <a:buSzTx/>
              <a:buFontTx/>
              <a:buNone/>
            </a:pPr>
            <a:endParaRPr lang="en-US" altLang="zh-CN" sz="2000" dirty="0" smtClean="0">
              <a:solidFill>
                <a:srgbClr val="080808"/>
              </a:solidFill>
              <a:uFillTx/>
              <a:latin typeface="Times New Roman" panose="02020603050405020304" pitchFamily="18" charset="0"/>
            </a:endParaRPr>
          </a:p>
        </p:txBody>
      </p:sp>
      <p:grpSp>
        <p:nvGrpSpPr>
          <p:cNvPr id="23" name="组合 22"/>
          <p:cNvGrpSpPr/>
          <p:nvPr/>
        </p:nvGrpSpPr>
        <p:grpSpPr>
          <a:xfrm>
            <a:off x="2267744" y="1988840"/>
            <a:ext cx="3658963" cy="2033763"/>
            <a:chOff x="0" y="-47326"/>
            <a:chExt cx="2494026" cy="1495329"/>
          </a:xfrm>
        </p:grpSpPr>
        <p:sp>
          <p:nvSpPr>
            <p:cNvPr id="24" name="文本框 2"/>
            <p:cNvSpPr txBox="1">
              <a:spLocks noChangeArrowheads="1"/>
            </p:cNvSpPr>
            <p:nvPr/>
          </p:nvSpPr>
          <p:spPr bwMode="auto">
            <a:xfrm>
              <a:off x="848563" y="-29071"/>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
            <p:cNvSpPr txBox="1">
              <a:spLocks noChangeArrowheads="1"/>
            </p:cNvSpPr>
            <p:nvPr/>
          </p:nvSpPr>
          <p:spPr bwMode="auto">
            <a:xfrm>
              <a:off x="0" y="775411"/>
              <a:ext cx="46418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右大括号 25"/>
            <p:cNvSpPr/>
            <p:nvPr/>
          </p:nvSpPr>
          <p:spPr>
            <a:xfrm rot="16200000">
              <a:off x="1042416" y="-193853"/>
              <a:ext cx="183515" cy="109474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7" name="右大括号 26"/>
            <p:cNvSpPr/>
            <p:nvPr/>
          </p:nvSpPr>
          <p:spPr>
            <a:xfrm flipH="1">
              <a:off x="380390" y="482803"/>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8" name="文本框 2"/>
            <p:cNvSpPr txBox="1">
              <a:spLocks noChangeArrowheads="1"/>
            </p:cNvSpPr>
            <p:nvPr/>
          </p:nvSpPr>
          <p:spPr bwMode="auto">
            <a:xfrm>
              <a:off x="1799539" y="-4732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右大括号 28"/>
            <p:cNvSpPr/>
            <p:nvPr/>
          </p:nvSpPr>
          <p:spPr>
            <a:xfrm rot="16200000">
              <a:off x="1975104" y="-43891"/>
              <a:ext cx="221742"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0" name="矩形 29"/>
            <p:cNvSpPr/>
            <p:nvPr/>
          </p:nvSpPr>
          <p:spPr>
            <a:xfrm>
              <a:off x="585216" y="482803"/>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1" name="直接连接符 30"/>
            <p:cNvCxnSpPr/>
            <p:nvPr/>
          </p:nvCxnSpPr>
          <p:spPr>
            <a:xfrm>
              <a:off x="1682496" y="482803"/>
              <a:ext cx="0" cy="965200"/>
            </a:xfrm>
            <a:prstGeom prst="line">
              <a:avLst/>
            </a:prstGeom>
          </p:spPr>
          <p:style>
            <a:lnRef idx="1">
              <a:schemeClr val="dk1"/>
            </a:lnRef>
            <a:fillRef idx="0">
              <a:schemeClr val="dk1"/>
            </a:fillRef>
            <a:effectRef idx="0">
              <a:schemeClr val="dk1"/>
            </a:effectRef>
            <a:fontRef idx="minor">
              <a:schemeClr val="tx1"/>
            </a:fontRef>
          </p:style>
        </p:cxnSp>
        <p:sp>
          <p:nvSpPr>
            <p:cNvPr id="32" name="文本框 2"/>
            <p:cNvSpPr txBox="1">
              <a:spLocks noChangeArrowheads="1"/>
            </p:cNvSpPr>
            <p:nvPr/>
          </p:nvSpPr>
          <p:spPr bwMode="auto">
            <a:xfrm>
              <a:off x="848563" y="760781"/>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2"/>
            <p:cNvSpPr txBox="1">
              <a:spLocks noChangeArrowheads="1"/>
            </p:cNvSpPr>
            <p:nvPr/>
          </p:nvSpPr>
          <p:spPr bwMode="auto">
            <a:xfrm>
              <a:off x="1799539" y="76809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4" name="Text Box 4"/>
          <p:cNvSpPr txBox="1">
            <a:spLocks noChangeArrowheads="1"/>
          </p:cNvSpPr>
          <p:nvPr/>
        </p:nvSpPr>
        <p:spPr bwMode="auto">
          <a:xfrm>
            <a:off x="354386" y="4581128"/>
            <a:ext cx="813690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如上图所示，从这块布中分出一个</a:t>
            </a:r>
            <a:r>
              <a:rPr lang="en-US" altLang="zh-CN" sz="2000" dirty="0">
                <a:solidFill>
                  <a:srgbClr val="080808"/>
                </a:solidFill>
                <a:uFillTx/>
                <a:latin typeface="Times New Roman" panose="02020603050405020304" pitchFamily="18" charset="0"/>
              </a:rPr>
              <a:t>40m×40m</a:t>
            </a:r>
            <a:r>
              <a:rPr lang="zh-CN" altLang="en-US" sz="2000" dirty="0">
                <a:solidFill>
                  <a:srgbClr val="080808"/>
                </a:solidFill>
                <a:uFillTx/>
                <a:latin typeface="Times New Roman" panose="02020603050405020304" pitchFamily="18" charset="0"/>
              </a:rPr>
              <a:t>的方块，还剩余一块</a:t>
            </a:r>
            <a:r>
              <a:rPr lang="en-US" altLang="zh-CN" sz="2000" dirty="0">
                <a:solidFill>
                  <a:srgbClr val="080808"/>
                </a:solidFill>
                <a:uFillTx/>
                <a:latin typeface="Times New Roman" panose="02020603050405020304" pitchFamily="18" charset="0"/>
              </a:rPr>
              <a:t>40m×24m</a:t>
            </a:r>
            <a:r>
              <a:rPr lang="zh-CN" altLang="en-US" sz="2000" dirty="0">
                <a:solidFill>
                  <a:srgbClr val="080808"/>
                </a:solidFill>
                <a:uFillTx/>
                <a:latin typeface="Times New Roman" panose="02020603050405020304" pitchFamily="18" charset="0"/>
              </a:rPr>
              <a:t>的布。当前要解决的问题有从划分</a:t>
            </a:r>
            <a:r>
              <a:rPr lang="en-US" altLang="zh-CN" sz="2000" dirty="0">
                <a:solidFill>
                  <a:srgbClr val="080808"/>
                </a:solidFill>
                <a:uFillTx/>
                <a:latin typeface="Times New Roman" panose="02020603050405020304" pitchFamily="18" charset="0"/>
              </a:rPr>
              <a:t>64m×40m</a:t>
            </a:r>
            <a:r>
              <a:rPr lang="zh-CN" altLang="en-US" sz="2000" dirty="0">
                <a:solidFill>
                  <a:srgbClr val="080808"/>
                </a:solidFill>
                <a:uFillTx/>
                <a:latin typeface="Times New Roman" panose="02020603050405020304" pitchFamily="18" charset="0"/>
              </a:rPr>
              <a:t>的布转化为了划分</a:t>
            </a:r>
            <a:r>
              <a:rPr lang="en-US" altLang="zh-CN" sz="2000" dirty="0">
                <a:solidFill>
                  <a:srgbClr val="080808"/>
                </a:solidFill>
                <a:uFillTx/>
                <a:latin typeface="Times New Roman" panose="02020603050405020304" pitchFamily="18" charset="0"/>
              </a:rPr>
              <a:t>40m×24m</a:t>
            </a:r>
            <a:r>
              <a:rPr lang="zh-CN" altLang="en-US" sz="2000" dirty="0">
                <a:solidFill>
                  <a:srgbClr val="080808"/>
                </a:solidFill>
                <a:uFillTx/>
                <a:latin typeface="Times New Roman" panose="02020603050405020304" pitchFamily="18" charset="0"/>
              </a:rPr>
              <a:t>的布了。</a:t>
            </a:r>
            <a:endParaRPr lang="zh-CN" altLang="en-US" sz="20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第四步，继续使用上述策略来分解问题，找出当前这块布可以分出的最大</a:t>
            </a:r>
            <a:r>
              <a:rPr lang="zh-CN" altLang="en-US" sz="2000" dirty="0" smtClean="0">
                <a:solidFill>
                  <a:srgbClr val="080808"/>
                </a:solidFill>
                <a:uFillTx/>
                <a:latin typeface="Times New Roman" panose="02020603050405020304" pitchFamily="18" charset="0"/>
              </a:rPr>
              <a:t>方块，如下图所示：</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sp>
        <p:nvSpPr>
          <p:cNvPr id="34" name="Text Box 4"/>
          <p:cNvSpPr txBox="1">
            <a:spLocks noChangeArrowheads="1"/>
          </p:cNvSpPr>
          <p:nvPr/>
        </p:nvSpPr>
        <p:spPr bwMode="auto">
          <a:xfrm>
            <a:off x="399878" y="4778708"/>
            <a:ext cx="813690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如上图所示，从这块布中分出一个</a:t>
            </a:r>
            <a:r>
              <a:rPr lang="en-US" altLang="zh-CN" sz="2000" dirty="0">
                <a:solidFill>
                  <a:srgbClr val="080808"/>
                </a:solidFill>
                <a:latin typeface="楷体" panose="02010609060101010101" pitchFamily="49" charset="-122"/>
                <a:ea typeface="楷体" panose="02010609060101010101" pitchFamily="49" charset="-122"/>
              </a:rPr>
              <a:t>24m×24m</a:t>
            </a:r>
            <a:r>
              <a:rPr lang="zh-CN" altLang="en-US" sz="2000" dirty="0">
                <a:solidFill>
                  <a:srgbClr val="080808"/>
                </a:solidFill>
                <a:latin typeface="楷体" panose="02010609060101010101" pitchFamily="49" charset="-122"/>
                <a:ea typeface="楷体" panose="02010609060101010101" pitchFamily="49" charset="-122"/>
              </a:rPr>
              <a:t>的方块，还剩余一块</a:t>
            </a:r>
            <a:r>
              <a:rPr lang="en-US" altLang="zh-CN" sz="2000" dirty="0">
                <a:solidFill>
                  <a:srgbClr val="080808"/>
                </a:solidFill>
                <a:latin typeface="楷体" panose="02010609060101010101" pitchFamily="49" charset="-122"/>
                <a:ea typeface="楷体" panose="02010609060101010101" pitchFamily="49" charset="-122"/>
              </a:rPr>
              <a:t>24m×16m</a:t>
            </a:r>
            <a:r>
              <a:rPr lang="zh-CN" altLang="en-US" sz="2000" dirty="0">
                <a:solidFill>
                  <a:srgbClr val="080808"/>
                </a:solidFill>
                <a:latin typeface="楷体" panose="02010609060101010101" pitchFamily="49" charset="-122"/>
                <a:ea typeface="楷体" panose="02010609060101010101" pitchFamily="49" charset="-122"/>
              </a:rPr>
              <a:t>的布。当前要解决的问题有从划分</a:t>
            </a:r>
            <a:r>
              <a:rPr lang="en-US" altLang="zh-CN" sz="2000" dirty="0">
                <a:solidFill>
                  <a:srgbClr val="080808"/>
                </a:solidFill>
                <a:latin typeface="楷体" panose="02010609060101010101" pitchFamily="49" charset="-122"/>
                <a:ea typeface="楷体" panose="02010609060101010101" pitchFamily="49" charset="-122"/>
              </a:rPr>
              <a:t>40m×24m</a:t>
            </a:r>
            <a:r>
              <a:rPr lang="zh-CN" altLang="en-US" sz="2000" dirty="0">
                <a:solidFill>
                  <a:srgbClr val="080808"/>
                </a:solidFill>
                <a:latin typeface="楷体" panose="02010609060101010101" pitchFamily="49" charset="-122"/>
                <a:ea typeface="楷体" panose="02010609060101010101" pitchFamily="49" charset="-122"/>
              </a:rPr>
              <a:t>的布转化为了划分</a:t>
            </a:r>
            <a:r>
              <a:rPr lang="en-US" altLang="zh-CN" sz="2000" dirty="0">
                <a:solidFill>
                  <a:srgbClr val="080808"/>
                </a:solidFill>
                <a:latin typeface="楷体" panose="02010609060101010101" pitchFamily="49" charset="-122"/>
                <a:ea typeface="楷体" panose="02010609060101010101" pitchFamily="49" charset="-122"/>
              </a:rPr>
              <a:t>24m×16m</a:t>
            </a:r>
            <a:r>
              <a:rPr lang="zh-CN" altLang="en-US" sz="2000" dirty="0">
                <a:solidFill>
                  <a:srgbClr val="080808"/>
                </a:solidFill>
                <a:latin typeface="楷体" panose="02010609060101010101" pitchFamily="49" charset="-122"/>
                <a:ea typeface="楷体" panose="02010609060101010101" pitchFamily="49" charset="-122"/>
              </a:rPr>
              <a:t>的布了。</a:t>
            </a:r>
            <a:endParaRPr lang="zh-CN" altLang="en-US" sz="2000" dirty="0">
              <a:solidFill>
                <a:srgbClr val="080808"/>
              </a:solidFill>
              <a:latin typeface="楷体" panose="02010609060101010101" pitchFamily="49" charset="-122"/>
              <a:ea typeface="楷体" panose="02010609060101010101" pitchFamily="49" charset="-122"/>
            </a:endParaRPr>
          </a:p>
        </p:txBody>
      </p:sp>
      <p:grpSp>
        <p:nvGrpSpPr>
          <p:cNvPr id="15" name="组合 14"/>
          <p:cNvGrpSpPr/>
          <p:nvPr/>
        </p:nvGrpSpPr>
        <p:grpSpPr>
          <a:xfrm>
            <a:off x="2483768" y="2441168"/>
            <a:ext cx="3214787" cy="1976228"/>
            <a:chOff x="0" y="0"/>
            <a:chExt cx="2494026" cy="1472337"/>
          </a:xfrm>
        </p:grpSpPr>
        <p:sp>
          <p:nvSpPr>
            <p:cNvPr id="16" name="文本框 2"/>
            <p:cNvSpPr txBox="1">
              <a:spLocks noChangeArrowheads="1"/>
            </p:cNvSpPr>
            <p:nvPr/>
          </p:nvSpPr>
          <p:spPr bwMode="auto">
            <a:xfrm>
              <a:off x="848346" y="0"/>
              <a:ext cx="620395" cy="37189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文本框 2"/>
            <p:cNvSpPr txBox="1">
              <a:spLocks noChangeArrowheads="1"/>
            </p:cNvSpPr>
            <p:nvPr/>
          </p:nvSpPr>
          <p:spPr bwMode="auto">
            <a:xfrm>
              <a:off x="0" y="775949"/>
              <a:ext cx="464185" cy="348149"/>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右大括号 17"/>
            <p:cNvSpPr/>
            <p:nvPr/>
          </p:nvSpPr>
          <p:spPr>
            <a:xfrm rot="16200000">
              <a:off x="1042416" y="-169519"/>
              <a:ext cx="183515" cy="109474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9" name="右大括号 18"/>
            <p:cNvSpPr/>
            <p:nvPr/>
          </p:nvSpPr>
          <p:spPr>
            <a:xfrm flipH="1">
              <a:off x="380390" y="507137"/>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0" name="文本框 2"/>
            <p:cNvSpPr txBox="1">
              <a:spLocks noChangeArrowheads="1"/>
            </p:cNvSpPr>
            <p:nvPr/>
          </p:nvSpPr>
          <p:spPr bwMode="auto">
            <a:xfrm>
              <a:off x="1799077" y="8509"/>
              <a:ext cx="620395" cy="3554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右大括号 20"/>
            <p:cNvSpPr/>
            <p:nvPr/>
          </p:nvSpPr>
          <p:spPr>
            <a:xfrm rot="16200000">
              <a:off x="1975104" y="-19557"/>
              <a:ext cx="221742"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2" name="矩形 21"/>
            <p:cNvSpPr/>
            <p:nvPr/>
          </p:nvSpPr>
          <p:spPr>
            <a:xfrm>
              <a:off x="585216" y="507137"/>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5" name="直接连接符 34"/>
            <p:cNvCxnSpPr/>
            <p:nvPr/>
          </p:nvCxnSpPr>
          <p:spPr>
            <a:xfrm>
              <a:off x="1682496" y="507137"/>
              <a:ext cx="0" cy="965200"/>
            </a:xfrm>
            <a:prstGeom prst="line">
              <a:avLst/>
            </a:prstGeom>
          </p:spPr>
          <p:style>
            <a:lnRef idx="1">
              <a:schemeClr val="dk1"/>
            </a:lnRef>
            <a:fillRef idx="0">
              <a:schemeClr val="dk1"/>
            </a:fillRef>
            <a:effectRef idx="0">
              <a:schemeClr val="dk1"/>
            </a:effectRef>
            <a:fontRef idx="minor">
              <a:schemeClr val="tx1"/>
            </a:fontRef>
          </p:style>
        </p:cxnSp>
        <p:sp>
          <p:nvSpPr>
            <p:cNvPr id="36" name="文本框 2"/>
            <p:cNvSpPr txBox="1">
              <a:spLocks noChangeArrowheads="1"/>
            </p:cNvSpPr>
            <p:nvPr/>
          </p:nvSpPr>
          <p:spPr bwMode="auto">
            <a:xfrm>
              <a:off x="848346" y="785057"/>
              <a:ext cx="620395" cy="36277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文本框 2"/>
            <p:cNvSpPr txBox="1">
              <a:spLocks noChangeArrowheads="1"/>
            </p:cNvSpPr>
            <p:nvPr/>
          </p:nvSpPr>
          <p:spPr bwMode="auto">
            <a:xfrm>
              <a:off x="1799077" y="792372"/>
              <a:ext cx="620395" cy="355549"/>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第五步，继续使用上述策略来分解问题，找出当前这块布可以分出的最大方块：</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sp>
        <p:nvSpPr>
          <p:cNvPr id="34" name="Text Box 4"/>
          <p:cNvSpPr txBox="1">
            <a:spLocks noChangeArrowheads="1"/>
          </p:cNvSpPr>
          <p:nvPr/>
        </p:nvSpPr>
        <p:spPr bwMode="auto">
          <a:xfrm>
            <a:off x="399878" y="4778708"/>
            <a:ext cx="813690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如上图所示，从这块布中分出一个</a:t>
            </a:r>
            <a:r>
              <a:rPr lang="en-US" altLang="zh-CN" sz="2000" dirty="0">
                <a:solidFill>
                  <a:srgbClr val="080808"/>
                </a:solidFill>
                <a:uFillTx/>
                <a:latin typeface="Times New Roman" panose="02020603050405020304" pitchFamily="18" charset="0"/>
              </a:rPr>
              <a:t>16m×16m</a:t>
            </a:r>
            <a:r>
              <a:rPr lang="zh-CN" altLang="en-US" sz="2000" dirty="0">
                <a:solidFill>
                  <a:srgbClr val="080808"/>
                </a:solidFill>
                <a:uFillTx/>
                <a:latin typeface="Times New Roman" panose="02020603050405020304" pitchFamily="18" charset="0"/>
              </a:rPr>
              <a:t>的方块，还剩余一块</a:t>
            </a:r>
            <a:r>
              <a:rPr lang="en-US" altLang="zh-CN" sz="2000" dirty="0">
                <a:solidFill>
                  <a:srgbClr val="080808"/>
                </a:solidFill>
                <a:uFillTx/>
                <a:latin typeface="Times New Roman" panose="02020603050405020304" pitchFamily="18" charset="0"/>
              </a:rPr>
              <a:t>16m×8m</a:t>
            </a:r>
            <a:r>
              <a:rPr lang="zh-CN" altLang="en-US" sz="2000" dirty="0">
                <a:solidFill>
                  <a:srgbClr val="080808"/>
                </a:solidFill>
                <a:uFillTx/>
                <a:latin typeface="Times New Roman" panose="02020603050405020304" pitchFamily="18" charset="0"/>
              </a:rPr>
              <a:t>的布。当前要解决的问题有从划分</a:t>
            </a:r>
            <a:r>
              <a:rPr lang="en-US" altLang="zh-CN" sz="2000" dirty="0">
                <a:solidFill>
                  <a:srgbClr val="080808"/>
                </a:solidFill>
                <a:uFillTx/>
                <a:latin typeface="Times New Roman" panose="02020603050405020304" pitchFamily="18" charset="0"/>
              </a:rPr>
              <a:t>16m×16m</a:t>
            </a:r>
            <a:r>
              <a:rPr lang="zh-CN" altLang="en-US" sz="2000" dirty="0">
                <a:solidFill>
                  <a:srgbClr val="080808"/>
                </a:solidFill>
                <a:uFillTx/>
                <a:latin typeface="Times New Roman" panose="02020603050405020304" pitchFamily="18" charset="0"/>
              </a:rPr>
              <a:t>的布转化为了划分</a:t>
            </a:r>
            <a:r>
              <a:rPr lang="en-US" altLang="zh-CN" sz="2000" dirty="0">
                <a:solidFill>
                  <a:srgbClr val="080808"/>
                </a:solidFill>
                <a:uFillTx/>
                <a:latin typeface="Times New Roman" panose="02020603050405020304" pitchFamily="18" charset="0"/>
              </a:rPr>
              <a:t>16m×8m</a:t>
            </a:r>
            <a:r>
              <a:rPr lang="zh-CN" altLang="en-US" sz="2000" dirty="0">
                <a:solidFill>
                  <a:srgbClr val="080808"/>
                </a:solidFill>
                <a:uFillTx/>
                <a:latin typeface="Times New Roman" panose="02020603050405020304" pitchFamily="18" charset="0"/>
              </a:rPr>
              <a:t>的布了。</a:t>
            </a:r>
            <a:endParaRPr lang="zh-CN" altLang="en-US" sz="2000" dirty="0">
              <a:solidFill>
                <a:srgbClr val="080808"/>
              </a:solidFill>
              <a:uFillTx/>
              <a:latin typeface="Times New Roman" panose="02020603050405020304" pitchFamily="18" charset="0"/>
            </a:endParaRPr>
          </a:p>
        </p:txBody>
      </p:sp>
      <p:grpSp>
        <p:nvGrpSpPr>
          <p:cNvPr id="23" name="组合 22"/>
          <p:cNvGrpSpPr/>
          <p:nvPr/>
        </p:nvGrpSpPr>
        <p:grpSpPr>
          <a:xfrm>
            <a:off x="3442806" y="2338963"/>
            <a:ext cx="2051048" cy="1497331"/>
            <a:chOff x="-39740" y="88830"/>
            <a:chExt cx="2625876" cy="1420445"/>
          </a:xfrm>
        </p:grpSpPr>
        <p:sp>
          <p:nvSpPr>
            <p:cNvPr id="24" name="文本框 2"/>
            <p:cNvSpPr txBox="1">
              <a:spLocks noChangeArrowheads="1"/>
            </p:cNvSpPr>
            <p:nvPr/>
          </p:nvSpPr>
          <p:spPr bwMode="auto">
            <a:xfrm>
              <a:off x="940456" y="100392"/>
              <a:ext cx="620395" cy="371893"/>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
            <p:cNvSpPr txBox="1">
              <a:spLocks noChangeArrowheads="1"/>
            </p:cNvSpPr>
            <p:nvPr/>
          </p:nvSpPr>
          <p:spPr bwMode="auto">
            <a:xfrm>
              <a:off x="-39740" y="833826"/>
              <a:ext cx="655896" cy="4075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右大括号 25"/>
            <p:cNvSpPr/>
            <p:nvPr/>
          </p:nvSpPr>
          <p:spPr>
            <a:xfrm rot="16200000">
              <a:off x="1162504" y="-105557"/>
              <a:ext cx="128514" cy="109569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7" name="右大括号 26"/>
            <p:cNvSpPr/>
            <p:nvPr/>
          </p:nvSpPr>
          <p:spPr>
            <a:xfrm flipH="1">
              <a:off x="472500" y="544075"/>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8" name="文本框 2"/>
            <p:cNvSpPr txBox="1">
              <a:spLocks noChangeArrowheads="1"/>
            </p:cNvSpPr>
            <p:nvPr/>
          </p:nvSpPr>
          <p:spPr bwMode="auto">
            <a:xfrm>
              <a:off x="1891187" y="88830"/>
              <a:ext cx="620394" cy="3554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右大括号 28"/>
            <p:cNvSpPr/>
            <p:nvPr/>
          </p:nvSpPr>
          <p:spPr>
            <a:xfrm rot="16200000">
              <a:off x="2085514" y="35682"/>
              <a:ext cx="185140"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0" name="矩形 29"/>
            <p:cNvSpPr/>
            <p:nvPr/>
          </p:nvSpPr>
          <p:spPr>
            <a:xfrm>
              <a:off x="677326" y="544075"/>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1" name="直接连接符 30"/>
            <p:cNvCxnSpPr/>
            <p:nvPr/>
          </p:nvCxnSpPr>
          <p:spPr>
            <a:xfrm>
              <a:off x="1774606" y="544075"/>
              <a:ext cx="0" cy="965200"/>
            </a:xfrm>
            <a:prstGeom prst="line">
              <a:avLst/>
            </a:prstGeom>
          </p:spPr>
          <p:style>
            <a:lnRef idx="1">
              <a:schemeClr val="dk1"/>
            </a:lnRef>
            <a:fillRef idx="0">
              <a:schemeClr val="dk1"/>
            </a:fillRef>
            <a:effectRef idx="0">
              <a:schemeClr val="dk1"/>
            </a:effectRef>
            <a:fontRef idx="minor">
              <a:schemeClr val="tx1"/>
            </a:fontRef>
          </p:style>
        </p:cxnSp>
        <p:sp>
          <p:nvSpPr>
            <p:cNvPr id="32" name="文本框 2"/>
            <p:cNvSpPr txBox="1">
              <a:spLocks noChangeArrowheads="1"/>
            </p:cNvSpPr>
            <p:nvPr/>
          </p:nvSpPr>
          <p:spPr bwMode="auto">
            <a:xfrm>
              <a:off x="940456" y="833936"/>
              <a:ext cx="620394" cy="441467"/>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2"/>
            <p:cNvSpPr txBox="1">
              <a:spLocks noChangeArrowheads="1"/>
            </p:cNvSpPr>
            <p:nvPr/>
          </p:nvSpPr>
          <p:spPr bwMode="auto">
            <a:xfrm>
              <a:off x="1890851" y="825782"/>
              <a:ext cx="620394" cy="443597"/>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而</a:t>
            </a:r>
            <a:r>
              <a:rPr lang="en-US" altLang="zh-CN" sz="2000" dirty="0">
                <a:solidFill>
                  <a:srgbClr val="080808"/>
                </a:solidFill>
                <a:uFillTx/>
                <a:latin typeface="Times New Roman" panose="02020603050405020304" pitchFamily="18" charset="0"/>
              </a:rPr>
              <a:t>16m×8m</a:t>
            </a:r>
            <a:r>
              <a:rPr lang="zh-CN" altLang="en-US" sz="2000" dirty="0">
                <a:solidFill>
                  <a:srgbClr val="080808"/>
                </a:solidFill>
                <a:uFillTx/>
                <a:latin typeface="Times New Roman" panose="02020603050405020304" pitchFamily="18" charset="0"/>
              </a:rPr>
              <a:t>满足递归出口的条件，因为</a:t>
            </a:r>
            <a:r>
              <a:rPr lang="en-US" altLang="zh-CN" sz="2000" dirty="0">
                <a:solidFill>
                  <a:srgbClr val="080808"/>
                </a:solidFill>
                <a:uFillTx/>
                <a:latin typeface="Times New Roman" panose="02020603050405020304" pitchFamily="18" charset="0"/>
              </a:rPr>
              <a:t>16</a:t>
            </a:r>
            <a:r>
              <a:rPr lang="zh-CN" altLang="en-US" sz="2000" dirty="0">
                <a:solidFill>
                  <a:srgbClr val="080808"/>
                </a:solidFill>
                <a:uFillTx/>
                <a:latin typeface="Times New Roman" panose="02020603050405020304" pitchFamily="18" charset="0"/>
              </a:rPr>
              <a:t>是</a:t>
            </a:r>
            <a:r>
              <a:rPr lang="en-US" altLang="zh-CN" sz="2000" dirty="0">
                <a:solidFill>
                  <a:srgbClr val="080808"/>
                </a:solidFill>
                <a:uFillTx/>
                <a:latin typeface="Times New Roman" panose="02020603050405020304" pitchFamily="18" charset="0"/>
              </a:rPr>
              <a:t>8</a:t>
            </a:r>
            <a:r>
              <a:rPr lang="zh-CN" altLang="en-US" sz="2000" dirty="0">
                <a:solidFill>
                  <a:srgbClr val="080808"/>
                </a:solidFill>
                <a:uFillTx/>
                <a:latin typeface="Times New Roman" panose="02020603050405020304" pitchFamily="18" charset="0"/>
              </a:rPr>
              <a:t>的整数倍。因此接下来只需将将这块布分成两个</a:t>
            </a:r>
            <a:r>
              <a:rPr lang="en-US" altLang="zh-CN" sz="2000" dirty="0">
                <a:solidFill>
                  <a:srgbClr val="080808"/>
                </a:solidFill>
                <a:uFillTx/>
                <a:latin typeface="Times New Roman" panose="02020603050405020304" pitchFamily="18" charset="0"/>
              </a:rPr>
              <a:t>8m×8m</a:t>
            </a:r>
            <a:r>
              <a:rPr lang="zh-CN" altLang="en-US" sz="2000" dirty="0">
                <a:solidFill>
                  <a:srgbClr val="080808"/>
                </a:solidFill>
                <a:uFillTx/>
                <a:latin typeface="Times New Roman" panose="02020603050405020304" pitchFamily="18" charset="0"/>
              </a:rPr>
              <a:t>方块即可，如下</a:t>
            </a:r>
            <a:r>
              <a:rPr lang="zh-CN" altLang="en-US" sz="2000" dirty="0" smtClean="0">
                <a:solidFill>
                  <a:srgbClr val="080808"/>
                </a:solidFill>
                <a:uFillTx/>
                <a:latin typeface="Times New Roman" panose="02020603050405020304" pitchFamily="18" charset="0"/>
              </a:rPr>
              <a:t>图所</a:t>
            </a:r>
            <a:r>
              <a:rPr lang="zh-CN" altLang="en-US" sz="2000" dirty="0">
                <a:solidFill>
                  <a:srgbClr val="080808"/>
                </a:solidFill>
                <a:uFillTx/>
                <a:latin typeface="Times New Roman" panose="02020603050405020304" pitchFamily="18" charset="0"/>
              </a:rPr>
              <a:t>示：</a:t>
            </a:r>
            <a:endParaRPr lang="zh-CN" altLang="en-US" sz="2000" dirty="0">
              <a:solidFill>
                <a:srgbClr val="080808"/>
              </a:solidFill>
              <a:uFillTx/>
              <a:latin typeface="Times New Roman" panose="02020603050405020304" pitchFamily="18" charset="0"/>
            </a:endParaRPr>
          </a:p>
        </p:txBody>
      </p:sp>
      <p:sp>
        <p:nvSpPr>
          <p:cNvPr id="34" name="Text Box 4"/>
          <p:cNvSpPr txBox="1">
            <a:spLocks noChangeArrowheads="1"/>
          </p:cNvSpPr>
          <p:nvPr/>
        </p:nvSpPr>
        <p:spPr bwMode="auto">
          <a:xfrm>
            <a:off x="399878" y="4778708"/>
            <a:ext cx="813690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由此划分完成，将不剩下任何布了，该问题的解是对于</a:t>
            </a:r>
            <a:r>
              <a:rPr lang="en-US" altLang="zh-CN" sz="2000" dirty="0">
                <a:solidFill>
                  <a:srgbClr val="080808"/>
                </a:solidFill>
                <a:uFillTx/>
                <a:latin typeface="Times New Roman" panose="02020603050405020304" pitchFamily="18" charset="0"/>
              </a:rPr>
              <a:t>168m×64m</a:t>
            </a:r>
            <a:r>
              <a:rPr lang="zh-CN" altLang="en-US" sz="2000" dirty="0">
                <a:solidFill>
                  <a:srgbClr val="080808"/>
                </a:solidFill>
                <a:uFillTx/>
                <a:latin typeface="Times New Roman" panose="02020603050405020304" pitchFamily="18" charset="0"/>
              </a:rPr>
              <a:t>的布，均匀划分方块的所得最大方块尺寸是</a:t>
            </a:r>
            <a:r>
              <a:rPr lang="en-US" altLang="zh-CN" sz="2000" dirty="0">
                <a:solidFill>
                  <a:srgbClr val="080808"/>
                </a:solidFill>
                <a:uFillTx/>
                <a:latin typeface="Times New Roman" panose="02020603050405020304" pitchFamily="18" charset="0"/>
              </a:rPr>
              <a:t>8 m× 8m</a:t>
            </a:r>
            <a:r>
              <a:rPr lang="zh-CN" altLang="en-US" sz="2000" dirty="0">
                <a:solidFill>
                  <a:srgbClr val="080808"/>
                </a:solidFill>
                <a:uFillTx/>
                <a:latin typeface="Times New Roman" panose="02020603050405020304" pitchFamily="18" charset="0"/>
              </a:rPr>
              <a:t>。</a:t>
            </a:r>
            <a:endParaRPr lang="zh-CN" altLang="en-US" sz="2000" dirty="0">
              <a:solidFill>
                <a:srgbClr val="080808"/>
              </a:solidFill>
              <a:uFillTx/>
              <a:latin typeface="Times New Roman" panose="02020603050405020304" pitchFamily="18" charset="0"/>
            </a:endParaRPr>
          </a:p>
        </p:txBody>
      </p:sp>
      <p:grpSp>
        <p:nvGrpSpPr>
          <p:cNvPr id="16" name="组合 15"/>
          <p:cNvGrpSpPr/>
          <p:nvPr/>
        </p:nvGrpSpPr>
        <p:grpSpPr>
          <a:xfrm>
            <a:off x="3275856" y="2492896"/>
            <a:ext cx="2519978" cy="1456234"/>
            <a:chOff x="0" y="0"/>
            <a:chExt cx="2161737" cy="1185290"/>
          </a:xfrm>
        </p:grpSpPr>
        <p:grpSp>
          <p:nvGrpSpPr>
            <p:cNvPr id="17" name="组合 16"/>
            <p:cNvGrpSpPr/>
            <p:nvPr/>
          </p:nvGrpSpPr>
          <p:grpSpPr>
            <a:xfrm>
              <a:off x="0" y="0"/>
              <a:ext cx="2150110" cy="1184910"/>
              <a:chOff x="0" y="0"/>
              <a:chExt cx="2150110" cy="1184910"/>
            </a:xfrm>
          </p:grpSpPr>
          <p:sp>
            <p:nvSpPr>
              <p:cNvPr id="35" name="文本框 2"/>
              <p:cNvSpPr txBox="1">
                <a:spLocks noChangeArrowheads="1"/>
              </p:cNvSpPr>
              <p:nvPr/>
            </p:nvSpPr>
            <p:spPr bwMode="auto">
              <a:xfrm>
                <a:off x="730250" y="0"/>
                <a:ext cx="544195" cy="29337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文本框 2"/>
              <p:cNvSpPr txBox="1">
                <a:spLocks noChangeArrowheads="1"/>
              </p:cNvSpPr>
              <p:nvPr/>
            </p:nvSpPr>
            <p:spPr bwMode="auto">
              <a:xfrm>
                <a:off x="0" y="590550"/>
                <a:ext cx="575310" cy="32131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右大括号 36"/>
              <p:cNvSpPr/>
              <p:nvPr/>
            </p:nvSpPr>
            <p:spPr>
              <a:xfrm rot="16200000">
                <a:off x="914400" y="-69850"/>
                <a:ext cx="115570" cy="78105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8" name="右大括号 37"/>
              <p:cNvSpPr/>
              <p:nvPr/>
            </p:nvSpPr>
            <p:spPr>
              <a:xfrm flipH="1">
                <a:off x="431800" y="393700"/>
                <a:ext cx="124460" cy="79121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9" name="文本框 2"/>
              <p:cNvSpPr txBox="1">
                <a:spLocks noChangeArrowheads="1"/>
              </p:cNvSpPr>
              <p:nvPr/>
            </p:nvSpPr>
            <p:spPr bwMode="auto">
              <a:xfrm>
                <a:off x="1504950" y="0"/>
                <a:ext cx="544195" cy="311785"/>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 name="右大括号 39"/>
              <p:cNvSpPr/>
              <p:nvPr/>
            </p:nvSpPr>
            <p:spPr>
              <a:xfrm rot="16200000">
                <a:off x="1701800" y="-69850"/>
                <a:ext cx="115570" cy="78105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grpSp>
          <p:nvGrpSpPr>
            <p:cNvPr id="18" name="组合 17"/>
            <p:cNvGrpSpPr/>
            <p:nvPr/>
          </p:nvGrpSpPr>
          <p:grpSpPr>
            <a:xfrm>
              <a:off x="577850" y="393700"/>
              <a:ext cx="1583887" cy="791590"/>
              <a:chOff x="577850" y="393700"/>
              <a:chExt cx="1583887" cy="791590"/>
            </a:xfrm>
          </p:grpSpPr>
          <p:sp>
            <p:nvSpPr>
              <p:cNvPr id="19" name="矩形 18"/>
              <p:cNvSpPr/>
              <p:nvPr/>
            </p:nvSpPr>
            <p:spPr>
              <a:xfrm>
                <a:off x="577850" y="393700"/>
                <a:ext cx="1583887" cy="7915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20" name="直接连接符 19"/>
              <p:cNvCxnSpPr/>
              <p:nvPr/>
            </p:nvCxnSpPr>
            <p:spPr>
              <a:xfrm>
                <a:off x="1384300" y="393700"/>
                <a:ext cx="0" cy="791210"/>
              </a:xfrm>
              <a:prstGeom prst="line">
                <a:avLst/>
              </a:prstGeom>
            </p:spPr>
            <p:style>
              <a:lnRef idx="1">
                <a:schemeClr val="dk1"/>
              </a:lnRef>
              <a:fillRef idx="0">
                <a:schemeClr val="dk1"/>
              </a:fillRef>
              <a:effectRef idx="0">
                <a:schemeClr val="dk1"/>
              </a:effectRef>
              <a:fontRef idx="minor">
                <a:schemeClr val="tx1"/>
              </a:fontRef>
            </p:style>
          </p:cxnSp>
          <p:sp>
            <p:nvSpPr>
              <p:cNvPr id="21" name="文本框 2"/>
              <p:cNvSpPr txBox="1">
                <a:spLocks noChangeArrowheads="1"/>
              </p:cNvSpPr>
              <p:nvPr/>
            </p:nvSpPr>
            <p:spPr bwMode="auto">
              <a:xfrm>
                <a:off x="666750" y="584200"/>
                <a:ext cx="665480" cy="34798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文本框 2"/>
              <p:cNvSpPr txBox="1">
                <a:spLocks noChangeArrowheads="1"/>
              </p:cNvSpPr>
              <p:nvPr/>
            </p:nvSpPr>
            <p:spPr bwMode="auto">
              <a:xfrm>
                <a:off x="1422400" y="577850"/>
                <a:ext cx="665480" cy="34798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107504" y="1340768"/>
            <a:ext cx="8948925"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分治法的思想主要包括以下三个部分：</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1</a:t>
            </a:r>
            <a:r>
              <a:rPr lang="zh-CN" altLang="en-US" sz="2400" dirty="0">
                <a:solidFill>
                  <a:srgbClr val="080808"/>
                </a:solidFill>
                <a:uFillTx/>
                <a:latin typeface="Times New Roman" panose="02020603050405020304" pitchFamily="18" charset="0"/>
              </a:rPr>
              <a:t>）分：将原问题逐步分解成规模更小的子问题，子问题要与原问题的解发一致；</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2</a:t>
            </a:r>
            <a:r>
              <a:rPr lang="zh-CN" altLang="en-US" sz="2400" dirty="0">
                <a:solidFill>
                  <a:srgbClr val="080808"/>
                </a:solidFill>
                <a:uFillTx/>
                <a:latin typeface="Times New Roman" panose="02020603050405020304" pitchFamily="18" charset="0"/>
              </a:rPr>
              <a:t>）治：将分解出的这些子问题逐个解决，若子问题规模较小且容易解决则直接解，否则递归解决各个子问题；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3</a:t>
            </a:r>
            <a:r>
              <a:rPr lang="zh-CN" altLang="en-US" sz="2400" dirty="0">
                <a:solidFill>
                  <a:srgbClr val="080808"/>
                </a:solidFill>
                <a:uFillTx/>
                <a:latin typeface="Times New Roman" panose="02020603050405020304" pitchFamily="18" charset="0"/>
              </a:rPr>
              <a:t>）合：将已经得出解的子问题进行合并，最终得出原问题的解。</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07433" y="1700813"/>
            <a:ext cx="8643189"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分治法适用的问题具有以下特征：</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1</a:t>
            </a:r>
            <a:r>
              <a:rPr lang="zh-CN" altLang="en-US" sz="2400" dirty="0">
                <a:solidFill>
                  <a:srgbClr val="080808"/>
                </a:solidFill>
                <a:uFillTx/>
                <a:latin typeface="Times New Roman" panose="02020603050405020304" pitchFamily="18" charset="0"/>
              </a:rPr>
              <a:t>）问题的规模缩小到一定的程度是能够容易求出解的；</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2</a:t>
            </a:r>
            <a:r>
              <a:rPr lang="zh-CN" altLang="en-US" sz="2400" dirty="0">
                <a:solidFill>
                  <a:srgbClr val="080808"/>
                </a:solidFill>
                <a:uFillTx/>
                <a:latin typeface="Times New Roman" panose="02020603050405020304" pitchFamily="18" charset="0"/>
              </a:rPr>
              <a:t>）问题能够分解为若干个规模较小的与原问题一致的子问题；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3</a:t>
            </a:r>
            <a:r>
              <a:rPr lang="zh-CN" altLang="en-US" sz="2400" dirty="0">
                <a:solidFill>
                  <a:srgbClr val="080808"/>
                </a:solidFill>
                <a:uFillTx/>
                <a:latin typeface="Times New Roman" panose="02020603050405020304" pitchFamily="18" charset="0"/>
              </a:rPr>
              <a:t>）所分解出的子问题的解能够合并得出原问题的解；</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4</a:t>
            </a:r>
            <a:r>
              <a:rPr lang="zh-CN" altLang="en-US" sz="2400" dirty="0">
                <a:solidFill>
                  <a:srgbClr val="080808"/>
                </a:solidFill>
                <a:uFillTx/>
                <a:latin typeface="Times New Roman" panose="02020603050405020304" pitchFamily="18" charset="0"/>
              </a:rPr>
              <a:t>）原问题所分解出的各个子问题之间是相互独立的，也就是说子问题之间不包含公共的子问题。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415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快排的基本思想</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快速排序采用的是分治策略：</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1</a:t>
            </a:r>
            <a:r>
              <a:rPr lang="zh-CN" altLang="en-US" sz="2400" dirty="0">
                <a:solidFill>
                  <a:srgbClr val="080808"/>
                </a:solidFill>
                <a:uFillTx/>
                <a:latin typeface="Times New Roman" panose="02020603050405020304" pitchFamily="18" charset="0"/>
              </a:rPr>
              <a:t>）划分：选定</a:t>
            </a:r>
            <a:r>
              <a:rPr lang="zh-CN" altLang="en-US" sz="2400" dirty="0">
                <a:solidFill>
                  <a:srgbClr val="FF0000"/>
                </a:solidFill>
                <a:uFillTx/>
                <a:latin typeface="Times New Roman" panose="02020603050405020304" pitchFamily="18" charset="0"/>
              </a:rPr>
              <a:t>基准值</a:t>
            </a:r>
            <a:r>
              <a:rPr lang="zh-CN" altLang="en-US" sz="2400" dirty="0">
                <a:solidFill>
                  <a:srgbClr val="080808"/>
                </a:solidFill>
                <a:uFillTx/>
                <a:latin typeface="Times New Roman" panose="02020603050405020304" pitchFamily="18" charset="0"/>
              </a:rPr>
              <a:t>，将整个序列成为两个子序列：前面的子序列中数据元素的值均小于或等于基准值，后面的子序列中数据元素的值均大于或等于基准值，</a:t>
            </a:r>
            <a:r>
              <a:rPr lang="zh-CN" altLang="en-US" sz="2400" dirty="0">
                <a:solidFill>
                  <a:srgbClr val="FF0000"/>
                </a:solidFill>
                <a:uFillTx/>
                <a:latin typeface="Times New Roman" panose="02020603050405020304" pitchFamily="18" charset="0"/>
              </a:rPr>
              <a:t>并把基准值放在这两个子序列的中间的位置上；</a:t>
            </a:r>
            <a:endParaRPr lang="zh-CN" altLang="en-US" sz="2400" dirty="0">
              <a:solidFill>
                <a:srgbClr val="FF0000"/>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2</a:t>
            </a:r>
            <a:r>
              <a:rPr lang="zh-CN" altLang="en-US" sz="2400" dirty="0">
                <a:solidFill>
                  <a:srgbClr val="080808"/>
                </a:solidFill>
                <a:uFillTx/>
                <a:latin typeface="Times New Roman" panose="02020603050405020304" pitchFamily="18" charset="0"/>
              </a:rPr>
              <a:t>）求解子问题：若每个子序列内只有一个记录或空，则它是有序的，直接返回；否则递归地求解各个子问题。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3</a:t>
            </a:r>
            <a:r>
              <a:rPr lang="zh-CN" altLang="en-US" sz="2400" dirty="0">
                <a:solidFill>
                  <a:srgbClr val="080808"/>
                </a:solidFill>
                <a:uFillTx/>
                <a:latin typeface="Times New Roman" panose="02020603050405020304" pitchFamily="18" charset="0"/>
              </a:rPr>
              <a:t>）合并：由于对子序列</a:t>
            </a:r>
            <a:r>
              <a:rPr lang="en-US" altLang="zh-CN" sz="2400" dirty="0">
                <a:solidFill>
                  <a:srgbClr val="080808"/>
                </a:solidFill>
                <a:uFillTx/>
                <a:latin typeface="Times New Roman" panose="02020603050405020304" pitchFamily="18" charset="0"/>
              </a:rPr>
              <a:t>a1,a2, … ,ai-1</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ai+1, …, an</a:t>
            </a:r>
            <a:r>
              <a:rPr lang="zh-CN" altLang="en-US" sz="2400" dirty="0">
                <a:solidFill>
                  <a:srgbClr val="080808"/>
                </a:solidFill>
                <a:uFillTx/>
                <a:latin typeface="Times New Roman" panose="02020603050405020304" pitchFamily="18" charset="0"/>
              </a:rPr>
              <a:t>的排序是就地进行的，因此合并不需要执行任何操作。</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endParaRPr>
          </a:p>
        </p:txBody>
      </p:sp>
      <p:sp>
        <p:nvSpPr>
          <p:cNvPr id="3" name="矩形 2"/>
          <p:cNvSpPr/>
          <p:nvPr/>
        </p:nvSpPr>
        <p:spPr>
          <a:xfrm>
            <a:off x="40707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07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701165"/>
            <a:ext cx="7505700" cy="711835"/>
          </a:xfrm>
          <a:prstGeom prst="rect">
            <a:avLst/>
          </a:prstGeom>
          <a:noFill/>
        </p:spPr>
        <p:txBody>
          <a:bodyPr wrap="square" rtlCol="0">
            <a:noAutofit/>
          </a:bodyPr>
          <a:p>
            <a:r>
              <a:rPr lang="zh-CN" altLang="en-US">
                <a:latin typeface="Times New Roman" panose="02020603050405020304" pitchFamily="18" charset="0"/>
              </a:rPr>
              <a:t>例如：</a:t>
            </a:r>
            <a:r>
              <a:rPr lang="zh-CN" altLang="en-US" dirty="0">
                <a:solidFill>
                  <a:srgbClr val="080808"/>
                </a:solidFill>
                <a:latin typeface="Times New Roman" panose="02020603050405020304" pitchFamily="18" charset="0"/>
                <a:sym typeface="+mn-ea"/>
              </a:rPr>
              <a:t>数据序列</a:t>
            </a:r>
            <a:r>
              <a:rPr lang="en-US" altLang="zh-CN" dirty="0">
                <a:solidFill>
                  <a:srgbClr val="080808"/>
                </a:solidFill>
                <a:latin typeface="Times New Roman" panose="02020603050405020304" pitchFamily="18" charset="0"/>
                <a:sym typeface="+mn-ea"/>
              </a:rPr>
              <a:t>{32,15,11,26,53,87,3,61}</a:t>
            </a:r>
            <a:r>
              <a:rPr lang="zh-CN" altLang="en-US" dirty="0">
                <a:solidFill>
                  <a:srgbClr val="080808"/>
                </a:solidFill>
                <a:latin typeface="Times New Roman" panose="02020603050405020304" pitchFamily="18" charset="0"/>
                <a:sym typeface="+mn-ea"/>
              </a:rPr>
              <a:t>进行快速排序，其中有序区用</a:t>
            </a:r>
            <a:r>
              <a:rPr lang="en-US" altLang="zh-CN" dirty="0">
                <a:solidFill>
                  <a:srgbClr val="080808"/>
                </a:solidFill>
                <a:latin typeface="Times New Roman" panose="02020603050405020304" pitchFamily="18" charset="0"/>
                <a:sym typeface="+mn-ea"/>
              </a:rPr>
              <a:t>[ ]</a:t>
            </a:r>
            <a:r>
              <a:rPr lang="zh-CN" altLang="en-US" dirty="0">
                <a:solidFill>
                  <a:srgbClr val="080808"/>
                </a:solidFill>
                <a:latin typeface="Times New Roman" panose="02020603050405020304" pitchFamily="18" charset="0"/>
                <a:sym typeface="+mn-ea"/>
              </a:rPr>
              <a:t>括起来。</a:t>
            </a:r>
            <a:endParaRPr lang="zh-CN" altLang="en-US">
              <a:latin typeface="Times New Roman" panose="02020603050405020304" pitchFamily="18" charset="0"/>
            </a:endParaRPr>
          </a:p>
        </p:txBody>
      </p:sp>
      <p:sp>
        <p:nvSpPr>
          <p:cNvPr id="7" name="文本框 6"/>
          <p:cNvSpPr txBox="1"/>
          <p:nvPr/>
        </p:nvSpPr>
        <p:spPr>
          <a:xfrm>
            <a:off x="683260" y="2413000"/>
            <a:ext cx="8182610" cy="3750310"/>
          </a:xfrm>
          <a:prstGeom prst="rect">
            <a:avLst/>
          </a:prstGeom>
          <a:noFill/>
        </p:spPr>
        <p:txBody>
          <a:bodyPr wrap="square" rtlCol="0">
            <a:noAutofit/>
          </a:bodyPr>
          <a:p>
            <a:r>
              <a:rPr lang="zh-CN" altLang="en-US"/>
              <a:t>初始数据序列：</a:t>
            </a:r>
            <a:r>
              <a:rPr lang="en-US" altLang="zh-CN" dirty="0">
                <a:solidFill>
                  <a:srgbClr val="080808"/>
                </a:solidFill>
                <a:latin typeface="Times New Roman" panose="02020603050405020304" pitchFamily="18" charset="0"/>
                <a:sym typeface="+mn-ea"/>
              </a:rPr>
              <a:t>32,15,11,26,53,87,3,61</a:t>
            </a:r>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r>
              <a:rPr lang="zh-CN" altLang="en-US"/>
              <a:t>第一趟排序：</a:t>
            </a:r>
            <a:r>
              <a:rPr lang="en-US" altLang="zh-CN" dirty="0">
                <a:solidFill>
                  <a:srgbClr val="080808"/>
                </a:solidFill>
                <a:latin typeface="Times New Roman" panose="02020603050405020304" pitchFamily="18" charset="0"/>
                <a:sym typeface="+mn-ea"/>
              </a:rPr>
              <a:t>3,15,11,26,</a:t>
            </a:r>
            <a:r>
              <a:rPr lang="en-US" altLang="zh-CN" dirty="0">
                <a:solidFill>
                  <a:srgbClr val="FF0000"/>
                </a:solidFill>
                <a:latin typeface="Times New Roman" panose="02020603050405020304" pitchFamily="18" charset="0"/>
                <a:sym typeface="+mn-ea"/>
              </a:rPr>
              <a:t>[32]</a:t>
            </a:r>
            <a:r>
              <a:rPr lang="en-US" altLang="zh-CN" dirty="0">
                <a:solidFill>
                  <a:srgbClr val="080808"/>
                </a:solidFill>
                <a:latin typeface="Times New Roman" panose="02020603050405020304" pitchFamily="18" charset="0"/>
                <a:sym typeface="+mn-ea"/>
              </a:rPr>
              <a:t>,87,53,61</a:t>
            </a:r>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r>
              <a:rPr lang="zh-CN" altLang="en-US">
                <a:sym typeface="+mn-ea"/>
              </a:rPr>
              <a:t>第二趟排序：</a:t>
            </a:r>
            <a:r>
              <a:rPr lang="en-US" altLang="zh-CN">
                <a:solidFill>
                  <a:srgbClr val="FF0000"/>
                </a:solidFill>
                <a:sym typeface="+mn-ea"/>
              </a:rPr>
              <a:t>[</a:t>
            </a:r>
            <a:r>
              <a:rPr lang="en-US" altLang="zh-CN" dirty="0">
                <a:solidFill>
                  <a:srgbClr val="FF0000"/>
                </a:solidFill>
                <a:latin typeface="Times New Roman" panose="02020603050405020304" pitchFamily="18" charset="0"/>
                <a:sym typeface="+mn-ea"/>
              </a:rPr>
              <a:t>3]</a:t>
            </a:r>
            <a:r>
              <a:rPr lang="en-US" altLang="zh-CN" dirty="0">
                <a:solidFill>
                  <a:srgbClr val="080808"/>
                </a:solidFill>
                <a:latin typeface="Times New Roman" panose="02020603050405020304" pitchFamily="18" charset="0"/>
                <a:sym typeface="+mn-ea"/>
              </a:rPr>
              <a:t>,15,11,26,</a:t>
            </a:r>
            <a:r>
              <a:rPr lang="en-US" altLang="zh-CN" dirty="0">
                <a:solidFill>
                  <a:srgbClr val="FF0000"/>
                </a:solidFill>
                <a:latin typeface="Times New Roman" panose="02020603050405020304" pitchFamily="18" charset="0"/>
                <a:sym typeface="+mn-ea"/>
              </a:rPr>
              <a:t>[32]</a:t>
            </a:r>
            <a:r>
              <a:rPr lang="en-US" altLang="zh-CN" dirty="0">
                <a:solidFill>
                  <a:srgbClr val="080808"/>
                </a:solidFill>
                <a:latin typeface="Times New Roman" panose="02020603050405020304" pitchFamily="18" charset="0"/>
                <a:sym typeface="+mn-ea"/>
              </a:rPr>
              <a:t>,61,53,</a:t>
            </a:r>
            <a:r>
              <a:rPr lang="en-US" altLang="zh-CN" dirty="0">
                <a:solidFill>
                  <a:srgbClr val="FF0000"/>
                </a:solidFill>
                <a:latin typeface="Times New Roman" panose="02020603050405020304" pitchFamily="18" charset="0"/>
                <a:sym typeface="+mn-ea"/>
              </a:rPr>
              <a:t>[87]</a:t>
            </a:r>
            <a:endParaRPr lang="en-US" altLang="zh-CN" dirty="0">
              <a:solidFill>
                <a:srgbClr val="080808"/>
              </a:solidFill>
              <a:latin typeface="Times New Roman" panose="02020603050405020304" pitchFamily="18" charset="0"/>
              <a:sym typeface="+mn-ea"/>
            </a:endParaRPr>
          </a:p>
          <a:p>
            <a:endParaRPr lang="zh-CN" altLang="en-US"/>
          </a:p>
          <a:p>
            <a:endParaRPr lang="zh-CN" altLang="en-US"/>
          </a:p>
          <a:p>
            <a:r>
              <a:rPr lang="zh-CN" altLang="en-US">
                <a:sym typeface="+mn-ea"/>
              </a:rPr>
              <a:t>第三趟排序：</a:t>
            </a:r>
            <a:r>
              <a:rPr lang="en-US" altLang="zh-CN">
                <a:solidFill>
                  <a:srgbClr val="FF0000"/>
                </a:solidFill>
                <a:sym typeface="+mn-ea"/>
              </a:rPr>
              <a:t>[</a:t>
            </a:r>
            <a:r>
              <a:rPr lang="en-US" altLang="zh-CN" dirty="0">
                <a:solidFill>
                  <a:srgbClr val="FF0000"/>
                </a:solidFill>
                <a:latin typeface="Times New Roman" panose="02020603050405020304" pitchFamily="18" charset="0"/>
                <a:sym typeface="+mn-ea"/>
              </a:rPr>
              <a:t>3]</a:t>
            </a:r>
            <a:r>
              <a:rPr lang="en-US" altLang="zh-CN" dirty="0">
                <a:solidFill>
                  <a:srgbClr val="080808"/>
                </a:solidFill>
                <a:latin typeface="Times New Roman" panose="02020603050405020304" pitchFamily="18" charset="0"/>
                <a:sym typeface="+mn-ea"/>
              </a:rPr>
              <a:t>,11,</a:t>
            </a:r>
            <a:r>
              <a:rPr lang="en-US" altLang="zh-CN" dirty="0">
                <a:solidFill>
                  <a:srgbClr val="FF0000"/>
                </a:solidFill>
                <a:latin typeface="Times New Roman" panose="02020603050405020304" pitchFamily="18" charset="0"/>
                <a:sym typeface="+mn-ea"/>
              </a:rPr>
              <a:t>[15]</a:t>
            </a:r>
            <a:r>
              <a:rPr lang="en-US" altLang="zh-CN" dirty="0">
                <a:solidFill>
                  <a:srgbClr val="080808"/>
                </a:solidFill>
                <a:latin typeface="Times New Roman" panose="02020603050405020304" pitchFamily="18" charset="0"/>
                <a:sym typeface="+mn-ea"/>
              </a:rPr>
              <a:t>,26,</a:t>
            </a:r>
            <a:r>
              <a:rPr lang="en-US" altLang="zh-CN" dirty="0">
                <a:solidFill>
                  <a:srgbClr val="FF0000"/>
                </a:solidFill>
                <a:latin typeface="Times New Roman" panose="02020603050405020304" pitchFamily="18" charset="0"/>
                <a:sym typeface="+mn-ea"/>
              </a:rPr>
              <a:t>[32]</a:t>
            </a:r>
            <a:r>
              <a:rPr lang="en-US" altLang="zh-CN" dirty="0">
                <a:solidFill>
                  <a:srgbClr val="080808"/>
                </a:solidFill>
                <a:latin typeface="Times New Roman" panose="02020603050405020304" pitchFamily="18" charset="0"/>
                <a:sym typeface="+mn-ea"/>
              </a:rPr>
              <a:t>,53,</a:t>
            </a:r>
            <a:r>
              <a:rPr lang="en-US" altLang="zh-CN" dirty="0">
                <a:solidFill>
                  <a:srgbClr val="FF0000"/>
                </a:solidFill>
                <a:latin typeface="Times New Roman" panose="02020603050405020304" pitchFamily="18" charset="0"/>
                <a:sym typeface="+mn-ea"/>
              </a:rPr>
              <a:t>[61]</a:t>
            </a:r>
            <a:r>
              <a:rPr lang="en-US" altLang="zh-CN" dirty="0">
                <a:solidFill>
                  <a:srgbClr val="080808"/>
                </a:solidFill>
                <a:latin typeface="Times New Roman" panose="02020603050405020304" pitchFamily="18" charset="0"/>
                <a:sym typeface="+mn-ea"/>
              </a:rPr>
              <a:t>,</a:t>
            </a:r>
            <a:r>
              <a:rPr lang="en-US" altLang="zh-CN" dirty="0">
                <a:solidFill>
                  <a:srgbClr val="FF0000"/>
                </a:solidFill>
                <a:latin typeface="Times New Roman" panose="02020603050405020304" pitchFamily="18" charset="0"/>
                <a:sym typeface="+mn-ea"/>
              </a:rPr>
              <a:t>[87]</a:t>
            </a:r>
            <a:endParaRPr lang="en-US" altLang="zh-CN" dirty="0">
              <a:solidFill>
                <a:srgbClr val="080808"/>
              </a:solidFill>
              <a:latin typeface="Times New Roman" panose="02020603050405020304" pitchFamily="18" charset="0"/>
              <a:sym typeface="+mn-ea"/>
            </a:endParaRPr>
          </a:p>
          <a:p>
            <a:endParaRPr lang="zh-CN" altLang="en-US"/>
          </a:p>
          <a:p>
            <a:endParaRPr lang="zh-CN" altLang="en-US"/>
          </a:p>
          <a:p>
            <a:r>
              <a:rPr lang="zh-CN" altLang="en-US">
                <a:sym typeface="+mn-ea"/>
              </a:rPr>
              <a:t>第四次排序完成：</a:t>
            </a:r>
            <a:r>
              <a:rPr lang="en-US" altLang="zh-CN">
                <a:solidFill>
                  <a:srgbClr val="FF0000"/>
                </a:solidFill>
                <a:sym typeface="+mn-ea"/>
              </a:rPr>
              <a:t>[</a:t>
            </a:r>
            <a:r>
              <a:rPr lang="en-US" altLang="zh-CN" dirty="0">
                <a:solidFill>
                  <a:srgbClr val="FF0000"/>
                </a:solidFill>
                <a:latin typeface="Times New Roman" panose="02020603050405020304" pitchFamily="18" charset="0"/>
                <a:sym typeface="+mn-ea"/>
              </a:rPr>
              <a:t>3],[11],[15],[26],[32],[53],[61],[87]</a:t>
            </a:r>
            <a:endParaRPr lang="zh-CN" altLang="en-US">
              <a:solidFill>
                <a:srgbClr val="FF0000"/>
              </a:solidFill>
            </a:endParaRPr>
          </a:p>
          <a:p>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9770" y="1628775"/>
            <a:ext cx="7811770" cy="974725"/>
          </a:xfrm>
          <a:prstGeom prst="rect">
            <a:avLst/>
          </a:prstGeom>
          <a:noFill/>
        </p:spPr>
        <p:txBody>
          <a:bodyPr wrap="square" rtlCol="0">
            <a:noAutofit/>
          </a:bodyPr>
          <a:p>
            <a:r>
              <a:rPr lang="zh-CN" altLang="en-US">
                <a:latin typeface="Times New Roman" panose="02020603050405020304" pitchFamily="18" charset="0"/>
              </a:rPr>
              <a:t>那么此时快速排序的重点有两部分：</a:t>
            </a:r>
            <a:endParaRPr lang="zh-CN" altLang="en-US">
              <a:latin typeface="Times New Roman" panose="02020603050405020304" pitchFamily="18" charset="0"/>
            </a:endParaRPr>
          </a:p>
          <a:p>
            <a:r>
              <a:rPr lang="zh-CN" altLang="en-US">
                <a:latin typeface="Times New Roman" panose="02020603050405020304" pitchFamily="18" charset="0"/>
              </a:rPr>
              <a:t>①如何将数组分成二部分，一部分大于基准值，一部分小于</a:t>
            </a:r>
            <a:r>
              <a:rPr lang="zh-CN" altLang="en-US">
                <a:latin typeface="Times New Roman" panose="02020603050405020304" pitchFamily="18" charset="0"/>
              </a:rPr>
              <a:t>基准值。</a:t>
            </a:r>
            <a:endParaRPr lang="zh-CN" altLang="en-US">
              <a:latin typeface="Times New Roman" panose="02020603050405020304" pitchFamily="18" charset="0"/>
            </a:endParaRPr>
          </a:p>
          <a:p>
            <a:r>
              <a:rPr lang="zh-CN" altLang="en-US">
                <a:latin typeface="Times New Roman" panose="02020603050405020304" pitchFamily="18" charset="0"/>
              </a:rPr>
              <a:t>②如何将数组分成的两部分，递归成</a:t>
            </a:r>
            <a:r>
              <a:rPr lang="zh-CN" altLang="en-US">
                <a:latin typeface="Times New Roman" panose="02020603050405020304" pitchFamily="18" charset="0"/>
              </a:rPr>
              <a:t>子问题。</a:t>
            </a:r>
            <a:endParaRPr lang="zh-CN" altLang="en-US">
              <a:latin typeface="Times New Roman" panose="02020603050405020304" pitchFamily="18" charset="0"/>
            </a:endParaRPr>
          </a:p>
        </p:txBody>
      </p:sp>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7" name="文本框 6"/>
          <p:cNvSpPr txBox="1"/>
          <p:nvPr/>
        </p:nvSpPr>
        <p:spPr>
          <a:xfrm>
            <a:off x="699770" y="3149600"/>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初始数组：</a:t>
            </a:r>
            <a:r>
              <a:rPr lang="en-US" altLang="zh-CN" dirty="0">
                <a:solidFill>
                  <a:srgbClr val="080808"/>
                </a:solidFill>
                <a:latin typeface="Times New Roman" panose="02020603050405020304" pitchFamily="18" charset="0"/>
                <a:sym typeface="+mn-ea"/>
              </a:rPr>
              <a:t>32,15,11,26,53,87,3,61</a:t>
            </a:r>
            <a:endParaRPr lang="en-US" altLang="zh-CN" dirty="0">
              <a:solidFill>
                <a:srgbClr val="080808"/>
              </a:solidFill>
              <a:latin typeface="Times New Roman" panose="02020603050405020304" pitchFamily="18" charset="0"/>
              <a:sym typeface="+mn-ea"/>
            </a:endParaRPr>
          </a:p>
        </p:txBody>
      </p:sp>
      <p:sp>
        <p:nvSpPr>
          <p:cNvPr id="8" name="文本框 7"/>
          <p:cNvSpPr txBox="1"/>
          <p:nvPr/>
        </p:nvSpPr>
        <p:spPr>
          <a:xfrm>
            <a:off x="699770" y="270891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如何解决上述的</a:t>
            </a:r>
            <a:r>
              <a:rPr lang="zh-CN" altLang="en-US">
                <a:latin typeface="Times New Roman" panose="02020603050405020304" pitchFamily="18" charset="0"/>
                <a:sym typeface="+mn-ea"/>
              </a:rPr>
              <a:t>问题？</a:t>
            </a:r>
            <a:endParaRPr lang="zh-CN" altLang="en-US">
              <a:latin typeface="Times New Roman" panose="02020603050405020304" pitchFamily="18" charset="0"/>
              <a:sym typeface="+mn-ea"/>
            </a:endParaRPr>
          </a:p>
        </p:txBody>
      </p:sp>
      <p:sp>
        <p:nvSpPr>
          <p:cNvPr id="9" name="文本框 8"/>
          <p:cNvSpPr txBox="1"/>
          <p:nvPr/>
        </p:nvSpPr>
        <p:spPr>
          <a:xfrm>
            <a:off x="699770" y="3596640"/>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假设选第一个值为基准值：</a:t>
            </a:r>
            <a:r>
              <a:rPr lang="en-US" altLang="zh-CN" dirty="0">
                <a:solidFill>
                  <a:srgbClr val="080808"/>
                </a:solidFill>
                <a:latin typeface="Times New Roman" panose="02020603050405020304" pitchFamily="18" charset="0"/>
                <a:sym typeface="+mn-ea"/>
              </a:rPr>
              <a:t>int pivot = a[0]</a:t>
            </a:r>
            <a:endParaRPr lang="en-US" altLang="zh-CN" dirty="0">
              <a:solidFill>
                <a:srgbClr val="080808"/>
              </a:solidFill>
              <a:latin typeface="Times New Roman" panose="02020603050405020304" pitchFamily="18" charset="0"/>
              <a:sym typeface="+mn-ea"/>
            </a:endParaRPr>
          </a:p>
        </p:txBody>
      </p:sp>
      <p:graphicFrame>
        <p:nvGraphicFramePr>
          <p:cNvPr id="10" name="表格 9"/>
          <p:cNvGraphicFramePr/>
          <p:nvPr/>
        </p:nvGraphicFramePr>
        <p:xfrm>
          <a:off x="1043305" y="4149090"/>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11" name="文本框 10"/>
          <p:cNvSpPr txBox="1"/>
          <p:nvPr/>
        </p:nvSpPr>
        <p:spPr>
          <a:xfrm>
            <a:off x="699770" y="4869180"/>
            <a:ext cx="7874000" cy="741680"/>
          </a:xfrm>
          <a:prstGeom prst="rect">
            <a:avLst/>
          </a:prstGeom>
          <a:noFill/>
        </p:spPr>
        <p:txBody>
          <a:bodyPr wrap="square" rtlCol="0">
            <a:noAutofit/>
          </a:bodyPr>
          <a:p>
            <a:r>
              <a:rPr lang="zh-CN" altLang="en-US">
                <a:latin typeface="Times New Roman" panose="02020603050405020304" pitchFamily="18" charset="0"/>
              </a:rPr>
              <a:t>思路（要转换成代码的思路）：很容易想到递归的出口，当子问题的元素数目为</a:t>
            </a:r>
            <a:r>
              <a:rPr lang="en-US" altLang="zh-CN">
                <a:latin typeface="Times New Roman" panose="02020603050405020304" pitchFamily="18" charset="0"/>
              </a:rPr>
              <a:t>1</a:t>
            </a:r>
            <a:r>
              <a:rPr lang="zh-CN" altLang="en-US">
                <a:latin typeface="Times New Roman" panose="02020603050405020304" pitchFamily="18" charset="0"/>
              </a:rPr>
              <a:t>的时候。如果子问题不是一个元素，</a:t>
            </a:r>
            <a:r>
              <a:rPr lang="zh-CN" altLang="en-US">
                <a:latin typeface="Times New Roman" panose="02020603050405020304" pitchFamily="18" charset="0"/>
                <a:sym typeface="+mn-ea"/>
              </a:rPr>
              <a:t>则需要将子问题分成两部分。</a:t>
            </a:r>
            <a:r>
              <a:rPr lang="zh-CN" altLang="en-US">
                <a:solidFill>
                  <a:srgbClr val="FF0000"/>
                </a:solidFill>
                <a:latin typeface="Times New Roman" panose="02020603050405020304" pitchFamily="18" charset="0"/>
                <a:sym typeface="+mn-ea"/>
              </a:rPr>
              <a:t>那么需要两个指针指向首尾，保存比基准值大的和比基准值小的位置。</a:t>
            </a:r>
            <a:endParaRPr lang="zh-CN" altLang="en-US">
              <a:solidFill>
                <a:srgbClr val="FF0000"/>
              </a:solidFill>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7" name="文本框 6"/>
          <p:cNvSpPr txBox="1"/>
          <p:nvPr/>
        </p:nvSpPr>
        <p:spPr>
          <a:xfrm>
            <a:off x="395605" y="141287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初始数组：</a:t>
            </a:r>
            <a:r>
              <a:rPr lang="en-US" altLang="zh-CN" dirty="0">
                <a:solidFill>
                  <a:srgbClr val="080808"/>
                </a:solidFill>
                <a:latin typeface="Times New Roman" panose="02020603050405020304" pitchFamily="18" charset="0"/>
                <a:sym typeface="+mn-ea"/>
              </a:rPr>
              <a:t>a[8] = 32,15,11,26,53,87,3,61</a:t>
            </a:r>
            <a:endParaRPr lang="en-US" altLang="zh-CN" dirty="0">
              <a:solidFill>
                <a:srgbClr val="080808"/>
              </a:solidFill>
              <a:latin typeface="Times New Roman" panose="02020603050405020304" pitchFamily="18" charset="0"/>
              <a:sym typeface="+mn-ea"/>
            </a:endParaRPr>
          </a:p>
        </p:txBody>
      </p:sp>
      <p:sp>
        <p:nvSpPr>
          <p:cNvPr id="9" name="文本框 8"/>
          <p:cNvSpPr txBox="1"/>
          <p:nvPr/>
        </p:nvSpPr>
        <p:spPr>
          <a:xfrm>
            <a:off x="395605" y="178752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假设选第一个值为基准值：</a:t>
            </a:r>
            <a:r>
              <a:rPr lang="en-US" altLang="zh-CN" dirty="0">
                <a:solidFill>
                  <a:srgbClr val="080808"/>
                </a:solidFill>
                <a:latin typeface="Times New Roman" panose="02020603050405020304" pitchFamily="18" charset="0"/>
                <a:sym typeface="+mn-ea"/>
              </a:rPr>
              <a:t>int pivot = </a:t>
            </a:r>
            <a:r>
              <a:rPr lang="en-US" altLang="zh-CN" dirty="0">
                <a:solidFill>
                  <a:srgbClr val="FF0000"/>
                </a:solidFill>
                <a:latin typeface="Times New Roman" panose="02020603050405020304" pitchFamily="18" charset="0"/>
                <a:sym typeface="+mn-ea"/>
              </a:rPr>
              <a:t>32</a:t>
            </a:r>
            <a:endParaRPr lang="en-US" altLang="zh-CN" dirty="0">
              <a:solidFill>
                <a:srgbClr val="FF0000"/>
              </a:solidFill>
              <a:latin typeface="Times New Roman" panose="02020603050405020304" pitchFamily="18" charset="0"/>
              <a:sym typeface="+mn-ea"/>
            </a:endParaRPr>
          </a:p>
        </p:txBody>
      </p:sp>
      <p:graphicFrame>
        <p:nvGraphicFramePr>
          <p:cNvPr id="10" name="表格 9"/>
          <p:cNvGraphicFramePr/>
          <p:nvPr/>
        </p:nvGraphicFramePr>
        <p:xfrm>
          <a:off x="971550" y="3141345"/>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3" name="文本框 2"/>
          <p:cNvSpPr txBox="1"/>
          <p:nvPr/>
        </p:nvSpPr>
        <p:spPr>
          <a:xfrm>
            <a:off x="1259840" y="3610610"/>
            <a:ext cx="299720" cy="33083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 </a:t>
            </a:r>
            <a:r>
              <a:rPr lang="en-US" altLang="zh-CN"/>
              <a:t>                                                                                    </a:t>
            </a:r>
            <a:endParaRPr lang="en-US" altLang="zh-CN"/>
          </a:p>
        </p:txBody>
      </p:sp>
      <p:sp>
        <p:nvSpPr>
          <p:cNvPr id="4" name="文本框 3"/>
          <p:cNvSpPr txBox="1"/>
          <p:nvPr/>
        </p:nvSpPr>
        <p:spPr>
          <a:xfrm>
            <a:off x="6831330" y="3610610"/>
            <a:ext cx="356870" cy="318770"/>
          </a:xfrm>
          <a:prstGeom prst="rect">
            <a:avLst/>
          </a:prstGeom>
          <a:noFill/>
        </p:spPr>
        <p:txBody>
          <a:bodyPr wrap="square" rtlCol="0" anchor="t">
            <a:noAutofit/>
          </a:bodyPr>
          <a:p>
            <a:r>
              <a:rPr lang="en-US" altLang="zh-CN">
                <a:latin typeface="Times New Roman" panose="02020603050405020304" pitchFamily="18" charset="0"/>
                <a:cs typeface="Times New Roman" panose="02020603050405020304" pitchFamily="18" charset="0"/>
                <a:sym typeface="+mn-ea"/>
              </a:rPr>
              <a:t>j</a:t>
            </a:r>
            <a:endParaRPr lang="en-US" altLang="zh-CN">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895" y="2162175"/>
            <a:ext cx="7085965" cy="5727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a:t>此时第一个值已经选定了基准值，已经保存到了变量中，</a:t>
            </a:r>
            <a:r>
              <a:rPr lang="zh-CN" altLang="en-US"/>
              <a:t>则说明第一个位置已经空出来，用</a:t>
            </a:r>
            <a:r>
              <a:rPr lang="zh-CN" altLang="en-US">
                <a:solidFill>
                  <a:srgbClr val="FF0000"/>
                </a:solidFill>
                <a:latin typeface="宋体" panose="02010600030101010101" pitchFamily="2" charset="-122"/>
              </a:rPr>
              <a:t>▲</a:t>
            </a:r>
            <a:r>
              <a:rPr lang="zh-CN" altLang="en-US">
                <a:latin typeface="宋体" panose="02010600030101010101" pitchFamily="2" charset="-122"/>
              </a:rPr>
              <a:t>表示</a:t>
            </a:r>
            <a:endParaRPr lang="zh-CN" altLang="en-US">
              <a:latin typeface="宋体" panose="02010600030101010101" pitchFamily="2" charset="-122"/>
            </a:endParaRPr>
          </a:p>
        </p:txBody>
      </p:sp>
      <p:sp>
        <p:nvSpPr>
          <p:cNvPr id="12" name="文本框 11"/>
          <p:cNvSpPr txBox="1"/>
          <p:nvPr/>
        </p:nvSpPr>
        <p:spPr>
          <a:xfrm>
            <a:off x="972185" y="42278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此时，从尾部开始，如果</a:t>
            </a:r>
            <a:r>
              <a:rPr lang="en-US" altLang="zh-CN">
                <a:solidFill>
                  <a:schemeClr val="tx1"/>
                </a:solidFill>
                <a:uFillTx/>
                <a:latin typeface="Times New Roman" panose="02020603050405020304" pitchFamily="18" charset="0"/>
              </a:rPr>
              <a:t>a[j]&gt;=pivot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3" name="文本框 12"/>
          <p:cNvSpPr txBox="1"/>
          <p:nvPr/>
        </p:nvSpPr>
        <p:spPr>
          <a:xfrm>
            <a:off x="972185" y="48882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a[j]&lt;pivot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a[i]=</a:t>
            </a:r>
            <a:r>
              <a:rPr lang="en-US" altLang="zh-CN">
                <a:uFillTx/>
                <a:latin typeface="Times New Roman" panose="02020603050405020304" pitchFamily="18" charset="0"/>
                <a:sym typeface="+mn-ea"/>
              </a:rPr>
              <a:t>a[j]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graphicFrame>
        <p:nvGraphicFramePr>
          <p:cNvPr id="14" name="表格 13"/>
          <p:cNvGraphicFramePr/>
          <p:nvPr/>
        </p:nvGraphicFramePr>
        <p:xfrm>
          <a:off x="972185" y="3141345"/>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ClrTx/>
                        <a:buSzTx/>
                        <a:buFontTx/>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15" name="文本框 14"/>
          <p:cNvSpPr txBox="1"/>
          <p:nvPr/>
        </p:nvSpPr>
        <p:spPr>
          <a:xfrm>
            <a:off x="972185" y="54514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此时，再从头部开始，如果</a:t>
            </a:r>
            <a:r>
              <a:rPr lang="en-US" altLang="zh-CN">
                <a:solidFill>
                  <a:schemeClr val="tx1"/>
                </a:solidFill>
                <a:uFillTx/>
                <a:latin typeface="Times New Roman" panose="02020603050405020304" pitchFamily="18" charset="0"/>
              </a:rPr>
              <a:t>a[i]&lt;=pivot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6" name="文本框 15"/>
          <p:cNvSpPr txBox="1"/>
          <p:nvPr/>
        </p:nvSpPr>
        <p:spPr>
          <a:xfrm>
            <a:off x="972185" y="59467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a[i]&gt;pivot</a:t>
            </a:r>
            <a:r>
              <a:rPr lang="zh-CN" altLang="en-US">
                <a:solidFill>
                  <a:schemeClr val="tx1"/>
                </a:solidFill>
                <a:uFillTx/>
                <a:latin typeface="Times New Roman" panose="02020603050405020304" pitchFamily="18" charset="0"/>
              </a:rPr>
              <a:t>时，</a:t>
            </a:r>
            <a:r>
              <a:rPr lang="en-US" altLang="zh-CN">
                <a:uFillTx/>
                <a:latin typeface="Times New Roman" panose="02020603050405020304" pitchFamily="18" charset="0"/>
                <a:sym typeface="+mn-ea"/>
              </a:rPr>
              <a:t>a[j]=</a:t>
            </a:r>
            <a:r>
              <a:rPr lang="en-US" altLang="zh-CN">
                <a:uFillTx/>
                <a:latin typeface="Times New Roman" panose="02020603050405020304" pitchFamily="18" charset="0"/>
                <a:sym typeface="+mn-ea"/>
              </a:rPr>
              <a:t>a[i]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graphicFrame>
        <p:nvGraphicFramePr>
          <p:cNvPr id="17" name="表格 16"/>
          <p:cNvGraphicFramePr/>
          <p:nvPr/>
        </p:nvGraphicFramePr>
        <p:xfrm>
          <a:off x="972185" y="3144520"/>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ClrTx/>
                        <a:buSzTx/>
                        <a:buFontTx/>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pitchFamily="18" charset="0"/>
                          <a:cs typeface="Times New Roman" panose="02020603050405020304" pitchFamily="18" charset="0"/>
                        </a:rPr>
                        <a:t>53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nodeType="clickEffect">
                                  <p:stCondLst>
                                    <p:cond delay="0"/>
                                  </p:stCondLst>
                                  <p:childTnLst>
                                    <p:animMotion origin="layout" path="M 0 0 L -0.0865972 0 " pathEditMode="relative" ptsTypes="">
                                      <p:cBhvr>
                                        <p:cTn id="12" dur="2000" fill="hold"/>
                                        <p:tgtEl>
                                          <p:spTgt spid="4"/>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10"/>
                                        </p:tgtEl>
                                        <p:attrNameLst>
                                          <p:attrName>ppt_x</p:attrName>
                                        </p:attrNameLst>
                                      </p:cBhvr>
                                      <p:tavLst>
                                        <p:tav tm="0">
                                          <p:val>
                                            <p:strVal val="ppt_x"/>
                                          </p:val>
                                        </p:tav>
                                        <p:tav tm="100000">
                                          <p:val>
                                            <p:strVal val="ppt_x"/>
                                          </p:val>
                                        </p:tav>
                                      </p:tavLst>
                                    </p:anim>
                                    <p:anim calcmode="lin" valueType="num">
                                      <p:cBhvr additive="base">
                                        <p:cTn id="23" dur="500"/>
                                        <p:tgtEl>
                                          <p:spTgt spid="10"/>
                                        </p:tgtEl>
                                        <p:attrNameLst>
                                          <p:attrName>ppt_y</p:attrName>
                                        </p:attrNameLst>
                                      </p:cBhvr>
                                      <p:tavLst>
                                        <p:tav tm="0">
                                          <p:val>
                                            <p:strVal val="ppt_y"/>
                                          </p:val>
                                        </p:tav>
                                        <p:tav tm="100000">
                                          <p:val>
                                            <p:strVal val="1+ppt_h/2"/>
                                          </p:val>
                                        </p:tav>
                                      </p:tavLst>
                                    </p:anim>
                                    <p:set>
                                      <p:cBhvr>
                                        <p:cTn id="24" dur="1" fill="hold">
                                          <p:stCondLst>
                                            <p:cond delay="499"/>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0" presetClass="path" presetSubtype="0" accel="50000" decel="50000" fill="hold" grpId="0" nodeType="clickEffect">
                                  <p:stCondLst>
                                    <p:cond delay="0"/>
                                  </p:stCondLst>
                                  <p:childTnLst>
                                    <p:animMotion origin="layout" path="M 0 0 L 0.0865972 0 " pathEditMode="relative" ptsTypes="">
                                      <p:cBhvr>
                                        <p:cTn id="40" dur="2000" fill="hold"/>
                                        <p:tgtEl>
                                          <p:spTgt spid="3"/>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1" nodeType="clickEffect">
                                  <p:stCondLst>
                                    <p:cond delay="0"/>
                                  </p:stCondLst>
                                  <p:childTnLst>
                                    <p:animMotion origin="layout" path="M 0.0859722 0.00194444 L 0.172569 0.00194444 " pathEditMode="relative" ptsTypes="">
                                      <p:cBhvr>
                                        <p:cTn id="44" dur="2000" fill="hold"/>
                                        <p:tgtEl>
                                          <p:spTgt spid="3"/>
                                        </p:tgtEl>
                                        <p:attrNameLst>
                                          <p:attrName>ppt_x</p:attrName>
                                          <p:attrName>ppt_y</p:attrName>
                                        </p:attrNameLst>
                                      </p:cBhvr>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2" nodeType="clickEffect">
                                  <p:stCondLst>
                                    <p:cond delay="0"/>
                                  </p:stCondLst>
                                  <p:childTnLst>
                                    <p:animMotion origin="layout" path="M 0.172569 0.00194444 L 0.267083 0.00194444 " pathEditMode="relative" ptsTypes="">
                                      <p:cBhvr>
                                        <p:cTn id="48" dur="2000" fill="hold"/>
                                        <p:tgtEl>
                                          <p:spTgt spid="3"/>
                                        </p:tgtEl>
                                        <p:attrNameLst>
                                          <p:attrName>ppt_x</p:attrName>
                                          <p:attrName>ppt_y</p:attrName>
                                        </p:attrNameLst>
                                      </p:cBhvr>
                                    </p:animMotion>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3" nodeType="clickEffect">
                                  <p:stCondLst>
                                    <p:cond delay="0"/>
                                  </p:stCondLst>
                                  <p:childTnLst>
                                    <p:animMotion origin="layout" path="M 0.267083 0.00194444 L 0.35375 0.00194444 " pathEditMode="relative" ptsTypes="">
                                      <p:cBhvr>
                                        <p:cTn id="52" dur="2000" fill="hold"/>
                                        <p:tgtEl>
                                          <p:spTgt spid="3"/>
                                        </p:tgtEl>
                                        <p:attrNameLst>
                                          <p:attrName>ppt_x</p:attrName>
                                          <p:attrName>ppt_y</p:attrName>
                                        </p:attrNameLst>
                                      </p:cBhvr>
                                    </p:animMotion>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ppt_x"/>
                                          </p:val>
                                        </p:tav>
                                        <p:tav tm="100000">
                                          <p:val>
                                            <p:strVal val="#ppt_x"/>
                                          </p:val>
                                        </p:tav>
                                      </p:tavLst>
                                    </p:anim>
                                    <p:anim calcmode="lin" valueType="num">
                                      <p:cBhvr additive="base">
                                        <p:cTn id="5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nodeType="clickEffect">
                                  <p:stCondLst>
                                    <p:cond delay="0"/>
                                  </p:stCondLst>
                                  <p:childTnLst>
                                    <p:anim calcmode="lin" valueType="num">
                                      <p:cBhvr additive="base">
                                        <p:cTn id="62" dur="500"/>
                                        <p:tgtEl>
                                          <p:spTgt spid="14"/>
                                        </p:tgtEl>
                                        <p:attrNameLst>
                                          <p:attrName>ppt_x</p:attrName>
                                        </p:attrNameLst>
                                      </p:cBhvr>
                                      <p:tavLst>
                                        <p:tav tm="0">
                                          <p:val>
                                            <p:strVal val="ppt_x"/>
                                          </p:val>
                                        </p:tav>
                                        <p:tav tm="100000">
                                          <p:val>
                                            <p:strVal val="ppt_x"/>
                                          </p:val>
                                        </p:tav>
                                      </p:tavLst>
                                    </p:anim>
                                    <p:anim calcmode="lin" valueType="num">
                                      <p:cBhvr additive="base">
                                        <p:cTn id="63" dur="500"/>
                                        <p:tgtEl>
                                          <p:spTgt spid="14"/>
                                        </p:tgtEl>
                                        <p:attrNameLst>
                                          <p:attrName>ppt_y</p:attrName>
                                        </p:attrNameLst>
                                      </p:cBhvr>
                                      <p:tavLst>
                                        <p:tav tm="0">
                                          <p:val>
                                            <p:strVal val="ppt_y"/>
                                          </p:val>
                                        </p:tav>
                                        <p:tav tm="100000">
                                          <p:val>
                                            <p:strVal val="1+ppt_h/2"/>
                                          </p:val>
                                        </p:tav>
                                      </p:tavLst>
                                    </p:anim>
                                    <p:set>
                                      <p:cBhvr>
                                        <p:cTn id="64" dur="1" fill="hold">
                                          <p:stCondLst>
                                            <p:cond delay="499"/>
                                          </p:stCondLst>
                                        </p:cTn>
                                        <p:tgtEl>
                                          <p:spTgt spid="14"/>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7"/>
                                        </p:tgtEl>
                                        <p:attrNameLst>
                                          <p:attrName>style.visibility</p:attrName>
                                        </p:attrNameLst>
                                      </p:cBhvr>
                                      <p:to>
                                        <p:strVal val="visible"/>
                                      </p:to>
                                    </p:set>
                                    <p:anim calcmode="lin" valueType="num">
                                      <p:cBhvr additive="base">
                                        <p:cTn id="69" dur="500" fill="hold"/>
                                        <p:tgtEl>
                                          <p:spTgt spid="17"/>
                                        </p:tgtEl>
                                        <p:attrNameLst>
                                          <p:attrName>ppt_x</p:attrName>
                                        </p:attrNameLst>
                                      </p:cBhvr>
                                      <p:tavLst>
                                        <p:tav tm="0">
                                          <p:val>
                                            <p:strVal val="#ppt_x"/>
                                          </p:val>
                                        </p:tav>
                                        <p:tav tm="100000">
                                          <p:val>
                                            <p:strVal val="#ppt_x"/>
                                          </p:val>
                                        </p:tav>
                                      </p:tavLst>
                                    </p:anim>
                                    <p:anim calcmode="lin" valueType="num">
                                      <p:cBhvr additive="base">
                                        <p:cTn id="7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P spid="13" grpId="1"/>
      <p:bldP spid="15" grpId="0"/>
      <p:bldP spid="15" grpId="1"/>
      <p:bldP spid="3" grpId="0"/>
      <p:bldP spid="3" grpId="1"/>
      <p:bldP spid="3" grpId="2"/>
      <p:bldP spid="3" grpId="3"/>
      <p:bldP spid="16" grpId="0"/>
      <p:bldP spid="16"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递归</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技术</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95865" y="5229406"/>
            <a:ext cx="8363699"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递归会让你想到什么？俄罗斯套娃？函数自己调用自己？</a:t>
            </a:r>
            <a:endParaRPr lang="zh-CN" altLang="en-US" sz="2400" dirty="0">
              <a:solidFill>
                <a:srgbClr val="080808"/>
              </a:solidFill>
              <a:uFillTx/>
              <a:latin typeface="Times New Roman" panose="02020603050405020304" pitchFamily="18" charset="0"/>
            </a:endParaRPr>
          </a:p>
        </p:txBody>
      </p:sp>
      <p:sp>
        <p:nvSpPr>
          <p:cNvPr id="2" name="矩形 1"/>
          <p:cNvSpPr/>
          <p:nvPr/>
        </p:nvSpPr>
        <p:spPr>
          <a:xfrm>
            <a:off x="774827" y="1868798"/>
            <a:ext cx="304863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3.1.1 </a:t>
            </a:r>
            <a:r>
              <a:rPr lang="zh-CN" altLang="en-US" sz="2800" b="1" dirty="0" smtClean="0">
                <a:solidFill>
                  <a:srgbClr val="0000FF"/>
                </a:solidFill>
                <a:latin typeface="楷体" panose="02010609060101010101" pitchFamily="49" charset="-122"/>
                <a:ea typeface="楷体" panose="02010609060101010101" pitchFamily="49" charset="-122"/>
              </a:rPr>
              <a:t>什么是</a:t>
            </a:r>
            <a:r>
              <a:rPr lang="zh-CN" altLang="en-US" sz="2800" b="1" dirty="0" smtClean="0">
                <a:solidFill>
                  <a:srgbClr val="0000FF"/>
                </a:solidFill>
                <a:latin typeface="楷体" panose="02010609060101010101" pitchFamily="49" charset="-122"/>
                <a:ea typeface="楷体" panose="02010609060101010101" pitchFamily="49" charset="-122"/>
              </a:rPr>
              <a:t>递归</a:t>
            </a:r>
            <a:endParaRPr lang="zh-CN" altLang="en-US" sz="2800" b="1" dirty="0" smtClean="0">
              <a:solidFill>
                <a:srgbClr val="0000FF"/>
              </a:solidFill>
              <a:latin typeface="楷体" panose="02010609060101010101" pitchFamily="49" charset="-122"/>
              <a:ea typeface="楷体" panose="02010609060101010101" pitchFamily="49" charset="-122"/>
            </a:endParaRPr>
          </a:p>
        </p:txBody>
      </p:sp>
      <p:pic>
        <p:nvPicPr>
          <p:cNvPr id="3" name="图片 2" descr="a1fac421-f953-48f8-820f-e968da422f42"/>
          <p:cNvPicPr>
            <a:picLocks noChangeAspect="1"/>
          </p:cNvPicPr>
          <p:nvPr/>
        </p:nvPicPr>
        <p:blipFill>
          <a:blip r:embed="rId6"/>
          <a:srcRect l="10944" t="10288" r="10249" b="9458"/>
          <a:stretch>
            <a:fillRect/>
          </a:stretch>
        </p:blipFill>
        <p:spPr>
          <a:xfrm>
            <a:off x="1979295" y="2610485"/>
            <a:ext cx="2004695" cy="2041525"/>
          </a:xfrm>
          <a:prstGeom prst="rect">
            <a:avLst/>
          </a:prstGeom>
        </p:spPr>
      </p:pic>
      <p:sp>
        <p:nvSpPr>
          <p:cNvPr id="4" name="矩形 3"/>
          <p:cNvSpPr/>
          <p:nvPr/>
        </p:nvSpPr>
        <p:spPr>
          <a:xfrm>
            <a:off x="5507990" y="3068955"/>
            <a:ext cx="1638300" cy="708660"/>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文本框 4"/>
          <p:cNvSpPr txBox="1"/>
          <p:nvPr/>
        </p:nvSpPr>
        <p:spPr>
          <a:xfrm>
            <a:off x="5724525" y="3233420"/>
            <a:ext cx="1247775" cy="411480"/>
          </a:xfrm>
          <a:prstGeom prst="rect">
            <a:avLst/>
          </a:prstGeom>
          <a:noFill/>
        </p:spPr>
        <p:txBody>
          <a:bodyPr wrap="square" rtlCol="0">
            <a:noAutofit/>
          </a:bodyPr>
          <a:p>
            <a:r>
              <a:rPr lang="zh-CN" altLang="en-US"/>
              <a:t>程序</a:t>
            </a:r>
            <a:r>
              <a:rPr lang="zh-CN" altLang="en-US"/>
              <a:t>函数</a:t>
            </a:r>
            <a:endParaRPr lang="zh-CN" altLang="en-US"/>
          </a:p>
        </p:txBody>
      </p:sp>
      <p:cxnSp>
        <p:nvCxnSpPr>
          <p:cNvPr id="6" name="直接连接符 5"/>
          <p:cNvCxnSpPr>
            <a:stCxn id="4" idx="2"/>
          </p:cNvCxnSpPr>
          <p:nvPr/>
        </p:nvCxnSpPr>
        <p:spPr>
          <a:xfrm>
            <a:off x="6327140" y="3777615"/>
            <a:ext cx="0" cy="44386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7" name="直接连接符 6"/>
          <p:cNvCxnSpPr/>
          <p:nvPr/>
        </p:nvCxnSpPr>
        <p:spPr>
          <a:xfrm flipV="1">
            <a:off x="6332220" y="4221480"/>
            <a:ext cx="104838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8" name="直接连接符 7"/>
          <p:cNvCxnSpPr/>
          <p:nvPr/>
        </p:nvCxnSpPr>
        <p:spPr>
          <a:xfrm>
            <a:off x="7380605" y="2564765"/>
            <a:ext cx="0" cy="165671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0" name="直接连接符 9"/>
          <p:cNvCxnSpPr/>
          <p:nvPr/>
        </p:nvCxnSpPr>
        <p:spPr>
          <a:xfrm flipV="1">
            <a:off x="6343650" y="2579370"/>
            <a:ext cx="104838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1" name="直接箭头连接符 10"/>
          <p:cNvCxnSpPr/>
          <p:nvPr/>
        </p:nvCxnSpPr>
        <p:spPr>
          <a:xfrm>
            <a:off x="6341745" y="2584450"/>
            <a:ext cx="0" cy="41275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sp>
        <p:nvSpPr>
          <p:cNvPr id="12" name="文本框 11"/>
          <p:cNvSpPr txBox="1"/>
          <p:nvPr/>
        </p:nvSpPr>
        <p:spPr>
          <a:xfrm>
            <a:off x="7516495" y="3225165"/>
            <a:ext cx="800100" cy="368300"/>
          </a:xfrm>
          <a:prstGeom prst="rect">
            <a:avLst/>
          </a:prstGeom>
          <a:noFill/>
        </p:spPr>
        <p:txBody>
          <a:bodyPr wrap="square" rtlCol="0">
            <a:spAutoFit/>
          </a:bodyPr>
          <a:p>
            <a:r>
              <a:rPr lang="zh-CN" altLang="en-US"/>
              <a:t>调用</a:t>
            </a:r>
            <a:endParaRPr lang="zh-CN" altLang="en-US"/>
          </a:p>
        </p:txBody>
      </p:sp>
      <p:sp>
        <p:nvSpPr>
          <p:cNvPr id="13" name="Text Box 4"/>
          <p:cNvSpPr txBox="1">
            <a:spLocks noChangeArrowheads="1"/>
          </p:cNvSpPr>
          <p:nvPr/>
        </p:nvSpPr>
        <p:spPr bwMode="auto">
          <a:xfrm>
            <a:off x="522865" y="5913936"/>
            <a:ext cx="8363699"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递归解决问题具有什么性质？递归函数具有什么特点</a:t>
            </a: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7" name="文本框 6"/>
          <p:cNvSpPr txBox="1"/>
          <p:nvPr/>
        </p:nvSpPr>
        <p:spPr>
          <a:xfrm>
            <a:off x="395605" y="141287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初始数组：</a:t>
            </a:r>
            <a:r>
              <a:rPr lang="en-US" altLang="zh-CN" dirty="0">
                <a:solidFill>
                  <a:srgbClr val="080808"/>
                </a:solidFill>
                <a:latin typeface="Times New Roman" panose="02020603050405020304" pitchFamily="18" charset="0"/>
                <a:sym typeface="+mn-ea"/>
              </a:rPr>
              <a:t>a[8] = 32,15,11,26,53,87,3,61</a:t>
            </a:r>
            <a:endParaRPr lang="en-US" altLang="zh-CN" dirty="0">
              <a:solidFill>
                <a:srgbClr val="080808"/>
              </a:solidFill>
              <a:latin typeface="Times New Roman" panose="02020603050405020304" pitchFamily="18" charset="0"/>
              <a:sym typeface="+mn-ea"/>
            </a:endParaRPr>
          </a:p>
        </p:txBody>
      </p:sp>
      <p:sp>
        <p:nvSpPr>
          <p:cNvPr id="9" name="文本框 8"/>
          <p:cNvSpPr txBox="1"/>
          <p:nvPr/>
        </p:nvSpPr>
        <p:spPr>
          <a:xfrm>
            <a:off x="395605" y="178752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假设选第一个值为基准值：</a:t>
            </a:r>
            <a:r>
              <a:rPr lang="en-US" altLang="zh-CN" dirty="0">
                <a:solidFill>
                  <a:srgbClr val="080808"/>
                </a:solidFill>
                <a:latin typeface="Times New Roman" panose="02020603050405020304" pitchFamily="18" charset="0"/>
                <a:sym typeface="+mn-ea"/>
              </a:rPr>
              <a:t>int pivot = </a:t>
            </a:r>
            <a:r>
              <a:rPr lang="en-US" altLang="zh-CN" dirty="0">
                <a:solidFill>
                  <a:srgbClr val="FF0000"/>
                </a:solidFill>
                <a:latin typeface="Times New Roman" panose="02020603050405020304" pitchFamily="18" charset="0"/>
                <a:sym typeface="+mn-ea"/>
              </a:rPr>
              <a:t>32</a:t>
            </a:r>
            <a:endParaRPr lang="en-US" altLang="zh-CN" dirty="0">
              <a:solidFill>
                <a:srgbClr val="FF0000"/>
              </a:solidFill>
              <a:latin typeface="Times New Roman" panose="02020603050405020304" pitchFamily="18" charset="0"/>
              <a:sym typeface="+mn-ea"/>
            </a:endParaRPr>
          </a:p>
        </p:txBody>
      </p:sp>
      <p:graphicFrame>
        <p:nvGraphicFramePr>
          <p:cNvPr id="10" name="表格 9"/>
          <p:cNvGraphicFramePr/>
          <p:nvPr/>
        </p:nvGraphicFramePr>
        <p:xfrm>
          <a:off x="971550" y="3141345"/>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sz="1800">
                          <a:solidFill>
                            <a:schemeClr val="tx1"/>
                          </a:solidFill>
                          <a:latin typeface="Times New Roman" panose="02020603050405020304" pitchFamily="18" charset="0"/>
                          <a:cs typeface="Times New Roman" panose="02020603050405020304" pitchFamily="18" charset="0"/>
                          <a:sym typeface="+mn-ea"/>
                        </a:rPr>
                        <a:t>3</a:t>
                      </a:r>
                      <a:endParaRPr lang="en-US" altLang="zh-CN" sz="1800">
                        <a:solidFill>
                          <a:schemeClr val="tx1"/>
                        </a:solidFill>
                        <a:latin typeface="Times New Roman" panose="02020603050405020304" pitchFamily="18" charset="0"/>
                        <a:cs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3" name="文本框 2"/>
          <p:cNvSpPr txBox="1"/>
          <p:nvPr/>
        </p:nvSpPr>
        <p:spPr>
          <a:xfrm>
            <a:off x="4461510" y="3610610"/>
            <a:ext cx="299720" cy="33083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 </a:t>
            </a:r>
            <a:r>
              <a:rPr lang="en-US" altLang="zh-CN"/>
              <a:t>                                                                                    </a:t>
            </a:r>
            <a:endParaRPr lang="en-US" altLang="zh-CN"/>
          </a:p>
        </p:txBody>
      </p:sp>
      <p:sp>
        <p:nvSpPr>
          <p:cNvPr id="4" name="文本框 3"/>
          <p:cNvSpPr txBox="1"/>
          <p:nvPr/>
        </p:nvSpPr>
        <p:spPr>
          <a:xfrm>
            <a:off x="6068695" y="3610610"/>
            <a:ext cx="356870" cy="318770"/>
          </a:xfrm>
          <a:prstGeom prst="rect">
            <a:avLst/>
          </a:prstGeom>
          <a:noFill/>
        </p:spPr>
        <p:txBody>
          <a:bodyPr wrap="square" rtlCol="0" anchor="t">
            <a:noAutofit/>
          </a:bodyPr>
          <a:p>
            <a:r>
              <a:rPr lang="en-US" altLang="zh-CN">
                <a:latin typeface="Times New Roman" panose="02020603050405020304" pitchFamily="18" charset="0"/>
                <a:cs typeface="Times New Roman" panose="02020603050405020304" pitchFamily="18" charset="0"/>
                <a:sym typeface="+mn-ea"/>
              </a:rPr>
              <a:t>j</a:t>
            </a:r>
            <a:endParaRPr lang="en-US" altLang="zh-CN">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895" y="2162175"/>
            <a:ext cx="7085965" cy="5727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a:t>此时第一个值已经选定了基准值，已经保存到了变量中，</a:t>
            </a:r>
            <a:r>
              <a:rPr lang="zh-CN" altLang="en-US"/>
              <a:t>则说明第一个位置已经空出来，用</a:t>
            </a:r>
            <a:r>
              <a:rPr lang="zh-CN" altLang="en-US">
                <a:solidFill>
                  <a:srgbClr val="FF0000"/>
                </a:solidFill>
                <a:latin typeface="宋体" panose="02010600030101010101" pitchFamily="2" charset="-122"/>
              </a:rPr>
              <a:t>▲</a:t>
            </a:r>
            <a:r>
              <a:rPr lang="zh-CN" altLang="en-US">
                <a:latin typeface="宋体" panose="02010600030101010101" pitchFamily="2" charset="-122"/>
              </a:rPr>
              <a:t>表示</a:t>
            </a:r>
            <a:endParaRPr lang="zh-CN" altLang="en-US">
              <a:latin typeface="宋体" panose="02010600030101010101" pitchFamily="2" charset="-122"/>
            </a:endParaRPr>
          </a:p>
        </p:txBody>
      </p:sp>
      <p:sp>
        <p:nvSpPr>
          <p:cNvPr id="12" name="文本框 11"/>
          <p:cNvSpPr txBox="1"/>
          <p:nvPr/>
        </p:nvSpPr>
        <p:spPr>
          <a:xfrm>
            <a:off x="972185" y="42278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此时，从尾部开始，如果</a:t>
            </a:r>
            <a:r>
              <a:rPr lang="en-US" altLang="zh-CN">
                <a:solidFill>
                  <a:schemeClr val="tx1"/>
                </a:solidFill>
                <a:uFillTx/>
                <a:latin typeface="Times New Roman" panose="02020603050405020304" pitchFamily="18" charset="0"/>
              </a:rPr>
              <a:t>a[j]&gt;=pivot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3" name="文本框 12"/>
          <p:cNvSpPr txBox="1"/>
          <p:nvPr/>
        </p:nvSpPr>
        <p:spPr>
          <a:xfrm>
            <a:off x="972185" y="48882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a[j]&lt;pivot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a[i]=</a:t>
            </a:r>
            <a:r>
              <a:rPr lang="en-US" altLang="zh-CN">
                <a:uFillTx/>
                <a:latin typeface="Times New Roman" panose="02020603050405020304" pitchFamily="18" charset="0"/>
                <a:sym typeface="+mn-ea"/>
              </a:rPr>
              <a:t>a[j]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5" name="文本框 14"/>
          <p:cNvSpPr txBox="1"/>
          <p:nvPr/>
        </p:nvSpPr>
        <p:spPr>
          <a:xfrm>
            <a:off x="972185" y="54514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此时，再从头部开始，如果</a:t>
            </a:r>
            <a:r>
              <a:rPr lang="en-US" altLang="zh-CN">
                <a:solidFill>
                  <a:schemeClr val="tx1"/>
                </a:solidFill>
                <a:uFillTx/>
                <a:latin typeface="Times New Roman" panose="02020603050405020304" pitchFamily="18" charset="0"/>
              </a:rPr>
              <a:t>a[i]&lt;=pivot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6" name="文本框 15"/>
          <p:cNvSpPr txBox="1"/>
          <p:nvPr/>
        </p:nvSpPr>
        <p:spPr>
          <a:xfrm>
            <a:off x="972185" y="59467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a[i]&gt;pivot</a:t>
            </a:r>
            <a:r>
              <a:rPr lang="zh-CN" altLang="en-US">
                <a:solidFill>
                  <a:schemeClr val="tx1"/>
                </a:solidFill>
                <a:uFillTx/>
                <a:latin typeface="Times New Roman" panose="02020603050405020304" pitchFamily="18" charset="0"/>
              </a:rPr>
              <a:t>时，</a:t>
            </a:r>
            <a:r>
              <a:rPr lang="en-US" altLang="zh-CN">
                <a:uFillTx/>
                <a:latin typeface="Times New Roman" panose="02020603050405020304" pitchFamily="18" charset="0"/>
                <a:sym typeface="+mn-ea"/>
              </a:rPr>
              <a:t>a[j]=</a:t>
            </a:r>
            <a:r>
              <a:rPr lang="en-US" altLang="zh-CN">
                <a:uFillTx/>
                <a:latin typeface="Times New Roman" panose="02020603050405020304" pitchFamily="18" charset="0"/>
                <a:sym typeface="+mn-ea"/>
              </a:rPr>
              <a:t>a[i]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2" name="环形箭头 1"/>
          <p:cNvSpPr/>
          <p:nvPr/>
        </p:nvSpPr>
        <p:spPr>
          <a:xfrm rot="16200000">
            <a:off x="116205" y="4728210"/>
            <a:ext cx="1748790" cy="1167130"/>
          </a:xfrm>
          <a:prstGeom prst="circularArrow">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5723890" y="4293235"/>
            <a:ext cx="3067685" cy="793750"/>
          </a:xfrm>
          <a:prstGeom prst="rect">
            <a:avLst/>
          </a:prstGeom>
          <a:noFill/>
        </p:spPr>
        <p:txBody>
          <a:bodyPr wrap="square" rtlCol="0" anchor="t">
            <a:noAutofit/>
          </a:bodyPr>
          <a:p>
            <a:pPr algn="ctr"/>
            <a:r>
              <a:rPr lang="zh-CN" altLang="en-US" dirty="0">
                <a:solidFill>
                  <a:srgbClr val="FF0000"/>
                </a:solidFill>
                <a:latin typeface="Times New Roman" panose="02020603050405020304" pitchFamily="18" charset="0"/>
                <a:sym typeface="+mn-ea"/>
              </a:rPr>
              <a:t>当</a:t>
            </a:r>
            <a:r>
              <a:rPr lang="en-US" altLang="zh-CN" dirty="0">
                <a:solidFill>
                  <a:srgbClr val="FF0000"/>
                </a:solidFill>
                <a:latin typeface="Times New Roman" panose="02020603050405020304" pitchFamily="18" charset="0"/>
                <a:sym typeface="+mn-ea"/>
              </a:rPr>
              <a:t>i==j</a:t>
            </a:r>
            <a:r>
              <a:rPr lang="zh-CN" altLang="en-US" dirty="0">
                <a:solidFill>
                  <a:srgbClr val="FF0000"/>
                </a:solidFill>
                <a:latin typeface="Times New Roman" panose="02020603050405020304" pitchFamily="18" charset="0"/>
                <a:sym typeface="+mn-ea"/>
              </a:rPr>
              <a:t>时，说明完成了所有值的交换，结束循环！</a:t>
            </a:r>
            <a:endParaRPr lang="zh-CN" altLang="en-US" dirty="0">
              <a:solidFill>
                <a:srgbClr val="FF0000"/>
              </a:solidFill>
              <a:latin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 0 L -0.0865972 0 " pathEditMode="relative" ptsTypes="">
                                      <p:cBhvr>
                                        <p:cTn id="12" dur="2000" fill="hold"/>
                                        <p:tgtEl>
                                          <p:spTgt spid="4"/>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1" nodeType="clickEffect">
                                  <p:stCondLst>
                                    <p:cond delay="0"/>
                                  </p:stCondLst>
                                  <p:childTnLst>
                                    <p:animMotion origin="layout" path="M -0.0807639 0.00277778 L -0.167361 0.00277778 " pathEditMode="relative" ptsTypes="">
                                      <p:cBhvr>
                                        <p:cTn id="16" dur="2000" fill="hold"/>
                                        <p:tgtEl>
                                          <p:spTgt spid="4"/>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P spid="13" grpId="1"/>
      <p:bldP spid="15" grpId="0"/>
      <p:bldP spid="15" grpId="1"/>
      <p:bldP spid="3" grpId="0"/>
      <p:bldP spid="3" grpId="1"/>
      <p:bldP spid="3" grpId="2"/>
      <p:bldP spid="3" grpId="3"/>
      <p:bldP spid="16" grpId="0"/>
      <p:bldP spid="16" grpId="1"/>
      <p:bldP spid="2" grpId="0" animBg="1"/>
      <p:bldP spid="2" grpId="1" animBg="1"/>
      <p:bldP spid="4" grpId="0"/>
      <p:bldP spid="4" grpId="1"/>
      <p:bldP spid="8" grpId="0"/>
      <p:bldP spid="8"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755397" y="2133253"/>
            <a:ext cx="8948926"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void quickSort(int a[], int low, int high)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7446645" cy="59626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a:solidFill>
                  <a:schemeClr val="tx1"/>
                </a:solidFill>
                <a:uFillTx/>
                <a:latin typeface="Times New Roman" panose="02020603050405020304" pitchFamily="18" charset="0"/>
              </a:rPr>
              <a:t>代码如何编写：通过刚才分析，递归函数的出口就是传递的数组长度只有一个的时候，否则，通过基准值将大问题切分成小问题，继续递归。</a:t>
            </a:r>
            <a:endParaRPr lang="en-US" altLang="zh-CN">
              <a:solidFill>
                <a:schemeClr val="tx1"/>
              </a:solidFill>
              <a:uFillTx/>
              <a:latin typeface="Times New Roman" panose="02020603050405020304" pitchFamily="18" charset="0"/>
            </a:endParaRPr>
          </a:p>
        </p:txBody>
      </p:sp>
      <p:sp>
        <p:nvSpPr>
          <p:cNvPr id="3" name="文本框 2"/>
          <p:cNvSpPr txBox="1"/>
          <p:nvPr/>
        </p:nvSpPr>
        <p:spPr>
          <a:xfrm>
            <a:off x="828040" y="4133215"/>
            <a:ext cx="8021320" cy="1568450"/>
          </a:xfrm>
          <a:prstGeom prst="rect">
            <a:avLst/>
          </a:prstGeom>
          <a:noFill/>
        </p:spPr>
        <p:txBody>
          <a:bodyPr wrap="square" rtlCol="0" anchor="t">
            <a:sp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int i = </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Partition(</a:t>
            </a:r>
            <a:r>
              <a:rPr lang="en-US" altLang="zh-CN" sz="2400" dirty="0" err="1">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a,low,high</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2400" dirty="0">
                <a:solidFill>
                  <a:srgbClr val="080808"/>
                </a:solidFill>
                <a:uFillTx/>
                <a:latin typeface="Times New Roman" panose="02020603050405020304" pitchFamily="18" charset="0"/>
                <a:cs typeface="Times New Roman" panose="02020603050405020304" pitchFamily="18" charset="0"/>
                <a:sym typeface="+mn-ea"/>
              </a:rPr>
              <a:t> </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根据基准值将数据元素分成两部分</a:t>
            </a:r>
            <a:endParaRPr lang="en-US" altLang="zh-CN" sz="20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quickSort(a,low,i-1);</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//将各自拆分的小问题继续递归</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quickSort(a,i+1,high);</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4" name="文本框 3"/>
          <p:cNvSpPr txBox="1"/>
          <p:nvPr/>
        </p:nvSpPr>
        <p:spPr>
          <a:xfrm>
            <a:off x="899795" y="2514600"/>
            <a:ext cx="6620510" cy="1331595"/>
          </a:xfrm>
          <a:prstGeom prst="rect">
            <a:avLst/>
          </a:prstGeom>
          <a:noFill/>
        </p:spPr>
        <p:txBody>
          <a:bodyPr wrap="square" rtlCol="0" anchor="t">
            <a:noAutofit/>
          </a:bodyPr>
          <a:p>
            <a:pPr>
              <a:spcBef>
                <a:spcPts val="0"/>
              </a:spcBef>
              <a:buSzTx/>
              <a:buFontTx/>
              <a:buNone/>
            </a:pP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endPar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if (low &gt;= high) { </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表示递归出口</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return;</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additive="base">
                                        <p:cTn id="7" dur="500" fill="hold"/>
                                        <p:tgtEl>
                                          <p:spTgt spid="13315"/>
                                        </p:tgtEl>
                                        <p:attrNameLst>
                                          <p:attrName>ppt_x</p:attrName>
                                        </p:attrNameLst>
                                      </p:cBhvr>
                                      <p:tavLst>
                                        <p:tav tm="0">
                                          <p:val>
                                            <p:strVal val="#ppt_x"/>
                                          </p:val>
                                        </p:tav>
                                        <p:tav tm="100000">
                                          <p:val>
                                            <p:strVal val="#ppt_x"/>
                                          </p:val>
                                        </p:tav>
                                      </p:tavLst>
                                    </p:anim>
                                    <p:anim calcmode="lin" valueType="num">
                                      <p:cBhvr additive="base">
                                        <p:cTn id="8" dur="500" fill="hold"/>
                                        <p:tgtEl>
                                          <p:spTgt spid="133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13315" grpId="1"/>
      <p:bldP spid="4" grpId="0"/>
      <p:bldP spid="4" grpId="1"/>
      <p:bldP spid="3" grpId="0"/>
      <p:bldP spid="3"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755650" y="1844675"/>
            <a:ext cx="762254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int Partition(int a[], int i, int j)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8117840" cy="59626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en-US" altLang="zh-CN" dirty="0">
                <a:solidFill>
                  <a:srgbClr val="080808"/>
                </a:solidFill>
                <a:latin typeface="Times New Roman" panose="02020603050405020304" pitchFamily="18" charset="0"/>
                <a:cs typeface="Times New Roman" panose="02020603050405020304" pitchFamily="18" charset="0"/>
                <a:sym typeface="+mn-ea"/>
              </a:rPr>
              <a:t>Partition</a:t>
            </a:r>
            <a:r>
              <a:rPr lang="zh-CN" altLang="en-US" dirty="0">
                <a:solidFill>
                  <a:srgbClr val="080808"/>
                </a:solidFill>
                <a:latin typeface="Times New Roman" panose="02020603050405020304" pitchFamily="18" charset="0"/>
                <a:cs typeface="Times New Roman" panose="02020603050405020304" pitchFamily="18" charset="0"/>
                <a:sym typeface="+mn-ea"/>
              </a:rPr>
              <a:t>的函数实现</a:t>
            </a:r>
            <a:r>
              <a:rPr lang="zh-CN" altLang="en-US">
                <a:solidFill>
                  <a:schemeClr val="tx1"/>
                </a:solidFill>
                <a:uFillTx/>
                <a:latin typeface="Times New Roman" panose="02020603050405020304" pitchFamily="18" charset="0"/>
              </a:rPr>
              <a:t>：</a:t>
            </a:r>
            <a:r>
              <a:rPr lang="zh-CN" altLang="en-US">
                <a:uFillTx/>
                <a:latin typeface="Times New Roman" panose="02020603050405020304" pitchFamily="18" charset="0"/>
                <a:sym typeface="+mn-ea"/>
              </a:rPr>
              <a:t>代码中要有一个循环，控制不停的交换且循环的条件</a:t>
            </a:r>
            <a:r>
              <a:rPr lang="en-US" altLang="zh-CN">
                <a:uFillTx/>
                <a:latin typeface="Times New Roman" panose="02020603050405020304" pitchFamily="18" charset="0"/>
                <a:sym typeface="+mn-ea"/>
              </a:rPr>
              <a:t>i&lt;j</a:t>
            </a:r>
            <a:r>
              <a:rPr lang="zh-CN" altLang="en-US">
                <a:uFillTx/>
                <a:latin typeface="Times New Roman" panose="02020603050405020304" pitchFamily="18" charset="0"/>
                <a:sym typeface="+mn-ea"/>
              </a:rPr>
              <a:t>。</a:t>
            </a:r>
            <a:endParaRPr lang="en-US" altLang="zh-CN">
              <a:solidFill>
                <a:schemeClr val="tx1"/>
              </a:solidFill>
              <a:uFillTx/>
              <a:latin typeface="Times New Roman" panose="02020603050405020304" pitchFamily="18" charset="0"/>
            </a:endParaRPr>
          </a:p>
        </p:txBody>
      </p:sp>
      <p:sp>
        <p:nvSpPr>
          <p:cNvPr id="3" name="文本框 2"/>
          <p:cNvSpPr txBox="1"/>
          <p:nvPr/>
        </p:nvSpPr>
        <p:spPr>
          <a:xfrm>
            <a:off x="683260" y="2564765"/>
            <a:ext cx="8021320" cy="3046095"/>
          </a:xfrm>
          <a:prstGeom prst="rect">
            <a:avLst/>
          </a:prstGeom>
          <a:noFill/>
        </p:spPr>
        <p:txBody>
          <a:bodyPr wrap="square" rtlCol="0" anchor="t">
            <a:sp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while(i&lt;j){</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while(i&lt;j&amp;&amp;a[j]&gt;=temp)</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j--;</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a[i]=a[j];</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while(i&lt;j&amp;&amp;a[i]&lt;=temp)</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i++;</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a[j]=a[i];</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0" lvl="1" indent="457200" latinLnBrk="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4" name="文本框 3"/>
          <p:cNvSpPr txBox="1"/>
          <p:nvPr/>
        </p:nvSpPr>
        <p:spPr>
          <a:xfrm>
            <a:off x="1034415" y="2226310"/>
            <a:ext cx="6740525" cy="528320"/>
          </a:xfrm>
          <a:prstGeom prst="rect">
            <a:avLst/>
          </a:prstGeom>
          <a:noFill/>
        </p:spPr>
        <p:txBody>
          <a:bodyPr wrap="square" rtlCol="0" anchor="t">
            <a:no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int temp = a[i];</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选定第一个元素作为基准值</a:t>
            </a:r>
            <a:endPar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8" name="文本框 7"/>
          <p:cNvSpPr txBox="1"/>
          <p:nvPr/>
        </p:nvSpPr>
        <p:spPr>
          <a:xfrm>
            <a:off x="755650" y="5610860"/>
            <a:ext cx="6956425" cy="528320"/>
          </a:xfrm>
          <a:prstGeom prst="rect">
            <a:avLst/>
          </a:prstGeom>
          <a:noFill/>
        </p:spPr>
        <p:txBody>
          <a:bodyPr wrap="square" rtlCol="0" anchor="t">
            <a:no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a[i]=temp;</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最后把基准值放在空位置上</a:t>
            </a:r>
            <a:endParaRPr lang="zh-CN" altLang="en-US" sz="2400" dirty="0">
              <a:solidFill>
                <a:srgbClr val="080808"/>
              </a:solidFill>
              <a:uFillTx/>
              <a:latin typeface="Times New Roman" panose="02020603050405020304" pitchFamily="18" charset="0"/>
              <a:cs typeface="Times New Roman" panose="02020603050405020304" pitchFamily="18" charset="0"/>
              <a:sym typeface="+mn-ea"/>
            </a:endParaRPr>
          </a:p>
          <a:p>
            <a:pPr>
              <a:spcBef>
                <a:spcPts val="0"/>
              </a:spcBef>
              <a:buSzTx/>
              <a:buFontTx/>
              <a:buNone/>
            </a:pPr>
            <a:r>
              <a:rPr lang="en-US" altLang="zh-CN" sz="24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additive="base">
                                        <p:cTn id="7" dur="500" fill="hold"/>
                                        <p:tgtEl>
                                          <p:spTgt spid="13315"/>
                                        </p:tgtEl>
                                        <p:attrNameLst>
                                          <p:attrName>ppt_x</p:attrName>
                                        </p:attrNameLst>
                                      </p:cBhvr>
                                      <p:tavLst>
                                        <p:tav tm="0">
                                          <p:val>
                                            <p:strVal val="#ppt_x"/>
                                          </p:val>
                                        </p:tav>
                                        <p:tav tm="100000">
                                          <p:val>
                                            <p:strVal val="#ppt_x"/>
                                          </p:val>
                                        </p:tav>
                                      </p:tavLst>
                                    </p:anim>
                                    <p:anim calcmode="lin" valueType="num">
                                      <p:cBhvr additive="base">
                                        <p:cTn id="8" dur="500" fill="hold"/>
                                        <p:tgtEl>
                                          <p:spTgt spid="133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13315" grpId="1"/>
      <p:bldP spid="4" grpId="0"/>
      <p:bldP spid="4" grpId="1"/>
      <p:bldP spid="3" grpId="0"/>
      <p:bldP spid="3" grpId="1"/>
      <p:bldP spid="8" grpId="0"/>
      <p:bldP spid="8"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8117840" cy="59626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当前的快速排序仍然存在</a:t>
            </a:r>
            <a:r>
              <a:rPr lang="zh-CN" altLang="en-US" dirty="0">
                <a:solidFill>
                  <a:srgbClr val="080808"/>
                </a:solidFill>
                <a:latin typeface="Times New Roman" panose="02020603050405020304" pitchFamily="18" charset="0"/>
                <a:cs typeface="Times New Roman" panose="02020603050405020304" pitchFamily="18" charset="0"/>
                <a:sym typeface="+mn-ea"/>
              </a:rPr>
              <a:t>问题？</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10" name="圆角矩形 9"/>
          <p:cNvSpPr/>
          <p:nvPr/>
        </p:nvSpPr>
        <p:spPr>
          <a:xfrm>
            <a:off x="1987550" y="2204720"/>
            <a:ext cx="930275" cy="52832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1885950" y="2204720"/>
            <a:ext cx="1136650" cy="542925"/>
          </a:xfrm>
          <a:prstGeom prst="rect">
            <a:avLst/>
          </a:prstGeom>
          <a:noFill/>
        </p:spPr>
        <p:txBody>
          <a:bodyPr wrap="square" rtlCol="0">
            <a:noAutofit/>
          </a:bodyPr>
          <a:p>
            <a:pPr algn="ctr"/>
            <a:r>
              <a:rPr lang="en-US" altLang="zh-CN">
                <a:latin typeface="Times New Roman" panose="02020603050405020304" pitchFamily="18" charset="0"/>
                <a:cs typeface="Times New Roman" panose="02020603050405020304" pitchFamily="18" charset="0"/>
              </a:rPr>
              <a:t>n</a:t>
            </a:r>
            <a:endParaRPr lang="en-US" altLang="zh-CN">
              <a:latin typeface="Times New Roman" panose="02020603050405020304" pitchFamily="18" charset="0"/>
              <a:cs typeface="Times New Roman" panose="02020603050405020304" pitchFamily="18" charset="0"/>
            </a:endParaRPr>
          </a:p>
        </p:txBody>
      </p:sp>
      <p:sp>
        <p:nvSpPr>
          <p:cNvPr id="12" name="圆角矩形 11"/>
          <p:cNvSpPr/>
          <p:nvPr/>
        </p:nvSpPr>
        <p:spPr>
          <a:xfrm>
            <a:off x="959485" y="324929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103630" y="324929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n/2</a:t>
            </a:r>
            <a:endParaRPr lang="en-US" altLang="zh-CN" sz="1400">
              <a:latin typeface="Times New Roman" panose="02020603050405020304" pitchFamily="18" charset="0"/>
              <a:cs typeface="Times New Roman" panose="02020603050405020304" pitchFamily="18" charset="0"/>
            </a:endParaRPr>
          </a:p>
        </p:txBody>
      </p:sp>
      <p:sp>
        <p:nvSpPr>
          <p:cNvPr id="14" name="圆角矩形 13"/>
          <p:cNvSpPr/>
          <p:nvPr/>
        </p:nvSpPr>
        <p:spPr>
          <a:xfrm>
            <a:off x="2750185" y="324929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2894330" y="324929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n/2</a:t>
            </a:r>
            <a:endParaRPr lang="en-US" altLang="zh-CN" sz="1400">
              <a:latin typeface="Times New Roman" panose="02020603050405020304" pitchFamily="18" charset="0"/>
              <a:cs typeface="Times New Roman" panose="02020603050405020304" pitchFamily="18" charset="0"/>
            </a:endParaRPr>
          </a:p>
        </p:txBody>
      </p:sp>
      <p:sp>
        <p:nvSpPr>
          <p:cNvPr id="16" name="圆角矩形 15"/>
          <p:cNvSpPr/>
          <p:nvPr/>
        </p:nvSpPr>
        <p:spPr>
          <a:xfrm>
            <a:off x="220980"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231775"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sp>
        <p:nvSpPr>
          <p:cNvPr id="18" name="圆角矩形 17"/>
          <p:cNvSpPr/>
          <p:nvPr/>
        </p:nvSpPr>
        <p:spPr>
          <a:xfrm>
            <a:off x="1362075"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1372870"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sp>
        <p:nvSpPr>
          <p:cNvPr id="20" name="圆角矩形 19"/>
          <p:cNvSpPr/>
          <p:nvPr/>
        </p:nvSpPr>
        <p:spPr>
          <a:xfrm>
            <a:off x="2597785"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文本框 20"/>
          <p:cNvSpPr txBox="1"/>
          <p:nvPr/>
        </p:nvSpPr>
        <p:spPr>
          <a:xfrm>
            <a:off x="2608580"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sp>
        <p:nvSpPr>
          <p:cNvPr id="22" name="圆角矩形 21"/>
          <p:cNvSpPr/>
          <p:nvPr/>
        </p:nvSpPr>
        <p:spPr>
          <a:xfrm>
            <a:off x="3738880"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文本框 22"/>
          <p:cNvSpPr txBox="1"/>
          <p:nvPr/>
        </p:nvSpPr>
        <p:spPr>
          <a:xfrm>
            <a:off x="3749675"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cxnSp>
        <p:nvCxnSpPr>
          <p:cNvPr id="24" name="直接连接符 23"/>
          <p:cNvCxnSpPr>
            <a:stCxn id="11" idx="2"/>
            <a:endCxn id="13" idx="0"/>
          </p:cNvCxnSpPr>
          <p:nvPr/>
        </p:nvCxnSpPr>
        <p:spPr>
          <a:xfrm flipH="1">
            <a:off x="1576070" y="2747645"/>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5" name="直接连接符 24"/>
          <p:cNvCxnSpPr>
            <a:endCxn id="15" idx="0"/>
          </p:cNvCxnSpPr>
          <p:nvPr/>
        </p:nvCxnSpPr>
        <p:spPr>
          <a:xfrm>
            <a:off x="2461895" y="2745740"/>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6" name="直接连接符 25"/>
          <p:cNvCxnSpPr>
            <a:endCxn id="17" idx="0"/>
          </p:cNvCxnSpPr>
          <p:nvPr/>
        </p:nvCxnSpPr>
        <p:spPr>
          <a:xfrm flipH="1">
            <a:off x="704215" y="3622040"/>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p:cNvCxnSpPr>
            <a:endCxn id="19" idx="0"/>
          </p:cNvCxnSpPr>
          <p:nvPr/>
        </p:nvCxnSpPr>
        <p:spPr>
          <a:xfrm>
            <a:off x="1491615" y="3630930"/>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8" name="直接连接符 27"/>
          <p:cNvCxnSpPr>
            <a:endCxn id="21" idx="0"/>
          </p:cNvCxnSpPr>
          <p:nvPr/>
        </p:nvCxnSpPr>
        <p:spPr>
          <a:xfrm flipH="1">
            <a:off x="3081020" y="3628390"/>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9" name="直接连接符 28"/>
          <p:cNvCxnSpPr>
            <a:endCxn id="23" idx="0"/>
          </p:cNvCxnSpPr>
          <p:nvPr/>
        </p:nvCxnSpPr>
        <p:spPr>
          <a:xfrm>
            <a:off x="3254375" y="3637280"/>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0" name="文本框 29"/>
          <p:cNvSpPr txBox="1"/>
          <p:nvPr/>
        </p:nvSpPr>
        <p:spPr>
          <a:xfrm>
            <a:off x="683260" y="5085080"/>
            <a:ext cx="3856355" cy="5854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最优的情况下，是将问题规模平均分成</a:t>
            </a:r>
            <a:r>
              <a:rPr lang="zh-CN" altLang="en-US" dirty="0">
                <a:solidFill>
                  <a:srgbClr val="080808"/>
                </a:solidFill>
                <a:latin typeface="Times New Roman" panose="02020603050405020304" pitchFamily="18" charset="0"/>
                <a:cs typeface="Times New Roman" panose="02020603050405020304" pitchFamily="18" charset="0"/>
                <a:sym typeface="+mn-ea"/>
              </a:rPr>
              <a:t>二等分。</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grpSp>
        <p:nvGrpSpPr>
          <p:cNvPr id="31" name="组合 30"/>
          <p:cNvGrpSpPr/>
          <p:nvPr/>
        </p:nvGrpSpPr>
        <p:grpSpPr>
          <a:xfrm>
            <a:off x="4932045" y="1689100"/>
            <a:ext cx="3996055" cy="3295015"/>
            <a:chOff x="7086" y="4454"/>
            <a:chExt cx="6293" cy="5189"/>
          </a:xfrm>
        </p:grpSpPr>
        <p:sp>
          <p:nvSpPr>
            <p:cNvPr id="32" name="矩形 31"/>
            <p:cNvSpPr/>
            <p:nvPr/>
          </p:nvSpPr>
          <p:spPr>
            <a:xfrm>
              <a:off x="10823" y="445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文本框 32"/>
            <p:cNvSpPr txBox="1"/>
            <p:nvPr/>
          </p:nvSpPr>
          <p:spPr>
            <a:xfrm>
              <a:off x="10998" y="4493"/>
              <a:ext cx="1218" cy="58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a:t>
              </a:r>
              <a:endParaRPr lang="zh-CN" altLang="en-US">
                <a:solidFill>
                  <a:schemeClr val="tx1"/>
                </a:solidFill>
                <a:uFillTx/>
                <a:latin typeface="Times New Roman" panose="02020603050405020304" pitchFamily="18" charset="0"/>
                <a:sym typeface="+mn-ea"/>
              </a:endParaRPr>
            </a:p>
          </p:txBody>
        </p:sp>
        <p:sp>
          <p:nvSpPr>
            <p:cNvPr id="34" name="矩形 33"/>
            <p:cNvSpPr/>
            <p:nvPr/>
          </p:nvSpPr>
          <p:spPr>
            <a:xfrm>
              <a:off x="9354"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文本框 34"/>
            <p:cNvSpPr txBox="1"/>
            <p:nvPr/>
          </p:nvSpPr>
          <p:spPr>
            <a:xfrm>
              <a:off x="9355" y="574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n-1</a:t>
              </a:r>
              <a:endParaRPr lang="zh-CN" altLang="en-US">
                <a:solidFill>
                  <a:schemeClr val="tx1"/>
                </a:solidFill>
                <a:uFillTx/>
                <a:latin typeface="Times New Roman" panose="02020603050405020304" pitchFamily="18" charset="0"/>
                <a:sym typeface="+mn-ea"/>
              </a:endParaRPr>
            </a:p>
          </p:txBody>
        </p:sp>
        <p:sp>
          <p:nvSpPr>
            <p:cNvPr id="36" name="矩形 35"/>
            <p:cNvSpPr/>
            <p:nvPr/>
          </p:nvSpPr>
          <p:spPr>
            <a:xfrm>
              <a:off x="8333" y="733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文本框 36"/>
            <p:cNvSpPr txBox="1"/>
            <p:nvPr/>
          </p:nvSpPr>
          <p:spPr>
            <a:xfrm>
              <a:off x="8334" y="733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n-2</a:t>
              </a:r>
              <a:endParaRPr lang="zh-CN" altLang="en-US">
                <a:solidFill>
                  <a:schemeClr val="tx1"/>
                </a:solidFill>
                <a:uFillTx/>
                <a:latin typeface="Times New Roman" panose="02020603050405020304" pitchFamily="18" charset="0"/>
                <a:sym typeface="+mn-ea"/>
              </a:endParaRPr>
            </a:p>
          </p:txBody>
        </p:sp>
        <p:sp>
          <p:nvSpPr>
            <p:cNvPr id="38" name="矩形 37"/>
            <p:cNvSpPr/>
            <p:nvPr/>
          </p:nvSpPr>
          <p:spPr>
            <a:xfrm>
              <a:off x="7088" y="8978"/>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9" name="文本框 38"/>
            <p:cNvSpPr txBox="1"/>
            <p:nvPr/>
          </p:nvSpPr>
          <p:spPr>
            <a:xfrm>
              <a:off x="7086" y="9029"/>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n-3</a:t>
              </a:r>
              <a:endParaRPr lang="zh-CN" altLang="en-US">
                <a:solidFill>
                  <a:schemeClr val="tx1"/>
                </a:solidFill>
                <a:uFillTx/>
                <a:latin typeface="Times New Roman" panose="02020603050405020304" pitchFamily="18" charset="0"/>
                <a:sym typeface="+mn-ea"/>
              </a:endParaRPr>
            </a:p>
          </p:txBody>
        </p:sp>
        <p:sp>
          <p:nvSpPr>
            <p:cNvPr id="43" name="矩形 42"/>
            <p:cNvSpPr/>
            <p:nvPr/>
          </p:nvSpPr>
          <p:spPr>
            <a:xfrm>
              <a:off x="11849"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矩形 43"/>
            <p:cNvSpPr/>
            <p:nvPr/>
          </p:nvSpPr>
          <p:spPr>
            <a:xfrm>
              <a:off x="11056" y="723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5" name="矩形 44"/>
            <p:cNvSpPr/>
            <p:nvPr/>
          </p:nvSpPr>
          <p:spPr>
            <a:xfrm>
              <a:off x="9808" y="8963"/>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cxnSp>
        <p:nvCxnSpPr>
          <p:cNvPr id="49" name="直接连接符 48"/>
          <p:cNvCxnSpPr>
            <a:stCxn id="32" idx="2"/>
            <a:endCxn id="43" idx="0"/>
          </p:cNvCxnSpPr>
          <p:nvPr/>
        </p:nvCxnSpPr>
        <p:spPr>
          <a:xfrm>
            <a:off x="7790815" y="2111375"/>
            <a:ext cx="651510" cy="39497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0" name="直接连接符 49"/>
          <p:cNvCxnSpPr>
            <a:stCxn id="34" idx="2"/>
            <a:endCxn id="44" idx="0"/>
          </p:cNvCxnSpPr>
          <p:nvPr/>
        </p:nvCxnSpPr>
        <p:spPr>
          <a:xfrm>
            <a:off x="6858000" y="2928620"/>
            <a:ext cx="1080770" cy="5257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1" name="直接连接符 50"/>
          <p:cNvCxnSpPr>
            <a:endCxn id="45" idx="0"/>
          </p:cNvCxnSpPr>
          <p:nvPr/>
        </p:nvCxnSpPr>
        <p:spPr>
          <a:xfrm>
            <a:off x="6156325" y="3933190"/>
            <a:ext cx="989965" cy="6191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2" name="直接连接符 51"/>
          <p:cNvCxnSpPr>
            <a:stCxn id="33" idx="2"/>
            <a:endCxn id="35" idx="0"/>
          </p:cNvCxnSpPr>
          <p:nvPr/>
        </p:nvCxnSpPr>
        <p:spPr>
          <a:xfrm flipH="1">
            <a:off x="6859270" y="2087245"/>
            <a:ext cx="943610" cy="41910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4" name="直接连接符 53"/>
          <p:cNvCxnSpPr>
            <a:endCxn id="37" idx="0"/>
          </p:cNvCxnSpPr>
          <p:nvPr/>
        </p:nvCxnSpPr>
        <p:spPr>
          <a:xfrm flipH="1">
            <a:off x="6210935" y="2924810"/>
            <a:ext cx="665480" cy="5911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5" name="直接连接符 54"/>
          <p:cNvCxnSpPr>
            <a:endCxn id="39" idx="0"/>
          </p:cNvCxnSpPr>
          <p:nvPr/>
        </p:nvCxnSpPr>
        <p:spPr>
          <a:xfrm flipH="1">
            <a:off x="5418455" y="3933190"/>
            <a:ext cx="737870" cy="66103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6" name="文本框 55"/>
          <p:cNvSpPr txBox="1"/>
          <p:nvPr/>
        </p:nvSpPr>
        <p:spPr>
          <a:xfrm>
            <a:off x="4933315" y="5157470"/>
            <a:ext cx="3856355" cy="5854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最差的情况下，每次递归极不均匀的递归问题</a:t>
            </a:r>
            <a:r>
              <a:rPr lang="zh-CN" altLang="en-US" dirty="0">
                <a:solidFill>
                  <a:srgbClr val="080808"/>
                </a:solidFill>
                <a:latin typeface="Times New Roman" panose="02020603050405020304" pitchFamily="18" charset="0"/>
                <a:cs typeface="Times New Roman" panose="02020603050405020304" pitchFamily="18" charset="0"/>
                <a:sym typeface="+mn-ea"/>
              </a:rPr>
              <a:t>规模。</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那么怎么样可以快速的找到</a:t>
            </a:r>
            <a:r>
              <a:rPr lang="zh-CN" altLang="en-US" dirty="0">
                <a:solidFill>
                  <a:srgbClr val="080808"/>
                </a:solidFill>
                <a:latin typeface="Times New Roman" panose="02020603050405020304" pitchFamily="18" charset="0"/>
                <a:cs typeface="Times New Roman" panose="02020603050405020304" pitchFamily="18" charset="0"/>
                <a:sym typeface="+mn-ea"/>
              </a:rPr>
              <a:t>中位数？</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2" name="文本框 1"/>
          <p:cNvSpPr txBox="1"/>
          <p:nvPr/>
        </p:nvSpPr>
        <p:spPr>
          <a:xfrm>
            <a:off x="683260" y="19888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假如数组元素</a:t>
            </a:r>
            <a:r>
              <a:rPr lang="zh-CN" altLang="en-US" dirty="0">
                <a:solidFill>
                  <a:srgbClr val="080808"/>
                </a:solidFill>
                <a:latin typeface="Times New Roman" panose="02020603050405020304" pitchFamily="18" charset="0"/>
                <a:cs typeface="Times New Roman" panose="02020603050405020304" pitchFamily="18" charset="0"/>
                <a:sym typeface="+mn-ea"/>
              </a:rPr>
              <a:t>为：</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3" name="文本框 2"/>
          <p:cNvSpPr txBox="1"/>
          <p:nvPr/>
        </p:nvSpPr>
        <p:spPr>
          <a:xfrm>
            <a:off x="2483485" y="2005965"/>
            <a:ext cx="4572000" cy="368300"/>
          </a:xfrm>
          <a:prstGeom prst="rect">
            <a:avLst/>
          </a:prstGeom>
          <a:noFill/>
        </p:spPr>
        <p:txBody>
          <a:bodyPr wrap="square" rtlCol="0" anchor="t">
            <a:spAutoFit/>
          </a:bodyPr>
          <a:p>
            <a:r>
              <a:rPr lang="en-US" altLang="zh-CN" dirty="0">
                <a:solidFill>
                  <a:srgbClr val="080808"/>
                </a:solidFill>
                <a:latin typeface="Times New Roman" panose="02020603050405020304" pitchFamily="18" charset="0"/>
                <a:sym typeface="+mn-ea"/>
              </a:rPr>
              <a:t>16, 30, 1, 5, 40, 16, 7, 20, 3, 50</a:t>
            </a:r>
            <a:r>
              <a:rPr lang="en-US" altLang="zh-CN" dirty="0">
                <a:solidFill>
                  <a:srgbClr val="080808"/>
                </a:solidFill>
                <a:latin typeface="Times New Roman" panose="02020603050405020304" pitchFamily="18" charset="0"/>
                <a:sym typeface="+mn-ea"/>
              </a:rPr>
              <a:t>, 16</a:t>
            </a:r>
            <a:endParaRPr lang="en-US" altLang="zh-CN" dirty="0">
              <a:solidFill>
                <a:srgbClr val="080808"/>
              </a:solidFill>
              <a:latin typeface="Times New Roman" panose="02020603050405020304" pitchFamily="18" charset="0"/>
              <a:sym typeface="+mn-ea"/>
            </a:endParaRPr>
          </a:p>
        </p:txBody>
      </p:sp>
      <p:sp>
        <p:nvSpPr>
          <p:cNvPr id="4" name="文本框 3"/>
          <p:cNvSpPr txBox="1"/>
          <p:nvPr/>
        </p:nvSpPr>
        <p:spPr>
          <a:xfrm>
            <a:off x="683260" y="2503805"/>
            <a:ext cx="7479030" cy="673735"/>
          </a:xfrm>
          <a:prstGeom prst="rect">
            <a:avLst/>
          </a:prstGeom>
          <a:noFill/>
        </p:spPr>
        <p:txBody>
          <a:bodyPr wrap="square" rtlCol="0">
            <a:noAutofit/>
          </a:bodyPr>
          <a:p>
            <a:r>
              <a:rPr lang="zh-CN" altLang="en-US"/>
              <a:t>有什么方法呢？首先是暴力方法，</a:t>
            </a:r>
            <a:r>
              <a:rPr lang="zh-CN" altLang="en-US">
                <a:solidFill>
                  <a:schemeClr val="tx1"/>
                </a:solidFill>
                <a:uFillTx/>
                <a:latin typeface="Times New Roman" panose="02020603050405020304" pitchFamily="18" charset="0"/>
              </a:rPr>
              <a:t>暴力方法的时间复杂度</a:t>
            </a:r>
            <a:r>
              <a:rPr lang="en-US" altLang="zh-CN">
                <a:solidFill>
                  <a:schemeClr val="tx1"/>
                </a:solidFill>
                <a:uFillTx/>
                <a:latin typeface="Times New Roman" panose="02020603050405020304" pitchFamily="18" charset="0"/>
              </a:rPr>
              <a:t>O(n</a:t>
            </a:r>
            <a:r>
              <a:rPr lang="en-US" altLang="zh-CN" baseline="30000">
                <a:solidFill>
                  <a:schemeClr val="tx1"/>
                </a:solidFill>
                <a:uFillTx/>
                <a:latin typeface="Times New Roman" panose="02020603050405020304" pitchFamily="18" charset="0"/>
              </a:rPr>
              <a:t>2</a:t>
            </a:r>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，很显然这不是一个好的</a:t>
            </a:r>
            <a:r>
              <a:rPr lang="zh-CN" altLang="en-US">
                <a:solidFill>
                  <a:schemeClr val="tx1"/>
                </a:solidFill>
                <a:uFillTx/>
                <a:latin typeface="Times New Roman" panose="02020603050405020304" pitchFamily="18" charset="0"/>
              </a:rPr>
              <a:t>算法。</a:t>
            </a:r>
            <a:endParaRPr lang="zh-CN" altLang="en-US">
              <a:solidFill>
                <a:schemeClr val="tx1"/>
              </a:solidFill>
              <a:uFillTx/>
              <a:latin typeface="Times New Roman" panose="02020603050405020304" pitchFamily="18" charset="0"/>
            </a:endParaRPr>
          </a:p>
        </p:txBody>
      </p:sp>
      <p:sp>
        <p:nvSpPr>
          <p:cNvPr id="7" name="文本框 6"/>
          <p:cNvSpPr txBox="1"/>
          <p:nvPr/>
        </p:nvSpPr>
        <p:spPr>
          <a:xfrm>
            <a:off x="755650" y="3284855"/>
            <a:ext cx="7479030" cy="673735"/>
          </a:xfrm>
          <a:prstGeom prst="rect">
            <a:avLst/>
          </a:prstGeom>
          <a:noFill/>
        </p:spPr>
        <p:txBody>
          <a:bodyPr wrap="square" rtlCol="0">
            <a:noAutofit/>
          </a:bodyPr>
          <a:p>
            <a:r>
              <a:rPr lang="zh-CN" altLang="en-US">
                <a:solidFill>
                  <a:srgbClr val="FF0000"/>
                </a:solidFill>
              </a:rPr>
              <a:t>借助快速排序算法的思想试想一下可以将分治的思想也运用到找中位数上？</a:t>
            </a:r>
            <a:endParaRPr lang="zh-CN" altLang="en-US">
              <a:solidFill>
                <a:srgbClr val="FF0000"/>
              </a:solidFill>
            </a:endParaRPr>
          </a:p>
        </p:txBody>
      </p:sp>
      <p:sp>
        <p:nvSpPr>
          <p:cNvPr id="8" name="文本框 7"/>
          <p:cNvSpPr txBox="1"/>
          <p:nvPr/>
        </p:nvSpPr>
        <p:spPr>
          <a:xfrm>
            <a:off x="755650" y="4149090"/>
            <a:ext cx="7479030" cy="1615440"/>
          </a:xfrm>
          <a:prstGeom prst="rect">
            <a:avLst/>
          </a:prstGeom>
          <a:noFill/>
        </p:spPr>
        <p:txBody>
          <a:bodyPr wrap="square" rtlCol="0">
            <a:noAutofit/>
          </a:bodyPr>
          <a:p>
            <a:r>
              <a:rPr lang="zh-CN" altLang="en-US">
                <a:solidFill>
                  <a:srgbClr val="FF0000"/>
                </a:solidFill>
              </a:rPr>
              <a:t>首先就是思考寻找中位数，如果数组只有一个元素，中位数就是它本身。</a:t>
            </a:r>
            <a:endParaRPr lang="zh-CN" altLang="en-US">
              <a:solidFill>
                <a:srgbClr val="FF0000"/>
              </a:solidFill>
            </a:endParaRPr>
          </a:p>
          <a:p>
            <a:r>
              <a:rPr lang="zh-CN" altLang="en-US">
                <a:solidFill>
                  <a:srgbClr val="FF0000"/>
                </a:solidFill>
              </a:rPr>
              <a:t>如果数组元素不止一个，那么就可以找一个基准值将数组分成三份，分别是</a:t>
            </a:r>
            <a:r>
              <a:rPr lang="zh-CN" altLang="en-US">
                <a:solidFill>
                  <a:srgbClr val="FF0000"/>
                </a:solidFill>
              </a:rPr>
              <a:t>小于基准值，等于基准值，大于</a:t>
            </a:r>
            <a:r>
              <a:rPr lang="zh-CN" altLang="en-US">
                <a:solidFill>
                  <a:srgbClr val="FF0000"/>
                </a:solidFill>
              </a:rPr>
              <a:t>基准值。</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那么怎么样可以快速的找到</a:t>
            </a:r>
            <a:r>
              <a:rPr lang="zh-CN" altLang="en-US" dirty="0">
                <a:solidFill>
                  <a:srgbClr val="080808"/>
                </a:solidFill>
                <a:latin typeface="Times New Roman" panose="02020603050405020304" pitchFamily="18" charset="0"/>
                <a:cs typeface="Times New Roman" panose="02020603050405020304" pitchFamily="18" charset="0"/>
                <a:sym typeface="+mn-ea"/>
              </a:rPr>
              <a:t>中位数？</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2" name="文本框 1"/>
          <p:cNvSpPr txBox="1"/>
          <p:nvPr/>
        </p:nvSpPr>
        <p:spPr>
          <a:xfrm>
            <a:off x="683260" y="19888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假如数组元素</a:t>
            </a:r>
            <a:r>
              <a:rPr lang="zh-CN" altLang="en-US" dirty="0">
                <a:solidFill>
                  <a:srgbClr val="080808"/>
                </a:solidFill>
                <a:latin typeface="Times New Roman" panose="02020603050405020304" pitchFamily="18" charset="0"/>
                <a:cs typeface="Times New Roman" panose="02020603050405020304" pitchFamily="18" charset="0"/>
                <a:sym typeface="+mn-ea"/>
              </a:rPr>
              <a:t>为：</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3" name="文本框 2"/>
          <p:cNvSpPr txBox="1"/>
          <p:nvPr/>
        </p:nvSpPr>
        <p:spPr>
          <a:xfrm>
            <a:off x="2483485" y="2005965"/>
            <a:ext cx="5541645" cy="64389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16, 30, 1, 5, 40, 16, 7, 20, 3, 50, 16</a:t>
            </a:r>
            <a:r>
              <a:rPr lang="zh-CN" altLang="en-US" dirty="0">
                <a:solidFill>
                  <a:srgbClr val="080808"/>
                </a:solidFill>
                <a:latin typeface="Times New Roman" panose="02020603050405020304" pitchFamily="18" charset="0"/>
                <a:sym typeface="+mn-ea"/>
              </a:rPr>
              <a:t>（</a:t>
            </a:r>
            <a:r>
              <a:rPr lang="en-US" altLang="zh-CN" dirty="0">
                <a:solidFill>
                  <a:srgbClr val="080808"/>
                </a:solidFill>
                <a:latin typeface="Times New Roman" panose="02020603050405020304" pitchFamily="18" charset="0"/>
                <a:sym typeface="+mn-ea"/>
              </a:rPr>
              <a:t>11</a:t>
            </a:r>
            <a:r>
              <a:rPr lang="zh-CN" altLang="en-US" dirty="0">
                <a:solidFill>
                  <a:srgbClr val="080808"/>
                </a:solidFill>
                <a:latin typeface="Times New Roman" panose="02020603050405020304" pitchFamily="18" charset="0"/>
                <a:sym typeface="+mn-ea"/>
              </a:rPr>
              <a:t>个</a:t>
            </a:r>
            <a:r>
              <a:rPr lang="zh-CN" altLang="en-US" dirty="0">
                <a:solidFill>
                  <a:srgbClr val="080808"/>
                </a:solidFill>
                <a:latin typeface="Times New Roman" panose="02020603050405020304" pitchFamily="18" charset="0"/>
                <a:sym typeface="+mn-ea"/>
              </a:rPr>
              <a:t>数字）</a:t>
            </a:r>
            <a:endParaRPr lang="zh-CN" altLang="en-US" dirty="0">
              <a:solidFill>
                <a:srgbClr val="080808"/>
              </a:solidFill>
              <a:latin typeface="Times New Roman" panose="02020603050405020304" pitchFamily="18" charset="0"/>
              <a:sym typeface="+mn-ea"/>
            </a:endParaRPr>
          </a:p>
        </p:txBody>
      </p:sp>
      <p:sp>
        <p:nvSpPr>
          <p:cNvPr id="9" name="文本框 8"/>
          <p:cNvSpPr txBox="1"/>
          <p:nvPr/>
        </p:nvSpPr>
        <p:spPr>
          <a:xfrm>
            <a:off x="755650" y="4509135"/>
            <a:ext cx="7370445" cy="1518285"/>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此时，需要做一个比较，中位数是第</a:t>
            </a:r>
            <a:r>
              <a:rPr lang="en-US" altLang="zh-CN" dirty="0">
                <a:solidFill>
                  <a:srgbClr val="080808"/>
                </a:solidFill>
                <a:latin typeface="Times New Roman" panose="02020603050405020304" pitchFamily="18" charset="0"/>
                <a:sym typeface="+mn-ea"/>
              </a:rPr>
              <a:t>6</a:t>
            </a:r>
            <a:r>
              <a:rPr lang="zh-CN" altLang="en-US" dirty="0">
                <a:solidFill>
                  <a:srgbClr val="080808"/>
                </a:solidFill>
                <a:latin typeface="Times New Roman" panose="02020603050405020304" pitchFamily="18" charset="0"/>
                <a:sym typeface="+mn-ea"/>
              </a:rPr>
              <a:t>数字，如何</a:t>
            </a:r>
            <a:r>
              <a:rPr lang="en-US" altLang="zh-CN" dirty="0">
                <a:solidFill>
                  <a:srgbClr val="080808"/>
                </a:solidFill>
                <a:latin typeface="Times New Roman" panose="02020603050405020304" pitchFamily="18" charset="0"/>
                <a:sym typeface="+mn-ea"/>
              </a:rPr>
              <a:t>S1</a:t>
            </a:r>
            <a:r>
              <a:rPr lang="zh-CN" altLang="en-US" dirty="0">
                <a:solidFill>
                  <a:srgbClr val="080808"/>
                </a:solidFill>
                <a:latin typeface="Times New Roman" panose="02020603050405020304" pitchFamily="18" charset="0"/>
                <a:sym typeface="+mn-ea"/>
              </a:rPr>
              <a:t>部分长度大于</a:t>
            </a:r>
            <a:r>
              <a:rPr lang="en-US" altLang="zh-CN" dirty="0">
                <a:solidFill>
                  <a:srgbClr val="080808"/>
                </a:solidFill>
                <a:latin typeface="Times New Roman" panose="02020603050405020304" pitchFamily="18" charset="0"/>
                <a:sym typeface="+mn-ea"/>
              </a:rPr>
              <a:t>6</a:t>
            </a:r>
            <a:r>
              <a:rPr lang="zh-CN" altLang="en-US" dirty="0">
                <a:solidFill>
                  <a:srgbClr val="080808"/>
                </a:solidFill>
                <a:latin typeface="Times New Roman" panose="02020603050405020304" pitchFamily="18" charset="0"/>
                <a:sym typeface="+mn-ea"/>
              </a:rPr>
              <a:t>，就在第一部分继续递归。如果</a:t>
            </a:r>
            <a:r>
              <a:rPr lang="en-US" altLang="zh-CN" dirty="0">
                <a:solidFill>
                  <a:srgbClr val="080808"/>
                </a:solidFill>
                <a:latin typeface="Times New Roman" panose="02020603050405020304" pitchFamily="18" charset="0"/>
                <a:sym typeface="+mn-ea"/>
              </a:rPr>
              <a:t>len(S2)+len(S1)&gt;=6&gt;len(S1)</a:t>
            </a:r>
            <a:r>
              <a:rPr lang="zh-CN" altLang="en-US" dirty="0">
                <a:solidFill>
                  <a:srgbClr val="080808"/>
                </a:solidFill>
                <a:latin typeface="Times New Roman" panose="02020603050405020304" pitchFamily="18" charset="0"/>
                <a:sym typeface="+mn-ea"/>
              </a:rPr>
              <a:t>则直接返回结果。</a:t>
            </a:r>
            <a:r>
              <a:rPr lang="en-US" altLang="zh-CN" dirty="0">
                <a:solidFill>
                  <a:srgbClr val="080808"/>
                </a:solidFill>
                <a:latin typeface="Times New Roman" panose="02020603050405020304" pitchFamily="18" charset="0"/>
                <a:sym typeface="+mn-ea"/>
              </a:rPr>
              <a:t>6&gt;len(S2)+len(S1)</a:t>
            </a:r>
            <a:r>
              <a:rPr lang="zh-CN" altLang="en-US" dirty="0">
                <a:solidFill>
                  <a:srgbClr val="080808"/>
                </a:solidFill>
                <a:latin typeface="Times New Roman" panose="02020603050405020304" pitchFamily="18" charset="0"/>
                <a:sym typeface="+mn-ea"/>
              </a:rPr>
              <a:t>则在第三部分</a:t>
            </a:r>
            <a:r>
              <a:rPr lang="zh-CN" altLang="en-US" dirty="0">
                <a:solidFill>
                  <a:srgbClr val="080808"/>
                </a:solidFill>
                <a:latin typeface="Times New Roman" panose="02020603050405020304" pitchFamily="18" charset="0"/>
                <a:sym typeface="+mn-ea"/>
              </a:rPr>
              <a:t>递归。</a:t>
            </a:r>
            <a:endParaRPr lang="zh-CN" altLang="en-US" dirty="0">
              <a:solidFill>
                <a:srgbClr val="080808"/>
              </a:solidFill>
              <a:latin typeface="Times New Roman" panose="02020603050405020304" pitchFamily="18" charset="0"/>
              <a:sym typeface="+mn-ea"/>
            </a:endParaRPr>
          </a:p>
        </p:txBody>
      </p:sp>
      <p:sp>
        <p:nvSpPr>
          <p:cNvPr id="10" name="文本框 9"/>
          <p:cNvSpPr txBox="1"/>
          <p:nvPr/>
        </p:nvSpPr>
        <p:spPr>
          <a:xfrm>
            <a:off x="683260" y="2924810"/>
            <a:ext cx="6908165" cy="129159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加入第一次选择基准值为</a:t>
            </a:r>
            <a:r>
              <a:rPr lang="en-US" altLang="zh-CN" dirty="0">
                <a:solidFill>
                  <a:srgbClr val="080808"/>
                </a:solidFill>
                <a:latin typeface="Times New Roman" panose="02020603050405020304" pitchFamily="18" charset="0"/>
                <a:cs typeface="Times New Roman" panose="02020603050405020304" pitchFamily="18" charset="0"/>
                <a:sym typeface="+mn-ea"/>
              </a:rPr>
              <a:t>30</a:t>
            </a:r>
            <a:r>
              <a:rPr lang="zh-CN" altLang="en-US" dirty="0">
                <a:solidFill>
                  <a:srgbClr val="080808"/>
                </a:solidFill>
                <a:latin typeface="Times New Roman" panose="02020603050405020304" pitchFamily="18" charset="0"/>
                <a:cs typeface="Times New Roman" panose="02020603050405020304" pitchFamily="18" charset="0"/>
                <a:sym typeface="+mn-ea"/>
              </a:rPr>
              <a:t>：</a:t>
            </a:r>
            <a:endParaRPr lang="zh-CN" altLang="en-US" dirty="0">
              <a:solidFill>
                <a:srgbClr val="080808"/>
              </a:solidFill>
              <a:latin typeface="Times New Roman" panose="02020603050405020304" pitchFamily="18" charset="0"/>
              <a:cs typeface="Times New Roman" panose="02020603050405020304" pitchFamily="18" charset="0"/>
              <a:sym typeface="+mn-ea"/>
            </a:endParaRPr>
          </a:p>
          <a:p>
            <a:r>
              <a:rPr lang="zh-CN" altLang="en-US" dirty="0">
                <a:solidFill>
                  <a:srgbClr val="080808"/>
                </a:solidFill>
                <a:latin typeface="Times New Roman" panose="02020603050405020304" pitchFamily="18" charset="0"/>
                <a:cs typeface="Times New Roman" panose="02020603050405020304" pitchFamily="18" charset="0"/>
                <a:sym typeface="+mn-ea"/>
              </a:rPr>
              <a:t>小于基准值部分：</a:t>
            </a:r>
            <a:r>
              <a:rPr lang="en-US" altLang="zh-CN" dirty="0">
                <a:solidFill>
                  <a:srgbClr val="080808"/>
                </a:solidFill>
                <a:latin typeface="Times New Roman" panose="02020603050405020304" pitchFamily="18" charset="0"/>
                <a:cs typeface="Times New Roman" panose="02020603050405020304" pitchFamily="18" charset="0"/>
                <a:sym typeface="+mn-ea"/>
              </a:rPr>
              <a:t>S1</a:t>
            </a:r>
            <a:r>
              <a:rPr lang="zh-CN" altLang="en-US" dirty="0">
                <a:solidFill>
                  <a:srgbClr val="080808"/>
                </a:solidFill>
                <a:latin typeface="Times New Roman" panose="02020603050405020304" pitchFamily="18" charset="0"/>
                <a:cs typeface="Times New Roman" panose="02020603050405020304" pitchFamily="18" charset="0"/>
                <a:sym typeface="+mn-ea"/>
              </a:rPr>
              <a:t>：</a:t>
            </a:r>
            <a:r>
              <a:rPr lang="en-US" altLang="zh-CN" dirty="0">
                <a:solidFill>
                  <a:srgbClr val="080808"/>
                </a:solidFill>
                <a:latin typeface="Times New Roman" panose="02020603050405020304" pitchFamily="18" charset="0"/>
                <a:cs typeface="Times New Roman" panose="02020603050405020304" pitchFamily="18" charset="0"/>
                <a:sym typeface="+mn-ea"/>
              </a:rPr>
              <a:t>1, 3, 5, 7, 16, 16, 16, 20,</a:t>
            </a:r>
            <a:endParaRPr lang="en-US" altLang="zh-CN" dirty="0">
              <a:solidFill>
                <a:srgbClr val="080808"/>
              </a:solidFill>
              <a:latin typeface="Times New Roman" panose="02020603050405020304" pitchFamily="18" charset="0"/>
              <a:cs typeface="Times New Roman" panose="02020603050405020304" pitchFamily="18" charset="0"/>
              <a:sym typeface="+mn-ea"/>
            </a:endParaRPr>
          </a:p>
          <a:p>
            <a:r>
              <a:rPr lang="zh-CN" altLang="en-US" dirty="0">
                <a:solidFill>
                  <a:srgbClr val="080808"/>
                </a:solidFill>
                <a:latin typeface="Times New Roman" panose="02020603050405020304" pitchFamily="18" charset="0"/>
                <a:cs typeface="Times New Roman" panose="02020603050405020304" pitchFamily="18" charset="0"/>
                <a:sym typeface="+mn-ea"/>
              </a:rPr>
              <a:t>等于基准值部分：</a:t>
            </a:r>
            <a:r>
              <a:rPr lang="en-US" altLang="zh-CN" dirty="0">
                <a:solidFill>
                  <a:srgbClr val="080808"/>
                </a:solidFill>
                <a:latin typeface="Times New Roman" panose="02020603050405020304" pitchFamily="18" charset="0"/>
                <a:cs typeface="Times New Roman" panose="02020603050405020304" pitchFamily="18" charset="0"/>
                <a:sym typeface="+mn-ea"/>
              </a:rPr>
              <a:t>S2</a:t>
            </a:r>
            <a:r>
              <a:rPr lang="zh-CN" altLang="en-US" dirty="0">
                <a:solidFill>
                  <a:srgbClr val="080808"/>
                </a:solidFill>
                <a:latin typeface="Times New Roman" panose="02020603050405020304" pitchFamily="18" charset="0"/>
                <a:cs typeface="Times New Roman" panose="02020603050405020304" pitchFamily="18" charset="0"/>
                <a:sym typeface="+mn-ea"/>
              </a:rPr>
              <a:t>：</a:t>
            </a:r>
            <a:r>
              <a:rPr lang="en-US" altLang="zh-CN" dirty="0">
                <a:solidFill>
                  <a:srgbClr val="FF0000"/>
                </a:solidFill>
                <a:latin typeface="Times New Roman" panose="02020603050405020304" pitchFamily="18" charset="0"/>
                <a:cs typeface="Times New Roman" panose="02020603050405020304" pitchFamily="18" charset="0"/>
                <a:sym typeface="+mn-ea"/>
              </a:rPr>
              <a:t>30,</a:t>
            </a:r>
            <a:endParaRPr lang="en-US" altLang="zh-CN" dirty="0">
              <a:solidFill>
                <a:srgbClr val="080808"/>
              </a:solidFill>
              <a:latin typeface="Times New Roman" panose="02020603050405020304" pitchFamily="18" charset="0"/>
              <a:cs typeface="Times New Roman" panose="02020603050405020304" pitchFamily="18" charset="0"/>
              <a:sym typeface="+mn-ea"/>
            </a:endParaRPr>
          </a:p>
          <a:p>
            <a:r>
              <a:rPr lang="zh-CN" altLang="en-US" dirty="0">
                <a:solidFill>
                  <a:srgbClr val="080808"/>
                </a:solidFill>
                <a:latin typeface="Times New Roman" panose="02020603050405020304" pitchFamily="18" charset="0"/>
                <a:cs typeface="Times New Roman" panose="02020603050405020304" pitchFamily="18" charset="0"/>
                <a:sym typeface="+mn-ea"/>
              </a:rPr>
              <a:t>大于基准值部分：</a:t>
            </a:r>
            <a:r>
              <a:rPr lang="en-US" altLang="zh-CN" dirty="0">
                <a:solidFill>
                  <a:srgbClr val="080808"/>
                </a:solidFill>
                <a:latin typeface="Times New Roman" panose="02020603050405020304" pitchFamily="18" charset="0"/>
                <a:cs typeface="Times New Roman" panose="02020603050405020304" pitchFamily="18" charset="0"/>
                <a:sym typeface="+mn-ea"/>
              </a:rPr>
              <a:t>S3</a:t>
            </a:r>
            <a:r>
              <a:rPr lang="zh-CN" altLang="en-US" dirty="0">
                <a:solidFill>
                  <a:srgbClr val="080808"/>
                </a:solidFill>
                <a:latin typeface="Times New Roman" panose="02020603050405020304" pitchFamily="18" charset="0"/>
                <a:cs typeface="Times New Roman" panose="02020603050405020304" pitchFamily="18" charset="0"/>
                <a:sym typeface="+mn-ea"/>
              </a:rPr>
              <a:t>：</a:t>
            </a:r>
            <a:r>
              <a:rPr lang="en-US" altLang="zh-CN" dirty="0">
                <a:solidFill>
                  <a:srgbClr val="080808"/>
                </a:solidFill>
                <a:latin typeface="Times New Roman" panose="02020603050405020304" pitchFamily="18" charset="0"/>
                <a:cs typeface="Times New Roman" panose="02020603050405020304" pitchFamily="18" charset="0"/>
                <a:sym typeface="+mn-ea"/>
              </a:rPr>
              <a:t>40, 50</a:t>
            </a:r>
            <a:endParaRPr lang="en-US" altLang="zh-CN" dirty="0">
              <a:solidFill>
                <a:srgbClr val="080808"/>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30480" y="2829560"/>
            <a:ext cx="2136140" cy="45656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Selection(</a:t>
            </a:r>
            <a:r>
              <a:rPr lang="en-US" altLang="zh-CN" sz="1800">
                <a:latin typeface="Times New Roman" panose="02020603050405020304" pitchFamily="18" charset="0"/>
                <a:cs typeface="Times New Roman" panose="02020603050405020304" pitchFamily="18" charset="0"/>
              </a:rPr>
              <a:t>a,i,j,k) =</a:t>
            </a:r>
            <a:endParaRPr lang="en-US" altLang="zh-CN" sz="1800">
              <a:latin typeface="Times New Roman" panose="02020603050405020304" pitchFamily="18" charset="0"/>
              <a:cs typeface="Times New Roman" panose="02020603050405020304" pitchFamily="18" charset="0"/>
            </a:endParaRPr>
          </a:p>
        </p:txBody>
      </p:sp>
      <p:sp>
        <p:nvSpPr>
          <p:cNvPr id="12" name="左大括号 11"/>
          <p:cNvSpPr/>
          <p:nvPr/>
        </p:nvSpPr>
        <p:spPr>
          <a:xfrm>
            <a:off x="1835785" y="220535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2411730" y="2061210"/>
            <a:ext cx="2660015" cy="549910"/>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Selection(a,i</a:t>
            </a:r>
            <a:r>
              <a:rPr lang="en-US" altLang="zh-CN" sz="1800" baseline="-25000">
                <a:latin typeface="Times New Roman" panose="02020603050405020304" pitchFamily="18" charset="0"/>
                <a:cs typeface="Times New Roman" panose="02020603050405020304" pitchFamily="18" charset="0"/>
              </a:rPr>
              <a:t>1</a:t>
            </a:r>
            <a:r>
              <a:rPr lang="en-US" altLang="zh-CN" sz="1800">
                <a:latin typeface="Times New Roman" panose="02020603050405020304" pitchFamily="18" charset="0"/>
                <a:cs typeface="Times New Roman" panose="02020603050405020304" pitchFamily="18" charset="0"/>
              </a:rPr>
              <a:t>,j</a:t>
            </a:r>
            <a:r>
              <a:rPr lang="en-US" altLang="zh-CN" sz="1800" baseline="-25000">
                <a:latin typeface="Times New Roman" panose="02020603050405020304" pitchFamily="18" charset="0"/>
                <a:cs typeface="Times New Roman" panose="02020603050405020304" pitchFamily="18" charset="0"/>
              </a:rPr>
              <a:t>2</a:t>
            </a:r>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4" name="文本框 13"/>
          <p:cNvSpPr txBox="1"/>
          <p:nvPr/>
        </p:nvSpPr>
        <p:spPr>
          <a:xfrm>
            <a:off x="6361430" y="2061210"/>
            <a:ext cx="2237740" cy="445770"/>
          </a:xfrm>
          <a:prstGeom prst="rect">
            <a:avLst/>
          </a:prstGeom>
          <a:noFill/>
        </p:spPr>
        <p:txBody>
          <a:bodyPr wrap="square" rtlCol="0">
            <a:noAutofit/>
          </a:bodyPr>
          <a:p>
            <a:r>
              <a:rPr lang="en-US" sz="1800">
                <a:solidFill>
                  <a:schemeClr val="tx1"/>
                </a:solidFill>
                <a:uFillTx/>
                <a:latin typeface="Times New Roman" panose="02020603050405020304" pitchFamily="18" charset="0"/>
              </a:rPr>
              <a:t>k&lt;|S1|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5" name="文本框 14"/>
          <p:cNvSpPr txBox="1"/>
          <p:nvPr/>
        </p:nvSpPr>
        <p:spPr>
          <a:xfrm>
            <a:off x="2411730" y="2844165"/>
            <a:ext cx="1795145" cy="349250"/>
          </a:xfrm>
          <a:prstGeom prst="rect">
            <a:avLst/>
          </a:prstGeom>
          <a:noFill/>
        </p:spPr>
        <p:txBody>
          <a:bodyPr wrap="square" rtlCol="0" anchor="t">
            <a:noAutofit/>
          </a:bodyPr>
          <a:p>
            <a:pPr algn="just"/>
            <a:r>
              <a:rPr lang="en-US" sz="1800">
                <a:latin typeface="Times New Roman" panose="02020603050405020304" pitchFamily="18" charset="0"/>
                <a:cs typeface="Times New Roman" panose="02020603050405020304" pitchFamily="18" charset="0"/>
                <a:sym typeface="+mn-ea"/>
              </a:rPr>
              <a:t>pivot</a:t>
            </a:r>
            <a:endParaRPr lang="en-US" sz="1800">
              <a:latin typeface="Times New Roman" panose="02020603050405020304" pitchFamily="18" charset="0"/>
              <a:cs typeface="Times New Roman" panose="02020603050405020304" pitchFamily="18" charset="0"/>
              <a:sym typeface="+mn-ea"/>
            </a:endParaRPr>
          </a:p>
        </p:txBody>
      </p:sp>
      <p:sp>
        <p:nvSpPr>
          <p:cNvPr id="16" name="文本框 15"/>
          <p:cNvSpPr txBox="1"/>
          <p:nvPr/>
        </p:nvSpPr>
        <p:spPr>
          <a:xfrm>
            <a:off x="6352540" y="2839085"/>
            <a:ext cx="2237740" cy="445770"/>
          </a:xfrm>
          <a:prstGeom prst="rect">
            <a:avLst/>
          </a:prstGeom>
          <a:noFill/>
        </p:spPr>
        <p:txBody>
          <a:bodyPr wrap="square" rtlCol="0">
            <a:noAutofit/>
          </a:bodyPr>
          <a:p>
            <a:r>
              <a:rPr lang="en-US" sz="1800">
                <a:solidFill>
                  <a:schemeClr val="tx1"/>
                </a:solidFill>
                <a:uFillTx/>
                <a:latin typeface="Times New Roman" panose="02020603050405020304" pitchFamily="18" charset="0"/>
              </a:rPr>
              <a:t>|S2|+|S1|&gt;=k&gt;=|S1|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7" name="文本框 16"/>
          <p:cNvSpPr txBox="1"/>
          <p:nvPr/>
        </p:nvSpPr>
        <p:spPr>
          <a:xfrm>
            <a:off x="2411730" y="3644900"/>
            <a:ext cx="2660015" cy="549910"/>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Selection(a,i</a:t>
            </a:r>
            <a:r>
              <a:rPr lang="en-US" altLang="zh-CN" sz="1800" baseline="-25000">
                <a:latin typeface="Times New Roman" panose="02020603050405020304" pitchFamily="18" charset="0"/>
                <a:cs typeface="Times New Roman" panose="02020603050405020304" pitchFamily="18" charset="0"/>
              </a:rPr>
              <a:t>2</a:t>
            </a:r>
            <a:r>
              <a:rPr lang="en-US" altLang="zh-CN" sz="1800">
                <a:latin typeface="Times New Roman" panose="02020603050405020304" pitchFamily="18" charset="0"/>
                <a:cs typeface="Times New Roman" panose="02020603050405020304" pitchFamily="18" charset="0"/>
              </a:rPr>
              <a:t>,j</a:t>
            </a:r>
            <a:r>
              <a:rPr lang="en-US" altLang="zh-CN" sz="1800" baseline="-25000">
                <a:latin typeface="Times New Roman" panose="02020603050405020304" pitchFamily="18" charset="0"/>
                <a:cs typeface="Times New Roman" panose="02020603050405020304" pitchFamily="18" charset="0"/>
              </a:rPr>
              <a:t>2</a:t>
            </a:r>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8" name="文本框 17"/>
          <p:cNvSpPr txBox="1"/>
          <p:nvPr/>
        </p:nvSpPr>
        <p:spPr>
          <a:xfrm>
            <a:off x="6361430" y="3669665"/>
            <a:ext cx="2237740" cy="445770"/>
          </a:xfrm>
          <a:prstGeom prst="rect">
            <a:avLst/>
          </a:prstGeom>
          <a:noFill/>
        </p:spPr>
        <p:txBody>
          <a:bodyPr wrap="square" rtlCol="0">
            <a:noAutofit/>
          </a:bodyPr>
          <a:p>
            <a:r>
              <a:rPr lang="en-US" sz="1800">
                <a:uFillTx/>
                <a:latin typeface="Times New Roman" panose="02020603050405020304" pitchFamily="18" charset="0"/>
                <a:sym typeface="+mn-ea"/>
              </a:rPr>
              <a:t>k&gt;</a:t>
            </a:r>
            <a:r>
              <a:rPr lang="en-US" sz="1800">
                <a:solidFill>
                  <a:schemeClr val="tx1"/>
                </a:solidFill>
                <a:uFillTx/>
                <a:latin typeface="Times New Roman" panose="02020603050405020304" pitchFamily="18" charset="0"/>
              </a:rPr>
              <a:t>|S2|+|S1|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9" name="文本框 18"/>
          <p:cNvSpPr txBox="1"/>
          <p:nvPr/>
        </p:nvSpPr>
        <p:spPr>
          <a:xfrm>
            <a:off x="395605" y="4725035"/>
            <a:ext cx="8506460" cy="991235"/>
          </a:xfrm>
          <a:prstGeom prst="rect">
            <a:avLst/>
          </a:prstGeom>
          <a:noFill/>
        </p:spPr>
        <p:txBody>
          <a:bodyPr wrap="square" rtlCol="0">
            <a:noAutofit/>
          </a:bodyPr>
          <a:p>
            <a:r>
              <a:rPr lang="en-US" altLang="zh-CN" sz="2000">
                <a:latin typeface="Times New Roman" panose="02020603050405020304" pitchFamily="18" charset="0"/>
                <a:cs typeface="Times New Roman" panose="02020603050405020304" pitchFamily="18" charset="0"/>
              </a:rPr>
              <a:t>Selection(a,i,j,k)</a:t>
            </a:r>
            <a:r>
              <a:rPr lang="zh-CN" altLang="en-US" sz="2000">
                <a:latin typeface="Times New Roman" panose="02020603050405020304" pitchFamily="18" charset="0"/>
                <a:cs typeface="Times New Roman" panose="02020603050405020304" pitchFamily="18" charset="0"/>
              </a:rPr>
              <a:t>函数的参数说明，</a:t>
            </a:r>
            <a:r>
              <a:rPr lang="en-US" altLang="zh-CN" sz="2000">
                <a:latin typeface="Times New Roman" panose="02020603050405020304" pitchFamily="18" charset="0"/>
                <a:cs typeface="Times New Roman" panose="02020603050405020304" pitchFamily="18" charset="0"/>
              </a:rPr>
              <a:t>a</a:t>
            </a:r>
            <a:r>
              <a:rPr lang="zh-CN" altLang="en-US" sz="2000">
                <a:latin typeface="Times New Roman" panose="02020603050405020304" pitchFamily="18" charset="0"/>
                <a:cs typeface="Times New Roman" panose="02020603050405020304" pitchFamily="18" charset="0"/>
              </a:rPr>
              <a:t>表示数组，</a:t>
            </a:r>
            <a:r>
              <a:rPr lang="en-US" altLang="zh-CN" sz="2000">
                <a:latin typeface="Times New Roman" panose="02020603050405020304" pitchFamily="18" charset="0"/>
                <a:cs typeface="Times New Roman" panose="02020603050405020304" pitchFamily="18" charset="0"/>
              </a:rPr>
              <a:t>i</a:t>
            </a:r>
            <a:r>
              <a:rPr lang="zh-CN" altLang="en-US" sz="2000">
                <a:latin typeface="Times New Roman" panose="02020603050405020304" pitchFamily="18" charset="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j</a:t>
            </a:r>
            <a:r>
              <a:rPr lang="zh-CN" altLang="en-US" sz="2000">
                <a:latin typeface="Times New Roman" panose="02020603050405020304" pitchFamily="18" charset="0"/>
                <a:cs typeface="Times New Roman" panose="02020603050405020304" pitchFamily="18" charset="0"/>
              </a:rPr>
              <a:t>表示数组的上下界，</a:t>
            </a:r>
            <a:r>
              <a:rPr lang="en-US" altLang="zh-CN" sz="2000">
                <a:latin typeface="Times New Roman" panose="02020603050405020304" pitchFamily="18" charset="0"/>
                <a:cs typeface="Times New Roman" panose="02020603050405020304" pitchFamily="18" charset="0"/>
              </a:rPr>
              <a:t>k</a:t>
            </a:r>
            <a:r>
              <a:rPr lang="zh-CN" altLang="en-US" sz="2000">
                <a:latin typeface="Times New Roman" panose="02020603050405020304" pitchFamily="18" charset="0"/>
                <a:cs typeface="Times New Roman" panose="02020603050405020304" pitchFamily="18" charset="0"/>
              </a:rPr>
              <a:t>表示要找到的第几个数。</a:t>
            </a:r>
            <a:endParaRPr lang="zh-CN" altLang="en-US" sz="2000">
              <a:latin typeface="Times New Roman" panose="02020603050405020304" pitchFamily="18" charset="0"/>
              <a:cs typeface="Times New Roman" panose="02020603050405020304" pitchFamily="18" charset="0"/>
            </a:endParaRPr>
          </a:p>
        </p:txBody>
      </p:sp>
      <p:sp>
        <p:nvSpPr>
          <p:cNvPr id="2" name="文本框 1"/>
          <p:cNvSpPr txBox="1"/>
          <p:nvPr/>
        </p:nvSpPr>
        <p:spPr>
          <a:xfrm>
            <a:off x="467360" y="1412875"/>
            <a:ext cx="7463790" cy="39624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根据上述分析，可以列出递归的架构：</a:t>
            </a:r>
            <a:endParaRPr lang="en-US" altLang="zh-CN" dirty="0">
              <a:solidFill>
                <a:srgbClr val="080808"/>
              </a:solidFill>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Selection(a,i,j,k)</a:t>
            </a:r>
            <a:r>
              <a:rPr lang="zh-CN" altLang="en-US" dirty="0">
                <a:solidFill>
                  <a:srgbClr val="080808"/>
                </a:solidFill>
                <a:latin typeface="Times New Roman" panose="02020603050405020304" pitchFamily="18" charset="0"/>
                <a:sym typeface="+mn-ea"/>
              </a:rPr>
              <a:t>实现的具体</a:t>
            </a:r>
            <a:r>
              <a:rPr lang="zh-CN" altLang="en-US" dirty="0">
                <a:solidFill>
                  <a:srgbClr val="080808"/>
                </a:solidFill>
                <a:latin typeface="Times New Roman" panose="02020603050405020304" pitchFamily="18" charset="0"/>
                <a:sym typeface="+mn-ea"/>
              </a:rPr>
              <a:t>细节：</a:t>
            </a:r>
            <a:endParaRPr lang="en-US" altLang="zh-CN" dirty="0">
              <a:solidFill>
                <a:srgbClr val="080808"/>
              </a:solidFill>
              <a:latin typeface="Times New Roman" panose="02020603050405020304" pitchFamily="18" charset="0"/>
              <a:sym typeface="+mn-ea"/>
            </a:endParaRPr>
          </a:p>
        </p:txBody>
      </p:sp>
      <p:sp>
        <p:nvSpPr>
          <p:cNvPr id="21" name="文本框 20"/>
          <p:cNvSpPr txBox="1"/>
          <p:nvPr/>
        </p:nvSpPr>
        <p:spPr>
          <a:xfrm>
            <a:off x="683260" y="1917065"/>
            <a:ext cx="5992495" cy="594360"/>
          </a:xfrm>
          <a:prstGeom prst="rect">
            <a:avLst/>
          </a:prstGeom>
        </p:spPr>
        <p:txBody>
          <a:bodyPr>
            <a:noAutofit/>
          </a:bodyPr>
          <a:p>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627A"/>
                </a:solidFill>
                <a:latin typeface="Times New Roman" panose="02020603050405020304" pitchFamily="18" charset="0"/>
                <a:ea typeface="JetBrains Mono"/>
                <a:cs typeface="Times New Roman" panose="02020603050405020304" pitchFamily="18" charset="0"/>
              </a:rPr>
              <a:t>selection(</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a,</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low,</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high,</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k)</a:t>
            </a:r>
            <a:br>
              <a:rPr lang="en-US" altLang="zh-CN" sz="1800">
                <a:solidFill>
                  <a:srgbClr val="000000"/>
                </a:solidFill>
                <a:latin typeface="Times New Roman" panose="02020603050405020304" pitchFamily="18" charset="0"/>
                <a:ea typeface="JetBrains Mono"/>
                <a:cs typeface="Times New Roman" panose="02020603050405020304" pitchFamily="18" charset="0"/>
              </a:rPr>
            </a:br>
            <a:r>
              <a:rPr lang="en-US" altLang="zh-CN" sz="1800">
                <a:solidFill>
                  <a:srgbClr val="000000"/>
                </a:solidFill>
                <a:latin typeface="Times New Roman" panose="02020603050405020304" pitchFamily="18" charset="0"/>
                <a:ea typeface="JetBrains Mono"/>
                <a:cs typeface="Times New Roman" panose="02020603050405020304" pitchFamily="18" charset="0"/>
              </a:rPr>
              <a:t>{</a:t>
            </a:r>
            <a:endParaRPr lang="en-US" altLang="zh-CN" sz="1800">
              <a:solidFill>
                <a:srgbClr val="000000"/>
              </a:solidFill>
              <a:latin typeface="Times New Roman" panose="02020603050405020304" pitchFamily="18" charset="0"/>
              <a:ea typeface="JetBrains Mono"/>
              <a:cs typeface="Times New Roman" panose="02020603050405020304" pitchFamily="18" charset="0"/>
            </a:endParaRPr>
          </a:p>
        </p:txBody>
      </p:sp>
      <p:sp>
        <p:nvSpPr>
          <p:cNvPr id="22" name="文本框 21"/>
          <p:cNvSpPr txBox="1"/>
          <p:nvPr/>
        </p:nvSpPr>
        <p:spPr>
          <a:xfrm>
            <a:off x="1043305" y="2493010"/>
            <a:ext cx="4415155" cy="540385"/>
          </a:xfrm>
          <a:prstGeom prst="rect">
            <a:avLst/>
          </a:prstGeom>
        </p:spPr>
        <p:txBody>
          <a:bodyPr>
            <a:noAutofit/>
          </a:bodyPr>
          <a:p>
            <a:r>
              <a:rPr lang="en-US" altLang="zh-CN" sz="1600">
                <a:solidFill>
                  <a:srgbClr val="0033B3"/>
                </a:solidFill>
                <a:latin typeface="Times New Roman" panose="02020603050405020304" pitchFamily="18" charset="0"/>
                <a:ea typeface="JetBrains Mono"/>
                <a:cs typeface="Times New Roman" panose="02020603050405020304" pitchFamily="18" charset="0"/>
              </a:rPr>
              <a:t>if (</a:t>
            </a:r>
            <a:r>
              <a:rPr lang="en-US" altLang="zh-CN" sz="1600">
                <a:solidFill>
                  <a:srgbClr val="000000"/>
                </a:solidFill>
                <a:latin typeface="Times New Roman" panose="02020603050405020304" pitchFamily="18" charset="0"/>
                <a:ea typeface="JetBrains Mono"/>
                <a:cs typeface="Times New Roman" panose="02020603050405020304" pitchFamily="18" charset="0"/>
              </a:rPr>
              <a:t>low &gt;=high)   //</a:t>
            </a:r>
            <a:r>
              <a:rPr lang="zh-CN" altLang="en-US" sz="1600">
                <a:solidFill>
                  <a:srgbClr val="000000"/>
                </a:solidFill>
                <a:latin typeface="Times New Roman" panose="02020603050405020304" pitchFamily="18" charset="0"/>
                <a:ea typeface="JetBrains Mono"/>
                <a:cs typeface="Times New Roman" panose="02020603050405020304" pitchFamily="18" charset="0"/>
              </a:rPr>
              <a:t>递归函数的出口</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a:p>
            <a:r>
              <a:rPr lang="en-US" altLang="zh-CN" sz="1600">
                <a:solidFill>
                  <a:srgbClr val="0033B3"/>
                </a:solidFill>
                <a:latin typeface="Times New Roman" panose="02020603050405020304" pitchFamily="18" charset="0"/>
                <a:ea typeface="JetBrains Mono"/>
                <a:cs typeface="Times New Roman" panose="02020603050405020304" pitchFamily="18" charset="0"/>
              </a:rPr>
              <a:t>    return </a:t>
            </a:r>
            <a:r>
              <a:rPr lang="en-US" altLang="zh-CN" sz="1600">
                <a:solidFill>
                  <a:srgbClr val="000000"/>
                </a:solidFill>
                <a:latin typeface="Times New Roman" panose="02020603050405020304" pitchFamily="18" charset="0"/>
                <a:ea typeface="JetBrains Mono"/>
                <a:cs typeface="Times New Roman" panose="02020603050405020304" pitchFamily="18" charset="0"/>
              </a:rPr>
              <a:t>a[low];</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p:txBody>
      </p:sp>
      <p:sp>
        <p:nvSpPr>
          <p:cNvPr id="23" name="文本框 22"/>
          <p:cNvSpPr txBox="1"/>
          <p:nvPr/>
        </p:nvSpPr>
        <p:spPr>
          <a:xfrm>
            <a:off x="1115695" y="3112770"/>
            <a:ext cx="7660640" cy="1000760"/>
          </a:xfrm>
          <a:prstGeom prst="rect">
            <a:avLst/>
          </a:prstGeom>
        </p:spPr>
        <p:txBody>
          <a:bodyPr wrap="square">
            <a:noAutofit/>
          </a:bodyPr>
          <a:p>
            <a:r>
              <a:rPr lang="en-US" altLang="zh-CN" sz="1600">
                <a:solidFill>
                  <a:srgbClr val="0033B3"/>
                </a:solidFill>
                <a:latin typeface="Times New Roman" panose="02020603050405020304" pitchFamily="18" charset="0"/>
                <a:ea typeface="JetBrains Mono"/>
                <a:cs typeface="Times New Roman" panose="02020603050405020304" pitchFamily="18" charset="0"/>
              </a:rPr>
              <a:t>int </a:t>
            </a:r>
            <a:r>
              <a:rPr lang="en-US" altLang="zh-CN" sz="1600">
                <a:solidFill>
                  <a:srgbClr val="000000"/>
                </a:solidFill>
                <a:latin typeface="Times New Roman" panose="02020603050405020304" pitchFamily="18" charset="0"/>
                <a:ea typeface="JetBrains Mono"/>
                <a:cs typeface="Times New Roman" panose="02020603050405020304" pitchFamily="18" charset="0"/>
              </a:rPr>
              <a:t>pivot = a[low];   //</a:t>
            </a:r>
            <a:r>
              <a:rPr lang="zh-CN" altLang="en-US" sz="1600">
                <a:solidFill>
                  <a:srgbClr val="000000"/>
                </a:solidFill>
                <a:latin typeface="Times New Roman" panose="02020603050405020304" pitchFamily="18" charset="0"/>
                <a:ea typeface="JetBrains Mono"/>
                <a:cs typeface="Times New Roman" panose="02020603050405020304" pitchFamily="18" charset="0"/>
              </a:rPr>
              <a:t>选取基准值</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a:p>
            <a:r>
              <a:rPr lang="en-US" altLang="zh-CN" sz="1600">
                <a:solidFill>
                  <a:srgbClr val="0033B3"/>
                </a:solidFill>
                <a:latin typeface="Times New Roman" panose="02020603050405020304" pitchFamily="18" charset="0"/>
                <a:ea typeface="JetBrains Mono"/>
                <a:cs typeface="Times New Roman" panose="02020603050405020304" pitchFamily="18" charset="0"/>
              </a:rPr>
              <a:t>int </a:t>
            </a:r>
            <a:r>
              <a:rPr lang="en-US" altLang="zh-CN" sz="1600">
                <a:solidFill>
                  <a:srgbClr val="000000"/>
                </a:solidFill>
                <a:latin typeface="Times New Roman" panose="02020603050405020304" pitchFamily="18" charset="0"/>
                <a:ea typeface="JetBrains Mono"/>
                <a:cs typeface="Times New Roman" panose="02020603050405020304" pitchFamily="18" charset="0"/>
              </a:rPr>
              <a:t>i = </a:t>
            </a:r>
            <a:r>
              <a:rPr lang="en-US" altLang="zh-CN" sz="1600">
                <a:solidFill>
                  <a:srgbClr val="00627A"/>
                </a:solidFill>
                <a:latin typeface="Times New Roman" panose="02020603050405020304" pitchFamily="18" charset="0"/>
                <a:ea typeface="JetBrains Mono"/>
                <a:cs typeface="Times New Roman" panose="02020603050405020304" pitchFamily="18" charset="0"/>
              </a:rPr>
              <a:t>arrange(</a:t>
            </a:r>
            <a:r>
              <a:rPr lang="en-US" altLang="zh-CN" sz="1600">
                <a:solidFill>
                  <a:srgbClr val="000000"/>
                </a:solidFill>
                <a:latin typeface="Times New Roman" panose="02020603050405020304" pitchFamily="18" charset="0"/>
                <a:ea typeface="JetBrains Mono"/>
                <a:cs typeface="Times New Roman" panose="02020603050405020304" pitchFamily="18" charset="0"/>
              </a:rPr>
              <a:t>a,low,high,pivot); //</a:t>
            </a:r>
            <a:r>
              <a:rPr lang="zh-CN" altLang="en-US" sz="1600">
                <a:solidFill>
                  <a:srgbClr val="000000"/>
                </a:solidFill>
                <a:latin typeface="Times New Roman" panose="02020603050405020304" pitchFamily="18" charset="0"/>
                <a:ea typeface="JetBrains Mono"/>
                <a:cs typeface="Times New Roman" panose="02020603050405020304" pitchFamily="18" charset="0"/>
              </a:rPr>
              <a:t>将数组的</a:t>
            </a:r>
            <a:r>
              <a:rPr lang="zh-CN" altLang="en-US" sz="1600">
                <a:solidFill>
                  <a:srgbClr val="000000"/>
                </a:solidFill>
                <a:latin typeface="Times New Roman" panose="02020603050405020304" pitchFamily="18" charset="0"/>
                <a:ea typeface="JetBrains Mono"/>
                <a:cs typeface="Times New Roman" panose="02020603050405020304" pitchFamily="18" charset="0"/>
              </a:rPr>
              <a:t>元素小于基准值的全部移动到左部分。</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a:p>
            <a:r>
              <a:rPr lang="en-US" altLang="zh-CN" sz="1600">
                <a:solidFill>
                  <a:srgbClr val="0033B3"/>
                </a:solidFill>
                <a:latin typeface="Times New Roman" panose="02020603050405020304" pitchFamily="18" charset="0"/>
                <a:ea typeface="JetBrains Mono"/>
                <a:cs typeface="Times New Roman" panose="02020603050405020304" pitchFamily="18" charset="0"/>
              </a:rPr>
              <a:t>int </a:t>
            </a:r>
            <a:r>
              <a:rPr lang="en-US" altLang="zh-CN" sz="1600">
                <a:solidFill>
                  <a:srgbClr val="000000"/>
                </a:solidFill>
                <a:latin typeface="Times New Roman" panose="02020603050405020304" pitchFamily="18" charset="0"/>
                <a:ea typeface="JetBrains Mono"/>
                <a:cs typeface="Times New Roman" panose="02020603050405020304" pitchFamily="18" charset="0"/>
              </a:rPr>
              <a:t>j = </a:t>
            </a:r>
            <a:r>
              <a:rPr lang="en-US" altLang="zh-CN" sz="1600">
                <a:solidFill>
                  <a:srgbClr val="00627A"/>
                </a:solidFill>
                <a:latin typeface="Times New Roman" panose="02020603050405020304" pitchFamily="18" charset="0"/>
                <a:ea typeface="JetBrains Mono"/>
                <a:cs typeface="Times New Roman" panose="02020603050405020304" pitchFamily="18" charset="0"/>
              </a:rPr>
              <a:t>arrange1(</a:t>
            </a:r>
            <a:r>
              <a:rPr lang="en-US" altLang="zh-CN" sz="1600">
                <a:solidFill>
                  <a:srgbClr val="000000"/>
                </a:solidFill>
                <a:latin typeface="Times New Roman" panose="02020603050405020304" pitchFamily="18" charset="0"/>
                <a:ea typeface="JetBrains Mono"/>
                <a:cs typeface="Times New Roman" panose="02020603050405020304" pitchFamily="18" charset="0"/>
              </a:rPr>
              <a:t>a,i+</a:t>
            </a:r>
            <a:r>
              <a:rPr lang="en-US" altLang="zh-CN" sz="1600">
                <a:solidFill>
                  <a:srgbClr val="1750EB"/>
                </a:solidFill>
                <a:latin typeface="Times New Roman" panose="02020603050405020304" pitchFamily="18" charset="0"/>
                <a:ea typeface="JetBrains Mono"/>
                <a:cs typeface="Times New Roman" panose="02020603050405020304" pitchFamily="18" charset="0"/>
              </a:rPr>
              <a:t>1,</a:t>
            </a:r>
            <a:r>
              <a:rPr lang="en-US" altLang="zh-CN" sz="1600">
                <a:solidFill>
                  <a:srgbClr val="000000"/>
                </a:solidFill>
                <a:latin typeface="Times New Roman" panose="02020603050405020304" pitchFamily="18" charset="0"/>
                <a:ea typeface="JetBrains Mono"/>
                <a:cs typeface="Times New Roman" panose="02020603050405020304" pitchFamily="18" charset="0"/>
              </a:rPr>
              <a:t>high,pivot);</a:t>
            </a:r>
            <a:r>
              <a:rPr lang="en-US" altLang="zh-CN" sz="1600">
                <a:solidFill>
                  <a:srgbClr val="000000"/>
                </a:solidFill>
                <a:latin typeface="Times New Roman" panose="02020603050405020304" pitchFamily="18" charset="0"/>
                <a:ea typeface="JetBrains Mono"/>
                <a:cs typeface="Times New Roman" panose="02020603050405020304" pitchFamily="18" charset="0"/>
                <a:sym typeface="+mn-ea"/>
              </a:rPr>
              <a:t>//</a:t>
            </a:r>
            <a:r>
              <a:rPr lang="zh-CN" altLang="en-US" sz="1600">
                <a:solidFill>
                  <a:srgbClr val="000000"/>
                </a:solidFill>
                <a:latin typeface="Times New Roman" panose="02020603050405020304" pitchFamily="18" charset="0"/>
                <a:ea typeface="JetBrains Mono"/>
                <a:cs typeface="Times New Roman" panose="02020603050405020304" pitchFamily="18" charset="0"/>
                <a:sym typeface="+mn-ea"/>
              </a:rPr>
              <a:t>将数组的</a:t>
            </a:r>
            <a:r>
              <a:rPr lang="zh-CN" altLang="en-US" sz="1600">
                <a:solidFill>
                  <a:srgbClr val="000000"/>
                </a:solidFill>
                <a:latin typeface="Times New Roman" panose="02020603050405020304" pitchFamily="18" charset="0"/>
                <a:ea typeface="JetBrains Mono"/>
                <a:cs typeface="Times New Roman" panose="02020603050405020304" pitchFamily="18" charset="0"/>
                <a:sym typeface="+mn-ea"/>
              </a:rPr>
              <a:t>元素大于基准值的全部移动到左部分。</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p:txBody>
      </p:sp>
      <p:sp>
        <p:nvSpPr>
          <p:cNvPr id="24" name="文本框 23"/>
          <p:cNvSpPr txBox="1"/>
          <p:nvPr/>
        </p:nvSpPr>
        <p:spPr>
          <a:xfrm>
            <a:off x="1187450" y="4073525"/>
            <a:ext cx="5080000" cy="1568450"/>
          </a:xfrm>
          <a:prstGeom prst="rect">
            <a:avLst/>
          </a:prstGeom>
        </p:spPr>
        <p:txBody>
          <a:bodyPr>
            <a:spAutoFit/>
          </a:bodyPr>
          <a:p>
            <a:r>
              <a:rPr lang="en-US" altLang="zh-CN" sz="1600">
                <a:solidFill>
                  <a:srgbClr val="0033B3"/>
                </a:solidFill>
                <a:latin typeface="Times New Roman" panose="02020603050405020304" pitchFamily="18" charset="0"/>
              </a:rPr>
              <a:t>if (</a:t>
            </a:r>
            <a:r>
              <a:rPr lang="en-US" altLang="zh-CN" sz="1600">
                <a:solidFill>
                  <a:srgbClr val="000000"/>
                </a:solidFill>
                <a:latin typeface="Times New Roman" panose="02020603050405020304" pitchFamily="18" charset="0"/>
              </a:rPr>
              <a:t>k&lt;=i+</a:t>
            </a:r>
            <a:r>
              <a:rPr lang="en-US" altLang="zh-CN" sz="1600">
                <a:solidFill>
                  <a:srgbClr val="1750EB"/>
                </a:solidFill>
                <a:latin typeface="Times New Roman" panose="02020603050405020304" pitchFamily="18" charset="0"/>
              </a:rPr>
              <a:t>1)        //</a:t>
            </a:r>
            <a:r>
              <a:rPr lang="zh-CN" altLang="en-US" sz="1600">
                <a:solidFill>
                  <a:srgbClr val="1750EB"/>
                </a:solidFill>
                <a:latin typeface="Times New Roman" panose="02020603050405020304" pitchFamily="18" charset="0"/>
              </a:rPr>
              <a:t>根据条件递归</a:t>
            </a:r>
            <a:endParaRPr lang="en-US" altLang="zh-CN" sz="1600">
              <a:solidFill>
                <a:srgbClr val="1750EB"/>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a:t>
            </a:r>
            <a:r>
              <a:rPr lang="en-US" altLang="zh-CN" sz="1600">
                <a:solidFill>
                  <a:srgbClr val="00627A"/>
                </a:solidFill>
                <a:latin typeface="Times New Roman" panose="02020603050405020304" pitchFamily="18" charset="0"/>
              </a:rPr>
              <a:t>selection(</a:t>
            </a:r>
            <a:r>
              <a:rPr lang="en-US" altLang="zh-CN" sz="1600">
                <a:solidFill>
                  <a:srgbClr val="000000"/>
                </a:solidFill>
                <a:latin typeface="Times New Roman" panose="02020603050405020304" pitchFamily="18" charset="0"/>
              </a:rPr>
              <a:t>a,low,i,k);</a:t>
            </a:r>
            <a:endParaRPr lang="en-US" altLang="zh-CN" sz="1600">
              <a:solidFill>
                <a:srgbClr val="000000"/>
              </a:solidFill>
              <a:latin typeface="Times New Roman" panose="02020603050405020304" pitchFamily="18" charset="0"/>
            </a:endParaRPr>
          </a:p>
          <a:p>
            <a:r>
              <a:rPr lang="en-US" altLang="zh-CN" sz="1600">
                <a:solidFill>
                  <a:srgbClr val="808080"/>
                </a:solidFill>
                <a:latin typeface="Times New Roman" panose="02020603050405020304" pitchFamily="18" charset="0"/>
              </a:rPr>
              <a:t>else </a:t>
            </a:r>
            <a:r>
              <a:rPr lang="en-US" altLang="zh-CN" sz="1600">
                <a:solidFill>
                  <a:srgbClr val="0033B3"/>
                </a:solidFill>
                <a:latin typeface="Times New Roman" panose="02020603050405020304" pitchFamily="18" charset="0"/>
              </a:rPr>
              <a:t>if (</a:t>
            </a:r>
            <a:r>
              <a:rPr lang="en-US" altLang="zh-CN" sz="1600">
                <a:solidFill>
                  <a:srgbClr val="000000"/>
                </a:solidFill>
                <a:latin typeface="Times New Roman" panose="02020603050405020304" pitchFamily="18" charset="0"/>
              </a:rPr>
              <a:t>k&gt;i+</a:t>
            </a:r>
            <a:r>
              <a:rPr lang="en-US" altLang="zh-CN" sz="1600">
                <a:solidFill>
                  <a:srgbClr val="1750EB"/>
                </a:solidFill>
                <a:latin typeface="Times New Roman" panose="02020603050405020304" pitchFamily="18" charset="0"/>
              </a:rPr>
              <a:t>1&amp;&amp;</a:t>
            </a:r>
            <a:r>
              <a:rPr lang="en-US" altLang="zh-CN" sz="1600">
                <a:solidFill>
                  <a:srgbClr val="000000"/>
                </a:solidFill>
                <a:latin typeface="Times New Roman" panose="02020603050405020304" pitchFamily="18" charset="0"/>
              </a:rPr>
              <a:t>k&lt;=j)</a:t>
            </a:r>
            <a:endParaRPr lang="en-US" altLang="zh-CN" sz="1600">
              <a:solidFill>
                <a:srgbClr val="000000"/>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a:t>
            </a:r>
            <a:r>
              <a:rPr lang="en-US" altLang="zh-CN" sz="1600">
                <a:solidFill>
                  <a:srgbClr val="000000"/>
                </a:solidFill>
                <a:latin typeface="Times New Roman" panose="02020603050405020304" pitchFamily="18" charset="0"/>
                <a:ea typeface="JetBrains Mono"/>
                <a:cs typeface="Times New Roman" panose="02020603050405020304" pitchFamily="18" charset="0"/>
                <a:sym typeface="+mn-ea"/>
              </a:rPr>
              <a:t>pivot;</a:t>
            </a:r>
            <a:endParaRPr lang="en-US" altLang="zh-CN" sz="1600">
              <a:solidFill>
                <a:srgbClr val="1750EB"/>
              </a:solidFill>
              <a:latin typeface="Times New Roman" panose="02020603050405020304" pitchFamily="18" charset="0"/>
            </a:endParaRPr>
          </a:p>
          <a:p>
            <a:r>
              <a:rPr lang="en-US" altLang="zh-CN" sz="1600">
                <a:solidFill>
                  <a:srgbClr val="808080"/>
                </a:solidFill>
                <a:latin typeface="Times New Roman" panose="02020603050405020304" pitchFamily="18" charset="0"/>
              </a:rPr>
              <a:t>else </a:t>
            </a:r>
            <a:r>
              <a:rPr lang="en-US" altLang="zh-CN" sz="1600">
                <a:solidFill>
                  <a:srgbClr val="0033B3"/>
                </a:solidFill>
                <a:latin typeface="Times New Roman" panose="02020603050405020304" pitchFamily="18" charset="0"/>
              </a:rPr>
              <a:t>if (</a:t>
            </a:r>
            <a:r>
              <a:rPr lang="en-US" altLang="zh-CN" sz="1600">
                <a:solidFill>
                  <a:srgbClr val="000000"/>
                </a:solidFill>
                <a:latin typeface="Times New Roman" panose="02020603050405020304" pitchFamily="18" charset="0"/>
              </a:rPr>
              <a:t>k&gt;j)</a:t>
            </a:r>
            <a:endParaRPr lang="en-US" altLang="zh-CN" sz="1600">
              <a:solidFill>
                <a:srgbClr val="000000"/>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a:t>
            </a:r>
            <a:r>
              <a:rPr lang="en-US" altLang="zh-CN" sz="1600">
                <a:solidFill>
                  <a:srgbClr val="00627A"/>
                </a:solidFill>
                <a:latin typeface="Times New Roman" panose="02020603050405020304" pitchFamily="18" charset="0"/>
              </a:rPr>
              <a:t>selection(</a:t>
            </a:r>
            <a:r>
              <a:rPr lang="en-US" altLang="zh-CN" sz="1600">
                <a:solidFill>
                  <a:srgbClr val="000000"/>
                </a:solidFill>
                <a:latin typeface="Times New Roman" panose="02020603050405020304" pitchFamily="18" charset="0"/>
              </a:rPr>
              <a:t>a,j,high,k);</a:t>
            </a:r>
            <a:endParaRPr lang="en-US" altLang="zh-CN" sz="1600">
              <a:solidFill>
                <a:srgbClr val="000000"/>
              </a:solidFill>
              <a:latin typeface="Times New Roman" panose="02020603050405020304" pitchFamily="18" charset="0"/>
            </a:endParaRPr>
          </a:p>
        </p:txBody>
      </p:sp>
      <p:sp>
        <p:nvSpPr>
          <p:cNvPr id="25" name="文本框 24"/>
          <p:cNvSpPr txBox="1"/>
          <p:nvPr/>
        </p:nvSpPr>
        <p:spPr>
          <a:xfrm>
            <a:off x="762000" y="5782945"/>
            <a:ext cx="4572000" cy="368300"/>
          </a:xfrm>
          <a:prstGeom prst="rect">
            <a:avLst/>
          </a:prstGeom>
          <a:noFill/>
        </p:spPr>
        <p:txBody>
          <a:bodyPr wrap="square" rtlCol="0" anchor="t">
            <a:spAutoFit/>
          </a:bodyPr>
          <a:p>
            <a:r>
              <a:rPr lang="en-US" altLang="zh-CN" sz="1800">
                <a:solidFill>
                  <a:srgbClr val="000000"/>
                </a:solidFill>
                <a:latin typeface="Times New Roman" panose="02020603050405020304" pitchFamily="18" charset="0"/>
                <a:ea typeface="JetBrains Mono"/>
                <a:cs typeface="Times New Roman" panose="02020603050405020304" pitchFamily="18" charset="0"/>
                <a:sym typeface="+mn-ea"/>
              </a:rPr>
              <a:t>{</a:t>
            </a:r>
            <a:endParaRPr lang="en-US" altLang="zh-CN" sz="1800">
              <a:solidFill>
                <a:srgbClr val="000000"/>
              </a:solidFill>
              <a:latin typeface="Times New Roman" panose="02020603050405020304" pitchFamily="18" charset="0"/>
              <a:ea typeface="JetBrains Mono"/>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22" grpId="0"/>
      <p:bldP spid="22" grpId="1"/>
      <p:bldP spid="23" grpId="0"/>
      <p:bldP spid="23" grpId="1"/>
      <p:bldP spid="24" grpId="0"/>
      <p:bldP spid="25" grpId="0"/>
      <p:bldP spid="24" grpId="1"/>
      <p:bldP spid="25"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函数实现的具体</a:t>
            </a:r>
            <a:r>
              <a:rPr lang="zh-CN" altLang="en-US" dirty="0">
                <a:solidFill>
                  <a:srgbClr val="080808"/>
                </a:solidFill>
                <a:latin typeface="Times New Roman" panose="02020603050405020304" pitchFamily="18" charset="0"/>
                <a:sym typeface="+mn-ea"/>
              </a:rPr>
              <a:t>细节：</a:t>
            </a:r>
            <a:endParaRPr lang="en-US" altLang="zh-CN" dirty="0">
              <a:solidFill>
                <a:srgbClr val="080808"/>
              </a:solidFill>
              <a:latin typeface="Times New Roman" panose="02020603050405020304" pitchFamily="18" charset="0"/>
              <a:sym typeface="+mn-ea"/>
            </a:endParaRPr>
          </a:p>
        </p:txBody>
      </p:sp>
      <p:sp>
        <p:nvSpPr>
          <p:cNvPr id="2" name="文本框 1"/>
          <p:cNvSpPr txBox="1"/>
          <p:nvPr/>
        </p:nvSpPr>
        <p:spPr>
          <a:xfrm>
            <a:off x="631825" y="1628775"/>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函数有一个细节就是返回值是第一部分的边界最大值。</a:t>
            </a:r>
            <a:r>
              <a:rPr lang="en-US" altLang="zh-CN" dirty="0">
                <a:solidFill>
                  <a:srgbClr val="080808"/>
                </a:solidFill>
                <a:latin typeface="Times New Roman" panose="02020603050405020304" pitchFamily="18" charset="0"/>
                <a:sym typeface="+mn-ea"/>
              </a:rPr>
              <a:t>pivot=16</a:t>
            </a:r>
            <a:endParaRPr lang="en-US" altLang="zh-CN" dirty="0">
              <a:solidFill>
                <a:srgbClr val="080808"/>
              </a:solidFill>
              <a:latin typeface="Times New Roman" panose="02020603050405020304" pitchFamily="18" charset="0"/>
              <a:sym typeface="+mn-ea"/>
            </a:endParaRPr>
          </a:p>
        </p:txBody>
      </p:sp>
      <p:graphicFrame>
        <p:nvGraphicFramePr>
          <p:cNvPr id="10" name="表格 9"/>
          <p:cNvGraphicFramePr/>
          <p:nvPr/>
        </p:nvGraphicFramePr>
        <p:xfrm>
          <a:off x="1115695" y="2564765"/>
          <a:ext cx="6400165" cy="381000"/>
        </p:xfrm>
        <a:graphic>
          <a:graphicData uri="http://schemas.openxmlformats.org/drawingml/2006/table">
            <a:tbl>
              <a:tblPr firstRow="1" bandRow="1">
                <a:tableStyleId>{5C22544A-7EE6-4342-B048-85BDC9FD1C3A}</a:tableStyleId>
              </a:tblPr>
              <a:tblGrid>
                <a:gridCol w="581429"/>
                <a:gridCol w="581429"/>
                <a:gridCol w="581429"/>
                <a:gridCol w="581429"/>
                <a:gridCol w="581429"/>
                <a:gridCol w="581430"/>
                <a:gridCol w="581429"/>
                <a:gridCol w="581429"/>
                <a:gridCol w="581429"/>
                <a:gridCol w="581429"/>
                <a:gridCol w="581429"/>
              </a:tblGrid>
              <a:tr h="381000">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40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4" name="文本框 3"/>
          <p:cNvSpPr txBox="1"/>
          <p:nvPr/>
        </p:nvSpPr>
        <p:spPr>
          <a:xfrm>
            <a:off x="1187450" y="2997200"/>
            <a:ext cx="299720" cy="33083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 </a:t>
            </a:r>
            <a:r>
              <a:rPr lang="en-US" altLang="zh-CN"/>
              <a:t>                                                                                    </a:t>
            </a:r>
            <a:endParaRPr lang="en-US" altLang="zh-CN"/>
          </a:p>
        </p:txBody>
      </p:sp>
      <p:sp>
        <p:nvSpPr>
          <p:cNvPr id="5" name="文本框 4"/>
          <p:cNvSpPr txBox="1"/>
          <p:nvPr/>
        </p:nvSpPr>
        <p:spPr>
          <a:xfrm>
            <a:off x="7020560" y="2997200"/>
            <a:ext cx="356870" cy="318770"/>
          </a:xfrm>
          <a:prstGeom prst="rect">
            <a:avLst/>
          </a:prstGeom>
          <a:noFill/>
        </p:spPr>
        <p:txBody>
          <a:bodyPr wrap="square" rtlCol="0" anchor="t">
            <a:noAutofit/>
          </a:bodyPr>
          <a:p>
            <a:r>
              <a:rPr lang="en-US" altLang="zh-CN">
                <a:latin typeface="Times New Roman" panose="02020603050405020304" pitchFamily="18" charset="0"/>
                <a:cs typeface="Times New Roman" panose="02020603050405020304" pitchFamily="18" charset="0"/>
                <a:sym typeface="+mn-ea"/>
              </a:rPr>
              <a:t>j</a:t>
            </a:r>
            <a:endParaRPr lang="en-US" altLang="zh-CN">
              <a:latin typeface="Times New Roman" panose="02020603050405020304" pitchFamily="18" charset="0"/>
              <a:cs typeface="Times New Roman" panose="02020603050405020304" pitchFamily="18" charset="0"/>
              <a:sym typeface="+mn-ea"/>
            </a:endParaRPr>
          </a:p>
        </p:txBody>
      </p:sp>
      <p:sp>
        <p:nvSpPr>
          <p:cNvPr id="7" name="文本框 6"/>
          <p:cNvSpPr txBox="1"/>
          <p:nvPr/>
        </p:nvSpPr>
        <p:spPr>
          <a:xfrm>
            <a:off x="754380" y="3613150"/>
            <a:ext cx="4572000" cy="368300"/>
          </a:xfrm>
          <a:prstGeom prst="rect">
            <a:avLst/>
          </a:prstGeom>
          <a:noFill/>
        </p:spPr>
        <p:txBody>
          <a:bodyPr wrap="square" rtlCol="0" anchor="t">
            <a:spAutoFit/>
          </a:bodyPr>
          <a:p>
            <a:r>
              <a:rPr lang="zh-CN" altLang="en-US" dirty="0">
                <a:solidFill>
                  <a:srgbClr val="080808"/>
                </a:solidFill>
                <a:latin typeface="Times New Roman" panose="02020603050405020304" pitchFamily="18" charset="0"/>
                <a:sym typeface="+mn-ea"/>
              </a:rPr>
              <a:t>如果发现</a:t>
            </a:r>
            <a:r>
              <a:rPr lang="en-US" altLang="zh-CN" dirty="0">
                <a:solidFill>
                  <a:srgbClr val="080808"/>
                </a:solidFill>
                <a:latin typeface="Times New Roman" panose="02020603050405020304" pitchFamily="18" charset="0"/>
                <a:sym typeface="+mn-ea"/>
              </a:rPr>
              <a:t>a[high]&gt;=pivot,high--;</a:t>
            </a:r>
            <a:endParaRPr lang="en-US" altLang="zh-CN" dirty="0">
              <a:solidFill>
                <a:srgbClr val="080808"/>
              </a:solidFill>
              <a:latin typeface="Times New Roman" panose="02020603050405020304" pitchFamily="18" charset="0"/>
              <a:sym typeface="+mn-ea"/>
            </a:endParaRPr>
          </a:p>
        </p:txBody>
      </p:sp>
      <p:sp>
        <p:nvSpPr>
          <p:cNvPr id="8" name="文本框 7"/>
          <p:cNvSpPr txBox="1"/>
          <p:nvPr/>
        </p:nvSpPr>
        <p:spPr>
          <a:xfrm>
            <a:off x="754380" y="4249420"/>
            <a:ext cx="4572000" cy="368300"/>
          </a:xfrm>
          <a:prstGeom prst="rect">
            <a:avLst/>
          </a:prstGeom>
          <a:noFill/>
        </p:spPr>
        <p:txBody>
          <a:bodyPr wrap="square" rtlCol="0" anchor="t">
            <a:spAutoFit/>
          </a:bodyPr>
          <a:p>
            <a:r>
              <a:rPr lang="zh-CN" altLang="en-US" dirty="0">
                <a:solidFill>
                  <a:srgbClr val="080808"/>
                </a:solidFill>
                <a:latin typeface="Times New Roman" panose="02020603050405020304" pitchFamily="18" charset="0"/>
                <a:sym typeface="+mn-ea"/>
              </a:rPr>
              <a:t>将</a:t>
            </a:r>
            <a:r>
              <a:rPr lang="en-US" altLang="zh-CN" dirty="0">
                <a:solidFill>
                  <a:srgbClr val="080808"/>
                </a:solidFill>
                <a:latin typeface="Times New Roman" panose="02020603050405020304" pitchFamily="18" charset="0"/>
                <a:sym typeface="+mn-ea"/>
              </a:rPr>
              <a:t>a[low]</a:t>
            </a:r>
            <a:r>
              <a:rPr lang="zh-CN" altLang="en-US" dirty="0">
                <a:solidFill>
                  <a:srgbClr val="080808"/>
                </a:solidFill>
                <a:latin typeface="Times New Roman" panose="02020603050405020304" pitchFamily="18" charset="0"/>
                <a:sym typeface="+mn-ea"/>
              </a:rPr>
              <a:t>和</a:t>
            </a:r>
            <a:r>
              <a:rPr lang="en-US" altLang="zh-CN" dirty="0">
                <a:solidFill>
                  <a:srgbClr val="080808"/>
                </a:solidFill>
                <a:latin typeface="Times New Roman" panose="02020603050405020304" pitchFamily="18" charset="0"/>
                <a:sym typeface="+mn-ea"/>
              </a:rPr>
              <a:t>a[high]</a:t>
            </a:r>
            <a:r>
              <a:rPr lang="zh-CN" altLang="en-US" dirty="0">
                <a:solidFill>
                  <a:srgbClr val="080808"/>
                </a:solidFill>
                <a:latin typeface="Times New Roman" panose="02020603050405020304" pitchFamily="18" charset="0"/>
                <a:sym typeface="+mn-ea"/>
              </a:rPr>
              <a:t>进行一次交换</a:t>
            </a:r>
            <a:r>
              <a:rPr lang="en-US" altLang="zh-CN" dirty="0">
                <a:solidFill>
                  <a:srgbClr val="080808"/>
                </a:solidFill>
                <a:latin typeface="Times New Roman" panose="02020603050405020304" pitchFamily="18" charset="0"/>
                <a:sym typeface="+mn-ea"/>
              </a:rPr>
              <a:t>;</a:t>
            </a:r>
            <a:endParaRPr lang="en-US" altLang="zh-CN" dirty="0">
              <a:solidFill>
                <a:srgbClr val="080808"/>
              </a:solidFill>
              <a:latin typeface="Times New Roman" panose="02020603050405020304" pitchFamily="18" charset="0"/>
              <a:sym typeface="+mn-ea"/>
            </a:endParaRPr>
          </a:p>
        </p:txBody>
      </p:sp>
      <p:graphicFrame>
        <p:nvGraphicFramePr>
          <p:cNvPr id="9" name="表格 8"/>
          <p:cNvGraphicFramePr/>
          <p:nvPr/>
        </p:nvGraphicFramePr>
        <p:xfrm>
          <a:off x="1115695" y="2574925"/>
          <a:ext cx="6400165" cy="381000"/>
        </p:xfrm>
        <a:graphic>
          <a:graphicData uri="http://schemas.openxmlformats.org/drawingml/2006/table">
            <a:tbl>
              <a:tblPr firstRow="1" bandRow="1">
                <a:tableStyleId>{5C22544A-7EE6-4342-B048-85BDC9FD1C3A}</a:tableStyleId>
              </a:tblPr>
              <a:tblGrid>
                <a:gridCol w="581429"/>
                <a:gridCol w="581429"/>
                <a:gridCol w="581429"/>
                <a:gridCol w="581429"/>
                <a:gridCol w="581429"/>
                <a:gridCol w="581430"/>
                <a:gridCol w="581429"/>
                <a:gridCol w="581429"/>
                <a:gridCol w="581429"/>
                <a:gridCol w="581429"/>
                <a:gridCol w="581429"/>
              </a:tblGrid>
              <a:tr h="381000">
                <a:tc>
                  <a:txBody>
                    <a:bodyPr/>
                    <a:p>
                      <a:pPr>
                        <a:buNone/>
                      </a:pPr>
                      <a:r>
                        <a:rPr lang="en-US" altLang="zh-CN" sz="1800" dirty="0">
                          <a:solidFill>
                            <a:srgbClr val="FF0000"/>
                          </a:solidFill>
                          <a:latin typeface="Times New Roman" panose="02020603050405020304" pitchFamily="18" charset="0"/>
                          <a:sym typeface="+mn-ea"/>
                        </a:rPr>
                        <a:t>3</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40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rgbClr val="FF0000"/>
                          </a:solidFill>
                          <a:latin typeface="Times New Roman" panose="02020603050405020304" pitchFamily="18" charset="0"/>
                          <a:cs typeface="Times New Roman" panose="02020603050405020304" pitchFamily="18" charset="0"/>
                        </a:rPr>
                        <a:t>16</a:t>
                      </a:r>
                      <a:endParaRPr lang="en-US" altLang="zh-CN">
                        <a:solidFill>
                          <a:srgbClr val="FF0000"/>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12" name="文本框 11"/>
          <p:cNvSpPr txBox="1"/>
          <p:nvPr/>
        </p:nvSpPr>
        <p:spPr>
          <a:xfrm>
            <a:off x="754380" y="4940935"/>
            <a:ext cx="4572000" cy="368300"/>
          </a:xfrm>
          <a:prstGeom prst="rect">
            <a:avLst/>
          </a:prstGeom>
          <a:noFill/>
        </p:spPr>
        <p:txBody>
          <a:bodyPr wrap="square" rtlCol="0" anchor="t">
            <a:spAutoFit/>
          </a:bodyPr>
          <a:p>
            <a:r>
              <a:rPr lang="zh-CN" altLang="en-US" dirty="0">
                <a:solidFill>
                  <a:srgbClr val="080808"/>
                </a:solidFill>
                <a:latin typeface="Times New Roman" panose="02020603050405020304" pitchFamily="18" charset="0"/>
                <a:sym typeface="+mn-ea"/>
              </a:rPr>
              <a:t>将</a:t>
            </a:r>
            <a:r>
              <a:rPr lang="en-US" altLang="zh-CN" dirty="0">
                <a:solidFill>
                  <a:srgbClr val="080808"/>
                </a:solidFill>
                <a:latin typeface="Times New Roman" panose="02020603050405020304" pitchFamily="18" charset="0"/>
                <a:sym typeface="+mn-ea"/>
              </a:rPr>
              <a:t>a[low]&lt;pivot,</a:t>
            </a:r>
            <a:r>
              <a:rPr lang="en-US" altLang="zh-CN" dirty="0">
                <a:solidFill>
                  <a:srgbClr val="080808"/>
                </a:solidFill>
                <a:latin typeface="Times New Roman" panose="02020603050405020304" pitchFamily="18" charset="0"/>
                <a:sym typeface="+mn-ea"/>
              </a:rPr>
              <a:t>low++;</a:t>
            </a:r>
            <a:endParaRPr lang="en-US" altLang="zh-CN" dirty="0">
              <a:solidFill>
                <a:srgbClr val="080808"/>
              </a:solidFill>
              <a:latin typeface="Times New Roman" panose="02020603050405020304" pitchFamily="18" charset="0"/>
              <a:sym typeface="+mn-ea"/>
            </a:endParaRPr>
          </a:p>
        </p:txBody>
      </p:sp>
      <p:sp>
        <p:nvSpPr>
          <p:cNvPr id="13" name="环形箭头 12"/>
          <p:cNvSpPr/>
          <p:nvPr/>
        </p:nvSpPr>
        <p:spPr>
          <a:xfrm rot="16200000">
            <a:off x="-342265" y="3935730"/>
            <a:ext cx="1748790" cy="1167130"/>
          </a:xfrm>
          <a:prstGeom prst="circularArrow">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aphicFrame>
        <p:nvGraphicFramePr>
          <p:cNvPr id="14" name="表格 13"/>
          <p:cNvGraphicFramePr/>
          <p:nvPr/>
        </p:nvGraphicFramePr>
        <p:xfrm>
          <a:off x="1115695" y="2574925"/>
          <a:ext cx="6400165" cy="381000"/>
        </p:xfrm>
        <a:graphic>
          <a:graphicData uri="http://schemas.openxmlformats.org/drawingml/2006/table">
            <a:tbl>
              <a:tblPr firstRow="1" bandRow="1">
                <a:tableStyleId>{5C22544A-7EE6-4342-B048-85BDC9FD1C3A}</a:tableStyleId>
              </a:tblPr>
              <a:tblGrid>
                <a:gridCol w="581429"/>
                <a:gridCol w="581429"/>
                <a:gridCol w="581429"/>
                <a:gridCol w="581429"/>
                <a:gridCol w="581429"/>
                <a:gridCol w="581430"/>
                <a:gridCol w="581429"/>
                <a:gridCol w="581429"/>
                <a:gridCol w="581429"/>
                <a:gridCol w="581429"/>
                <a:gridCol w="581429"/>
              </a:tblGrid>
              <a:tr h="381000">
                <a:tc>
                  <a:txBody>
                    <a:bodyPr/>
                    <a:p>
                      <a:pPr>
                        <a:buNone/>
                      </a:pPr>
                      <a:r>
                        <a:rPr lang="en-US" altLang="zh-CN" sz="1800" dirty="0">
                          <a:solidFill>
                            <a:srgbClr val="FF0000"/>
                          </a:solidFill>
                          <a:latin typeface="Times New Roman" panose="02020603050405020304" pitchFamily="18" charset="0"/>
                          <a:sym typeface="+mn-ea"/>
                        </a:rPr>
                        <a:t>3</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FF0000"/>
                          </a:solidFill>
                          <a:latin typeface="Times New Roman" panose="02020603050405020304" pitchFamily="18" charset="0"/>
                          <a:sym typeface="+mn-ea"/>
                        </a:rPr>
                        <a:t>7</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40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FF0000"/>
                          </a:solidFill>
                          <a:latin typeface="Times New Roman" panose="02020603050405020304" pitchFamily="18" charset="0"/>
                          <a:sym typeface="+mn-ea"/>
                        </a:rPr>
                        <a:t>30</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rgbClr val="FF0000"/>
                          </a:solidFill>
                          <a:latin typeface="Times New Roman" panose="02020603050405020304" pitchFamily="18" charset="0"/>
                          <a:cs typeface="Times New Roman" panose="02020603050405020304" pitchFamily="18" charset="0"/>
                        </a:rPr>
                        <a:t>16</a:t>
                      </a:r>
                      <a:endParaRPr lang="en-US" altLang="zh-CN">
                        <a:solidFill>
                          <a:srgbClr val="FF0000"/>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 0 L -0.0629861 0 " pathEditMode="relative" ptsTypes="">
                                      <p:cBhvr>
                                        <p:cTn id="12" dur="2000" fill="hold"/>
                                        <p:tgtEl>
                                          <p:spTgt spid="5"/>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1" nodeType="clickEffect">
                                  <p:stCondLst>
                                    <p:cond delay="0"/>
                                  </p:stCondLst>
                                  <p:childTnLst>
                                    <p:animMotion origin="layout" path="M -0.0667361 -0.00222222 L -0.129722 -0.00222222 " pathEditMode="relative" ptsTypes="">
                                      <p:cBhvr>
                                        <p:cTn id="16" dur="2000" fill="hold"/>
                                        <p:tgtEl>
                                          <p:spTgt spid="5"/>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nodeType="clickEffect">
                                  <p:stCondLst>
                                    <p:cond delay="0"/>
                                  </p:stCondLst>
                                  <p:childTnLst>
                                    <p:anim calcmode="lin" valueType="num">
                                      <p:cBhvr additive="base">
                                        <p:cTn id="26" dur="500"/>
                                        <p:tgtEl>
                                          <p:spTgt spid="10"/>
                                        </p:tgtEl>
                                        <p:attrNameLst>
                                          <p:attrName>ppt_x</p:attrName>
                                        </p:attrNameLst>
                                      </p:cBhvr>
                                      <p:tavLst>
                                        <p:tav tm="0">
                                          <p:val>
                                            <p:strVal val="ppt_x"/>
                                          </p:val>
                                        </p:tav>
                                        <p:tav tm="100000">
                                          <p:val>
                                            <p:strVal val="ppt_x"/>
                                          </p:val>
                                        </p:tav>
                                      </p:tavLst>
                                    </p:anim>
                                    <p:anim calcmode="lin" valueType="num">
                                      <p:cBhvr additive="base">
                                        <p:cTn id="27" dur="500"/>
                                        <p:tgtEl>
                                          <p:spTgt spid="10"/>
                                        </p:tgtEl>
                                        <p:attrNameLst>
                                          <p:attrName>ppt_y</p:attrName>
                                        </p:attrNameLst>
                                      </p:cBhvr>
                                      <p:tavLst>
                                        <p:tav tm="0">
                                          <p:val>
                                            <p:strVal val="ppt_y"/>
                                          </p:val>
                                        </p:tav>
                                        <p:tav tm="100000">
                                          <p:val>
                                            <p:strVal val="1+ppt_h/2"/>
                                          </p:val>
                                        </p:tav>
                                      </p:tavLst>
                                    </p:anim>
                                    <p:set>
                                      <p:cBhvr>
                                        <p:cTn id="28" dur="1" fill="hold">
                                          <p:stCondLst>
                                            <p:cond delay="499"/>
                                          </p:stCondLst>
                                        </p:cTn>
                                        <p:tgtEl>
                                          <p:spTgt spid="1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fill="hold"/>
                                        <p:tgtEl>
                                          <p:spTgt spid="13"/>
                                        </p:tgtEl>
                                        <p:attrNameLst>
                                          <p:attrName>ppt_x</p:attrName>
                                        </p:attrNameLst>
                                      </p:cBhvr>
                                      <p:tavLst>
                                        <p:tav tm="0">
                                          <p:val>
                                            <p:strVal val="#ppt_x"/>
                                          </p:val>
                                        </p:tav>
                                        <p:tav tm="100000">
                                          <p:val>
                                            <p:strVal val="#ppt_x"/>
                                          </p:val>
                                        </p:tav>
                                      </p:tavLst>
                                    </p:anim>
                                    <p:anim calcmode="lin" valueType="num">
                                      <p:cBhvr additive="base">
                                        <p:cTn id="4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nodeType="clickEffect">
                                  <p:stCondLst>
                                    <p:cond delay="0"/>
                                  </p:stCondLst>
                                  <p:childTnLst>
                                    <p:animMotion origin="layout" path="M 0 0 L 0.0629861 0 " pathEditMode="relative" ptsTypes="">
                                      <p:cBhvr>
                                        <p:cTn id="50" dur="2000" fill="hold"/>
                                        <p:tgtEl>
                                          <p:spTgt spid="4"/>
                                        </p:tgtEl>
                                        <p:attrNameLst>
                                          <p:attrName>ppt_x</p:attrName>
                                          <p:attrName>ppt_y</p:attrName>
                                        </p:attrNameLst>
                                      </p:cBhvr>
                                    </p:animMotion>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grpId="2" nodeType="clickEffect">
                                  <p:stCondLst>
                                    <p:cond delay="0"/>
                                  </p:stCondLst>
                                  <p:childTnLst>
                                    <p:animMotion origin="layout" path="M -0.129722 -0.00222222 L -0.192778 -0.00222222 " pathEditMode="relative" ptsTypes="">
                                      <p:cBhvr>
                                        <p:cTn id="54" dur="2000" fill="hold"/>
                                        <p:tgtEl>
                                          <p:spTgt spid="5"/>
                                        </p:tgtEl>
                                        <p:attrNameLst>
                                          <p:attrName>ppt_x</p:attrName>
                                          <p:attrName>ppt_y</p:attrName>
                                        </p:attrNameLst>
                                      </p:cBhvr>
                                    </p:animMotion>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grpId="3" nodeType="clickEffect">
                                  <p:stCondLst>
                                    <p:cond delay="0"/>
                                  </p:stCondLst>
                                  <p:childTnLst>
                                    <p:animMotion origin="layout" path="M -0.192778 -0.00222222 L -0.255764 -0.00222222 " pathEditMode="relative" ptsTypes="">
                                      <p:cBhvr>
                                        <p:cTn id="58" dur="2000" fill="hold"/>
                                        <p:tgtEl>
                                          <p:spTgt spid="5"/>
                                        </p:tgtEl>
                                        <p:attrNameLst>
                                          <p:attrName>ppt_x</p:attrName>
                                          <p:attrName>ppt_y</p:attrName>
                                        </p:attrNameLst>
                                      </p:cBhvr>
                                    </p:animMotion>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nodeType="clickEffect">
                                  <p:stCondLst>
                                    <p:cond delay="0"/>
                                  </p:stCondLst>
                                  <p:childTnLst>
                                    <p:anim calcmode="lin" valueType="num">
                                      <p:cBhvr additive="base">
                                        <p:cTn id="62" dur="500"/>
                                        <p:tgtEl>
                                          <p:spTgt spid="9"/>
                                        </p:tgtEl>
                                        <p:attrNameLst>
                                          <p:attrName>ppt_x</p:attrName>
                                        </p:attrNameLst>
                                      </p:cBhvr>
                                      <p:tavLst>
                                        <p:tav tm="0">
                                          <p:val>
                                            <p:strVal val="ppt_x"/>
                                          </p:val>
                                        </p:tav>
                                        <p:tav tm="100000">
                                          <p:val>
                                            <p:strVal val="ppt_x"/>
                                          </p:val>
                                        </p:tav>
                                      </p:tavLst>
                                    </p:anim>
                                    <p:anim calcmode="lin" valueType="num">
                                      <p:cBhvr additive="base">
                                        <p:cTn id="63" dur="500"/>
                                        <p:tgtEl>
                                          <p:spTgt spid="9"/>
                                        </p:tgtEl>
                                        <p:attrNameLst>
                                          <p:attrName>ppt_y</p:attrName>
                                        </p:attrNameLst>
                                      </p:cBhvr>
                                      <p:tavLst>
                                        <p:tav tm="0">
                                          <p:val>
                                            <p:strVal val="ppt_y"/>
                                          </p:val>
                                        </p:tav>
                                        <p:tav tm="100000">
                                          <p:val>
                                            <p:strVal val="1+ppt_h/2"/>
                                          </p:val>
                                        </p:tav>
                                      </p:tavLst>
                                    </p:anim>
                                    <p:set>
                                      <p:cBhvr>
                                        <p:cTn id="64" dur="1" fill="hold">
                                          <p:stCondLst>
                                            <p:cond delay="499"/>
                                          </p:stCondLst>
                                        </p:cTn>
                                        <p:tgtEl>
                                          <p:spTgt spid="9"/>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nodeType="clickEffect">
                                  <p:stCondLst>
                                    <p:cond delay="0"/>
                                  </p:stCondLst>
                                  <p:childTnLst>
                                    <p:animMotion origin="layout" path="M 0.0652778 -0.00564815 L 0.128333 -0.00564815 " pathEditMode="relative" ptsTypes="">
                                      <p:cBhvr>
                                        <p:cTn id="74" dur="2000" fill="hold"/>
                                        <p:tgtEl>
                                          <p:spTgt spid="4"/>
                                        </p:tgtEl>
                                        <p:attrNameLst>
                                          <p:attrName>ppt_x</p:attrName>
                                          <p:attrName>ppt_y</p:attrName>
                                        </p:attrNameLst>
                                      </p:cBhvr>
                                    </p:animMotion>
                                  </p:childTnLst>
                                </p:cTn>
                              </p:par>
                            </p:childTnLst>
                          </p:cTn>
                        </p:par>
                      </p:childTnLst>
                    </p:cTn>
                  </p:par>
                  <p:par>
                    <p:cTn id="75" fill="hold">
                      <p:stCondLst>
                        <p:cond delay="indefinite"/>
                      </p:stCondLst>
                      <p:childTnLst>
                        <p:par>
                          <p:cTn id="76" fill="hold">
                            <p:stCondLst>
                              <p:cond delay="0"/>
                            </p:stCondLst>
                            <p:childTnLst>
                              <p:par>
                                <p:cTn id="77" presetID="0" presetClass="path" presetSubtype="0" accel="50000" decel="50000" fill="hold" nodeType="clickEffect">
                                  <p:stCondLst>
                                    <p:cond delay="0"/>
                                  </p:stCondLst>
                                  <p:childTnLst>
                                    <p:animMotion origin="layout" path="M 0.128333 -0.00564815 L 0.191319 -0.00564815 " pathEditMode="relative" ptsTypes="">
                                      <p:cBhvr>
                                        <p:cTn id="78" dur="2000" fill="hold"/>
                                        <p:tgtEl>
                                          <p:spTgt spid="4"/>
                                        </p:tgtEl>
                                        <p:attrNameLst>
                                          <p:attrName>ppt_x</p:attrName>
                                          <p:attrName>ppt_y</p:attrName>
                                        </p:attrNameLst>
                                      </p:cBhvr>
                                    </p:animMotion>
                                  </p:childTnLst>
                                </p:cTn>
                              </p:par>
                            </p:childTnLst>
                          </p:cTn>
                        </p:par>
                      </p:childTnLst>
                    </p:cTn>
                  </p:par>
                  <p:par>
                    <p:cTn id="79" fill="hold">
                      <p:stCondLst>
                        <p:cond delay="indefinite"/>
                      </p:stCondLst>
                      <p:childTnLst>
                        <p:par>
                          <p:cTn id="80" fill="hold">
                            <p:stCondLst>
                              <p:cond delay="0"/>
                            </p:stCondLst>
                            <p:childTnLst>
                              <p:par>
                                <p:cTn id="81" presetID="0" presetClass="path" presetSubtype="0" accel="50000" decel="50000" fill="hold" nodeType="clickEffect">
                                  <p:stCondLst>
                                    <p:cond delay="0"/>
                                  </p:stCondLst>
                                  <p:childTnLst>
                                    <p:animMotion origin="layout" path="M 0.191319 -0.00564815 L 0.254306 -0.00564815 " pathEditMode="relative" ptsTypes="">
                                      <p:cBhvr>
                                        <p:cTn id="82" dur="2000" fill="hold"/>
                                        <p:tgtEl>
                                          <p:spTgt spid="4"/>
                                        </p:tgtEl>
                                        <p:attrNameLst>
                                          <p:attrName>ppt_x</p:attrName>
                                          <p:attrName>ppt_y</p:attrName>
                                        </p:attrNameLst>
                                      </p:cBhvr>
                                    </p:animMotion>
                                  </p:childTnLst>
                                </p:cTn>
                              </p:par>
                            </p:childTnLst>
                          </p:cTn>
                        </p:par>
                      </p:childTnLst>
                    </p:cTn>
                  </p:par>
                  <p:par>
                    <p:cTn id="83" fill="hold">
                      <p:stCondLst>
                        <p:cond delay="indefinite"/>
                      </p:stCondLst>
                      <p:childTnLst>
                        <p:par>
                          <p:cTn id="84" fill="hold">
                            <p:stCondLst>
                              <p:cond delay="0"/>
                            </p:stCondLst>
                            <p:childTnLst>
                              <p:par>
                                <p:cTn id="85" presetID="0" presetClass="path" presetSubtype="0" accel="50000" decel="50000" fill="hold" grpId="4" nodeType="clickEffect">
                                  <p:stCondLst>
                                    <p:cond delay="0"/>
                                  </p:stCondLst>
                                  <p:childTnLst>
                                    <p:animMotion origin="layout" path="M -0.255764 -0.00222222 L -0.318819 -0.00222222 " pathEditMode="relative" ptsTypes="">
                                      <p:cBhvr>
                                        <p:cTn id="86" dur="2000" fill="hold"/>
                                        <p:tgtEl>
                                          <p:spTgt spid="5"/>
                                        </p:tgtEl>
                                        <p:attrNameLst>
                                          <p:attrName>ppt_x</p:attrName>
                                          <p:attrName>ppt_y</p:attrName>
                                        </p:attrNameLst>
                                      </p:cBhvr>
                                    </p:animMotion>
                                  </p:childTnLst>
                                </p:cTn>
                              </p:par>
                            </p:childTnLst>
                          </p:cTn>
                        </p:par>
                      </p:childTnLst>
                    </p:cTn>
                  </p:par>
                  <p:par>
                    <p:cTn id="87" fill="hold">
                      <p:stCondLst>
                        <p:cond delay="indefinite"/>
                      </p:stCondLst>
                      <p:childTnLst>
                        <p:par>
                          <p:cTn id="88" fill="hold">
                            <p:stCondLst>
                              <p:cond delay="0"/>
                            </p:stCondLst>
                            <p:childTnLst>
                              <p:par>
                                <p:cTn id="89" presetID="0" presetClass="path" presetSubtype="0" accel="50000" decel="50000" fill="hold" grpId="5" nodeType="clickEffect">
                                  <p:stCondLst>
                                    <p:cond delay="0"/>
                                  </p:stCondLst>
                                  <p:childTnLst>
                                    <p:animMotion origin="layout" path="M -0.318819 -0.00222222 L -0.389653 -0.00222222 " pathEditMode="relative" ptsTypes="">
                                      <p:cBhvr>
                                        <p:cTn id="90"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5" grpId="0"/>
      <p:bldP spid="5" grpId="1"/>
      <p:bldP spid="8" grpId="0"/>
      <p:bldP spid="8" grpId="1"/>
      <p:bldP spid="12" grpId="0"/>
      <p:bldP spid="12" grpId="1"/>
      <p:bldP spid="13" grpId="0" bldLvl="0" animBg="1"/>
      <p:bldP spid="13" grpId="1" animBg="1"/>
      <p:bldP spid="5" grpId="2"/>
      <p:bldP spid="5" grpId="3"/>
      <p:bldP spid="5" grpId="4"/>
      <p:bldP spid="5" grpId="5"/>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a:t>
            </a:r>
            <a:r>
              <a:rPr lang="zh-CN" altLang="en-US" dirty="0">
                <a:solidFill>
                  <a:srgbClr val="080808"/>
                </a:solidFill>
                <a:latin typeface="Times New Roman" panose="02020603050405020304" pitchFamily="18" charset="0"/>
                <a:sym typeface="+mn-ea"/>
              </a:rPr>
              <a:t>代码：</a:t>
            </a:r>
            <a:endParaRPr lang="en-US" altLang="zh-CN" dirty="0">
              <a:solidFill>
                <a:srgbClr val="080808"/>
              </a:solidFill>
              <a:latin typeface="Times New Roman" panose="02020603050405020304" pitchFamily="18" charset="0"/>
              <a:sym typeface="+mn-ea"/>
            </a:endParaRPr>
          </a:p>
        </p:txBody>
      </p:sp>
      <p:sp>
        <p:nvSpPr>
          <p:cNvPr id="3" name="文本框 2"/>
          <p:cNvSpPr txBox="1"/>
          <p:nvPr/>
        </p:nvSpPr>
        <p:spPr>
          <a:xfrm>
            <a:off x="1524000" y="1682750"/>
            <a:ext cx="6551295" cy="4769485"/>
          </a:xfrm>
          <a:prstGeom prst="rect">
            <a:avLst/>
          </a:prstGeom>
          <a:noFill/>
        </p:spPr>
        <p:txBody>
          <a:bodyPr wrap="square" rtlCol="0" anchor="t">
            <a:spAutoFit/>
          </a:bodyPr>
          <a:p>
            <a:r>
              <a:rPr lang="en-US" altLang="zh-CN" sz="1600">
                <a:solidFill>
                  <a:schemeClr val="tx1"/>
                </a:solidFill>
                <a:uFillTx/>
                <a:latin typeface="Times New Roman" panose="02020603050405020304" pitchFamily="18" charset="0"/>
              </a:rPr>
              <a:t>int arrange(int a[], int low, int high,int pivot)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if (low == high)  //</a:t>
            </a:r>
            <a:r>
              <a:rPr lang="zh-CN" altLang="en-US" sz="1600">
                <a:solidFill>
                  <a:schemeClr val="tx1"/>
                </a:solidFill>
                <a:uFillTx/>
                <a:latin typeface="Times New Roman" panose="02020603050405020304" pitchFamily="18" charset="0"/>
              </a:rPr>
              <a:t>考虑特殊情况</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low-1;</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(low &lt; high) //</a:t>
            </a:r>
            <a:r>
              <a:rPr lang="zh-CN" altLang="en-US" sz="1600">
                <a:solidFill>
                  <a:schemeClr val="tx1"/>
                </a:solidFill>
                <a:uFillTx/>
                <a:latin typeface="Times New Roman" panose="02020603050405020304" pitchFamily="18" charset="0"/>
              </a:rPr>
              <a:t>判断交换的结束条件</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(a[high]&gt;=pivot&amp;&amp;high&gt;low)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int temp = a[low];a[low] = a[high];a[high] = temp;</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(a[low]&lt;pivot&amp;&amp;low&lt;high)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low-1;//</a:t>
            </a:r>
            <a:r>
              <a:rPr lang="zh-CN" altLang="en-US" sz="1600">
                <a:solidFill>
                  <a:schemeClr val="tx1"/>
                </a:solidFill>
                <a:uFillTx/>
                <a:latin typeface="Times New Roman" panose="02020603050405020304" pitchFamily="18" charset="0"/>
              </a:rPr>
              <a:t>保持返回值是小于基准值的边界</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1342" y="1136298"/>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思想</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674624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递归思想是</a:t>
            </a:r>
            <a:r>
              <a:rPr lang="zh-CN" altLang="en-US" sz="1800" dirty="0">
                <a:solidFill>
                  <a:srgbClr val="080808"/>
                </a:solidFill>
                <a:uFillTx/>
                <a:latin typeface="Times New Roman" panose="02020603050405020304" pitchFamily="18" charset="0"/>
              </a:rPr>
              <a:t>什么？</a:t>
            </a:r>
            <a:endParaRPr lang="zh-CN" altLang="en-US" sz="1800" dirty="0">
              <a:solidFill>
                <a:srgbClr val="080808"/>
              </a:solidFill>
              <a:uFillTx/>
              <a:latin typeface="Times New Roman" panose="02020603050405020304" pitchFamily="18" charset="0"/>
            </a:endParaRPr>
          </a:p>
        </p:txBody>
      </p:sp>
      <p:pic>
        <p:nvPicPr>
          <p:cNvPr id="6" name="图片 5" descr="v2-a6ede5e7a82bd098cf3a88de2ae35088_720w"/>
          <p:cNvPicPr>
            <a:picLocks noChangeAspect="1"/>
          </p:cNvPicPr>
          <p:nvPr/>
        </p:nvPicPr>
        <p:blipFill>
          <a:blip r:embed="rId6"/>
          <a:stretch>
            <a:fillRect/>
          </a:stretch>
        </p:blipFill>
        <p:spPr>
          <a:xfrm>
            <a:off x="1259840" y="2708910"/>
            <a:ext cx="3074035" cy="2047240"/>
          </a:xfrm>
          <a:prstGeom prst="rect">
            <a:avLst/>
          </a:prstGeom>
        </p:spPr>
      </p:pic>
      <p:sp>
        <p:nvSpPr>
          <p:cNvPr id="7" name="文本框 6"/>
          <p:cNvSpPr txBox="1"/>
          <p:nvPr/>
        </p:nvSpPr>
        <p:spPr>
          <a:xfrm>
            <a:off x="683260" y="5157470"/>
            <a:ext cx="4035425" cy="727075"/>
          </a:xfrm>
          <a:prstGeom prst="rect">
            <a:avLst/>
          </a:prstGeom>
        </p:spPr>
        <p:txBody>
          <a:bodyPr>
            <a:noAutofit/>
          </a:bodyPr>
          <a:p>
            <a:pPr marL="0" indent="0" algn="ctr"/>
            <a:r>
              <a:rPr lang="zh-CN" altLang="en-US" sz="1600" b="0" i="0">
                <a:solidFill>
                  <a:srgbClr val="333333"/>
                </a:solidFill>
                <a:latin typeface="PingFang SC"/>
                <a:ea typeface="PingFang SC"/>
              </a:rPr>
              <a:t>从前有座山，山上有座庙，庙里有个老和尚，老和尚在给小和尚讲故事，故事讲的是从前有座山</a:t>
            </a:r>
            <a:r>
              <a:rPr lang="en-US" altLang="zh-CN" sz="1600" b="0" i="0">
                <a:solidFill>
                  <a:srgbClr val="333333"/>
                </a:solidFill>
                <a:latin typeface="PingFang SC"/>
                <a:ea typeface="PingFang SC"/>
              </a:rPr>
              <a:t>···</a:t>
            </a:r>
            <a:endParaRPr lang="en-US" altLang="zh-CN" sz="1600" b="0" i="0">
              <a:solidFill>
                <a:srgbClr val="333333"/>
              </a:solidFill>
              <a:latin typeface="PingFang SC"/>
              <a:ea typeface="PingFang SC"/>
            </a:endParaRPr>
          </a:p>
        </p:txBody>
      </p:sp>
      <p:pic>
        <p:nvPicPr>
          <p:cNvPr id="8" name="图片 7" descr="VCG211401672219"/>
          <p:cNvPicPr>
            <a:picLocks noChangeAspect="1"/>
          </p:cNvPicPr>
          <p:nvPr/>
        </p:nvPicPr>
        <p:blipFill>
          <a:blip r:embed="rId7"/>
          <a:srcRect l="466" r="31100"/>
          <a:stretch>
            <a:fillRect/>
          </a:stretch>
        </p:blipFill>
        <p:spPr>
          <a:xfrm>
            <a:off x="5435600" y="2707640"/>
            <a:ext cx="3006725" cy="2048510"/>
          </a:xfrm>
          <a:prstGeom prst="rect">
            <a:avLst/>
          </a:prstGeom>
          <a:ln>
            <a:solidFill>
              <a:schemeClr val="tx1"/>
            </a:solidFill>
          </a:ln>
        </p:spPr>
      </p:pic>
      <p:sp>
        <p:nvSpPr>
          <p:cNvPr id="9" name="文本框 8"/>
          <p:cNvSpPr txBox="1"/>
          <p:nvPr/>
        </p:nvSpPr>
        <p:spPr>
          <a:xfrm>
            <a:off x="5220335" y="5157470"/>
            <a:ext cx="3653790" cy="678815"/>
          </a:xfrm>
          <a:prstGeom prst="rect">
            <a:avLst/>
          </a:prstGeom>
        </p:spPr>
        <p:txBody>
          <a:bodyPr>
            <a:noAutofit/>
          </a:bodyPr>
          <a:p>
            <a:pPr marL="0" indent="0" algn="ctr"/>
            <a:r>
              <a:rPr lang="zh-CN" altLang="en-US" sz="1600" b="0" i="0">
                <a:solidFill>
                  <a:srgbClr val="333333"/>
                </a:solidFill>
                <a:latin typeface="PingFang SC"/>
                <a:ea typeface="PingFang SC"/>
              </a:rPr>
              <a:t>试想一下，一个排列的队伍，排队办理业务，你也在其中，你想知道你排列第几，队伍太长没有除了队首的人知道自己的位次，其余人不知道各自的位次。</a:t>
            </a:r>
            <a:r>
              <a:rPr lang="zh-CN" altLang="en-US" sz="1600" b="0" i="0">
                <a:solidFill>
                  <a:srgbClr val="333333"/>
                </a:solidFill>
                <a:latin typeface="PingFang SC"/>
                <a:ea typeface="PingFang SC"/>
              </a:rPr>
              <a:t>那该怎么办？</a:t>
            </a:r>
            <a:endParaRPr lang="zh-CN" altLang="en-US" sz="1600" b="0" i="0">
              <a:solidFill>
                <a:srgbClr val="333333"/>
              </a:solidFill>
              <a:latin typeface="PingFang SC"/>
              <a:ea typeface="PingFang SC"/>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arrange1</a:t>
            </a:r>
            <a:r>
              <a:rPr lang="zh-CN" altLang="en-US" dirty="0">
                <a:solidFill>
                  <a:srgbClr val="080808"/>
                </a:solidFill>
                <a:latin typeface="Times New Roman" panose="02020603050405020304" pitchFamily="18" charset="0"/>
                <a:sym typeface="+mn-ea"/>
              </a:rPr>
              <a:t>函数的实现与</a:t>
            </a:r>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函数思想几乎相同不在</a:t>
            </a:r>
            <a:r>
              <a:rPr lang="zh-CN" altLang="en-US" dirty="0">
                <a:solidFill>
                  <a:srgbClr val="080808"/>
                </a:solidFill>
                <a:latin typeface="Times New Roman" panose="02020603050405020304" pitchFamily="18" charset="0"/>
                <a:sym typeface="+mn-ea"/>
              </a:rPr>
              <a:t>赘述：</a:t>
            </a:r>
            <a:endParaRPr lang="en-US" altLang="zh-CN" dirty="0">
              <a:solidFill>
                <a:srgbClr val="080808"/>
              </a:solidFill>
              <a:latin typeface="Times New Roman" panose="02020603050405020304" pitchFamily="18" charset="0"/>
              <a:sym typeface="+mn-ea"/>
            </a:endParaRPr>
          </a:p>
        </p:txBody>
      </p:sp>
      <p:sp>
        <p:nvSpPr>
          <p:cNvPr id="3" name="文本框 2"/>
          <p:cNvSpPr txBox="1"/>
          <p:nvPr/>
        </p:nvSpPr>
        <p:spPr>
          <a:xfrm>
            <a:off x="1524000" y="1682750"/>
            <a:ext cx="6551295" cy="5015865"/>
          </a:xfrm>
          <a:prstGeom prst="rect">
            <a:avLst/>
          </a:prstGeom>
          <a:noFill/>
        </p:spPr>
        <p:txBody>
          <a:bodyPr wrap="square" rtlCol="0" anchor="t">
            <a:spAutoFit/>
          </a:bodyPr>
          <a:p>
            <a:r>
              <a:rPr lang="en-US" altLang="zh-CN" sz="1600">
                <a:solidFill>
                  <a:schemeClr val="tx1"/>
                </a:solidFill>
                <a:uFillTx/>
                <a:latin typeface="Times New Roman" panose="02020603050405020304" pitchFamily="18" charset="0"/>
              </a:rPr>
              <a:t>int arrange1(int a[], int low, int high,int pivot)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if (low ==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low+1;</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(low &lt;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(a[high]&gt;pivot&amp;&amp;low&lt;high)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int temp = a[low];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a[low] = a[high];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a[high] = temp;</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(a[low]==pivot&amp;&amp;low&lt;=high)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9770" y="1282700"/>
            <a:ext cx="8589010" cy="1444625"/>
          </a:xfrm>
          <a:prstGeom prst="rect">
            <a:avLst/>
          </a:prstGeom>
          <a:noFill/>
        </p:spPr>
        <p:txBody>
          <a:bodyPr wrap="square" rtlCol="0">
            <a:noAutofit/>
          </a:bodyPr>
          <a:p>
            <a:r>
              <a:rPr lang="zh-CN" altLang="en-US">
                <a:latin typeface="Times New Roman" panose="02020603050405020304" pitchFamily="18" charset="0"/>
              </a:rPr>
              <a:t>二路</a:t>
            </a:r>
            <a:r>
              <a:rPr lang="zh-CN" altLang="en-US">
                <a:latin typeface="Times New Roman" panose="02020603050405020304" pitchFamily="18" charset="0"/>
              </a:rPr>
              <a:t>归并排序的基本</a:t>
            </a:r>
            <a:r>
              <a:rPr lang="zh-CN" altLang="en-US">
                <a:latin typeface="Times New Roman" panose="02020603050405020304" pitchFamily="18" charset="0"/>
              </a:rPr>
              <a:t>思想：</a:t>
            </a:r>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1</a:t>
            </a:r>
            <a:r>
              <a:rPr lang="zh-CN" altLang="en-US">
                <a:latin typeface="Times New Roman" panose="02020603050405020304" pitchFamily="18" charset="0"/>
              </a:rPr>
              <a:t>）拆分数组，把无序的数组不断拆分，直至拆分成一个元素，则认为</a:t>
            </a:r>
            <a:r>
              <a:rPr lang="zh-CN" altLang="en-US">
                <a:latin typeface="Times New Roman" panose="02020603050405020304" pitchFamily="18" charset="0"/>
              </a:rPr>
              <a:t>有序。</a:t>
            </a:r>
            <a:endParaRPr lang="zh-CN" altLang="en-US">
              <a:latin typeface="Times New Roman" panose="02020603050405020304" pitchFamily="18" charset="0"/>
            </a:endParaRPr>
          </a:p>
          <a:p>
            <a:r>
              <a:rPr lang="zh-CN" altLang="en-US">
                <a:latin typeface="Times New Roman" panose="02020603050405020304" pitchFamily="18" charset="0"/>
              </a:rPr>
              <a:t>该操作可以不断的用递进，直至剩下一个</a:t>
            </a:r>
            <a:r>
              <a:rPr lang="zh-CN" altLang="en-US">
                <a:latin typeface="Times New Roman" panose="02020603050405020304" pitchFamily="18" charset="0"/>
              </a:rPr>
              <a:t>元素。</a:t>
            </a:r>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2</a:t>
            </a:r>
            <a:r>
              <a:rPr lang="zh-CN" altLang="en-US">
                <a:latin typeface="Times New Roman" panose="02020603050405020304" pitchFamily="18" charset="0"/>
              </a:rPr>
              <a:t>）然后将差分的数组不断的从头到尾的进行合并，此操作则是递归的回归</a:t>
            </a:r>
            <a:r>
              <a:rPr lang="zh-CN" altLang="en-US">
                <a:latin typeface="Times New Roman" panose="02020603050405020304" pitchFamily="18" charset="0"/>
              </a:rPr>
              <a:t>操作。</a:t>
            </a:r>
            <a:endParaRPr lang="zh-CN" altLang="en-US">
              <a:latin typeface="Times New Roman" panose="02020603050405020304" pitchFamily="18" charset="0"/>
            </a:endParaRPr>
          </a:p>
        </p:txBody>
      </p:sp>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68960" y="3728720"/>
            <a:ext cx="2136140" cy="45656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Mergesort(</a:t>
            </a:r>
            <a:r>
              <a:rPr lang="en-US" altLang="zh-CN" sz="1800">
                <a:latin typeface="Times New Roman" panose="02020603050405020304" pitchFamily="18" charset="0"/>
                <a:cs typeface="Times New Roman" panose="02020603050405020304" pitchFamily="18" charset="0"/>
              </a:rPr>
              <a:t>a,i,j) =</a:t>
            </a:r>
            <a:endParaRPr lang="en-US" altLang="zh-CN" sz="1800">
              <a:latin typeface="Times New Roman" panose="02020603050405020304" pitchFamily="18" charset="0"/>
              <a:cs typeface="Times New Roman" panose="02020603050405020304" pitchFamily="18" charset="0"/>
            </a:endParaRPr>
          </a:p>
        </p:txBody>
      </p:sp>
      <p:sp>
        <p:nvSpPr>
          <p:cNvPr id="12" name="左大括号 11"/>
          <p:cNvSpPr/>
          <p:nvPr/>
        </p:nvSpPr>
        <p:spPr>
          <a:xfrm>
            <a:off x="2516505" y="306895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092450" y="2924810"/>
            <a:ext cx="2660015" cy="549910"/>
          </a:xfrm>
          <a:prstGeom prst="rect">
            <a:avLst/>
          </a:prstGeom>
          <a:noFill/>
        </p:spPr>
        <p:txBody>
          <a:bodyPr wrap="square" rtlCol="0">
            <a:noAutofit/>
          </a:bodyPr>
          <a:p>
            <a:r>
              <a:rPr lang="zh-CN" altLang="en-US" sz="1800">
                <a:latin typeface="Times New Roman" panose="02020603050405020304" pitchFamily="18" charset="0"/>
                <a:cs typeface="Times New Roman" panose="02020603050405020304" pitchFamily="18" charset="0"/>
              </a:rPr>
              <a:t>直接返回结果</a:t>
            </a:r>
            <a:r>
              <a:rPr lang="en-US" altLang="zh-CN" sz="1800">
                <a:latin typeface="Times New Roman" panose="02020603050405020304" pitchFamily="18" charset="0"/>
                <a:cs typeface="Times New Roman" panose="02020603050405020304" pitchFamily="18" charset="0"/>
              </a:rPr>
              <a:t>;</a:t>
            </a:r>
            <a:endParaRPr lang="en-US" altLang="zh-CN" sz="18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4" name="文本框 13"/>
          <p:cNvSpPr txBox="1"/>
          <p:nvPr/>
        </p:nvSpPr>
        <p:spPr>
          <a:xfrm>
            <a:off x="6396355" y="2924810"/>
            <a:ext cx="2237740" cy="445770"/>
          </a:xfrm>
          <a:prstGeom prst="rect">
            <a:avLst/>
          </a:prstGeom>
          <a:noFill/>
        </p:spPr>
        <p:txBody>
          <a:bodyPr wrap="square" rtlCol="0">
            <a:noAutofit/>
          </a:bodyPr>
          <a:p>
            <a:r>
              <a:rPr lang="en-US" sz="1800">
                <a:solidFill>
                  <a:schemeClr val="tx1"/>
                </a:solidFill>
                <a:uFillTx/>
                <a:latin typeface="Times New Roman" panose="02020603050405020304" pitchFamily="18" charset="0"/>
              </a:rPr>
              <a:t>i==j;</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7" name="文本框 16"/>
          <p:cNvSpPr txBox="1"/>
          <p:nvPr/>
        </p:nvSpPr>
        <p:spPr>
          <a:xfrm>
            <a:off x="2954655" y="4494530"/>
            <a:ext cx="3406140" cy="969010"/>
          </a:xfrm>
          <a:prstGeom prst="rect">
            <a:avLst/>
          </a:prstGeom>
          <a:noFill/>
        </p:spPr>
        <p:txBody>
          <a:bodyPr wrap="square" rtlCol="0">
            <a:noAutofit/>
          </a:bodyPr>
          <a:p>
            <a:r>
              <a:rPr lang="zh-CN" altLang="en-US" sz="1800">
                <a:latin typeface="Times New Roman" panose="02020603050405020304" pitchFamily="18" charset="0"/>
                <a:cs typeface="Times New Roman" panose="02020603050405020304" pitchFamily="18" charset="0"/>
              </a:rPr>
              <a:t>拆分两个等量的数组，递归</a:t>
            </a:r>
            <a:r>
              <a:rPr lang="zh-CN" altLang="en-US" sz="1800">
                <a:latin typeface="Times New Roman" panose="02020603050405020304" pitchFamily="18" charset="0"/>
                <a:cs typeface="Times New Roman" panose="02020603050405020304" pitchFamily="18" charset="0"/>
              </a:rPr>
              <a:t>拆分，然后合并，并返回进行回归；</a:t>
            </a:r>
            <a:endParaRPr lang="en-US" altLang="zh-CN" sz="18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8" name="文本框 17"/>
          <p:cNvSpPr txBox="1"/>
          <p:nvPr/>
        </p:nvSpPr>
        <p:spPr>
          <a:xfrm>
            <a:off x="6396355" y="4533265"/>
            <a:ext cx="2237740" cy="445770"/>
          </a:xfrm>
          <a:prstGeom prst="rect">
            <a:avLst/>
          </a:prstGeom>
          <a:noFill/>
        </p:spPr>
        <p:txBody>
          <a:bodyPr wrap="square" rtlCol="0">
            <a:noAutofit/>
          </a:bodyPr>
          <a:p>
            <a:r>
              <a:rPr lang="en-US" sz="1800">
                <a:uFillTx/>
                <a:latin typeface="Times New Roman" panose="02020603050405020304" pitchFamily="18" charset="0"/>
                <a:sym typeface="+mn-ea"/>
              </a:rPr>
              <a:t>i&lt;j;</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graphicFrame>
        <p:nvGraphicFramePr>
          <p:cNvPr id="10" name="表格 9"/>
          <p:cNvGraphicFramePr/>
          <p:nvPr/>
        </p:nvGraphicFramePr>
        <p:xfrm>
          <a:off x="2555875" y="1383665"/>
          <a:ext cx="4320000" cy="37211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72110">
                <a:tc>
                  <a:txBody>
                    <a:bodyPr/>
                    <a:p>
                      <a:pPr>
                        <a:buNone/>
                      </a:pPr>
                      <a:r>
                        <a:rPr lang="en-US" altLang="zh-CN" sz="1600" dirty="0">
                          <a:solidFill>
                            <a:srgbClr val="080808"/>
                          </a:solidFill>
                          <a:latin typeface="Times New Roman" panose="02020603050405020304" pitchFamily="18" charset="0"/>
                          <a:sym typeface="+mn-ea"/>
                        </a:rPr>
                        <a:t>32</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26</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53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87</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61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7" name="表格 6"/>
          <p:cNvGraphicFramePr/>
          <p:nvPr/>
        </p:nvGraphicFramePr>
        <p:xfrm>
          <a:off x="1907540" y="2637155"/>
          <a:ext cx="6400165"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8" name="表格 7"/>
          <p:cNvGraphicFramePr/>
          <p:nvPr/>
        </p:nvGraphicFramePr>
        <p:xfrm>
          <a:off x="4860290" y="198882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1" name="表格 10"/>
          <p:cNvGraphicFramePr/>
          <p:nvPr/>
        </p:nvGraphicFramePr>
        <p:xfrm>
          <a:off x="3636010" y="2637155"/>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5" name="表格 14"/>
          <p:cNvGraphicFramePr/>
          <p:nvPr/>
        </p:nvGraphicFramePr>
        <p:xfrm>
          <a:off x="6516370" y="2637155"/>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9" name="表格 18"/>
          <p:cNvGraphicFramePr/>
          <p:nvPr/>
        </p:nvGraphicFramePr>
        <p:xfrm>
          <a:off x="4788535" y="2637155"/>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1" name="表格 20"/>
          <p:cNvGraphicFramePr/>
          <p:nvPr/>
        </p:nvGraphicFramePr>
        <p:xfrm>
          <a:off x="2483485" y="198882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22" name="直接箭头连接符 21"/>
          <p:cNvCxnSpPr>
            <a:stCxn id="10" idx="2"/>
            <a:endCxn id="21" idx="0"/>
          </p:cNvCxnSpPr>
          <p:nvPr/>
        </p:nvCxnSpPr>
        <p:spPr>
          <a:xfrm flipH="1">
            <a:off x="3563620" y="1755775"/>
            <a:ext cx="1152525" cy="2330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4" name="直接箭头连接符 23"/>
          <p:cNvCxnSpPr>
            <a:stCxn id="10" idx="2"/>
            <a:endCxn id="8" idx="0"/>
          </p:cNvCxnSpPr>
          <p:nvPr/>
        </p:nvCxnSpPr>
        <p:spPr>
          <a:xfrm>
            <a:off x="4716145" y="1755775"/>
            <a:ext cx="1224280" cy="2330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5" name="直接箭头连接符 24"/>
          <p:cNvCxnSpPr>
            <a:stCxn id="21" idx="2"/>
            <a:endCxn id="7" idx="0"/>
          </p:cNvCxnSpPr>
          <p:nvPr/>
        </p:nvCxnSpPr>
        <p:spPr>
          <a:xfrm flipH="1">
            <a:off x="2447925" y="2369820"/>
            <a:ext cx="111569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7" name="直接箭头连接符 26"/>
          <p:cNvCxnSpPr>
            <a:stCxn id="8" idx="2"/>
            <a:endCxn id="19" idx="0"/>
          </p:cNvCxnSpPr>
          <p:nvPr/>
        </p:nvCxnSpPr>
        <p:spPr>
          <a:xfrm flipH="1">
            <a:off x="5328920" y="2369820"/>
            <a:ext cx="61150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9" name="直接箭头连接符 28"/>
          <p:cNvCxnSpPr>
            <a:stCxn id="21" idx="2"/>
            <a:endCxn id="11" idx="0"/>
          </p:cNvCxnSpPr>
          <p:nvPr/>
        </p:nvCxnSpPr>
        <p:spPr>
          <a:xfrm>
            <a:off x="3563620" y="2369820"/>
            <a:ext cx="61277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0" name="直接箭头连接符 29"/>
          <p:cNvCxnSpPr>
            <a:stCxn id="8" idx="2"/>
            <a:endCxn id="15" idx="0"/>
          </p:cNvCxnSpPr>
          <p:nvPr/>
        </p:nvCxnSpPr>
        <p:spPr>
          <a:xfrm>
            <a:off x="5940425" y="2369820"/>
            <a:ext cx="1116330"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graphicFrame>
        <p:nvGraphicFramePr>
          <p:cNvPr id="31" name="表格 30"/>
          <p:cNvGraphicFramePr/>
          <p:nvPr/>
        </p:nvGraphicFramePr>
        <p:xfrm>
          <a:off x="1763395"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3" name="表格 32"/>
          <p:cNvGraphicFramePr/>
          <p:nvPr/>
        </p:nvGraphicFramePr>
        <p:xfrm>
          <a:off x="2700020"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6" name="表格 35"/>
          <p:cNvGraphicFramePr/>
          <p:nvPr/>
        </p:nvGraphicFramePr>
        <p:xfrm>
          <a:off x="7164070"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7" name="表格 36"/>
          <p:cNvGraphicFramePr/>
          <p:nvPr/>
        </p:nvGraphicFramePr>
        <p:xfrm>
          <a:off x="6192520"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8" name="表格 37"/>
          <p:cNvGraphicFramePr/>
          <p:nvPr/>
        </p:nvGraphicFramePr>
        <p:xfrm>
          <a:off x="5580380"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9" name="表格 38"/>
          <p:cNvGraphicFramePr/>
          <p:nvPr/>
        </p:nvGraphicFramePr>
        <p:xfrm>
          <a:off x="4860290"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40" name="表格 39"/>
          <p:cNvGraphicFramePr/>
          <p:nvPr/>
        </p:nvGraphicFramePr>
        <p:xfrm>
          <a:off x="3347720"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41" name="表格 40"/>
          <p:cNvGraphicFramePr/>
          <p:nvPr/>
        </p:nvGraphicFramePr>
        <p:xfrm>
          <a:off x="4248785"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42" name="直接箭头连接符 41"/>
          <p:cNvCxnSpPr>
            <a:stCxn id="7" idx="2"/>
            <a:endCxn id="31" idx="0"/>
          </p:cNvCxnSpPr>
          <p:nvPr/>
        </p:nvCxnSpPr>
        <p:spPr>
          <a:xfrm flipH="1">
            <a:off x="2033270" y="3018155"/>
            <a:ext cx="414655"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3" name="直接箭头连接符 42"/>
          <p:cNvCxnSpPr>
            <a:stCxn id="7" idx="2"/>
            <a:endCxn id="33" idx="0"/>
          </p:cNvCxnSpPr>
          <p:nvPr/>
        </p:nvCxnSpPr>
        <p:spPr>
          <a:xfrm>
            <a:off x="2447925" y="3018155"/>
            <a:ext cx="52197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4" name="直接箭头连接符 43"/>
          <p:cNvCxnSpPr>
            <a:stCxn id="11" idx="2"/>
            <a:endCxn id="40" idx="0"/>
          </p:cNvCxnSpPr>
          <p:nvPr/>
        </p:nvCxnSpPr>
        <p:spPr>
          <a:xfrm flipH="1">
            <a:off x="3617595" y="3018155"/>
            <a:ext cx="55880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5" name="直接箭头连接符 44"/>
          <p:cNvCxnSpPr>
            <a:stCxn id="11" idx="2"/>
            <a:endCxn id="41" idx="0"/>
          </p:cNvCxnSpPr>
          <p:nvPr/>
        </p:nvCxnSpPr>
        <p:spPr>
          <a:xfrm>
            <a:off x="4176395" y="3018155"/>
            <a:ext cx="34226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6" name="直接箭头连接符 45"/>
          <p:cNvCxnSpPr>
            <a:stCxn id="19" idx="2"/>
            <a:endCxn id="39" idx="0"/>
          </p:cNvCxnSpPr>
          <p:nvPr/>
        </p:nvCxnSpPr>
        <p:spPr>
          <a:xfrm flipH="1">
            <a:off x="5130165" y="3018155"/>
            <a:ext cx="19875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7" name="直接箭头连接符 46"/>
          <p:cNvCxnSpPr>
            <a:stCxn id="19" idx="2"/>
            <a:endCxn id="38" idx="0"/>
          </p:cNvCxnSpPr>
          <p:nvPr/>
        </p:nvCxnSpPr>
        <p:spPr>
          <a:xfrm>
            <a:off x="5328920" y="3018155"/>
            <a:ext cx="52133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8" name="直接箭头连接符 47"/>
          <p:cNvCxnSpPr>
            <a:stCxn id="15" idx="2"/>
            <a:endCxn id="37" idx="0"/>
          </p:cNvCxnSpPr>
          <p:nvPr/>
        </p:nvCxnSpPr>
        <p:spPr>
          <a:xfrm flipH="1">
            <a:off x="6462395" y="3018155"/>
            <a:ext cx="594360"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50" name="直接箭头连接符 49"/>
          <p:cNvCxnSpPr>
            <a:stCxn id="15" idx="2"/>
            <a:endCxn id="36" idx="0"/>
          </p:cNvCxnSpPr>
          <p:nvPr/>
        </p:nvCxnSpPr>
        <p:spPr>
          <a:xfrm>
            <a:off x="7056755" y="3018155"/>
            <a:ext cx="37719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graphicFrame>
        <p:nvGraphicFramePr>
          <p:cNvPr id="52" name="表格 51"/>
          <p:cNvGraphicFramePr/>
          <p:nvPr/>
        </p:nvGraphicFramePr>
        <p:xfrm>
          <a:off x="1691640" y="4293235"/>
          <a:ext cx="1080135"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3" name="表格 52"/>
          <p:cNvGraphicFramePr/>
          <p:nvPr/>
        </p:nvGraphicFramePr>
        <p:xfrm>
          <a:off x="3060065" y="422148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4" name="表格 53"/>
          <p:cNvGraphicFramePr/>
          <p:nvPr/>
        </p:nvGraphicFramePr>
        <p:xfrm>
          <a:off x="4788535" y="422148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5" name="表格 54"/>
          <p:cNvGraphicFramePr/>
          <p:nvPr/>
        </p:nvGraphicFramePr>
        <p:xfrm>
          <a:off x="6732270" y="422148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6" name="表格 55"/>
          <p:cNvGraphicFramePr/>
          <p:nvPr/>
        </p:nvGraphicFramePr>
        <p:xfrm>
          <a:off x="2016125" y="494157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7" name="表格 56"/>
          <p:cNvGraphicFramePr/>
          <p:nvPr/>
        </p:nvGraphicFramePr>
        <p:xfrm>
          <a:off x="5220335" y="486918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8" name="表格 57"/>
          <p:cNvGraphicFramePr/>
          <p:nvPr/>
        </p:nvGraphicFramePr>
        <p:xfrm>
          <a:off x="2736850" y="558927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080808"/>
                          </a:solidFill>
                          <a:latin typeface="Times New Roman" panose="02020603050405020304" pitchFamily="18" charset="0"/>
                          <a:sym typeface="+mn-ea"/>
                        </a:rPr>
                        <a:t>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26</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32</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53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61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87</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59" name="直接箭头连接符 58"/>
          <p:cNvCxnSpPr>
            <a:stCxn id="31" idx="2"/>
            <a:endCxn id="52" idx="0"/>
          </p:cNvCxnSpPr>
          <p:nvPr/>
        </p:nvCxnSpPr>
        <p:spPr>
          <a:xfrm>
            <a:off x="2033270" y="3594100"/>
            <a:ext cx="198755" cy="6991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0" name="直接箭头连接符 59"/>
          <p:cNvCxnSpPr>
            <a:stCxn id="33" idx="2"/>
            <a:endCxn id="52" idx="0"/>
          </p:cNvCxnSpPr>
          <p:nvPr/>
        </p:nvCxnSpPr>
        <p:spPr>
          <a:xfrm flipH="1">
            <a:off x="2232025" y="3594100"/>
            <a:ext cx="737870" cy="6991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1" name="直接箭头连接符 60"/>
          <p:cNvCxnSpPr>
            <a:stCxn id="40" idx="2"/>
            <a:endCxn id="53" idx="0"/>
          </p:cNvCxnSpPr>
          <p:nvPr/>
        </p:nvCxnSpPr>
        <p:spPr>
          <a:xfrm flipH="1">
            <a:off x="3600450" y="3594100"/>
            <a:ext cx="17145" cy="62738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2" name="直接箭头连接符 61"/>
          <p:cNvCxnSpPr>
            <a:stCxn id="41" idx="2"/>
            <a:endCxn id="53" idx="0"/>
          </p:cNvCxnSpPr>
          <p:nvPr/>
        </p:nvCxnSpPr>
        <p:spPr>
          <a:xfrm flipH="1">
            <a:off x="3600450" y="3610610"/>
            <a:ext cx="918210"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3" name="直接箭头连接符 62"/>
          <p:cNvCxnSpPr>
            <a:stCxn id="39" idx="2"/>
            <a:endCxn id="54" idx="0"/>
          </p:cNvCxnSpPr>
          <p:nvPr/>
        </p:nvCxnSpPr>
        <p:spPr>
          <a:xfrm>
            <a:off x="5130165" y="3610610"/>
            <a:ext cx="198755"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4" name="直接箭头连接符 63"/>
          <p:cNvCxnSpPr>
            <a:stCxn id="38" idx="2"/>
            <a:endCxn id="54" idx="0"/>
          </p:cNvCxnSpPr>
          <p:nvPr/>
        </p:nvCxnSpPr>
        <p:spPr>
          <a:xfrm flipH="1">
            <a:off x="5328920" y="3610610"/>
            <a:ext cx="521335"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5" name="直接箭头连接符 64"/>
          <p:cNvCxnSpPr>
            <a:stCxn id="37" idx="2"/>
            <a:endCxn id="55" idx="0"/>
          </p:cNvCxnSpPr>
          <p:nvPr/>
        </p:nvCxnSpPr>
        <p:spPr>
          <a:xfrm>
            <a:off x="6462395" y="3610610"/>
            <a:ext cx="810260"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6" name="直接箭头连接符 65"/>
          <p:cNvCxnSpPr>
            <a:stCxn id="36" idx="2"/>
            <a:endCxn id="55" idx="0"/>
          </p:cNvCxnSpPr>
          <p:nvPr/>
        </p:nvCxnSpPr>
        <p:spPr>
          <a:xfrm flipH="1">
            <a:off x="7272655" y="3594100"/>
            <a:ext cx="161290" cy="62738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7" name="直接箭头连接符 66"/>
          <p:cNvCxnSpPr>
            <a:stCxn id="52" idx="2"/>
            <a:endCxn id="56" idx="0"/>
          </p:cNvCxnSpPr>
          <p:nvPr/>
        </p:nvCxnSpPr>
        <p:spPr>
          <a:xfrm>
            <a:off x="2232025" y="4674235"/>
            <a:ext cx="86423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8" name="直接箭头连接符 67"/>
          <p:cNvCxnSpPr>
            <a:stCxn id="53" idx="2"/>
            <a:endCxn id="56" idx="0"/>
          </p:cNvCxnSpPr>
          <p:nvPr/>
        </p:nvCxnSpPr>
        <p:spPr>
          <a:xfrm flipH="1">
            <a:off x="3096260" y="4602480"/>
            <a:ext cx="504190" cy="33909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9" name="直接箭头连接符 68"/>
          <p:cNvCxnSpPr>
            <a:stCxn id="54" idx="2"/>
            <a:endCxn id="57" idx="0"/>
          </p:cNvCxnSpPr>
          <p:nvPr/>
        </p:nvCxnSpPr>
        <p:spPr>
          <a:xfrm>
            <a:off x="5328920" y="4602480"/>
            <a:ext cx="971550"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1" name="直接箭头连接符 70"/>
          <p:cNvCxnSpPr>
            <a:stCxn id="56" idx="2"/>
            <a:endCxn id="58" idx="0"/>
          </p:cNvCxnSpPr>
          <p:nvPr/>
        </p:nvCxnSpPr>
        <p:spPr>
          <a:xfrm>
            <a:off x="3096260" y="5322570"/>
            <a:ext cx="1800860"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4" name="矩形 73"/>
          <p:cNvSpPr/>
          <p:nvPr/>
        </p:nvSpPr>
        <p:spPr>
          <a:xfrm>
            <a:off x="1619885" y="1196975"/>
            <a:ext cx="6397625" cy="2592070"/>
          </a:xfrm>
          <a:prstGeom prst="rect">
            <a:avLst/>
          </a:prstGeom>
          <a:noFill/>
          <a:ln w="28575" cap="flat" cmpd="sng" algn="ctr">
            <a:solidFill>
              <a:srgbClr val="FF0000"/>
            </a:solidFill>
            <a:prstDash val="sys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5" name="文本框 74"/>
          <p:cNvSpPr txBox="1"/>
          <p:nvPr/>
        </p:nvSpPr>
        <p:spPr>
          <a:xfrm>
            <a:off x="170180" y="2132965"/>
            <a:ext cx="1379855" cy="716915"/>
          </a:xfrm>
          <a:prstGeom prst="rect">
            <a:avLst/>
          </a:prstGeom>
          <a:noFill/>
        </p:spPr>
        <p:txBody>
          <a:bodyPr wrap="square" rtlCol="0">
            <a:noAutofit/>
          </a:bodyPr>
          <a:p>
            <a:r>
              <a:rPr lang="zh-CN" altLang="en-US"/>
              <a:t>拆分：</a:t>
            </a:r>
            <a:r>
              <a:rPr lang="zh-CN" altLang="en-US"/>
              <a:t>递进</a:t>
            </a:r>
            <a:endParaRPr lang="zh-CN" altLang="en-US"/>
          </a:p>
        </p:txBody>
      </p:sp>
      <p:cxnSp>
        <p:nvCxnSpPr>
          <p:cNvPr id="76" name="直接箭头连接符 75"/>
          <p:cNvCxnSpPr>
            <a:stCxn id="55" idx="2"/>
            <a:endCxn id="57" idx="0"/>
          </p:cNvCxnSpPr>
          <p:nvPr/>
        </p:nvCxnSpPr>
        <p:spPr>
          <a:xfrm flipH="1">
            <a:off x="6300470" y="4602480"/>
            <a:ext cx="972185"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7" name="直接箭头连接符 76"/>
          <p:cNvCxnSpPr>
            <a:stCxn id="57" idx="2"/>
            <a:endCxn id="58" idx="0"/>
          </p:cNvCxnSpPr>
          <p:nvPr/>
        </p:nvCxnSpPr>
        <p:spPr>
          <a:xfrm flipH="1">
            <a:off x="4897120" y="5250180"/>
            <a:ext cx="1403350" cy="33909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8" name="矩形 77"/>
          <p:cNvSpPr/>
          <p:nvPr/>
        </p:nvSpPr>
        <p:spPr>
          <a:xfrm>
            <a:off x="1619885" y="4077335"/>
            <a:ext cx="6322060" cy="2155190"/>
          </a:xfrm>
          <a:prstGeom prst="rect">
            <a:avLst/>
          </a:prstGeom>
          <a:noFill/>
          <a:ln w="28575" cap="flat" cmpd="sng" algn="ctr">
            <a:solidFill>
              <a:srgbClr val="0000FF"/>
            </a:solidFill>
            <a:prstDash val="sys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9" name="文本框 78"/>
          <p:cNvSpPr txBox="1"/>
          <p:nvPr/>
        </p:nvSpPr>
        <p:spPr>
          <a:xfrm>
            <a:off x="179705" y="4602480"/>
            <a:ext cx="1379855" cy="716915"/>
          </a:xfrm>
          <a:prstGeom prst="rect">
            <a:avLst/>
          </a:prstGeom>
          <a:noFill/>
        </p:spPr>
        <p:txBody>
          <a:bodyPr wrap="square" rtlCol="0">
            <a:noAutofit/>
          </a:bodyPr>
          <a:p>
            <a:r>
              <a:rPr lang="zh-CN" altLang="en-US"/>
              <a:t>合并：</a:t>
            </a:r>
            <a:r>
              <a:rPr lang="zh-CN" altLang="en-US"/>
              <a:t>回归</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additive="base">
                                        <p:cTn id="29" dur="500" fill="hold"/>
                                        <p:tgtEl>
                                          <p:spTgt spid="29"/>
                                        </p:tgtEl>
                                        <p:attrNameLst>
                                          <p:attrName>ppt_x</p:attrName>
                                        </p:attrNameLst>
                                      </p:cBhvr>
                                      <p:tavLst>
                                        <p:tav tm="0">
                                          <p:val>
                                            <p:strVal val="#ppt_x"/>
                                          </p:val>
                                        </p:tav>
                                        <p:tav tm="100000">
                                          <p:val>
                                            <p:strVal val="#ppt_x"/>
                                          </p:val>
                                        </p:tav>
                                      </p:tavLst>
                                    </p:anim>
                                    <p:anim calcmode="lin" valueType="num">
                                      <p:cBhvr additive="base">
                                        <p:cTn id="30" dur="500" fill="hold"/>
                                        <p:tgtEl>
                                          <p:spTgt spid="2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anim calcmode="lin" valueType="num">
                                      <p:cBhvr additive="base">
                                        <p:cTn id="33" dur="500" fill="hold"/>
                                        <p:tgtEl>
                                          <p:spTgt spid="27"/>
                                        </p:tgtEl>
                                        <p:attrNameLst>
                                          <p:attrName>ppt_x</p:attrName>
                                        </p:attrNameLst>
                                      </p:cBhvr>
                                      <p:tavLst>
                                        <p:tav tm="0">
                                          <p:val>
                                            <p:strVal val="#ppt_x"/>
                                          </p:val>
                                        </p:tav>
                                        <p:tav tm="100000">
                                          <p:val>
                                            <p:strVal val="#ppt_x"/>
                                          </p:val>
                                        </p:tav>
                                      </p:tavLst>
                                    </p:anim>
                                    <p:anim calcmode="lin" valueType="num">
                                      <p:cBhvr additive="base">
                                        <p:cTn id="34" dur="500" fill="hold"/>
                                        <p:tgtEl>
                                          <p:spTgt spid="27"/>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ppt_x"/>
                                          </p:val>
                                        </p:tav>
                                        <p:tav tm="100000">
                                          <p:val>
                                            <p:strVal val="#ppt_x"/>
                                          </p:val>
                                        </p:tav>
                                      </p:tavLst>
                                    </p:anim>
                                    <p:anim calcmode="lin" valueType="num">
                                      <p:cBhvr additive="base">
                                        <p:cTn id="38" dur="500" fill="hold"/>
                                        <p:tgtEl>
                                          <p:spTgt spid="30"/>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ppt_x"/>
                                          </p:val>
                                        </p:tav>
                                        <p:tav tm="100000">
                                          <p:val>
                                            <p:strVal val="#ppt_x"/>
                                          </p:val>
                                        </p:tav>
                                      </p:tavLst>
                                    </p:anim>
                                    <p:anim calcmode="lin" valueType="num">
                                      <p:cBhvr additive="base">
                                        <p:cTn id="42" dur="500" fill="hold"/>
                                        <p:tgtEl>
                                          <p:spTgt spid="7"/>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ppt_x"/>
                                          </p:val>
                                        </p:tav>
                                        <p:tav tm="100000">
                                          <p:val>
                                            <p:strVal val="#ppt_x"/>
                                          </p:val>
                                        </p:tav>
                                      </p:tavLst>
                                    </p:anim>
                                    <p:anim calcmode="lin" valueType="num">
                                      <p:cBhvr additive="base">
                                        <p:cTn id="5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43"/>
                                        </p:tgtEl>
                                        <p:attrNameLst>
                                          <p:attrName>style.visibility</p:attrName>
                                        </p:attrNameLst>
                                      </p:cBhvr>
                                      <p:to>
                                        <p:strVal val="visible"/>
                                      </p:to>
                                    </p:set>
                                    <p:anim calcmode="lin" valueType="num">
                                      <p:cBhvr additive="base">
                                        <p:cTn id="59" dur="500" fill="hold"/>
                                        <p:tgtEl>
                                          <p:spTgt spid="43"/>
                                        </p:tgtEl>
                                        <p:attrNameLst>
                                          <p:attrName>ppt_x</p:attrName>
                                        </p:attrNameLst>
                                      </p:cBhvr>
                                      <p:tavLst>
                                        <p:tav tm="0">
                                          <p:val>
                                            <p:strVal val="#ppt_x"/>
                                          </p:val>
                                        </p:tav>
                                        <p:tav tm="100000">
                                          <p:val>
                                            <p:strVal val="#ppt_x"/>
                                          </p:val>
                                        </p:tav>
                                      </p:tavLst>
                                    </p:anim>
                                    <p:anim calcmode="lin" valueType="num">
                                      <p:cBhvr additive="base">
                                        <p:cTn id="60" dur="500" fill="hold"/>
                                        <p:tgtEl>
                                          <p:spTgt spid="43"/>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2"/>
                                        </p:tgtEl>
                                        <p:attrNameLst>
                                          <p:attrName>style.visibility</p:attrName>
                                        </p:attrNameLst>
                                      </p:cBhvr>
                                      <p:to>
                                        <p:strVal val="visible"/>
                                      </p:to>
                                    </p:set>
                                    <p:anim calcmode="lin" valueType="num">
                                      <p:cBhvr additive="base">
                                        <p:cTn id="63" dur="500" fill="hold"/>
                                        <p:tgtEl>
                                          <p:spTgt spid="42"/>
                                        </p:tgtEl>
                                        <p:attrNameLst>
                                          <p:attrName>ppt_x</p:attrName>
                                        </p:attrNameLst>
                                      </p:cBhvr>
                                      <p:tavLst>
                                        <p:tav tm="0">
                                          <p:val>
                                            <p:strVal val="#ppt_x"/>
                                          </p:val>
                                        </p:tav>
                                        <p:tav tm="100000">
                                          <p:val>
                                            <p:strVal val="#ppt_x"/>
                                          </p:val>
                                        </p:tav>
                                      </p:tavLst>
                                    </p:anim>
                                    <p:anim calcmode="lin" valueType="num">
                                      <p:cBhvr additive="base">
                                        <p:cTn id="64" dur="500" fill="hold"/>
                                        <p:tgtEl>
                                          <p:spTgt spid="42"/>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44"/>
                                        </p:tgtEl>
                                        <p:attrNameLst>
                                          <p:attrName>style.visibility</p:attrName>
                                        </p:attrNameLst>
                                      </p:cBhvr>
                                      <p:to>
                                        <p:strVal val="visible"/>
                                      </p:to>
                                    </p:set>
                                    <p:anim calcmode="lin" valueType="num">
                                      <p:cBhvr additive="base">
                                        <p:cTn id="67" dur="500" fill="hold"/>
                                        <p:tgtEl>
                                          <p:spTgt spid="44"/>
                                        </p:tgtEl>
                                        <p:attrNameLst>
                                          <p:attrName>ppt_x</p:attrName>
                                        </p:attrNameLst>
                                      </p:cBhvr>
                                      <p:tavLst>
                                        <p:tav tm="0">
                                          <p:val>
                                            <p:strVal val="#ppt_x"/>
                                          </p:val>
                                        </p:tav>
                                        <p:tav tm="100000">
                                          <p:val>
                                            <p:strVal val="#ppt_x"/>
                                          </p:val>
                                        </p:tav>
                                      </p:tavLst>
                                    </p:anim>
                                    <p:anim calcmode="lin" valueType="num">
                                      <p:cBhvr additive="base">
                                        <p:cTn id="68" dur="500" fill="hold"/>
                                        <p:tgtEl>
                                          <p:spTgt spid="44"/>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45"/>
                                        </p:tgtEl>
                                        <p:attrNameLst>
                                          <p:attrName>style.visibility</p:attrName>
                                        </p:attrNameLst>
                                      </p:cBhvr>
                                      <p:to>
                                        <p:strVal val="visible"/>
                                      </p:to>
                                    </p:set>
                                    <p:anim calcmode="lin" valueType="num">
                                      <p:cBhvr additive="base">
                                        <p:cTn id="71" dur="500" fill="hold"/>
                                        <p:tgtEl>
                                          <p:spTgt spid="45"/>
                                        </p:tgtEl>
                                        <p:attrNameLst>
                                          <p:attrName>ppt_x</p:attrName>
                                        </p:attrNameLst>
                                      </p:cBhvr>
                                      <p:tavLst>
                                        <p:tav tm="0">
                                          <p:val>
                                            <p:strVal val="#ppt_x"/>
                                          </p:val>
                                        </p:tav>
                                        <p:tav tm="100000">
                                          <p:val>
                                            <p:strVal val="#ppt_x"/>
                                          </p:val>
                                        </p:tav>
                                      </p:tavLst>
                                    </p:anim>
                                    <p:anim calcmode="lin" valueType="num">
                                      <p:cBhvr additive="base">
                                        <p:cTn id="72" dur="500" fill="hold"/>
                                        <p:tgtEl>
                                          <p:spTgt spid="45"/>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46"/>
                                        </p:tgtEl>
                                        <p:attrNameLst>
                                          <p:attrName>style.visibility</p:attrName>
                                        </p:attrNameLst>
                                      </p:cBhvr>
                                      <p:to>
                                        <p:strVal val="visible"/>
                                      </p:to>
                                    </p:set>
                                    <p:anim calcmode="lin" valueType="num">
                                      <p:cBhvr additive="base">
                                        <p:cTn id="75" dur="500" fill="hold"/>
                                        <p:tgtEl>
                                          <p:spTgt spid="46"/>
                                        </p:tgtEl>
                                        <p:attrNameLst>
                                          <p:attrName>ppt_x</p:attrName>
                                        </p:attrNameLst>
                                      </p:cBhvr>
                                      <p:tavLst>
                                        <p:tav tm="0">
                                          <p:val>
                                            <p:strVal val="#ppt_x"/>
                                          </p:val>
                                        </p:tav>
                                        <p:tav tm="100000">
                                          <p:val>
                                            <p:strVal val="#ppt_x"/>
                                          </p:val>
                                        </p:tav>
                                      </p:tavLst>
                                    </p:anim>
                                    <p:anim calcmode="lin" valueType="num">
                                      <p:cBhvr additive="base">
                                        <p:cTn id="76" dur="500" fill="hold"/>
                                        <p:tgtEl>
                                          <p:spTgt spid="46"/>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47"/>
                                        </p:tgtEl>
                                        <p:attrNameLst>
                                          <p:attrName>style.visibility</p:attrName>
                                        </p:attrNameLst>
                                      </p:cBhvr>
                                      <p:to>
                                        <p:strVal val="visible"/>
                                      </p:to>
                                    </p:set>
                                    <p:anim calcmode="lin" valueType="num">
                                      <p:cBhvr additive="base">
                                        <p:cTn id="79" dur="500" fill="hold"/>
                                        <p:tgtEl>
                                          <p:spTgt spid="47"/>
                                        </p:tgtEl>
                                        <p:attrNameLst>
                                          <p:attrName>ppt_x</p:attrName>
                                        </p:attrNameLst>
                                      </p:cBhvr>
                                      <p:tavLst>
                                        <p:tav tm="0">
                                          <p:val>
                                            <p:strVal val="#ppt_x"/>
                                          </p:val>
                                        </p:tav>
                                        <p:tav tm="100000">
                                          <p:val>
                                            <p:strVal val="#ppt_x"/>
                                          </p:val>
                                        </p:tav>
                                      </p:tavLst>
                                    </p:anim>
                                    <p:anim calcmode="lin" valueType="num">
                                      <p:cBhvr additive="base">
                                        <p:cTn id="80" dur="500" fill="hold"/>
                                        <p:tgtEl>
                                          <p:spTgt spid="47"/>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8"/>
                                        </p:tgtEl>
                                        <p:attrNameLst>
                                          <p:attrName>style.visibility</p:attrName>
                                        </p:attrNameLst>
                                      </p:cBhvr>
                                      <p:to>
                                        <p:strVal val="visible"/>
                                      </p:to>
                                    </p:set>
                                    <p:anim calcmode="lin" valueType="num">
                                      <p:cBhvr additive="base">
                                        <p:cTn id="83" dur="500" fill="hold"/>
                                        <p:tgtEl>
                                          <p:spTgt spid="48"/>
                                        </p:tgtEl>
                                        <p:attrNameLst>
                                          <p:attrName>ppt_x</p:attrName>
                                        </p:attrNameLst>
                                      </p:cBhvr>
                                      <p:tavLst>
                                        <p:tav tm="0">
                                          <p:val>
                                            <p:strVal val="#ppt_x"/>
                                          </p:val>
                                        </p:tav>
                                        <p:tav tm="100000">
                                          <p:val>
                                            <p:strVal val="#ppt_x"/>
                                          </p:val>
                                        </p:tav>
                                      </p:tavLst>
                                    </p:anim>
                                    <p:anim calcmode="lin" valueType="num">
                                      <p:cBhvr additive="base">
                                        <p:cTn id="84" dur="500" fill="hold"/>
                                        <p:tgtEl>
                                          <p:spTgt spid="48"/>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50"/>
                                        </p:tgtEl>
                                        <p:attrNameLst>
                                          <p:attrName>style.visibility</p:attrName>
                                        </p:attrNameLst>
                                      </p:cBhvr>
                                      <p:to>
                                        <p:strVal val="visible"/>
                                      </p:to>
                                    </p:set>
                                    <p:anim calcmode="lin" valueType="num">
                                      <p:cBhvr additive="base">
                                        <p:cTn id="87" dur="500" fill="hold"/>
                                        <p:tgtEl>
                                          <p:spTgt spid="50"/>
                                        </p:tgtEl>
                                        <p:attrNameLst>
                                          <p:attrName>ppt_x</p:attrName>
                                        </p:attrNameLst>
                                      </p:cBhvr>
                                      <p:tavLst>
                                        <p:tav tm="0">
                                          <p:val>
                                            <p:strVal val="#ppt_x"/>
                                          </p:val>
                                        </p:tav>
                                        <p:tav tm="100000">
                                          <p:val>
                                            <p:strVal val="#ppt_x"/>
                                          </p:val>
                                        </p:tav>
                                      </p:tavLst>
                                    </p:anim>
                                    <p:anim calcmode="lin" valueType="num">
                                      <p:cBhvr additive="base">
                                        <p:cTn id="88" dur="500" fill="hold"/>
                                        <p:tgtEl>
                                          <p:spTgt spid="50"/>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31"/>
                                        </p:tgtEl>
                                        <p:attrNameLst>
                                          <p:attrName>style.visibility</p:attrName>
                                        </p:attrNameLst>
                                      </p:cBhvr>
                                      <p:to>
                                        <p:strVal val="visible"/>
                                      </p:to>
                                    </p:set>
                                    <p:anim calcmode="lin" valueType="num">
                                      <p:cBhvr additive="base">
                                        <p:cTn id="91" dur="500" fill="hold"/>
                                        <p:tgtEl>
                                          <p:spTgt spid="31"/>
                                        </p:tgtEl>
                                        <p:attrNameLst>
                                          <p:attrName>ppt_x</p:attrName>
                                        </p:attrNameLst>
                                      </p:cBhvr>
                                      <p:tavLst>
                                        <p:tav tm="0">
                                          <p:val>
                                            <p:strVal val="#ppt_x"/>
                                          </p:val>
                                        </p:tav>
                                        <p:tav tm="100000">
                                          <p:val>
                                            <p:strVal val="#ppt_x"/>
                                          </p:val>
                                        </p:tav>
                                      </p:tavLst>
                                    </p:anim>
                                    <p:anim calcmode="lin" valueType="num">
                                      <p:cBhvr additive="base">
                                        <p:cTn id="92" dur="500" fill="hold"/>
                                        <p:tgtEl>
                                          <p:spTgt spid="31"/>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3"/>
                                        </p:tgtEl>
                                        <p:attrNameLst>
                                          <p:attrName>style.visibility</p:attrName>
                                        </p:attrNameLst>
                                      </p:cBhvr>
                                      <p:to>
                                        <p:strVal val="visible"/>
                                      </p:to>
                                    </p:set>
                                    <p:anim calcmode="lin" valueType="num">
                                      <p:cBhvr additive="base">
                                        <p:cTn id="95" dur="500" fill="hold"/>
                                        <p:tgtEl>
                                          <p:spTgt spid="33"/>
                                        </p:tgtEl>
                                        <p:attrNameLst>
                                          <p:attrName>ppt_x</p:attrName>
                                        </p:attrNameLst>
                                      </p:cBhvr>
                                      <p:tavLst>
                                        <p:tav tm="0">
                                          <p:val>
                                            <p:strVal val="#ppt_x"/>
                                          </p:val>
                                        </p:tav>
                                        <p:tav tm="100000">
                                          <p:val>
                                            <p:strVal val="#ppt_x"/>
                                          </p:val>
                                        </p:tav>
                                      </p:tavLst>
                                    </p:anim>
                                    <p:anim calcmode="lin" valueType="num">
                                      <p:cBhvr additive="base">
                                        <p:cTn id="96" dur="500" fill="hold"/>
                                        <p:tgtEl>
                                          <p:spTgt spid="33"/>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0"/>
                                        </p:tgtEl>
                                        <p:attrNameLst>
                                          <p:attrName>style.visibility</p:attrName>
                                        </p:attrNameLst>
                                      </p:cBhvr>
                                      <p:to>
                                        <p:strVal val="visible"/>
                                      </p:to>
                                    </p:set>
                                    <p:anim calcmode="lin" valueType="num">
                                      <p:cBhvr additive="base">
                                        <p:cTn id="99" dur="500" fill="hold"/>
                                        <p:tgtEl>
                                          <p:spTgt spid="40"/>
                                        </p:tgtEl>
                                        <p:attrNameLst>
                                          <p:attrName>ppt_x</p:attrName>
                                        </p:attrNameLst>
                                      </p:cBhvr>
                                      <p:tavLst>
                                        <p:tav tm="0">
                                          <p:val>
                                            <p:strVal val="#ppt_x"/>
                                          </p:val>
                                        </p:tav>
                                        <p:tav tm="100000">
                                          <p:val>
                                            <p:strVal val="#ppt_x"/>
                                          </p:val>
                                        </p:tav>
                                      </p:tavLst>
                                    </p:anim>
                                    <p:anim calcmode="lin" valueType="num">
                                      <p:cBhvr additive="base">
                                        <p:cTn id="100" dur="500" fill="hold"/>
                                        <p:tgtEl>
                                          <p:spTgt spid="40"/>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41"/>
                                        </p:tgtEl>
                                        <p:attrNameLst>
                                          <p:attrName>style.visibility</p:attrName>
                                        </p:attrNameLst>
                                      </p:cBhvr>
                                      <p:to>
                                        <p:strVal val="visible"/>
                                      </p:to>
                                    </p:set>
                                    <p:anim calcmode="lin" valueType="num">
                                      <p:cBhvr additive="base">
                                        <p:cTn id="103" dur="500" fill="hold"/>
                                        <p:tgtEl>
                                          <p:spTgt spid="41"/>
                                        </p:tgtEl>
                                        <p:attrNameLst>
                                          <p:attrName>ppt_x</p:attrName>
                                        </p:attrNameLst>
                                      </p:cBhvr>
                                      <p:tavLst>
                                        <p:tav tm="0">
                                          <p:val>
                                            <p:strVal val="#ppt_x"/>
                                          </p:val>
                                        </p:tav>
                                        <p:tav tm="100000">
                                          <p:val>
                                            <p:strVal val="#ppt_x"/>
                                          </p:val>
                                        </p:tav>
                                      </p:tavLst>
                                    </p:anim>
                                    <p:anim calcmode="lin" valueType="num">
                                      <p:cBhvr additive="base">
                                        <p:cTn id="104" dur="500" fill="hold"/>
                                        <p:tgtEl>
                                          <p:spTgt spid="41"/>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39"/>
                                        </p:tgtEl>
                                        <p:attrNameLst>
                                          <p:attrName>style.visibility</p:attrName>
                                        </p:attrNameLst>
                                      </p:cBhvr>
                                      <p:to>
                                        <p:strVal val="visible"/>
                                      </p:to>
                                    </p:set>
                                    <p:anim calcmode="lin" valueType="num">
                                      <p:cBhvr additive="base">
                                        <p:cTn id="107" dur="500" fill="hold"/>
                                        <p:tgtEl>
                                          <p:spTgt spid="39"/>
                                        </p:tgtEl>
                                        <p:attrNameLst>
                                          <p:attrName>ppt_x</p:attrName>
                                        </p:attrNameLst>
                                      </p:cBhvr>
                                      <p:tavLst>
                                        <p:tav tm="0">
                                          <p:val>
                                            <p:strVal val="#ppt_x"/>
                                          </p:val>
                                        </p:tav>
                                        <p:tav tm="100000">
                                          <p:val>
                                            <p:strVal val="#ppt_x"/>
                                          </p:val>
                                        </p:tav>
                                      </p:tavLst>
                                    </p:anim>
                                    <p:anim calcmode="lin" valueType="num">
                                      <p:cBhvr additive="base">
                                        <p:cTn id="108" dur="500" fill="hold"/>
                                        <p:tgtEl>
                                          <p:spTgt spid="39"/>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38"/>
                                        </p:tgtEl>
                                        <p:attrNameLst>
                                          <p:attrName>style.visibility</p:attrName>
                                        </p:attrNameLst>
                                      </p:cBhvr>
                                      <p:to>
                                        <p:strVal val="visible"/>
                                      </p:to>
                                    </p:set>
                                    <p:anim calcmode="lin" valueType="num">
                                      <p:cBhvr additive="base">
                                        <p:cTn id="111" dur="500" fill="hold"/>
                                        <p:tgtEl>
                                          <p:spTgt spid="38"/>
                                        </p:tgtEl>
                                        <p:attrNameLst>
                                          <p:attrName>ppt_x</p:attrName>
                                        </p:attrNameLst>
                                      </p:cBhvr>
                                      <p:tavLst>
                                        <p:tav tm="0">
                                          <p:val>
                                            <p:strVal val="#ppt_x"/>
                                          </p:val>
                                        </p:tav>
                                        <p:tav tm="100000">
                                          <p:val>
                                            <p:strVal val="#ppt_x"/>
                                          </p:val>
                                        </p:tav>
                                      </p:tavLst>
                                    </p:anim>
                                    <p:anim calcmode="lin" valueType="num">
                                      <p:cBhvr additive="base">
                                        <p:cTn id="112" dur="500" fill="hold"/>
                                        <p:tgtEl>
                                          <p:spTgt spid="38"/>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37"/>
                                        </p:tgtEl>
                                        <p:attrNameLst>
                                          <p:attrName>style.visibility</p:attrName>
                                        </p:attrNameLst>
                                      </p:cBhvr>
                                      <p:to>
                                        <p:strVal val="visible"/>
                                      </p:to>
                                    </p:set>
                                    <p:anim calcmode="lin" valueType="num">
                                      <p:cBhvr additive="base">
                                        <p:cTn id="115" dur="500" fill="hold"/>
                                        <p:tgtEl>
                                          <p:spTgt spid="37"/>
                                        </p:tgtEl>
                                        <p:attrNameLst>
                                          <p:attrName>ppt_x</p:attrName>
                                        </p:attrNameLst>
                                      </p:cBhvr>
                                      <p:tavLst>
                                        <p:tav tm="0">
                                          <p:val>
                                            <p:strVal val="#ppt_x"/>
                                          </p:val>
                                        </p:tav>
                                        <p:tav tm="100000">
                                          <p:val>
                                            <p:strVal val="#ppt_x"/>
                                          </p:val>
                                        </p:tav>
                                      </p:tavLst>
                                    </p:anim>
                                    <p:anim calcmode="lin" valueType="num">
                                      <p:cBhvr additive="base">
                                        <p:cTn id="116" dur="500" fill="hold"/>
                                        <p:tgtEl>
                                          <p:spTgt spid="37"/>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36"/>
                                        </p:tgtEl>
                                        <p:attrNameLst>
                                          <p:attrName>style.visibility</p:attrName>
                                        </p:attrNameLst>
                                      </p:cBhvr>
                                      <p:to>
                                        <p:strVal val="visible"/>
                                      </p:to>
                                    </p:set>
                                    <p:anim calcmode="lin" valueType="num">
                                      <p:cBhvr additive="base">
                                        <p:cTn id="119" dur="500" fill="hold"/>
                                        <p:tgtEl>
                                          <p:spTgt spid="36"/>
                                        </p:tgtEl>
                                        <p:attrNameLst>
                                          <p:attrName>ppt_x</p:attrName>
                                        </p:attrNameLst>
                                      </p:cBhvr>
                                      <p:tavLst>
                                        <p:tav tm="0">
                                          <p:val>
                                            <p:strVal val="#ppt_x"/>
                                          </p:val>
                                        </p:tav>
                                        <p:tav tm="100000">
                                          <p:val>
                                            <p:strVal val="#ppt_x"/>
                                          </p:val>
                                        </p:tav>
                                      </p:tavLst>
                                    </p:anim>
                                    <p:anim calcmode="lin" valueType="num">
                                      <p:cBhvr additive="base">
                                        <p:cTn id="12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74"/>
                                        </p:tgtEl>
                                        <p:attrNameLst>
                                          <p:attrName>style.visibility</p:attrName>
                                        </p:attrNameLst>
                                      </p:cBhvr>
                                      <p:to>
                                        <p:strVal val="visible"/>
                                      </p:to>
                                    </p:set>
                                    <p:anim calcmode="lin" valueType="num">
                                      <p:cBhvr additive="base">
                                        <p:cTn id="125" dur="500" fill="hold"/>
                                        <p:tgtEl>
                                          <p:spTgt spid="74"/>
                                        </p:tgtEl>
                                        <p:attrNameLst>
                                          <p:attrName>ppt_x</p:attrName>
                                        </p:attrNameLst>
                                      </p:cBhvr>
                                      <p:tavLst>
                                        <p:tav tm="0">
                                          <p:val>
                                            <p:strVal val="#ppt_x"/>
                                          </p:val>
                                        </p:tav>
                                        <p:tav tm="100000">
                                          <p:val>
                                            <p:strVal val="#ppt_x"/>
                                          </p:val>
                                        </p:tav>
                                      </p:tavLst>
                                    </p:anim>
                                    <p:anim calcmode="lin" valueType="num">
                                      <p:cBhvr additive="base">
                                        <p:cTn id="126" dur="500" fill="hold"/>
                                        <p:tgtEl>
                                          <p:spTgt spid="74"/>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75"/>
                                        </p:tgtEl>
                                        <p:attrNameLst>
                                          <p:attrName>style.visibility</p:attrName>
                                        </p:attrNameLst>
                                      </p:cBhvr>
                                      <p:to>
                                        <p:strVal val="visible"/>
                                      </p:to>
                                    </p:set>
                                    <p:anim calcmode="lin" valueType="num">
                                      <p:cBhvr additive="base">
                                        <p:cTn id="129" dur="500" fill="hold"/>
                                        <p:tgtEl>
                                          <p:spTgt spid="75"/>
                                        </p:tgtEl>
                                        <p:attrNameLst>
                                          <p:attrName>ppt_x</p:attrName>
                                        </p:attrNameLst>
                                      </p:cBhvr>
                                      <p:tavLst>
                                        <p:tav tm="0">
                                          <p:val>
                                            <p:strVal val="#ppt_x"/>
                                          </p:val>
                                        </p:tav>
                                        <p:tav tm="100000">
                                          <p:val>
                                            <p:strVal val="#ppt_x"/>
                                          </p:val>
                                        </p:tav>
                                      </p:tavLst>
                                    </p:anim>
                                    <p:anim calcmode="lin" valueType="num">
                                      <p:cBhvr additive="base">
                                        <p:cTn id="13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nodeType="clickEffect">
                                  <p:stCondLst>
                                    <p:cond delay="0"/>
                                  </p:stCondLst>
                                  <p:childTnLst>
                                    <p:set>
                                      <p:cBhvr>
                                        <p:cTn id="134" dur="1" fill="hold">
                                          <p:stCondLst>
                                            <p:cond delay="0"/>
                                          </p:stCondLst>
                                        </p:cTn>
                                        <p:tgtEl>
                                          <p:spTgt spid="60"/>
                                        </p:tgtEl>
                                        <p:attrNameLst>
                                          <p:attrName>style.visibility</p:attrName>
                                        </p:attrNameLst>
                                      </p:cBhvr>
                                      <p:to>
                                        <p:strVal val="visible"/>
                                      </p:to>
                                    </p:set>
                                    <p:anim calcmode="lin" valueType="num">
                                      <p:cBhvr additive="base">
                                        <p:cTn id="135" dur="500" fill="hold"/>
                                        <p:tgtEl>
                                          <p:spTgt spid="60"/>
                                        </p:tgtEl>
                                        <p:attrNameLst>
                                          <p:attrName>ppt_x</p:attrName>
                                        </p:attrNameLst>
                                      </p:cBhvr>
                                      <p:tavLst>
                                        <p:tav tm="0">
                                          <p:val>
                                            <p:strVal val="#ppt_x"/>
                                          </p:val>
                                        </p:tav>
                                        <p:tav tm="100000">
                                          <p:val>
                                            <p:strVal val="#ppt_x"/>
                                          </p:val>
                                        </p:tav>
                                      </p:tavLst>
                                    </p:anim>
                                    <p:anim calcmode="lin" valueType="num">
                                      <p:cBhvr additive="base">
                                        <p:cTn id="136" dur="500" fill="hold"/>
                                        <p:tgtEl>
                                          <p:spTgt spid="60"/>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59"/>
                                        </p:tgtEl>
                                        <p:attrNameLst>
                                          <p:attrName>style.visibility</p:attrName>
                                        </p:attrNameLst>
                                      </p:cBhvr>
                                      <p:to>
                                        <p:strVal val="visible"/>
                                      </p:to>
                                    </p:set>
                                    <p:anim calcmode="lin" valueType="num">
                                      <p:cBhvr additive="base">
                                        <p:cTn id="139" dur="500" fill="hold"/>
                                        <p:tgtEl>
                                          <p:spTgt spid="59"/>
                                        </p:tgtEl>
                                        <p:attrNameLst>
                                          <p:attrName>ppt_x</p:attrName>
                                        </p:attrNameLst>
                                      </p:cBhvr>
                                      <p:tavLst>
                                        <p:tav tm="0">
                                          <p:val>
                                            <p:strVal val="#ppt_x"/>
                                          </p:val>
                                        </p:tav>
                                        <p:tav tm="100000">
                                          <p:val>
                                            <p:strVal val="#ppt_x"/>
                                          </p:val>
                                        </p:tav>
                                      </p:tavLst>
                                    </p:anim>
                                    <p:anim calcmode="lin" valueType="num">
                                      <p:cBhvr additive="base">
                                        <p:cTn id="140" dur="500" fill="hold"/>
                                        <p:tgtEl>
                                          <p:spTgt spid="59"/>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61"/>
                                        </p:tgtEl>
                                        <p:attrNameLst>
                                          <p:attrName>style.visibility</p:attrName>
                                        </p:attrNameLst>
                                      </p:cBhvr>
                                      <p:to>
                                        <p:strVal val="visible"/>
                                      </p:to>
                                    </p:set>
                                    <p:anim calcmode="lin" valueType="num">
                                      <p:cBhvr additive="base">
                                        <p:cTn id="143" dur="500" fill="hold"/>
                                        <p:tgtEl>
                                          <p:spTgt spid="61"/>
                                        </p:tgtEl>
                                        <p:attrNameLst>
                                          <p:attrName>ppt_x</p:attrName>
                                        </p:attrNameLst>
                                      </p:cBhvr>
                                      <p:tavLst>
                                        <p:tav tm="0">
                                          <p:val>
                                            <p:strVal val="#ppt_x"/>
                                          </p:val>
                                        </p:tav>
                                        <p:tav tm="100000">
                                          <p:val>
                                            <p:strVal val="#ppt_x"/>
                                          </p:val>
                                        </p:tav>
                                      </p:tavLst>
                                    </p:anim>
                                    <p:anim calcmode="lin" valueType="num">
                                      <p:cBhvr additive="base">
                                        <p:cTn id="144" dur="500" fill="hold"/>
                                        <p:tgtEl>
                                          <p:spTgt spid="61"/>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62"/>
                                        </p:tgtEl>
                                        <p:attrNameLst>
                                          <p:attrName>style.visibility</p:attrName>
                                        </p:attrNameLst>
                                      </p:cBhvr>
                                      <p:to>
                                        <p:strVal val="visible"/>
                                      </p:to>
                                    </p:set>
                                    <p:anim calcmode="lin" valueType="num">
                                      <p:cBhvr additive="base">
                                        <p:cTn id="147" dur="500" fill="hold"/>
                                        <p:tgtEl>
                                          <p:spTgt spid="62"/>
                                        </p:tgtEl>
                                        <p:attrNameLst>
                                          <p:attrName>ppt_x</p:attrName>
                                        </p:attrNameLst>
                                      </p:cBhvr>
                                      <p:tavLst>
                                        <p:tav tm="0">
                                          <p:val>
                                            <p:strVal val="#ppt_x"/>
                                          </p:val>
                                        </p:tav>
                                        <p:tav tm="100000">
                                          <p:val>
                                            <p:strVal val="#ppt_x"/>
                                          </p:val>
                                        </p:tav>
                                      </p:tavLst>
                                    </p:anim>
                                    <p:anim calcmode="lin" valueType="num">
                                      <p:cBhvr additive="base">
                                        <p:cTn id="148" dur="500" fill="hold"/>
                                        <p:tgtEl>
                                          <p:spTgt spid="62"/>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63"/>
                                        </p:tgtEl>
                                        <p:attrNameLst>
                                          <p:attrName>style.visibility</p:attrName>
                                        </p:attrNameLst>
                                      </p:cBhvr>
                                      <p:to>
                                        <p:strVal val="visible"/>
                                      </p:to>
                                    </p:set>
                                    <p:anim calcmode="lin" valueType="num">
                                      <p:cBhvr additive="base">
                                        <p:cTn id="151" dur="500" fill="hold"/>
                                        <p:tgtEl>
                                          <p:spTgt spid="63"/>
                                        </p:tgtEl>
                                        <p:attrNameLst>
                                          <p:attrName>ppt_x</p:attrName>
                                        </p:attrNameLst>
                                      </p:cBhvr>
                                      <p:tavLst>
                                        <p:tav tm="0">
                                          <p:val>
                                            <p:strVal val="#ppt_x"/>
                                          </p:val>
                                        </p:tav>
                                        <p:tav tm="100000">
                                          <p:val>
                                            <p:strVal val="#ppt_x"/>
                                          </p:val>
                                        </p:tav>
                                      </p:tavLst>
                                    </p:anim>
                                    <p:anim calcmode="lin" valueType="num">
                                      <p:cBhvr additive="base">
                                        <p:cTn id="152" dur="500" fill="hold"/>
                                        <p:tgtEl>
                                          <p:spTgt spid="63"/>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64"/>
                                        </p:tgtEl>
                                        <p:attrNameLst>
                                          <p:attrName>style.visibility</p:attrName>
                                        </p:attrNameLst>
                                      </p:cBhvr>
                                      <p:to>
                                        <p:strVal val="visible"/>
                                      </p:to>
                                    </p:set>
                                    <p:anim calcmode="lin" valueType="num">
                                      <p:cBhvr additive="base">
                                        <p:cTn id="155" dur="500" fill="hold"/>
                                        <p:tgtEl>
                                          <p:spTgt spid="64"/>
                                        </p:tgtEl>
                                        <p:attrNameLst>
                                          <p:attrName>ppt_x</p:attrName>
                                        </p:attrNameLst>
                                      </p:cBhvr>
                                      <p:tavLst>
                                        <p:tav tm="0">
                                          <p:val>
                                            <p:strVal val="#ppt_x"/>
                                          </p:val>
                                        </p:tav>
                                        <p:tav tm="100000">
                                          <p:val>
                                            <p:strVal val="#ppt_x"/>
                                          </p:val>
                                        </p:tav>
                                      </p:tavLst>
                                    </p:anim>
                                    <p:anim calcmode="lin" valueType="num">
                                      <p:cBhvr additive="base">
                                        <p:cTn id="156" dur="500" fill="hold"/>
                                        <p:tgtEl>
                                          <p:spTgt spid="64"/>
                                        </p:tgtEl>
                                        <p:attrNameLst>
                                          <p:attrName>ppt_y</p:attrName>
                                        </p:attrNameLst>
                                      </p:cBhvr>
                                      <p:tavLst>
                                        <p:tav tm="0">
                                          <p:val>
                                            <p:strVal val="1+#ppt_h/2"/>
                                          </p:val>
                                        </p:tav>
                                        <p:tav tm="100000">
                                          <p:val>
                                            <p:strVal val="#ppt_y"/>
                                          </p:val>
                                        </p:tav>
                                      </p:tavLst>
                                    </p:anim>
                                  </p:childTnLst>
                                </p:cTn>
                              </p:par>
                              <p:par>
                                <p:cTn id="157" presetID="2" presetClass="entr" presetSubtype="4" fill="hold" nodeType="withEffect">
                                  <p:stCondLst>
                                    <p:cond delay="0"/>
                                  </p:stCondLst>
                                  <p:childTnLst>
                                    <p:set>
                                      <p:cBhvr>
                                        <p:cTn id="158" dur="1" fill="hold">
                                          <p:stCondLst>
                                            <p:cond delay="0"/>
                                          </p:stCondLst>
                                        </p:cTn>
                                        <p:tgtEl>
                                          <p:spTgt spid="65"/>
                                        </p:tgtEl>
                                        <p:attrNameLst>
                                          <p:attrName>style.visibility</p:attrName>
                                        </p:attrNameLst>
                                      </p:cBhvr>
                                      <p:to>
                                        <p:strVal val="visible"/>
                                      </p:to>
                                    </p:set>
                                    <p:anim calcmode="lin" valueType="num">
                                      <p:cBhvr additive="base">
                                        <p:cTn id="159" dur="500" fill="hold"/>
                                        <p:tgtEl>
                                          <p:spTgt spid="65"/>
                                        </p:tgtEl>
                                        <p:attrNameLst>
                                          <p:attrName>ppt_x</p:attrName>
                                        </p:attrNameLst>
                                      </p:cBhvr>
                                      <p:tavLst>
                                        <p:tav tm="0">
                                          <p:val>
                                            <p:strVal val="#ppt_x"/>
                                          </p:val>
                                        </p:tav>
                                        <p:tav tm="100000">
                                          <p:val>
                                            <p:strVal val="#ppt_x"/>
                                          </p:val>
                                        </p:tav>
                                      </p:tavLst>
                                    </p:anim>
                                    <p:anim calcmode="lin" valueType="num">
                                      <p:cBhvr additive="base">
                                        <p:cTn id="160" dur="500" fill="hold"/>
                                        <p:tgtEl>
                                          <p:spTgt spid="65"/>
                                        </p:tgtEl>
                                        <p:attrNameLst>
                                          <p:attrName>ppt_y</p:attrName>
                                        </p:attrNameLst>
                                      </p:cBhvr>
                                      <p:tavLst>
                                        <p:tav tm="0">
                                          <p:val>
                                            <p:strVal val="1+#ppt_h/2"/>
                                          </p:val>
                                        </p:tav>
                                        <p:tav tm="100000">
                                          <p:val>
                                            <p:strVal val="#ppt_y"/>
                                          </p:val>
                                        </p:tav>
                                      </p:tavLst>
                                    </p:anim>
                                  </p:childTnLst>
                                </p:cTn>
                              </p:par>
                              <p:par>
                                <p:cTn id="161" presetID="2" presetClass="entr" presetSubtype="4" fill="hold" nodeType="withEffect">
                                  <p:stCondLst>
                                    <p:cond delay="0"/>
                                  </p:stCondLst>
                                  <p:childTnLst>
                                    <p:set>
                                      <p:cBhvr>
                                        <p:cTn id="162" dur="1" fill="hold">
                                          <p:stCondLst>
                                            <p:cond delay="0"/>
                                          </p:stCondLst>
                                        </p:cTn>
                                        <p:tgtEl>
                                          <p:spTgt spid="66"/>
                                        </p:tgtEl>
                                        <p:attrNameLst>
                                          <p:attrName>style.visibility</p:attrName>
                                        </p:attrNameLst>
                                      </p:cBhvr>
                                      <p:to>
                                        <p:strVal val="visible"/>
                                      </p:to>
                                    </p:set>
                                    <p:anim calcmode="lin" valueType="num">
                                      <p:cBhvr additive="base">
                                        <p:cTn id="163" dur="500" fill="hold"/>
                                        <p:tgtEl>
                                          <p:spTgt spid="66"/>
                                        </p:tgtEl>
                                        <p:attrNameLst>
                                          <p:attrName>ppt_x</p:attrName>
                                        </p:attrNameLst>
                                      </p:cBhvr>
                                      <p:tavLst>
                                        <p:tav tm="0">
                                          <p:val>
                                            <p:strVal val="#ppt_x"/>
                                          </p:val>
                                        </p:tav>
                                        <p:tav tm="100000">
                                          <p:val>
                                            <p:strVal val="#ppt_x"/>
                                          </p:val>
                                        </p:tav>
                                      </p:tavLst>
                                    </p:anim>
                                    <p:anim calcmode="lin" valueType="num">
                                      <p:cBhvr additive="base">
                                        <p:cTn id="164" dur="500" fill="hold"/>
                                        <p:tgtEl>
                                          <p:spTgt spid="66"/>
                                        </p:tgtEl>
                                        <p:attrNameLst>
                                          <p:attrName>ppt_y</p:attrName>
                                        </p:attrNameLst>
                                      </p:cBhvr>
                                      <p:tavLst>
                                        <p:tav tm="0">
                                          <p:val>
                                            <p:strVal val="1+#ppt_h/2"/>
                                          </p:val>
                                        </p:tav>
                                        <p:tav tm="100000">
                                          <p:val>
                                            <p:strVal val="#ppt_y"/>
                                          </p:val>
                                        </p:tav>
                                      </p:tavLst>
                                    </p:anim>
                                  </p:childTnLst>
                                </p:cTn>
                              </p:par>
                              <p:par>
                                <p:cTn id="165" presetID="2" presetClass="entr" presetSubtype="4" fill="hold" nodeType="withEffect">
                                  <p:stCondLst>
                                    <p:cond delay="0"/>
                                  </p:stCondLst>
                                  <p:childTnLst>
                                    <p:set>
                                      <p:cBhvr>
                                        <p:cTn id="166" dur="1" fill="hold">
                                          <p:stCondLst>
                                            <p:cond delay="0"/>
                                          </p:stCondLst>
                                        </p:cTn>
                                        <p:tgtEl>
                                          <p:spTgt spid="52"/>
                                        </p:tgtEl>
                                        <p:attrNameLst>
                                          <p:attrName>style.visibility</p:attrName>
                                        </p:attrNameLst>
                                      </p:cBhvr>
                                      <p:to>
                                        <p:strVal val="visible"/>
                                      </p:to>
                                    </p:set>
                                    <p:anim calcmode="lin" valueType="num">
                                      <p:cBhvr additive="base">
                                        <p:cTn id="167" dur="500" fill="hold"/>
                                        <p:tgtEl>
                                          <p:spTgt spid="52"/>
                                        </p:tgtEl>
                                        <p:attrNameLst>
                                          <p:attrName>ppt_x</p:attrName>
                                        </p:attrNameLst>
                                      </p:cBhvr>
                                      <p:tavLst>
                                        <p:tav tm="0">
                                          <p:val>
                                            <p:strVal val="#ppt_x"/>
                                          </p:val>
                                        </p:tav>
                                        <p:tav tm="100000">
                                          <p:val>
                                            <p:strVal val="#ppt_x"/>
                                          </p:val>
                                        </p:tav>
                                      </p:tavLst>
                                    </p:anim>
                                    <p:anim calcmode="lin" valueType="num">
                                      <p:cBhvr additive="base">
                                        <p:cTn id="168" dur="500" fill="hold"/>
                                        <p:tgtEl>
                                          <p:spTgt spid="52"/>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53"/>
                                        </p:tgtEl>
                                        <p:attrNameLst>
                                          <p:attrName>style.visibility</p:attrName>
                                        </p:attrNameLst>
                                      </p:cBhvr>
                                      <p:to>
                                        <p:strVal val="visible"/>
                                      </p:to>
                                    </p:set>
                                    <p:anim calcmode="lin" valueType="num">
                                      <p:cBhvr additive="base">
                                        <p:cTn id="171" dur="500" fill="hold"/>
                                        <p:tgtEl>
                                          <p:spTgt spid="53"/>
                                        </p:tgtEl>
                                        <p:attrNameLst>
                                          <p:attrName>ppt_x</p:attrName>
                                        </p:attrNameLst>
                                      </p:cBhvr>
                                      <p:tavLst>
                                        <p:tav tm="0">
                                          <p:val>
                                            <p:strVal val="#ppt_x"/>
                                          </p:val>
                                        </p:tav>
                                        <p:tav tm="100000">
                                          <p:val>
                                            <p:strVal val="#ppt_x"/>
                                          </p:val>
                                        </p:tav>
                                      </p:tavLst>
                                    </p:anim>
                                    <p:anim calcmode="lin" valueType="num">
                                      <p:cBhvr additive="base">
                                        <p:cTn id="172" dur="500" fill="hold"/>
                                        <p:tgtEl>
                                          <p:spTgt spid="53"/>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54"/>
                                        </p:tgtEl>
                                        <p:attrNameLst>
                                          <p:attrName>style.visibility</p:attrName>
                                        </p:attrNameLst>
                                      </p:cBhvr>
                                      <p:to>
                                        <p:strVal val="visible"/>
                                      </p:to>
                                    </p:set>
                                    <p:anim calcmode="lin" valueType="num">
                                      <p:cBhvr additive="base">
                                        <p:cTn id="175" dur="500" fill="hold"/>
                                        <p:tgtEl>
                                          <p:spTgt spid="54"/>
                                        </p:tgtEl>
                                        <p:attrNameLst>
                                          <p:attrName>ppt_x</p:attrName>
                                        </p:attrNameLst>
                                      </p:cBhvr>
                                      <p:tavLst>
                                        <p:tav tm="0">
                                          <p:val>
                                            <p:strVal val="#ppt_x"/>
                                          </p:val>
                                        </p:tav>
                                        <p:tav tm="100000">
                                          <p:val>
                                            <p:strVal val="#ppt_x"/>
                                          </p:val>
                                        </p:tav>
                                      </p:tavLst>
                                    </p:anim>
                                    <p:anim calcmode="lin" valueType="num">
                                      <p:cBhvr additive="base">
                                        <p:cTn id="176" dur="500" fill="hold"/>
                                        <p:tgtEl>
                                          <p:spTgt spid="54"/>
                                        </p:tgtEl>
                                        <p:attrNameLst>
                                          <p:attrName>ppt_y</p:attrName>
                                        </p:attrNameLst>
                                      </p:cBhvr>
                                      <p:tavLst>
                                        <p:tav tm="0">
                                          <p:val>
                                            <p:strVal val="1+#ppt_h/2"/>
                                          </p:val>
                                        </p:tav>
                                        <p:tav tm="100000">
                                          <p:val>
                                            <p:strVal val="#ppt_y"/>
                                          </p:val>
                                        </p:tav>
                                      </p:tavLst>
                                    </p:anim>
                                  </p:childTnLst>
                                </p:cTn>
                              </p:par>
                              <p:par>
                                <p:cTn id="177" presetID="2" presetClass="entr" presetSubtype="4" fill="hold" nodeType="withEffect">
                                  <p:stCondLst>
                                    <p:cond delay="0"/>
                                  </p:stCondLst>
                                  <p:childTnLst>
                                    <p:set>
                                      <p:cBhvr>
                                        <p:cTn id="178" dur="1" fill="hold">
                                          <p:stCondLst>
                                            <p:cond delay="0"/>
                                          </p:stCondLst>
                                        </p:cTn>
                                        <p:tgtEl>
                                          <p:spTgt spid="55"/>
                                        </p:tgtEl>
                                        <p:attrNameLst>
                                          <p:attrName>style.visibility</p:attrName>
                                        </p:attrNameLst>
                                      </p:cBhvr>
                                      <p:to>
                                        <p:strVal val="visible"/>
                                      </p:to>
                                    </p:set>
                                    <p:anim calcmode="lin" valueType="num">
                                      <p:cBhvr additive="base">
                                        <p:cTn id="179" dur="500" fill="hold"/>
                                        <p:tgtEl>
                                          <p:spTgt spid="55"/>
                                        </p:tgtEl>
                                        <p:attrNameLst>
                                          <p:attrName>ppt_x</p:attrName>
                                        </p:attrNameLst>
                                      </p:cBhvr>
                                      <p:tavLst>
                                        <p:tav tm="0">
                                          <p:val>
                                            <p:strVal val="#ppt_x"/>
                                          </p:val>
                                        </p:tav>
                                        <p:tav tm="100000">
                                          <p:val>
                                            <p:strVal val="#ppt_x"/>
                                          </p:val>
                                        </p:tav>
                                      </p:tavLst>
                                    </p:anim>
                                    <p:anim calcmode="lin" valueType="num">
                                      <p:cBhvr additive="base">
                                        <p:cTn id="180"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 presetClass="entr" presetSubtype="4" fill="hold" nodeType="clickEffect">
                                  <p:stCondLst>
                                    <p:cond delay="0"/>
                                  </p:stCondLst>
                                  <p:childTnLst>
                                    <p:set>
                                      <p:cBhvr>
                                        <p:cTn id="184" dur="1" fill="hold">
                                          <p:stCondLst>
                                            <p:cond delay="0"/>
                                          </p:stCondLst>
                                        </p:cTn>
                                        <p:tgtEl>
                                          <p:spTgt spid="68"/>
                                        </p:tgtEl>
                                        <p:attrNameLst>
                                          <p:attrName>style.visibility</p:attrName>
                                        </p:attrNameLst>
                                      </p:cBhvr>
                                      <p:to>
                                        <p:strVal val="visible"/>
                                      </p:to>
                                    </p:set>
                                    <p:anim calcmode="lin" valueType="num">
                                      <p:cBhvr additive="base">
                                        <p:cTn id="185" dur="500" fill="hold"/>
                                        <p:tgtEl>
                                          <p:spTgt spid="68"/>
                                        </p:tgtEl>
                                        <p:attrNameLst>
                                          <p:attrName>ppt_x</p:attrName>
                                        </p:attrNameLst>
                                      </p:cBhvr>
                                      <p:tavLst>
                                        <p:tav tm="0">
                                          <p:val>
                                            <p:strVal val="#ppt_x"/>
                                          </p:val>
                                        </p:tav>
                                        <p:tav tm="100000">
                                          <p:val>
                                            <p:strVal val="#ppt_x"/>
                                          </p:val>
                                        </p:tav>
                                      </p:tavLst>
                                    </p:anim>
                                    <p:anim calcmode="lin" valueType="num">
                                      <p:cBhvr additive="base">
                                        <p:cTn id="186" dur="500" fill="hold"/>
                                        <p:tgtEl>
                                          <p:spTgt spid="68"/>
                                        </p:tgtEl>
                                        <p:attrNameLst>
                                          <p:attrName>ppt_y</p:attrName>
                                        </p:attrNameLst>
                                      </p:cBhvr>
                                      <p:tavLst>
                                        <p:tav tm="0">
                                          <p:val>
                                            <p:strVal val="1+#ppt_h/2"/>
                                          </p:val>
                                        </p:tav>
                                        <p:tav tm="100000">
                                          <p:val>
                                            <p:strVal val="#ppt_y"/>
                                          </p:val>
                                        </p:tav>
                                      </p:tavLst>
                                    </p:anim>
                                  </p:childTnLst>
                                </p:cTn>
                              </p:par>
                              <p:par>
                                <p:cTn id="187" presetID="2" presetClass="entr" presetSubtype="4" fill="hold" nodeType="withEffect">
                                  <p:stCondLst>
                                    <p:cond delay="0"/>
                                  </p:stCondLst>
                                  <p:childTnLst>
                                    <p:set>
                                      <p:cBhvr>
                                        <p:cTn id="188" dur="1" fill="hold">
                                          <p:stCondLst>
                                            <p:cond delay="0"/>
                                          </p:stCondLst>
                                        </p:cTn>
                                        <p:tgtEl>
                                          <p:spTgt spid="67"/>
                                        </p:tgtEl>
                                        <p:attrNameLst>
                                          <p:attrName>style.visibility</p:attrName>
                                        </p:attrNameLst>
                                      </p:cBhvr>
                                      <p:to>
                                        <p:strVal val="visible"/>
                                      </p:to>
                                    </p:set>
                                    <p:anim calcmode="lin" valueType="num">
                                      <p:cBhvr additive="base">
                                        <p:cTn id="189" dur="500" fill="hold"/>
                                        <p:tgtEl>
                                          <p:spTgt spid="67"/>
                                        </p:tgtEl>
                                        <p:attrNameLst>
                                          <p:attrName>ppt_x</p:attrName>
                                        </p:attrNameLst>
                                      </p:cBhvr>
                                      <p:tavLst>
                                        <p:tav tm="0">
                                          <p:val>
                                            <p:strVal val="#ppt_x"/>
                                          </p:val>
                                        </p:tav>
                                        <p:tav tm="100000">
                                          <p:val>
                                            <p:strVal val="#ppt_x"/>
                                          </p:val>
                                        </p:tav>
                                      </p:tavLst>
                                    </p:anim>
                                    <p:anim calcmode="lin" valueType="num">
                                      <p:cBhvr additive="base">
                                        <p:cTn id="190" dur="500" fill="hold"/>
                                        <p:tgtEl>
                                          <p:spTgt spid="67"/>
                                        </p:tgtEl>
                                        <p:attrNameLst>
                                          <p:attrName>ppt_y</p:attrName>
                                        </p:attrNameLst>
                                      </p:cBhvr>
                                      <p:tavLst>
                                        <p:tav tm="0">
                                          <p:val>
                                            <p:strVal val="1+#ppt_h/2"/>
                                          </p:val>
                                        </p:tav>
                                        <p:tav tm="100000">
                                          <p:val>
                                            <p:strVal val="#ppt_y"/>
                                          </p:val>
                                        </p:tav>
                                      </p:tavLst>
                                    </p:anim>
                                  </p:childTnLst>
                                </p:cTn>
                              </p:par>
                              <p:par>
                                <p:cTn id="191" presetID="2" presetClass="entr" presetSubtype="4" fill="hold" nodeType="withEffect">
                                  <p:stCondLst>
                                    <p:cond delay="0"/>
                                  </p:stCondLst>
                                  <p:childTnLst>
                                    <p:set>
                                      <p:cBhvr>
                                        <p:cTn id="192" dur="1" fill="hold">
                                          <p:stCondLst>
                                            <p:cond delay="0"/>
                                          </p:stCondLst>
                                        </p:cTn>
                                        <p:tgtEl>
                                          <p:spTgt spid="69"/>
                                        </p:tgtEl>
                                        <p:attrNameLst>
                                          <p:attrName>style.visibility</p:attrName>
                                        </p:attrNameLst>
                                      </p:cBhvr>
                                      <p:to>
                                        <p:strVal val="visible"/>
                                      </p:to>
                                    </p:set>
                                    <p:anim calcmode="lin" valueType="num">
                                      <p:cBhvr additive="base">
                                        <p:cTn id="193" dur="500" fill="hold"/>
                                        <p:tgtEl>
                                          <p:spTgt spid="69"/>
                                        </p:tgtEl>
                                        <p:attrNameLst>
                                          <p:attrName>ppt_x</p:attrName>
                                        </p:attrNameLst>
                                      </p:cBhvr>
                                      <p:tavLst>
                                        <p:tav tm="0">
                                          <p:val>
                                            <p:strVal val="#ppt_x"/>
                                          </p:val>
                                        </p:tav>
                                        <p:tav tm="100000">
                                          <p:val>
                                            <p:strVal val="#ppt_x"/>
                                          </p:val>
                                        </p:tav>
                                      </p:tavLst>
                                    </p:anim>
                                    <p:anim calcmode="lin" valueType="num">
                                      <p:cBhvr additive="base">
                                        <p:cTn id="194" dur="500" fill="hold"/>
                                        <p:tgtEl>
                                          <p:spTgt spid="69"/>
                                        </p:tgtEl>
                                        <p:attrNameLst>
                                          <p:attrName>ppt_y</p:attrName>
                                        </p:attrNameLst>
                                      </p:cBhvr>
                                      <p:tavLst>
                                        <p:tav tm="0">
                                          <p:val>
                                            <p:strVal val="1+#ppt_h/2"/>
                                          </p:val>
                                        </p:tav>
                                        <p:tav tm="100000">
                                          <p:val>
                                            <p:strVal val="#ppt_y"/>
                                          </p:val>
                                        </p:tav>
                                      </p:tavLst>
                                    </p:anim>
                                  </p:childTnLst>
                                </p:cTn>
                              </p:par>
                              <p:par>
                                <p:cTn id="195" presetID="2" presetClass="entr" presetSubtype="4" fill="hold" nodeType="withEffect">
                                  <p:stCondLst>
                                    <p:cond delay="0"/>
                                  </p:stCondLst>
                                  <p:childTnLst>
                                    <p:set>
                                      <p:cBhvr>
                                        <p:cTn id="196" dur="1" fill="hold">
                                          <p:stCondLst>
                                            <p:cond delay="0"/>
                                          </p:stCondLst>
                                        </p:cTn>
                                        <p:tgtEl>
                                          <p:spTgt spid="57"/>
                                        </p:tgtEl>
                                        <p:attrNameLst>
                                          <p:attrName>style.visibility</p:attrName>
                                        </p:attrNameLst>
                                      </p:cBhvr>
                                      <p:to>
                                        <p:strVal val="visible"/>
                                      </p:to>
                                    </p:set>
                                    <p:anim calcmode="lin" valueType="num">
                                      <p:cBhvr additive="base">
                                        <p:cTn id="197" dur="500" fill="hold"/>
                                        <p:tgtEl>
                                          <p:spTgt spid="57"/>
                                        </p:tgtEl>
                                        <p:attrNameLst>
                                          <p:attrName>ppt_x</p:attrName>
                                        </p:attrNameLst>
                                      </p:cBhvr>
                                      <p:tavLst>
                                        <p:tav tm="0">
                                          <p:val>
                                            <p:strVal val="#ppt_x"/>
                                          </p:val>
                                        </p:tav>
                                        <p:tav tm="100000">
                                          <p:val>
                                            <p:strVal val="#ppt_x"/>
                                          </p:val>
                                        </p:tav>
                                      </p:tavLst>
                                    </p:anim>
                                    <p:anim calcmode="lin" valueType="num">
                                      <p:cBhvr additive="base">
                                        <p:cTn id="198" dur="500" fill="hold"/>
                                        <p:tgtEl>
                                          <p:spTgt spid="57"/>
                                        </p:tgtEl>
                                        <p:attrNameLst>
                                          <p:attrName>ppt_y</p:attrName>
                                        </p:attrNameLst>
                                      </p:cBhvr>
                                      <p:tavLst>
                                        <p:tav tm="0">
                                          <p:val>
                                            <p:strVal val="1+#ppt_h/2"/>
                                          </p:val>
                                        </p:tav>
                                        <p:tav tm="100000">
                                          <p:val>
                                            <p:strVal val="#ppt_y"/>
                                          </p:val>
                                        </p:tav>
                                      </p:tavLst>
                                    </p:anim>
                                  </p:childTnLst>
                                </p:cTn>
                              </p:par>
                              <p:par>
                                <p:cTn id="199" presetID="2" presetClass="entr" presetSubtype="4" fill="hold" nodeType="withEffect">
                                  <p:stCondLst>
                                    <p:cond delay="0"/>
                                  </p:stCondLst>
                                  <p:childTnLst>
                                    <p:set>
                                      <p:cBhvr>
                                        <p:cTn id="200" dur="1" fill="hold">
                                          <p:stCondLst>
                                            <p:cond delay="0"/>
                                          </p:stCondLst>
                                        </p:cTn>
                                        <p:tgtEl>
                                          <p:spTgt spid="76"/>
                                        </p:tgtEl>
                                        <p:attrNameLst>
                                          <p:attrName>style.visibility</p:attrName>
                                        </p:attrNameLst>
                                      </p:cBhvr>
                                      <p:to>
                                        <p:strVal val="visible"/>
                                      </p:to>
                                    </p:set>
                                    <p:anim calcmode="lin" valueType="num">
                                      <p:cBhvr additive="base">
                                        <p:cTn id="201" dur="500" fill="hold"/>
                                        <p:tgtEl>
                                          <p:spTgt spid="76"/>
                                        </p:tgtEl>
                                        <p:attrNameLst>
                                          <p:attrName>ppt_x</p:attrName>
                                        </p:attrNameLst>
                                      </p:cBhvr>
                                      <p:tavLst>
                                        <p:tav tm="0">
                                          <p:val>
                                            <p:strVal val="#ppt_x"/>
                                          </p:val>
                                        </p:tav>
                                        <p:tav tm="100000">
                                          <p:val>
                                            <p:strVal val="#ppt_x"/>
                                          </p:val>
                                        </p:tav>
                                      </p:tavLst>
                                    </p:anim>
                                    <p:anim calcmode="lin" valueType="num">
                                      <p:cBhvr additive="base">
                                        <p:cTn id="202" dur="500" fill="hold"/>
                                        <p:tgtEl>
                                          <p:spTgt spid="76"/>
                                        </p:tgtEl>
                                        <p:attrNameLst>
                                          <p:attrName>ppt_y</p:attrName>
                                        </p:attrNameLst>
                                      </p:cBhvr>
                                      <p:tavLst>
                                        <p:tav tm="0">
                                          <p:val>
                                            <p:strVal val="1+#ppt_h/2"/>
                                          </p:val>
                                        </p:tav>
                                        <p:tav tm="100000">
                                          <p:val>
                                            <p:strVal val="#ppt_y"/>
                                          </p:val>
                                        </p:tav>
                                      </p:tavLst>
                                    </p:anim>
                                  </p:childTnLst>
                                </p:cTn>
                              </p:par>
                              <p:par>
                                <p:cTn id="203" presetID="2" presetClass="entr" presetSubtype="4" fill="hold" nodeType="withEffect">
                                  <p:stCondLst>
                                    <p:cond delay="0"/>
                                  </p:stCondLst>
                                  <p:childTnLst>
                                    <p:set>
                                      <p:cBhvr>
                                        <p:cTn id="204" dur="1" fill="hold">
                                          <p:stCondLst>
                                            <p:cond delay="0"/>
                                          </p:stCondLst>
                                        </p:cTn>
                                        <p:tgtEl>
                                          <p:spTgt spid="56"/>
                                        </p:tgtEl>
                                        <p:attrNameLst>
                                          <p:attrName>style.visibility</p:attrName>
                                        </p:attrNameLst>
                                      </p:cBhvr>
                                      <p:to>
                                        <p:strVal val="visible"/>
                                      </p:to>
                                    </p:set>
                                    <p:anim calcmode="lin" valueType="num">
                                      <p:cBhvr additive="base">
                                        <p:cTn id="205" dur="500" fill="hold"/>
                                        <p:tgtEl>
                                          <p:spTgt spid="56"/>
                                        </p:tgtEl>
                                        <p:attrNameLst>
                                          <p:attrName>ppt_x</p:attrName>
                                        </p:attrNameLst>
                                      </p:cBhvr>
                                      <p:tavLst>
                                        <p:tav tm="0">
                                          <p:val>
                                            <p:strVal val="#ppt_x"/>
                                          </p:val>
                                        </p:tav>
                                        <p:tav tm="100000">
                                          <p:val>
                                            <p:strVal val="#ppt_x"/>
                                          </p:val>
                                        </p:tav>
                                      </p:tavLst>
                                    </p:anim>
                                    <p:anim calcmode="lin" valueType="num">
                                      <p:cBhvr additive="base">
                                        <p:cTn id="206"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4" fill="hold" nodeType="clickEffect">
                                  <p:stCondLst>
                                    <p:cond delay="0"/>
                                  </p:stCondLst>
                                  <p:childTnLst>
                                    <p:set>
                                      <p:cBhvr>
                                        <p:cTn id="210" dur="1" fill="hold">
                                          <p:stCondLst>
                                            <p:cond delay="0"/>
                                          </p:stCondLst>
                                        </p:cTn>
                                        <p:tgtEl>
                                          <p:spTgt spid="71"/>
                                        </p:tgtEl>
                                        <p:attrNameLst>
                                          <p:attrName>style.visibility</p:attrName>
                                        </p:attrNameLst>
                                      </p:cBhvr>
                                      <p:to>
                                        <p:strVal val="visible"/>
                                      </p:to>
                                    </p:set>
                                    <p:anim calcmode="lin" valueType="num">
                                      <p:cBhvr additive="base">
                                        <p:cTn id="211" dur="500" fill="hold"/>
                                        <p:tgtEl>
                                          <p:spTgt spid="71"/>
                                        </p:tgtEl>
                                        <p:attrNameLst>
                                          <p:attrName>ppt_x</p:attrName>
                                        </p:attrNameLst>
                                      </p:cBhvr>
                                      <p:tavLst>
                                        <p:tav tm="0">
                                          <p:val>
                                            <p:strVal val="#ppt_x"/>
                                          </p:val>
                                        </p:tav>
                                        <p:tav tm="100000">
                                          <p:val>
                                            <p:strVal val="#ppt_x"/>
                                          </p:val>
                                        </p:tav>
                                      </p:tavLst>
                                    </p:anim>
                                    <p:anim calcmode="lin" valueType="num">
                                      <p:cBhvr additive="base">
                                        <p:cTn id="212" dur="500" fill="hold"/>
                                        <p:tgtEl>
                                          <p:spTgt spid="71"/>
                                        </p:tgtEl>
                                        <p:attrNameLst>
                                          <p:attrName>ppt_y</p:attrName>
                                        </p:attrNameLst>
                                      </p:cBhvr>
                                      <p:tavLst>
                                        <p:tav tm="0">
                                          <p:val>
                                            <p:strVal val="1+#ppt_h/2"/>
                                          </p:val>
                                        </p:tav>
                                        <p:tav tm="100000">
                                          <p:val>
                                            <p:strVal val="#ppt_y"/>
                                          </p:val>
                                        </p:tav>
                                      </p:tavLst>
                                    </p:anim>
                                  </p:childTnLst>
                                </p:cTn>
                              </p:par>
                              <p:par>
                                <p:cTn id="213" presetID="2" presetClass="entr" presetSubtype="4" fill="hold" nodeType="withEffect">
                                  <p:stCondLst>
                                    <p:cond delay="0"/>
                                  </p:stCondLst>
                                  <p:childTnLst>
                                    <p:set>
                                      <p:cBhvr>
                                        <p:cTn id="214" dur="1" fill="hold">
                                          <p:stCondLst>
                                            <p:cond delay="0"/>
                                          </p:stCondLst>
                                        </p:cTn>
                                        <p:tgtEl>
                                          <p:spTgt spid="77"/>
                                        </p:tgtEl>
                                        <p:attrNameLst>
                                          <p:attrName>style.visibility</p:attrName>
                                        </p:attrNameLst>
                                      </p:cBhvr>
                                      <p:to>
                                        <p:strVal val="visible"/>
                                      </p:to>
                                    </p:set>
                                    <p:anim calcmode="lin" valueType="num">
                                      <p:cBhvr additive="base">
                                        <p:cTn id="215" dur="500" fill="hold"/>
                                        <p:tgtEl>
                                          <p:spTgt spid="77"/>
                                        </p:tgtEl>
                                        <p:attrNameLst>
                                          <p:attrName>ppt_x</p:attrName>
                                        </p:attrNameLst>
                                      </p:cBhvr>
                                      <p:tavLst>
                                        <p:tav tm="0">
                                          <p:val>
                                            <p:strVal val="#ppt_x"/>
                                          </p:val>
                                        </p:tav>
                                        <p:tav tm="100000">
                                          <p:val>
                                            <p:strVal val="#ppt_x"/>
                                          </p:val>
                                        </p:tav>
                                      </p:tavLst>
                                    </p:anim>
                                    <p:anim calcmode="lin" valueType="num">
                                      <p:cBhvr additive="base">
                                        <p:cTn id="216" dur="500" fill="hold"/>
                                        <p:tgtEl>
                                          <p:spTgt spid="77"/>
                                        </p:tgtEl>
                                        <p:attrNameLst>
                                          <p:attrName>ppt_y</p:attrName>
                                        </p:attrNameLst>
                                      </p:cBhvr>
                                      <p:tavLst>
                                        <p:tav tm="0">
                                          <p:val>
                                            <p:strVal val="1+#ppt_h/2"/>
                                          </p:val>
                                        </p:tav>
                                        <p:tav tm="100000">
                                          <p:val>
                                            <p:strVal val="#ppt_y"/>
                                          </p:val>
                                        </p:tav>
                                      </p:tavLst>
                                    </p:anim>
                                  </p:childTnLst>
                                </p:cTn>
                              </p:par>
                              <p:par>
                                <p:cTn id="217" presetID="2" presetClass="entr" presetSubtype="4" fill="hold" nodeType="withEffect">
                                  <p:stCondLst>
                                    <p:cond delay="0"/>
                                  </p:stCondLst>
                                  <p:childTnLst>
                                    <p:set>
                                      <p:cBhvr>
                                        <p:cTn id="218" dur="1" fill="hold">
                                          <p:stCondLst>
                                            <p:cond delay="0"/>
                                          </p:stCondLst>
                                        </p:cTn>
                                        <p:tgtEl>
                                          <p:spTgt spid="58"/>
                                        </p:tgtEl>
                                        <p:attrNameLst>
                                          <p:attrName>style.visibility</p:attrName>
                                        </p:attrNameLst>
                                      </p:cBhvr>
                                      <p:to>
                                        <p:strVal val="visible"/>
                                      </p:to>
                                    </p:set>
                                    <p:anim calcmode="lin" valueType="num">
                                      <p:cBhvr additive="base">
                                        <p:cTn id="219" dur="500" fill="hold"/>
                                        <p:tgtEl>
                                          <p:spTgt spid="58"/>
                                        </p:tgtEl>
                                        <p:attrNameLst>
                                          <p:attrName>ppt_x</p:attrName>
                                        </p:attrNameLst>
                                      </p:cBhvr>
                                      <p:tavLst>
                                        <p:tav tm="0">
                                          <p:val>
                                            <p:strVal val="#ppt_x"/>
                                          </p:val>
                                        </p:tav>
                                        <p:tav tm="100000">
                                          <p:val>
                                            <p:strVal val="#ppt_x"/>
                                          </p:val>
                                        </p:tav>
                                      </p:tavLst>
                                    </p:anim>
                                    <p:anim calcmode="lin" valueType="num">
                                      <p:cBhvr additive="base">
                                        <p:cTn id="22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221" fill="hold">
                      <p:stCondLst>
                        <p:cond delay="indefinite"/>
                      </p:stCondLst>
                      <p:childTnLst>
                        <p:par>
                          <p:cTn id="222" fill="hold">
                            <p:stCondLst>
                              <p:cond delay="0"/>
                            </p:stCondLst>
                            <p:childTnLst>
                              <p:par>
                                <p:cTn id="223" presetID="2" presetClass="entr" presetSubtype="4" fill="hold" grpId="0" nodeType="clickEffect">
                                  <p:stCondLst>
                                    <p:cond delay="0"/>
                                  </p:stCondLst>
                                  <p:childTnLst>
                                    <p:set>
                                      <p:cBhvr>
                                        <p:cTn id="224" dur="1" fill="hold">
                                          <p:stCondLst>
                                            <p:cond delay="0"/>
                                          </p:stCondLst>
                                        </p:cTn>
                                        <p:tgtEl>
                                          <p:spTgt spid="79"/>
                                        </p:tgtEl>
                                        <p:attrNameLst>
                                          <p:attrName>style.visibility</p:attrName>
                                        </p:attrNameLst>
                                      </p:cBhvr>
                                      <p:to>
                                        <p:strVal val="visible"/>
                                      </p:to>
                                    </p:set>
                                    <p:anim calcmode="lin" valueType="num">
                                      <p:cBhvr additive="base">
                                        <p:cTn id="225" dur="500" fill="hold"/>
                                        <p:tgtEl>
                                          <p:spTgt spid="79"/>
                                        </p:tgtEl>
                                        <p:attrNameLst>
                                          <p:attrName>ppt_x</p:attrName>
                                        </p:attrNameLst>
                                      </p:cBhvr>
                                      <p:tavLst>
                                        <p:tav tm="0">
                                          <p:val>
                                            <p:strVal val="#ppt_x"/>
                                          </p:val>
                                        </p:tav>
                                        <p:tav tm="100000">
                                          <p:val>
                                            <p:strVal val="#ppt_x"/>
                                          </p:val>
                                        </p:tav>
                                      </p:tavLst>
                                    </p:anim>
                                    <p:anim calcmode="lin" valueType="num">
                                      <p:cBhvr additive="base">
                                        <p:cTn id="226" dur="500" fill="hold"/>
                                        <p:tgtEl>
                                          <p:spTgt spid="79"/>
                                        </p:tgtEl>
                                        <p:attrNameLst>
                                          <p:attrName>ppt_y</p:attrName>
                                        </p:attrNameLst>
                                      </p:cBhvr>
                                      <p:tavLst>
                                        <p:tav tm="0">
                                          <p:val>
                                            <p:strVal val="1+#ppt_h/2"/>
                                          </p:val>
                                        </p:tav>
                                        <p:tav tm="100000">
                                          <p:val>
                                            <p:strVal val="#ppt_y"/>
                                          </p:val>
                                        </p:tav>
                                      </p:tavLst>
                                    </p:anim>
                                  </p:childTnLst>
                                </p:cTn>
                              </p:par>
                              <p:par>
                                <p:cTn id="227" presetID="2" presetClass="entr" presetSubtype="4" fill="hold" grpId="0" nodeType="withEffect">
                                  <p:stCondLst>
                                    <p:cond delay="0"/>
                                  </p:stCondLst>
                                  <p:childTnLst>
                                    <p:set>
                                      <p:cBhvr>
                                        <p:cTn id="228" dur="1" fill="hold">
                                          <p:stCondLst>
                                            <p:cond delay="0"/>
                                          </p:stCondLst>
                                        </p:cTn>
                                        <p:tgtEl>
                                          <p:spTgt spid="78"/>
                                        </p:tgtEl>
                                        <p:attrNameLst>
                                          <p:attrName>style.visibility</p:attrName>
                                        </p:attrNameLst>
                                      </p:cBhvr>
                                      <p:to>
                                        <p:strVal val="visible"/>
                                      </p:to>
                                    </p:set>
                                    <p:anim calcmode="lin" valueType="num">
                                      <p:cBhvr additive="base">
                                        <p:cTn id="229" dur="500" fill="hold"/>
                                        <p:tgtEl>
                                          <p:spTgt spid="78"/>
                                        </p:tgtEl>
                                        <p:attrNameLst>
                                          <p:attrName>ppt_x</p:attrName>
                                        </p:attrNameLst>
                                      </p:cBhvr>
                                      <p:tavLst>
                                        <p:tav tm="0">
                                          <p:val>
                                            <p:strVal val="#ppt_x"/>
                                          </p:val>
                                        </p:tav>
                                        <p:tav tm="100000">
                                          <p:val>
                                            <p:strVal val="#ppt_x"/>
                                          </p:val>
                                        </p:tav>
                                      </p:tavLst>
                                    </p:anim>
                                    <p:anim calcmode="lin" valueType="num">
                                      <p:cBhvr additive="base">
                                        <p:cTn id="230"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p:bldP spid="74" grpId="1" animBg="1"/>
      <p:bldP spid="75" grpId="1"/>
      <p:bldP spid="79" grpId="0"/>
      <p:bldP spid="78" grpId="0" animBg="1"/>
      <p:bldP spid="79" grpId="1"/>
      <p:bldP spid="78"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graphicFrame>
        <p:nvGraphicFramePr>
          <p:cNvPr id="56" name="表格 55"/>
          <p:cNvGraphicFramePr/>
          <p:nvPr/>
        </p:nvGraphicFramePr>
        <p:xfrm>
          <a:off x="1547495" y="1844675"/>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7" name="表格 56"/>
          <p:cNvGraphicFramePr/>
          <p:nvPr/>
        </p:nvGraphicFramePr>
        <p:xfrm>
          <a:off x="4716145" y="1844675"/>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8" name="表格 57"/>
          <p:cNvGraphicFramePr/>
          <p:nvPr/>
        </p:nvGraphicFramePr>
        <p:xfrm>
          <a:off x="1530985" y="342900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2" name="文本框 1"/>
          <p:cNvSpPr txBox="1"/>
          <p:nvPr/>
        </p:nvSpPr>
        <p:spPr>
          <a:xfrm>
            <a:off x="539750" y="1226185"/>
            <a:ext cx="3454400" cy="353060"/>
          </a:xfrm>
          <a:prstGeom prst="rect">
            <a:avLst/>
          </a:prstGeom>
          <a:noFill/>
        </p:spPr>
        <p:txBody>
          <a:bodyPr wrap="square" rtlCol="0">
            <a:noAutofit/>
          </a:bodyPr>
          <a:p>
            <a:r>
              <a:rPr lang="zh-CN" altLang="en-US"/>
              <a:t>如何合并</a:t>
            </a:r>
            <a:r>
              <a:rPr lang="zh-CN" altLang="en-US"/>
              <a:t>呢？细节如何：</a:t>
            </a:r>
            <a:endParaRPr lang="en-US" altLang="zh-CN"/>
          </a:p>
        </p:txBody>
      </p:sp>
      <p:sp>
        <p:nvSpPr>
          <p:cNvPr id="3" name="文本框 2"/>
          <p:cNvSpPr txBox="1"/>
          <p:nvPr/>
        </p:nvSpPr>
        <p:spPr>
          <a:xfrm>
            <a:off x="1637665" y="2271395"/>
            <a:ext cx="311785" cy="37528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endParaRPr lang="en-US" altLang="zh-CN">
              <a:latin typeface="Times New Roman" panose="02020603050405020304" pitchFamily="18" charset="0"/>
              <a:cs typeface="Times New Roman" panose="02020603050405020304" pitchFamily="18" charset="0"/>
            </a:endParaRPr>
          </a:p>
        </p:txBody>
      </p:sp>
      <p:sp>
        <p:nvSpPr>
          <p:cNvPr id="4" name="文本框 3"/>
          <p:cNvSpPr txBox="1"/>
          <p:nvPr/>
        </p:nvSpPr>
        <p:spPr>
          <a:xfrm>
            <a:off x="4860290" y="2277110"/>
            <a:ext cx="311785" cy="37528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j</a:t>
            </a:r>
            <a:endParaRPr lang="en-US" altLang="zh-CN">
              <a:latin typeface="Times New Roman" panose="02020603050405020304" pitchFamily="18" charset="0"/>
              <a:cs typeface="Times New Roman" panose="02020603050405020304" pitchFamily="18" charset="0"/>
            </a:endParaRPr>
          </a:p>
        </p:txBody>
      </p:sp>
      <p:graphicFrame>
        <p:nvGraphicFramePr>
          <p:cNvPr id="9" name="表格 8"/>
          <p:cNvGraphicFramePr/>
          <p:nvPr/>
        </p:nvGraphicFramePr>
        <p:xfrm>
          <a:off x="1530985" y="3415665"/>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12" name="文本框 11"/>
          <p:cNvSpPr txBox="1"/>
          <p:nvPr/>
        </p:nvSpPr>
        <p:spPr>
          <a:xfrm>
            <a:off x="1475740" y="1540510"/>
            <a:ext cx="1133475" cy="294005"/>
          </a:xfrm>
          <a:prstGeom prst="rect">
            <a:avLst/>
          </a:prstGeom>
          <a:noFill/>
        </p:spPr>
        <p:txBody>
          <a:bodyPr wrap="square" rtlCol="0">
            <a:noAutofit/>
          </a:bodyPr>
          <a:p>
            <a:r>
              <a:rPr lang="zh-CN" altLang="en-US"/>
              <a:t>数组</a:t>
            </a:r>
            <a:r>
              <a:rPr lang="en-US" altLang="zh-CN">
                <a:latin typeface="Times New Roman" panose="02020603050405020304" pitchFamily="18" charset="0"/>
                <a:cs typeface="Times New Roman" panose="02020603050405020304" pitchFamily="18" charset="0"/>
              </a:rPr>
              <a:t>a</a:t>
            </a:r>
            <a:endParaRPr lang="zh-CN" altLang="en-US">
              <a:latin typeface="Times New Roman" panose="02020603050405020304" pitchFamily="18" charset="0"/>
              <a:cs typeface="Times New Roman" panose="02020603050405020304" pitchFamily="18" charset="0"/>
            </a:endParaRPr>
          </a:p>
        </p:txBody>
      </p:sp>
      <p:sp>
        <p:nvSpPr>
          <p:cNvPr id="13" name="文本框 12"/>
          <p:cNvSpPr txBox="1"/>
          <p:nvPr/>
        </p:nvSpPr>
        <p:spPr>
          <a:xfrm>
            <a:off x="4644390" y="1539875"/>
            <a:ext cx="1133475" cy="294005"/>
          </a:xfrm>
          <a:prstGeom prst="rect">
            <a:avLst/>
          </a:prstGeom>
          <a:noFill/>
        </p:spPr>
        <p:txBody>
          <a:bodyPr wrap="square" rtlCol="0">
            <a:noAutofit/>
          </a:bodyPr>
          <a:p>
            <a:r>
              <a:rPr lang="zh-CN" altLang="en-US"/>
              <a:t>数组</a:t>
            </a:r>
            <a:r>
              <a:rPr lang="en-US" altLang="zh-CN">
                <a:latin typeface="Times New Roman" panose="02020603050405020304" pitchFamily="18" charset="0"/>
                <a:cs typeface="Times New Roman" panose="02020603050405020304" pitchFamily="18" charset="0"/>
              </a:rPr>
              <a:t>b</a:t>
            </a:r>
            <a:endParaRPr lang="en-US" altLang="zh-CN">
              <a:latin typeface="Times New Roman" panose="02020603050405020304" pitchFamily="18" charset="0"/>
              <a:cs typeface="Times New Roman" panose="02020603050405020304" pitchFamily="18" charset="0"/>
            </a:endParaRPr>
          </a:p>
        </p:txBody>
      </p:sp>
      <p:sp>
        <p:nvSpPr>
          <p:cNvPr id="14" name="文本框 13"/>
          <p:cNvSpPr txBox="1"/>
          <p:nvPr/>
        </p:nvSpPr>
        <p:spPr>
          <a:xfrm>
            <a:off x="1115695" y="2637155"/>
            <a:ext cx="7333615" cy="57023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比较数组</a:t>
            </a:r>
            <a:r>
              <a:rPr lang="en-US" altLang="zh-CN">
                <a:latin typeface="Times New Roman" panose="02020603050405020304" pitchFamily="18" charset="0"/>
                <a:cs typeface="Times New Roman" panose="02020603050405020304" pitchFamily="18" charset="0"/>
              </a:rPr>
              <a:t>a[i]</a:t>
            </a:r>
            <a:r>
              <a:rPr lang="zh-CN" altLang="en-US">
                <a:latin typeface="Times New Roman" panose="02020603050405020304" pitchFamily="18" charset="0"/>
                <a:cs typeface="Times New Roman" panose="02020603050405020304" pitchFamily="18" charset="0"/>
              </a:rPr>
              <a:t>与</a:t>
            </a:r>
            <a:r>
              <a:rPr lang="en-US" altLang="zh-CN">
                <a:latin typeface="Times New Roman" panose="02020603050405020304" pitchFamily="18" charset="0"/>
                <a:cs typeface="Times New Roman" panose="02020603050405020304" pitchFamily="18" charset="0"/>
              </a:rPr>
              <a:t>b[j]</a:t>
            </a:r>
            <a:r>
              <a:rPr lang="zh-CN" altLang="en-US">
                <a:latin typeface="Times New Roman" panose="02020603050405020304" pitchFamily="18" charset="0"/>
                <a:cs typeface="Times New Roman" panose="02020603050405020304" pitchFamily="18" charset="0"/>
              </a:rPr>
              <a:t>的大小，如果</a:t>
            </a:r>
            <a:r>
              <a:rPr lang="en-US" altLang="zh-CN">
                <a:latin typeface="Times New Roman" panose="02020603050405020304" pitchFamily="18" charset="0"/>
                <a:cs typeface="Times New Roman" panose="02020603050405020304" pitchFamily="18" charset="0"/>
              </a:rPr>
              <a:t>a[i]&gt;=b[j]</a:t>
            </a:r>
            <a:r>
              <a:rPr lang="zh-CN" altLang="en-US">
                <a:latin typeface="Times New Roman" panose="02020603050405020304" pitchFamily="18" charset="0"/>
                <a:cs typeface="Times New Roman" panose="02020603050405020304" pitchFamily="18" charset="0"/>
              </a:rPr>
              <a:t>，将</a:t>
            </a:r>
            <a:r>
              <a:rPr lang="en-US" altLang="zh-CN">
                <a:latin typeface="Times New Roman" panose="02020603050405020304" pitchFamily="18" charset="0"/>
                <a:cs typeface="Times New Roman" panose="02020603050405020304" pitchFamily="18" charset="0"/>
              </a:rPr>
              <a:t>b[j]</a:t>
            </a:r>
            <a:r>
              <a:rPr lang="zh-CN" altLang="en-US">
                <a:latin typeface="Times New Roman" panose="02020603050405020304" pitchFamily="18" charset="0"/>
                <a:cs typeface="Times New Roman" panose="02020603050405020304" pitchFamily="18" charset="0"/>
              </a:rPr>
              <a:t>的值进行排序，</a:t>
            </a:r>
            <a:r>
              <a:rPr lang="en-US" altLang="zh-CN">
                <a:latin typeface="Times New Roman" panose="02020603050405020304" pitchFamily="18" charset="0"/>
                <a:cs typeface="Times New Roman" panose="02020603050405020304" pitchFamily="18" charset="0"/>
                <a:sym typeface="+mn-ea"/>
              </a:rPr>
              <a:t>j++</a:t>
            </a:r>
            <a:r>
              <a:rPr lang="zh-CN" altLang="en-US">
                <a:latin typeface="Times New Roman" panose="02020603050405020304" pitchFamily="18" charset="0"/>
                <a:cs typeface="Times New Roman" panose="02020603050405020304" pitchFamily="18" charset="0"/>
                <a:sym typeface="+mn-ea"/>
              </a:rPr>
              <a:t>。</a:t>
            </a:r>
            <a:endParaRPr lang="zh-CN" altLang="en-US">
              <a:latin typeface="Times New Roman" panose="02020603050405020304" pitchFamily="18" charset="0"/>
              <a:cs typeface="Times New Roman" panose="02020603050405020304" pitchFamily="18" charset="0"/>
              <a:sym typeface="+mn-ea"/>
            </a:endParaRPr>
          </a:p>
          <a:p>
            <a:r>
              <a:rPr lang="zh-CN" altLang="en-US">
                <a:latin typeface="Times New Roman" panose="02020603050405020304" pitchFamily="18" charset="0"/>
                <a:cs typeface="Times New Roman" panose="02020603050405020304" pitchFamily="18" charset="0"/>
                <a:sym typeface="+mn-ea"/>
              </a:rPr>
              <a:t>否则将</a:t>
            </a:r>
            <a:r>
              <a:rPr lang="en-US" altLang="zh-CN">
                <a:latin typeface="Times New Roman" panose="02020603050405020304" pitchFamily="18" charset="0"/>
                <a:cs typeface="Times New Roman" panose="02020603050405020304" pitchFamily="18" charset="0"/>
                <a:sym typeface="+mn-ea"/>
              </a:rPr>
              <a:t>a[i]</a:t>
            </a:r>
            <a:r>
              <a:rPr lang="zh-CN" altLang="en-US">
                <a:latin typeface="Times New Roman" panose="02020603050405020304" pitchFamily="18" charset="0"/>
                <a:cs typeface="Times New Roman" panose="02020603050405020304" pitchFamily="18" charset="0"/>
                <a:sym typeface="+mn-ea"/>
              </a:rPr>
              <a:t>的值进行排序，然后</a:t>
            </a:r>
            <a:r>
              <a:rPr lang="en-US" altLang="zh-CN">
                <a:latin typeface="Times New Roman" panose="02020603050405020304" pitchFamily="18" charset="0"/>
                <a:cs typeface="Times New Roman" panose="02020603050405020304" pitchFamily="18" charset="0"/>
                <a:sym typeface="+mn-ea"/>
              </a:rPr>
              <a:t>i++</a:t>
            </a:r>
            <a:r>
              <a:rPr lang="zh-CN" altLang="en-US">
                <a:latin typeface="Times New Roman" panose="02020603050405020304" pitchFamily="18" charset="0"/>
                <a:cs typeface="Times New Roman" panose="02020603050405020304" pitchFamily="18" charset="0"/>
                <a:sym typeface="+mn-ea"/>
              </a:rPr>
              <a:t>。</a:t>
            </a:r>
            <a:endParaRPr lang="zh-CN" altLang="en-US">
              <a:latin typeface="Times New Roman" panose="02020603050405020304" pitchFamily="18" charset="0"/>
              <a:cs typeface="Times New Roman" panose="02020603050405020304" pitchFamily="18" charset="0"/>
              <a:sym typeface="+mn-ea"/>
            </a:endParaRPr>
          </a:p>
        </p:txBody>
      </p:sp>
      <p:graphicFrame>
        <p:nvGraphicFramePr>
          <p:cNvPr id="16" name="表格 15"/>
          <p:cNvGraphicFramePr/>
          <p:nvPr/>
        </p:nvGraphicFramePr>
        <p:xfrm>
          <a:off x="1530985" y="343027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7" name="表格 16"/>
          <p:cNvGraphicFramePr/>
          <p:nvPr/>
        </p:nvGraphicFramePr>
        <p:xfrm>
          <a:off x="1530985" y="342900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8" name="表格 17"/>
          <p:cNvGraphicFramePr/>
          <p:nvPr/>
        </p:nvGraphicFramePr>
        <p:xfrm>
          <a:off x="1530985" y="343027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26</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0" name="表格 19"/>
          <p:cNvGraphicFramePr/>
          <p:nvPr/>
        </p:nvGraphicFramePr>
        <p:xfrm>
          <a:off x="1547495" y="342011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26</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32</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3" name="表格 22"/>
          <p:cNvGraphicFramePr/>
          <p:nvPr/>
        </p:nvGraphicFramePr>
        <p:xfrm>
          <a:off x="1547495" y="3415665"/>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26</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32</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53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6" name="表格 25"/>
          <p:cNvGraphicFramePr/>
          <p:nvPr/>
        </p:nvGraphicFramePr>
        <p:xfrm>
          <a:off x="1530985" y="342773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26</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32</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53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61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8" name="表格 27"/>
          <p:cNvGraphicFramePr/>
          <p:nvPr/>
        </p:nvGraphicFramePr>
        <p:xfrm>
          <a:off x="1530985" y="3429000"/>
          <a:ext cx="4320000" cy="381635"/>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635">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26</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32</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53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61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87</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58"/>
                                        </p:tgtEl>
                                        <p:attrNameLst>
                                          <p:attrName>ppt_x</p:attrName>
                                        </p:attrNameLst>
                                      </p:cBhvr>
                                      <p:tavLst>
                                        <p:tav tm="0">
                                          <p:val>
                                            <p:strVal val="ppt_x"/>
                                          </p:val>
                                        </p:tav>
                                        <p:tav tm="100000">
                                          <p:val>
                                            <p:strVal val="ppt_x"/>
                                          </p:val>
                                        </p:tav>
                                      </p:tavLst>
                                    </p:anim>
                                    <p:anim calcmode="lin" valueType="num">
                                      <p:cBhvr additive="base">
                                        <p:cTn id="7" dur="500"/>
                                        <p:tgtEl>
                                          <p:spTgt spid="58"/>
                                        </p:tgtEl>
                                        <p:attrNameLst>
                                          <p:attrName>ppt_y</p:attrName>
                                        </p:attrNameLst>
                                      </p:cBhvr>
                                      <p:tavLst>
                                        <p:tav tm="0">
                                          <p:val>
                                            <p:strVal val="ppt_y"/>
                                          </p:val>
                                        </p:tav>
                                        <p:tav tm="100000">
                                          <p:val>
                                            <p:strVal val="1+ppt_h/2"/>
                                          </p:val>
                                        </p:tav>
                                      </p:tavLst>
                                    </p:anim>
                                    <p:set>
                                      <p:cBhvr>
                                        <p:cTn id="8" dur="1" fill="hold">
                                          <p:stCondLst>
                                            <p:cond delay="499"/>
                                          </p:stCondLst>
                                        </p:cTn>
                                        <p:tgtEl>
                                          <p:spTgt spid="5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0 0 L 0.0550694 0 " pathEditMode="relative" ptsTypes="">
                                      <p:cBhvr>
                                        <p:cTn id="18" dur="2000" fill="hold"/>
                                        <p:tgtEl>
                                          <p:spTgt spid="4"/>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9"/>
                                        </p:tgtEl>
                                        <p:attrNameLst>
                                          <p:attrName>ppt_x</p:attrName>
                                        </p:attrNameLst>
                                      </p:cBhvr>
                                      <p:tavLst>
                                        <p:tav tm="0">
                                          <p:val>
                                            <p:strVal val="ppt_x"/>
                                          </p:val>
                                        </p:tav>
                                        <p:tav tm="100000">
                                          <p:val>
                                            <p:strVal val="ppt_x"/>
                                          </p:val>
                                        </p:tav>
                                      </p:tavLst>
                                    </p:anim>
                                    <p:anim calcmode="lin" valueType="num">
                                      <p:cBhvr additive="base">
                                        <p:cTn id="23" dur="500"/>
                                        <p:tgtEl>
                                          <p:spTgt spid="9"/>
                                        </p:tgtEl>
                                        <p:attrNameLst>
                                          <p:attrName>ppt_y</p:attrName>
                                        </p:attrNameLst>
                                      </p:cBhvr>
                                      <p:tavLst>
                                        <p:tav tm="0">
                                          <p:val>
                                            <p:strVal val="ppt_y"/>
                                          </p:val>
                                        </p:tav>
                                        <p:tav tm="100000">
                                          <p:val>
                                            <p:strVal val="1+ppt_h/2"/>
                                          </p:val>
                                        </p:tav>
                                      </p:tavLst>
                                    </p:anim>
                                    <p:set>
                                      <p:cBhvr>
                                        <p:cTn id="24" dur="1" fill="hold">
                                          <p:stCondLst>
                                            <p:cond delay="499"/>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0" nodeType="clickEffect">
                                  <p:stCondLst>
                                    <p:cond delay="0"/>
                                  </p:stCondLst>
                                  <p:childTnLst>
                                    <p:animMotion origin="layout" path="M 0 0 L 0.0629861 0 " pathEditMode="relative" ptsTypes="">
                                      <p:cBhvr>
                                        <p:cTn id="34" dur="2000" fill="hold"/>
                                        <p:tgtEl>
                                          <p:spTgt spid="3"/>
                                        </p:tgtEl>
                                        <p:attrNameLst>
                                          <p:attrName>ppt_x</p:attrName>
                                          <p:attrName>ppt_y</p:attrName>
                                        </p:attrNameLst>
                                      </p:cBhvr>
                                    </p:animMotion>
                                  </p:childTnLst>
                                </p:cTn>
                              </p:par>
                            </p:childTnLst>
                          </p:cTn>
                        </p:par>
                      </p:childTnLst>
                    </p:cTn>
                  </p:par>
                  <p:par>
                    <p:cTn id="35" fill="hold">
                      <p:stCondLst>
                        <p:cond delay="indefinite"/>
                      </p:stCondLst>
                      <p:childTnLst>
                        <p:par>
                          <p:cTn id="36" fill="hold">
                            <p:stCondLst>
                              <p:cond delay="0"/>
                            </p:stCondLst>
                            <p:childTnLst>
                              <p:par>
                                <p:cTn id="37" presetID="2" presetClass="exit" presetSubtype="4" fill="hold" nodeType="clickEffect">
                                  <p:stCondLst>
                                    <p:cond delay="0"/>
                                  </p:stCondLst>
                                  <p:childTnLst>
                                    <p:anim calcmode="lin" valueType="num">
                                      <p:cBhvr additive="base">
                                        <p:cTn id="38" dur="500"/>
                                        <p:tgtEl>
                                          <p:spTgt spid="16"/>
                                        </p:tgtEl>
                                        <p:attrNameLst>
                                          <p:attrName>ppt_x</p:attrName>
                                        </p:attrNameLst>
                                      </p:cBhvr>
                                      <p:tavLst>
                                        <p:tav tm="0">
                                          <p:val>
                                            <p:strVal val="ppt_x"/>
                                          </p:val>
                                        </p:tav>
                                        <p:tav tm="100000">
                                          <p:val>
                                            <p:strVal val="ppt_x"/>
                                          </p:val>
                                        </p:tav>
                                      </p:tavLst>
                                    </p:anim>
                                    <p:anim calcmode="lin" valueType="num">
                                      <p:cBhvr additive="base">
                                        <p:cTn id="39" dur="500"/>
                                        <p:tgtEl>
                                          <p:spTgt spid="16"/>
                                        </p:tgtEl>
                                        <p:attrNameLst>
                                          <p:attrName>ppt_y</p:attrName>
                                        </p:attrNameLst>
                                      </p:cBhvr>
                                      <p:tavLst>
                                        <p:tav tm="0">
                                          <p:val>
                                            <p:strVal val="ppt_y"/>
                                          </p:val>
                                        </p:tav>
                                        <p:tav tm="100000">
                                          <p:val>
                                            <p:strVal val="1+ppt_h/2"/>
                                          </p:val>
                                        </p:tav>
                                      </p:tavLst>
                                    </p:anim>
                                    <p:set>
                                      <p:cBhvr>
                                        <p:cTn id="40" dur="1" fill="hold">
                                          <p:stCondLst>
                                            <p:cond delay="499"/>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grpId="1" nodeType="clickEffect">
                                  <p:stCondLst>
                                    <p:cond delay="0"/>
                                  </p:stCondLst>
                                  <p:childTnLst>
                                    <p:animMotion origin="layout" path="M 0.0618055 -9.25901e-05 L 0.124791 -9.25901e-05 " pathEditMode="relative" rAng="0" ptsTypes="">
                                      <p:cBhvr>
                                        <p:cTn id="50" dur="2000" fill="hold"/>
                                        <p:tgtEl>
                                          <p:spTgt spid="3"/>
                                        </p:tgtEl>
                                        <p:attrNameLst>
                                          <p:attrName>ppt_x</p:attrName>
                                          <p:attrName>ppt_y</p:attrName>
                                        </p:attrNameLst>
                                      </p:cBhvr>
                                      <p:rCtr x="31" y="0"/>
                                    </p:animMotion>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nodeType="clickEffect">
                                  <p:stCondLst>
                                    <p:cond delay="0"/>
                                  </p:stCondLst>
                                  <p:childTnLst>
                                    <p:anim calcmode="lin" valueType="num">
                                      <p:cBhvr additive="base">
                                        <p:cTn id="54" dur="500"/>
                                        <p:tgtEl>
                                          <p:spTgt spid="17"/>
                                        </p:tgtEl>
                                        <p:attrNameLst>
                                          <p:attrName>ppt_x</p:attrName>
                                        </p:attrNameLst>
                                      </p:cBhvr>
                                      <p:tavLst>
                                        <p:tav tm="0">
                                          <p:val>
                                            <p:strVal val="ppt_x"/>
                                          </p:val>
                                        </p:tav>
                                        <p:tav tm="100000">
                                          <p:val>
                                            <p:strVal val="ppt_x"/>
                                          </p:val>
                                        </p:tav>
                                      </p:tavLst>
                                    </p:anim>
                                    <p:anim calcmode="lin" valueType="num">
                                      <p:cBhvr additive="base">
                                        <p:cTn id="55" dur="500"/>
                                        <p:tgtEl>
                                          <p:spTgt spid="17"/>
                                        </p:tgtEl>
                                        <p:attrNameLst>
                                          <p:attrName>ppt_y</p:attrName>
                                        </p:attrNameLst>
                                      </p:cBhvr>
                                      <p:tavLst>
                                        <p:tav tm="0">
                                          <p:val>
                                            <p:strVal val="ppt_y"/>
                                          </p:val>
                                        </p:tav>
                                        <p:tav tm="100000">
                                          <p:val>
                                            <p:strVal val="1+ppt_h/2"/>
                                          </p:val>
                                        </p:tav>
                                      </p:tavLst>
                                    </p:anim>
                                    <p:set>
                                      <p:cBhvr>
                                        <p:cTn id="56" dur="1" fill="hold">
                                          <p:stCondLst>
                                            <p:cond delay="499"/>
                                          </p:stCondLst>
                                        </p:cTn>
                                        <p:tgtEl>
                                          <p:spTgt spid="17"/>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ppt_x"/>
                                          </p:val>
                                        </p:tav>
                                        <p:tav tm="100000">
                                          <p:val>
                                            <p:strVal val="#ppt_x"/>
                                          </p:val>
                                        </p:tav>
                                      </p:tavLst>
                                    </p:anim>
                                    <p:anim calcmode="lin" valueType="num">
                                      <p:cBhvr additive="base">
                                        <p:cTn id="6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grpId="2" nodeType="clickEffect">
                                  <p:stCondLst>
                                    <p:cond delay="0"/>
                                  </p:stCondLst>
                                  <p:childTnLst>
                                    <p:animMotion origin="layout" path="M 0.124861 -0.00148148 L 0.18 -0.00148148 " pathEditMode="relative" rAng="0" ptsTypes="">
                                      <p:cBhvr>
                                        <p:cTn id="66" dur="2000" fill="hold"/>
                                        <p:tgtEl>
                                          <p:spTgt spid="3"/>
                                        </p:tgtEl>
                                        <p:attrNameLst>
                                          <p:attrName>ppt_x</p:attrName>
                                          <p:attrName>ppt_y</p:attrName>
                                        </p:attrNameLst>
                                      </p:cBhvr>
                                      <p:rCtr x="28" y="0"/>
                                    </p:animMotion>
                                  </p:childTnLst>
                                </p:cTn>
                              </p:par>
                            </p:childTnLst>
                          </p:cTn>
                        </p:par>
                      </p:childTnLst>
                    </p:cTn>
                  </p:par>
                  <p:par>
                    <p:cTn id="67" fill="hold">
                      <p:stCondLst>
                        <p:cond delay="indefinite"/>
                      </p:stCondLst>
                      <p:childTnLst>
                        <p:par>
                          <p:cTn id="68" fill="hold">
                            <p:stCondLst>
                              <p:cond delay="0"/>
                            </p:stCondLst>
                            <p:childTnLst>
                              <p:par>
                                <p:cTn id="69" presetID="2" presetClass="exit" presetSubtype="4" fill="hold" nodeType="clickEffect">
                                  <p:stCondLst>
                                    <p:cond delay="0"/>
                                  </p:stCondLst>
                                  <p:childTnLst>
                                    <p:anim calcmode="lin" valueType="num">
                                      <p:cBhvr additive="base">
                                        <p:cTn id="70" dur="500"/>
                                        <p:tgtEl>
                                          <p:spTgt spid="18"/>
                                        </p:tgtEl>
                                        <p:attrNameLst>
                                          <p:attrName>ppt_x</p:attrName>
                                        </p:attrNameLst>
                                      </p:cBhvr>
                                      <p:tavLst>
                                        <p:tav tm="0">
                                          <p:val>
                                            <p:strVal val="ppt_x"/>
                                          </p:val>
                                        </p:tav>
                                        <p:tav tm="100000">
                                          <p:val>
                                            <p:strVal val="ppt_x"/>
                                          </p:val>
                                        </p:tav>
                                      </p:tavLst>
                                    </p:anim>
                                    <p:anim calcmode="lin" valueType="num">
                                      <p:cBhvr additive="base">
                                        <p:cTn id="71" dur="500"/>
                                        <p:tgtEl>
                                          <p:spTgt spid="18"/>
                                        </p:tgtEl>
                                        <p:attrNameLst>
                                          <p:attrName>ppt_y</p:attrName>
                                        </p:attrNameLst>
                                      </p:cBhvr>
                                      <p:tavLst>
                                        <p:tav tm="0">
                                          <p:val>
                                            <p:strVal val="ppt_y"/>
                                          </p:val>
                                        </p:tav>
                                        <p:tav tm="100000">
                                          <p:val>
                                            <p:strVal val="1+ppt_h/2"/>
                                          </p:val>
                                        </p:tav>
                                      </p:tavLst>
                                    </p:anim>
                                    <p:set>
                                      <p:cBhvr>
                                        <p:cTn id="72" dur="1" fill="hold">
                                          <p:stCondLst>
                                            <p:cond delay="499"/>
                                          </p:stCondLst>
                                        </p:cTn>
                                        <p:tgtEl>
                                          <p:spTgt spid="18"/>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20"/>
                                        </p:tgtEl>
                                        <p:attrNameLst>
                                          <p:attrName>style.visibility</p:attrName>
                                        </p:attrNameLst>
                                      </p:cBhvr>
                                      <p:to>
                                        <p:strVal val="visible"/>
                                      </p:to>
                                    </p:set>
                                    <p:anim calcmode="lin" valueType="num">
                                      <p:cBhvr additive="base">
                                        <p:cTn id="77" dur="500" fill="hold"/>
                                        <p:tgtEl>
                                          <p:spTgt spid="20"/>
                                        </p:tgtEl>
                                        <p:attrNameLst>
                                          <p:attrName>ppt_x</p:attrName>
                                        </p:attrNameLst>
                                      </p:cBhvr>
                                      <p:tavLst>
                                        <p:tav tm="0">
                                          <p:val>
                                            <p:strVal val="#ppt_x"/>
                                          </p:val>
                                        </p:tav>
                                        <p:tav tm="100000">
                                          <p:val>
                                            <p:strVal val="#ppt_x"/>
                                          </p:val>
                                        </p:tav>
                                      </p:tavLst>
                                    </p:anim>
                                    <p:anim calcmode="lin" valueType="num">
                                      <p:cBhvr additive="base">
                                        <p:cTn id="7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0" presetClass="path" presetSubtype="0" accel="50000" decel="50000" fill="hold" grpId="3" nodeType="clickEffect">
                                  <p:stCondLst>
                                    <p:cond delay="0"/>
                                  </p:stCondLst>
                                  <p:childTnLst>
                                    <p:animMotion origin="layout" path="M 0.177986 -0.00546296 L 0.233056 -0.00546296 " pathEditMode="relative" ptsTypes="">
                                      <p:cBhvr>
                                        <p:cTn id="82" dur="2000" fill="hold"/>
                                        <p:tgtEl>
                                          <p:spTgt spid="3"/>
                                        </p:tgtEl>
                                        <p:attrNameLst>
                                          <p:attrName>ppt_x</p:attrName>
                                          <p:attrName>ppt_y</p:attrName>
                                        </p:attrNameLst>
                                      </p:cBhvr>
                                    </p:animMotion>
                                  </p:childTnLst>
                                </p:cTn>
                              </p:par>
                            </p:childTnLst>
                          </p:cTn>
                        </p:par>
                      </p:childTnLst>
                    </p:cTn>
                  </p:par>
                  <p:par>
                    <p:cTn id="83" fill="hold">
                      <p:stCondLst>
                        <p:cond delay="indefinite"/>
                      </p:stCondLst>
                      <p:childTnLst>
                        <p:par>
                          <p:cTn id="84" fill="hold">
                            <p:stCondLst>
                              <p:cond delay="0"/>
                            </p:stCondLst>
                            <p:childTnLst>
                              <p:par>
                                <p:cTn id="85" presetID="2" presetClass="exit" presetSubtype="4" fill="hold" nodeType="clickEffect">
                                  <p:stCondLst>
                                    <p:cond delay="0"/>
                                  </p:stCondLst>
                                  <p:childTnLst>
                                    <p:anim calcmode="lin" valueType="num">
                                      <p:cBhvr additive="base">
                                        <p:cTn id="86" dur="500"/>
                                        <p:tgtEl>
                                          <p:spTgt spid="20"/>
                                        </p:tgtEl>
                                        <p:attrNameLst>
                                          <p:attrName>ppt_x</p:attrName>
                                        </p:attrNameLst>
                                      </p:cBhvr>
                                      <p:tavLst>
                                        <p:tav tm="0">
                                          <p:val>
                                            <p:strVal val="ppt_x"/>
                                          </p:val>
                                        </p:tav>
                                        <p:tav tm="100000">
                                          <p:val>
                                            <p:strVal val="ppt_x"/>
                                          </p:val>
                                        </p:tav>
                                      </p:tavLst>
                                    </p:anim>
                                    <p:anim calcmode="lin" valueType="num">
                                      <p:cBhvr additive="base">
                                        <p:cTn id="87" dur="500"/>
                                        <p:tgtEl>
                                          <p:spTgt spid="20"/>
                                        </p:tgtEl>
                                        <p:attrNameLst>
                                          <p:attrName>ppt_y</p:attrName>
                                        </p:attrNameLst>
                                      </p:cBhvr>
                                      <p:tavLst>
                                        <p:tav tm="0">
                                          <p:val>
                                            <p:strVal val="ppt_y"/>
                                          </p:val>
                                        </p:tav>
                                        <p:tav tm="100000">
                                          <p:val>
                                            <p:strVal val="1+ppt_h/2"/>
                                          </p:val>
                                        </p:tav>
                                      </p:tavLst>
                                    </p:anim>
                                    <p:set>
                                      <p:cBhvr>
                                        <p:cTn id="88" dur="1" fill="hold">
                                          <p:stCondLst>
                                            <p:cond delay="499"/>
                                          </p:stCondLst>
                                        </p:cTn>
                                        <p:tgtEl>
                                          <p:spTgt spid="20"/>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23"/>
                                        </p:tgtEl>
                                        <p:attrNameLst>
                                          <p:attrName>style.visibility</p:attrName>
                                        </p:attrNameLst>
                                      </p:cBhvr>
                                      <p:to>
                                        <p:strVal val="visible"/>
                                      </p:to>
                                    </p:set>
                                    <p:anim calcmode="lin" valueType="num">
                                      <p:cBhvr additive="base">
                                        <p:cTn id="93" dur="500" fill="hold"/>
                                        <p:tgtEl>
                                          <p:spTgt spid="23"/>
                                        </p:tgtEl>
                                        <p:attrNameLst>
                                          <p:attrName>ppt_x</p:attrName>
                                        </p:attrNameLst>
                                      </p:cBhvr>
                                      <p:tavLst>
                                        <p:tav tm="0">
                                          <p:val>
                                            <p:strVal val="#ppt_x"/>
                                          </p:val>
                                        </p:tav>
                                        <p:tav tm="100000">
                                          <p:val>
                                            <p:strVal val="#ppt_x"/>
                                          </p:val>
                                        </p:tav>
                                      </p:tavLst>
                                    </p:anim>
                                    <p:anim calcmode="lin" valueType="num">
                                      <p:cBhvr additive="base">
                                        <p:cTn id="9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0" presetClass="path" presetSubtype="0" accel="50000" decel="50000" fill="hold" grpId="1" nodeType="clickEffect">
                                  <p:stCondLst>
                                    <p:cond delay="0"/>
                                  </p:stCondLst>
                                  <p:childTnLst>
                                    <p:animMotion origin="layout" path="M 0.0538889 0.000185188 L 0.109028 0.000185188 " pathEditMode="relative" rAng="0" ptsTypes="">
                                      <p:cBhvr>
                                        <p:cTn id="98" dur="2000" fill="hold"/>
                                        <p:tgtEl>
                                          <p:spTgt spid="4"/>
                                        </p:tgtEl>
                                        <p:attrNameLst>
                                          <p:attrName>ppt_x</p:attrName>
                                          <p:attrName>ppt_y</p:attrName>
                                        </p:attrNameLst>
                                      </p:cBhvr>
                                      <p:rCtr x="28" y="0"/>
                                    </p:animMotion>
                                  </p:childTnLst>
                                </p:cTn>
                              </p:par>
                            </p:childTnLst>
                          </p:cTn>
                        </p:par>
                      </p:childTnLst>
                    </p:cTn>
                  </p:par>
                  <p:par>
                    <p:cTn id="99" fill="hold">
                      <p:stCondLst>
                        <p:cond delay="indefinite"/>
                      </p:stCondLst>
                      <p:childTnLst>
                        <p:par>
                          <p:cTn id="100" fill="hold">
                            <p:stCondLst>
                              <p:cond delay="0"/>
                            </p:stCondLst>
                            <p:childTnLst>
                              <p:par>
                                <p:cTn id="101" presetID="2" presetClass="exit" presetSubtype="4" fill="hold" nodeType="clickEffect">
                                  <p:stCondLst>
                                    <p:cond delay="0"/>
                                  </p:stCondLst>
                                  <p:childTnLst>
                                    <p:anim calcmode="lin" valueType="num">
                                      <p:cBhvr additive="base">
                                        <p:cTn id="102" dur="500"/>
                                        <p:tgtEl>
                                          <p:spTgt spid="23"/>
                                        </p:tgtEl>
                                        <p:attrNameLst>
                                          <p:attrName>ppt_x</p:attrName>
                                        </p:attrNameLst>
                                      </p:cBhvr>
                                      <p:tavLst>
                                        <p:tav tm="0">
                                          <p:val>
                                            <p:strVal val="ppt_x"/>
                                          </p:val>
                                        </p:tav>
                                        <p:tav tm="100000">
                                          <p:val>
                                            <p:strVal val="ppt_x"/>
                                          </p:val>
                                        </p:tav>
                                      </p:tavLst>
                                    </p:anim>
                                    <p:anim calcmode="lin" valueType="num">
                                      <p:cBhvr additive="base">
                                        <p:cTn id="103" dur="500"/>
                                        <p:tgtEl>
                                          <p:spTgt spid="23"/>
                                        </p:tgtEl>
                                        <p:attrNameLst>
                                          <p:attrName>ppt_y</p:attrName>
                                        </p:attrNameLst>
                                      </p:cBhvr>
                                      <p:tavLst>
                                        <p:tav tm="0">
                                          <p:val>
                                            <p:strVal val="ppt_y"/>
                                          </p:val>
                                        </p:tav>
                                        <p:tav tm="100000">
                                          <p:val>
                                            <p:strVal val="1+ppt_h/2"/>
                                          </p:val>
                                        </p:tav>
                                      </p:tavLst>
                                    </p:anim>
                                    <p:set>
                                      <p:cBhvr>
                                        <p:cTn id="104" dur="1" fill="hold">
                                          <p:stCondLst>
                                            <p:cond delay="499"/>
                                          </p:stCondLst>
                                        </p:cTn>
                                        <p:tgtEl>
                                          <p:spTgt spid="23"/>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26"/>
                                        </p:tgtEl>
                                        <p:attrNameLst>
                                          <p:attrName>style.visibility</p:attrName>
                                        </p:attrNameLst>
                                      </p:cBhvr>
                                      <p:to>
                                        <p:strVal val="visible"/>
                                      </p:to>
                                    </p:set>
                                    <p:anim calcmode="lin" valueType="num">
                                      <p:cBhvr additive="base">
                                        <p:cTn id="109" dur="500" fill="hold"/>
                                        <p:tgtEl>
                                          <p:spTgt spid="26"/>
                                        </p:tgtEl>
                                        <p:attrNameLst>
                                          <p:attrName>ppt_x</p:attrName>
                                        </p:attrNameLst>
                                      </p:cBhvr>
                                      <p:tavLst>
                                        <p:tav tm="0">
                                          <p:val>
                                            <p:strVal val="#ppt_x"/>
                                          </p:val>
                                        </p:tav>
                                        <p:tav tm="100000">
                                          <p:val>
                                            <p:strVal val="#ppt_x"/>
                                          </p:val>
                                        </p:tav>
                                      </p:tavLst>
                                    </p:anim>
                                    <p:anim calcmode="lin" valueType="num">
                                      <p:cBhvr additive="base">
                                        <p:cTn id="11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0" presetClass="path" presetSubtype="0" accel="50000" decel="50000" fill="hold" grpId="2" nodeType="clickEffect">
                                  <p:stCondLst>
                                    <p:cond delay="0"/>
                                  </p:stCondLst>
                                  <p:childTnLst>
                                    <p:animMotion origin="layout" path="M 0.109028 0.000185188 L 0.172014 0.000185188 " pathEditMode="relative" rAng="0" ptsTypes="">
                                      <p:cBhvr>
                                        <p:cTn id="114" dur="2000" fill="hold"/>
                                        <p:tgtEl>
                                          <p:spTgt spid="4"/>
                                        </p:tgtEl>
                                        <p:attrNameLst>
                                          <p:attrName>ppt_x</p:attrName>
                                          <p:attrName>ppt_y</p:attrName>
                                        </p:attrNameLst>
                                      </p:cBhvr>
                                      <p:rCtr x="31" y="0"/>
                                    </p:animMotion>
                                  </p:childTnLst>
                                </p:cTn>
                              </p:par>
                            </p:childTnLst>
                          </p:cTn>
                        </p:par>
                      </p:childTnLst>
                    </p:cTn>
                  </p:par>
                  <p:par>
                    <p:cTn id="115" fill="hold">
                      <p:stCondLst>
                        <p:cond delay="indefinite"/>
                      </p:stCondLst>
                      <p:childTnLst>
                        <p:par>
                          <p:cTn id="116" fill="hold">
                            <p:stCondLst>
                              <p:cond delay="0"/>
                            </p:stCondLst>
                            <p:childTnLst>
                              <p:par>
                                <p:cTn id="117" presetID="2" presetClass="exit" presetSubtype="4" fill="hold" nodeType="clickEffect">
                                  <p:stCondLst>
                                    <p:cond delay="0"/>
                                  </p:stCondLst>
                                  <p:childTnLst>
                                    <p:anim calcmode="lin" valueType="num">
                                      <p:cBhvr additive="base">
                                        <p:cTn id="118" dur="500"/>
                                        <p:tgtEl>
                                          <p:spTgt spid="26"/>
                                        </p:tgtEl>
                                        <p:attrNameLst>
                                          <p:attrName>ppt_x</p:attrName>
                                        </p:attrNameLst>
                                      </p:cBhvr>
                                      <p:tavLst>
                                        <p:tav tm="0">
                                          <p:val>
                                            <p:strVal val="ppt_x"/>
                                          </p:val>
                                        </p:tav>
                                        <p:tav tm="100000">
                                          <p:val>
                                            <p:strVal val="ppt_x"/>
                                          </p:val>
                                        </p:tav>
                                      </p:tavLst>
                                    </p:anim>
                                    <p:anim calcmode="lin" valueType="num">
                                      <p:cBhvr additive="base">
                                        <p:cTn id="119" dur="500"/>
                                        <p:tgtEl>
                                          <p:spTgt spid="26"/>
                                        </p:tgtEl>
                                        <p:attrNameLst>
                                          <p:attrName>ppt_y</p:attrName>
                                        </p:attrNameLst>
                                      </p:cBhvr>
                                      <p:tavLst>
                                        <p:tav tm="0">
                                          <p:val>
                                            <p:strVal val="ppt_y"/>
                                          </p:val>
                                        </p:tav>
                                        <p:tav tm="100000">
                                          <p:val>
                                            <p:strVal val="1+ppt_h/2"/>
                                          </p:val>
                                        </p:tav>
                                      </p:tavLst>
                                    </p:anim>
                                    <p:set>
                                      <p:cBhvr>
                                        <p:cTn id="120" dur="1" fill="hold">
                                          <p:stCondLst>
                                            <p:cond delay="499"/>
                                          </p:stCondLst>
                                        </p:cTn>
                                        <p:tgtEl>
                                          <p:spTgt spid="26"/>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nodeType="clickEffect">
                                  <p:stCondLst>
                                    <p:cond delay="0"/>
                                  </p:stCondLst>
                                  <p:childTnLst>
                                    <p:set>
                                      <p:cBhvr>
                                        <p:cTn id="124" dur="1" fill="hold">
                                          <p:stCondLst>
                                            <p:cond delay="0"/>
                                          </p:stCondLst>
                                        </p:cTn>
                                        <p:tgtEl>
                                          <p:spTgt spid="28"/>
                                        </p:tgtEl>
                                        <p:attrNameLst>
                                          <p:attrName>style.visibility</p:attrName>
                                        </p:attrNameLst>
                                      </p:cBhvr>
                                      <p:to>
                                        <p:strVal val="visible"/>
                                      </p:to>
                                    </p:set>
                                    <p:anim calcmode="lin" valueType="num">
                                      <p:cBhvr additive="base">
                                        <p:cTn id="125" dur="500" fill="hold"/>
                                        <p:tgtEl>
                                          <p:spTgt spid="28"/>
                                        </p:tgtEl>
                                        <p:attrNameLst>
                                          <p:attrName>ppt_x</p:attrName>
                                        </p:attrNameLst>
                                      </p:cBhvr>
                                      <p:tavLst>
                                        <p:tav tm="0">
                                          <p:val>
                                            <p:strVal val="#ppt_x"/>
                                          </p:val>
                                        </p:tav>
                                        <p:tav tm="100000">
                                          <p:val>
                                            <p:strVal val="#ppt_x"/>
                                          </p:val>
                                        </p:tav>
                                      </p:tavLst>
                                    </p:anim>
                                    <p:anim calcmode="lin" valueType="num">
                                      <p:cBhvr additive="base">
                                        <p:cTn id="12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0" presetClass="path" presetSubtype="0" accel="50000" decel="50000" fill="hold" grpId="3" nodeType="clickEffect">
                                  <p:stCondLst>
                                    <p:cond delay="0"/>
                                  </p:stCondLst>
                                  <p:childTnLst>
                                    <p:animMotion origin="layout" path="M 0.172986 0.000185188 L 0.220278 0.000185188 " pathEditMode="relative" rAng="0" ptsTypes="">
                                      <p:cBhvr>
                                        <p:cTn id="130" dur="2000" fill="hold"/>
                                        <p:tgtEl>
                                          <p:spTgt spid="4"/>
                                        </p:tgtEl>
                                        <p:attrNameLst>
                                          <p:attrName>ppt_x</p:attrName>
                                          <p:attrName>ppt_y</p:attrName>
                                        </p:attrNameLst>
                                      </p:cBhvr>
                                      <p:rCtr x="2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4" grpId="0"/>
      <p:bldP spid="3" grpId="0"/>
      <p:bldP spid="3" grpId="1"/>
      <p:bldP spid="3" grpId="2"/>
      <p:bldP spid="3" grpId="3"/>
      <p:bldP spid="4" grpId="1"/>
      <p:bldP spid="4" grpId="2"/>
      <p:bldP spid="4" grpId="3"/>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9770" y="1282700"/>
            <a:ext cx="8589010" cy="1444625"/>
          </a:xfrm>
          <a:prstGeom prst="rect">
            <a:avLst/>
          </a:prstGeom>
          <a:noFill/>
        </p:spPr>
        <p:txBody>
          <a:bodyPr wrap="square" rtlCol="0">
            <a:noAutofit/>
          </a:bodyPr>
          <a:p>
            <a:r>
              <a:rPr lang="zh-CN" altLang="en-US">
                <a:latin typeface="Times New Roman" panose="02020603050405020304" pitchFamily="18" charset="0"/>
              </a:rPr>
              <a:t>二路归并排序的</a:t>
            </a:r>
            <a:r>
              <a:rPr lang="zh-CN" altLang="en-US">
                <a:latin typeface="Times New Roman" panose="02020603050405020304" pitchFamily="18" charset="0"/>
              </a:rPr>
              <a:t>实现：</a:t>
            </a:r>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1</a:t>
            </a:r>
            <a:r>
              <a:rPr lang="zh-CN" altLang="en-US">
                <a:latin typeface="Times New Roman" panose="02020603050405020304" pitchFamily="18" charset="0"/>
              </a:rPr>
              <a:t>）首先是归并排序的递归体，首先是完成数组的拆分，拆分只需要找到数组的中间值索引，根据中间索引值就可以完成</a:t>
            </a:r>
            <a:r>
              <a:rPr lang="en-US" altLang="zh-CN">
                <a:latin typeface="Times New Roman" panose="02020603050405020304" pitchFamily="18" charset="0"/>
              </a:rPr>
              <a:t>;</a:t>
            </a:r>
            <a:r>
              <a:rPr lang="zh-CN" altLang="en-US">
                <a:latin typeface="Times New Roman" panose="02020603050405020304" pitchFamily="18" charset="0"/>
              </a:rPr>
              <a:t>然后递归的差分。</a:t>
            </a:r>
            <a:endParaRPr lang="en-US" altLang="zh-CN">
              <a:latin typeface="Times New Roman" panose="02020603050405020304" pitchFamily="18" charset="0"/>
            </a:endParaRPr>
          </a:p>
          <a:p>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2</a:t>
            </a:r>
            <a:r>
              <a:rPr lang="zh-CN" altLang="en-US">
                <a:latin typeface="Times New Roman" panose="02020603050405020304" pitchFamily="18" charset="0"/>
              </a:rPr>
              <a:t>）拆分完成之后，则需要合并，需要完成合并的函数</a:t>
            </a:r>
            <a:r>
              <a:rPr lang="en-US" altLang="zh-CN">
                <a:latin typeface="Times New Roman" panose="02020603050405020304" pitchFamily="18" charset="0"/>
              </a:rPr>
              <a:t>;</a:t>
            </a:r>
            <a:endParaRPr lang="zh-CN" altLang="en-US">
              <a:latin typeface="Times New Roman" panose="02020603050405020304" pitchFamily="18" charset="0"/>
            </a:endParaRPr>
          </a:p>
        </p:txBody>
      </p:sp>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文本框 3"/>
          <p:cNvSpPr txBox="1"/>
          <p:nvPr/>
        </p:nvSpPr>
        <p:spPr>
          <a:xfrm>
            <a:off x="2195830" y="2997200"/>
            <a:ext cx="4911725" cy="1276985"/>
          </a:xfrm>
          <a:prstGeom prst="rect">
            <a:avLst/>
          </a:prstGeom>
          <a:noFill/>
        </p:spPr>
        <p:txBody>
          <a:bodyPr wrap="square" rtlCol="0" anchor="t">
            <a:noAutofit/>
          </a:bodyPr>
          <a:p>
            <a:r>
              <a:rPr lang="en-US" altLang="zh-CN" sz="2400">
                <a:solidFill>
                  <a:schemeClr val="tx1"/>
                </a:solidFill>
                <a:uFillTx/>
                <a:latin typeface="Times New Roman" panose="02020603050405020304" pitchFamily="18" charset="0"/>
              </a:rPr>
              <a:t>def mergeSort(arr):</a:t>
            </a:r>
            <a:endParaRPr lang="en-US" altLang="zh-CN" sz="2400">
              <a:solidFill>
                <a:schemeClr val="tx1"/>
              </a:solidFill>
              <a:uFillTx/>
              <a:latin typeface="Times New Roman" panose="02020603050405020304" pitchFamily="18" charset="0"/>
            </a:endParaRPr>
          </a:p>
          <a:p>
            <a:r>
              <a:rPr lang="en-US" altLang="zh-CN" sz="2400">
                <a:solidFill>
                  <a:schemeClr val="tx1"/>
                </a:solidFill>
                <a:uFillTx/>
                <a:latin typeface="Times New Roman" panose="02020603050405020304" pitchFamily="18" charset="0"/>
              </a:rPr>
              <a:t>    if len(arr) &lt;= 1: #</a:t>
            </a:r>
            <a:r>
              <a:rPr lang="zh-CN" altLang="en-US" sz="2400">
                <a:solidFill>
                  <a:schemeClr val="tx1"/>
                </a:solidFill>
                <a:uFillTx/>
                <a:latin typeface="Times New Roman" panose="02020603050405020304" pitchFamily="18" charset="0"/>
              </a:rPr>
              <a:t>递归出口</a:t>
            </a:r>
            <a:endParaRPr lang="en-US" altLang="zh-CN" sz="2400">
              <a:solidFill>
                <a:schemeClr val="tx1"/>
              </a:solidFill>
              <a:uFillTx/>
              <a:latin typeface="Times New Roman" panose="02020603050405020304" pitchFamily="18" charset="0"/>
            </a:endParaRPr>
          </a:p>
          <a:p>
            <a:r>
              <a:rPr lang="en-US" altLang="zh-CN" sz="2400">
                <a:solidFill>
                  <a:schemeClr val="tx1"/>
                </a:solidFill>
                <a:uFillTx/>
                <a:latin typeface="Times New Roman" panose="02020603050405020304" pitchFamily="18" charset="0"/>
              </a:rPr>
              <a:t>        return arr</a:t>
            </a:r>
            <a:endParaRPr lang="en-US" altLang="zh-CN" sz="2400">
              <a:solidFill>
                <a:schemeClr val="tx1"/>
              </a:solidFill>
              <a:uFillTx/>
              <a:latin typeface="Times New Roman" panose="02020603050405020304" pitchFamily="18" charset="0"/>
            </a:endParaRPr>
          </a:p>
          <a:p>
            <a:endParaRPr lang="en-US" altLang="zh-CN" sz="2400">
              <a:solidFill>
                <a:schemeClr val="tx1"/>
              </a:solidFill>
              <a:uFillTx/>
              <a:latin typeface="Times New Roman" panose="02020603050405020304" pitchFamily="18" charset="0"/>
            </a:endParaRPr>
          </a:p>
        </p:txBody>
      </p:sp>
      <p:sp>
        <p:nvSpPr>
          <p:cNvPr id="5" name="文本框 4"/>
          <p:cNvSpPr txBox="1"/>
          <p:nvPr/>
        </p:nvSpPr>
        <p:spPr>
          <a:xfrm>
            <a:off x="2124075" y="4130675"/>
            <a:ext cx="7071995" cy="1105535"/>
          </a:xfrm>
          <a:prstGeom prst="rect">
            <a:avLst/>
          </a:prstGeom>
          <a:noFill/>
        </p:spPr>
        <p:txBody>
          <a:bodyPr wrap="square" rtlCol="0" anchor="t">
            <a:noAutofit/>
          </a:bodyPr>
          <a:p>
            <a:r>
              <a:rPr lang="en-US" altLang="zh-CN" sz="2400">
                <a:uFillTx/>
                <a:latin typeface="Times New Roman" panose="02020603050405020304" pitchFamily="18" charset="0"/>
                <a:sym typeface="+mn-ea"/>
              </a:rPr>
              <a:t>    low, high = 0, len(arr)-1 # </a:t>
            </a:r>
            <a:r>
              <a:rPr lang="zh-CN" altLang="en-US" sz="2400">
                <a:uFillTx/>
                <a:latin typeface="Times New Roman" panose="02020603050405020304" pitchFamily="18" charset="0"/>
                <a:sym typeface="+mn-ea"/>
              </a:rPr>
              <a:t>切分数组的中间索引</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mid = (low+high)//2</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a:t>
            </a:r>
            <a:endParaRPr lang="en-US" altLang="zh-CN" sz="2400">
              <a:uFillTx/>
              <a:latin typeface="Times New Roman" panose="02020603050405020304" pitchFamily="18" charset="0"/>
              <a:sym typeface="+mn-ea"/>
            </a:endParaRPr>
          </a:p>
        </p:txBody>
      </p:sp>
      <p:sp>
        <p:nvSpPr>
          <p:cNvPr id="7" name="文本框 6"/>
          <p:cNvSpPr txBox="1"/>
          <p:nvPr/>
        </p:nvSpPr>
        <p:spPr>
          <a:xfrm>
            <a:off x="2142490" y="4941570"/>
            <a:ext cx="4572000" cy="1198880"/>
          </a:xfrm>
          <a:prstGeom prst="rect">
            <a:avLst/>
          </a:prstGeom>
          <a:noFill/>
        </p:spPr>
        <p:txBody>
          <a:bodyPr wrap="square" rtlCol="0" anchor="t">
            <a:spAutoFit/>
          </a:bodyPr>
          <a:p>
            <a:r>
              <a:rPr lang="en-US" altLang="zh-CN" sz="2400">
                <a:uFillTx/>
                <a:latin typeface="Times New Roman" panose="02020603050405020304" pitchFamily="18" charset="0"/>
                <a:sym typeface="+mn-ea"/>
              </a:rPr>
              <a:t>    arr1 = mergeSort(arr[:mid+1])</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arr2 = mergeSort(arr[mid+1:])</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return merge(arr1, arr2)</a:t>
            </a:r>
            <a:endParaRPr lang="en-US" altLang="zh-CN" sz="2400">
              <a:uFillTx/>
              <a:latin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7" grpId="0"/>
      <p:bldP spid="7"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31318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合并函数的实现</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sp>
        <p:nvSpPr>
          <p:cNvPr id="8" name="文本框 7"/>
          <p:cNvSpPr txBox="1"/>
          <p:nvPr/>
        </p:nvSpPr>
        <p:spPr>
          <a:xfrm>
            <a:off x="2628265" y="1772920"/>
            <a:ext cx="4572000" cy="4799965"/>
          </a:xfrm>
          <a:prstGeom prst="rect">
            <a:avLst/>
          </a:prstGeom>
          <a:noFill/>
        </p:spPr>
        <p:txBody>
          <a:bodyPr wrap="square" rtlCol="0" anchor="t">
            <a:spAutoFit/>
          </a:bodyPr>
          <a:p>
            <a:r>
              <a:rPr lang="en-US" altLang="zh-CN">
                <a:solidFill>
                  <a:schemeClr val="tx1"/>
                </a:solidFill>
                <a:uFillTx/>
                <a:latin typeface="Times New Roman" panose="02020603050405020304" pitchFamily="18" charset="0"/>
              </a:rPr>
              <a:t>def merge(arr1, arr2):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i,j = 0,0</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 =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while i &lt;len(arr1) and j &lt;len(arr2):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if arr1[i] &lt;= arr2[j]:</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result.append(arr1[i])</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else:</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result.append(arr2[j])</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j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while i &lt; len(arr1):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result.append(arr1[i])</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while j &lt; len(arr2):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result.append(arr2[j])</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j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result</a:t>
            </a:r>
            <a:endParaRPr lang="en-US" altLang="zh-CN">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26873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二路归并排序延伸的</a:t>
            </a:r>
            <a:r>
              <a:rPr lang="en-US" altLang="zh-CN">
                <a:latin typeface="Times New Roman" panose="02020603050405020304" pitchFamily="18" charset="0"/>
                <a:sym typeface="+mn-ea"/>
              </a:rPr>
              <a:t>K</a:t>
            </a:r>
            <a:r>
              <a:rPr lang="zh-CN" altLang="en-US">
                <a:latin typeface="Times New Roman" panose="02020603050405020304" pitchFamily="18" charset="0"/>
                <a:sym typeface="+mn-ea"/>
              </a:rPr>
              <a:t>路归并问题</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graphicFrame>
        <p:nvGraphicFramePr>
          <p:cNvPr id="2" name="表格 1"/>
          <p:cNvGraphicFramePr/>
          <p:nvPr>
            <p:custDataLst>
              <p:tags r:id="rId1"/>
            </p:custDataLst>
          </p:nvPr>
        </p:nvGraphicFramePr>
        <p:xfrm>
          <a:off x="1371600" y="228600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8</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11</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22</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67</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79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4" name="表格 3"/>
          <p:cNvGraphicFramePr/>
          <p:nvPr>
            <p:custDataLst>
              <p:tags r:id="rId2"/>
            </p:custDataLst>
          </p:nvPr>
        </p:nvGraphicFramePr>
        <p:xfrm>
          <a:off x="2628265" y="228600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rPr>
                        <a:t>2</a:t>
                      </a:r>
                      <a:endParaRPr lang="en-US" altLang="zh-CN" b="1">
                        <a:solidFill>
                          <a:schemeClr val="tx1"/>
                        </a:solidFill>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12</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17</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18</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29</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90</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5" name="表格 4"/>
          <p:cNvGraphicFramePr/>
          <p:nvPr>
            <p:custDataLst>
              <p:tags r:id="rId3"/>
            </p:custDataLst>
          </p:nvPr>
        </p:nvGraphicFramePr>
        <p:xfrm>
          <a:off x="3924300" y="228600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13</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21</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24</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26</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75</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89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9" name="表格 8"/>
          <p:cNvGraphicFramePr/>
          <p:nvPr>
            <p:custDataLst>
              <p:tags r:id="rId4"/>
            </p:custDataLst>
          </p:nvPr>
        </p:nvGraphicFramePr>
        <p:xfrm>
          <a:off x="6300470" y="228600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3</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10</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13</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52</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78</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sp>
        <p:nvSpPr>
          <p:cNvPr id="12" name="文本框 11"/>
          <p:cNvSpPr txBox="1"/>
          <p:nvPr/>
        </p:nvSpPr>
        <p:spPr>
          <a:xfrm>
            <a:off x="4907915" y="3086735"/>
            <a:ext cx="960120" cy="368300"/>
          </a:xfrm>
          <a:prstGeom prst="rect">
            <a:avLst/>
          </a:prstGeom>
          <a:noFill/>
        </p:spPr>
        <p:txBody>
          <a:bodyPr wrap="square" rtlCol="0">
            <a:spAutoFit/>
          </a:bodyPr>
          <a:p>
            <a:r>
              <a:rPr lang="en-US" altLang="zh-CN"/>
              <a:t>......</a:t>
            </a:r>
            <a:endParaRPr lang="en-US" altLang="zh-CN"/>
          </a:p>
        </p:txBody>
      </p:sp>
      <p:sp>
        <p:nvSpPr>
          <p:cNvPr id="13" name="文本框 12"/>
          <p:cNvSpPr txBox="1"/>
          <p:nvPr/>
        </p:nvSpPr>
        <p:spPr>
          <a:xfrm>
            <a:off x="755015" y="1729740"/>
            <a:ext cx="2232660" cy="368300"/>
          </a:xfrm>
          <a:prstGeom prst="rect">
            <a:avLst/>
          </a:prstGeom>
          <a:noFill/>
        </p:spPr>
        <p:txBody>
          <a:bodyPr wrap="square" rtlCol="0">
            <a:spAutoFit/>
          </a:bodyPr>
          <a:p>
            <a:r>
              <a:rPr lang="zh-CN" altLang="en-US"/>
              <a:t>现在有</a:t>
            </a:r>
            <a:r>
              <a:rPr lang="en-US" altLang="zh-CN">
                <a:latin typeface="Times New Roman" panose="02020603050405020304" pitchFamily="18" charset="0"/>
                <a:cs typeface="Times New Roman" panose="02020603050405020304" pitchFamily="18" charset="0"/>
              </a:rPr>
              <a:t>K</a:t>
            </a:r>
            <a:r>
              <a:rPr lang="zh-CN" altLang="en-US"/>
              <a:t>路有序</a:t>
            </a:r>
            <a:r>
              <a:rPr lang="zh-CN" altLang="en-US"/>
              <a:t>数组</a:t>
            </a:r>
            <a:endParaRPr lang="zh-CN" altLang="en-US"/>
          </a:p>
        </p:txBody>
      </p:sp>
      <p:sp>
        <p:nvSpPr>
          <p:cNvPr id="14" name="文本框 13"/>
          <p:cNvSpPr txBox="1"/>
          <p:nvPr/>
        </p:nvSpPr>
        <p:spPr>
          <a:xfrm>
            <a:off x="899795" y="4941570"/>
            <a:ext cx="3578860" cy="408940"/>
          </a:xfrm>
          <a:prstGeom prst="rect">
            <a:avLst/>
          </a:prstGeom>
          <a:noFill/>
        </p:spPr>
        <p:txBody>
          <a:bodyPr wrap="square" rtlCol="0">
            <a:noAutofit/>
          </a:bodyPr>
          <a:p>
            <a:r>
              <a:rPr lang="zh-CN" altLang="en-US"/>
              <a:t>现在有</a:t>
            </a:r>
            <a:r>
              <a:rPr lang="en-US" altLang="zh-CN">
                <a:latin typeface="Times New Roman" panose="02020603050405020304" pitchFamily="18" charset="0"/>
                <a:cs typeface="Times New Roman" panose="02020603050405020304" pitchFamily="18" charset="0"/>
              </a:rPr>
              <a:t>K</a:t>
            </a:r>
            <a:r>
              <a:rPr lang="zh-CN" altLang="en-US"/>
              <a:t>路有序数组如何</a:t>
            </a:r>
            <a:r>
              <a:rPr lang="zh-CN" altLang="en-US"/>
              <a:t>排序？</a:t>
            </a:r>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26873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二路归并排序延伸的</a:t>
            </a:r>
            <a:r>
              <a:rPr lang="en-US" altLang="zh-CN">
                <a:latin typeface="Times New Roman" panose="02020603050405020304" pitchFamily="18" charset="0"/>
                <a:sym typeface="+mn-ea"/>
              </a:rPr>
              <a:t>K</a:t>
            </a:r>
            <a:r>
              <a:rPr lang="zh-CN" altLang="en-US">
                <a:latin typeface="Times New Roman" panose="02020603050405020304" pitchFamily="18" charset="0"/>
                <a:sym typeface="+mn-ea"/>
              </a:rPr>
              <a:t>路归并问题</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graphicFrame>
        <p:nvGraphicFramePr>
          <p:cNvPr id="2" name="表格 1"/>
          <p:cNvGraphicFramePr/>
          <p:nvPr>
            <p:custDataLst>
              <p:tags r:id="rId1"/>
            </p:custDataLst>
          </p:nvPr>
        </p:nvGraphicFramePr>
        <p:xfrm>
          <a:off x="1807210" y="240157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8</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11</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22</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67</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79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4" name="表格 3"/>
          <p:cNvGraphicFramePr/>
          <p:nvPr>
            <p:custDataLst>
              <p:tags r:id="rId2"/>
            </p:custDataLst>
          </p:nvPr>
        </p:nvGraphicFramePr>
        <p:xfrm>
          <a:off x="3063875" y="240157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rPr>
                        <a:t>2</a:t>
                      </a:r>
                      <a:endParaRPr lang="en-US" altLang="zh-CN" b="1">
                        <a:solidFill>
                          <a:schemeClr val="tx1"/>
                        </a:solidFill>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12</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17</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18</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29</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90</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5" name="表格 4"/>
          <p:cNvGraphicFramePr/>
          <p:nvPr>
            <p:custDataLst>
              <p:tags r:id="rId3"/>
            </p:custDataLst>
          </p:nvPr>
        </p:nvGraphicFramePr>
        <p:xfrm>
          <a:off x="4359910" y="240157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13</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21</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24</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26</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75</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89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9" name="表格 8"/>
          <p:cNvGraphicFramePr/>
          <p:nvPr>
            <p:custDataLst>
              <p:tags r:id="rId4"/>
            </p:custDataLst>
          </p:nvPr>
        </p:nvGraphicFramePr>
        <p:xfrm>
          <a:off x="6736080" y="240157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3</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10</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13</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52</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78</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sp>
        <p:nvSpPr>
          <p:cNvPr id="12" name="文本框 11"/>
          <p:cNvSpPr txBox="1"/>
          <p:nvPr/>
        </p:nvSpPr>
        <p:spPr>
          <a:xfrm>
            <a:off x="5343525" y="3202305"/>
            <a:ext cx="960120" cy="368300"/>
          </a:xfrm>
          <a:prstGeom prst="rect">
            <a:avLst/>
          </a:prstGeom>
          <a:noFill/>
        </p:spPr>
        <p:txBody>
          <a:bodyPr wrap="square" rtlCol="0">
            <a:spAutoFit/>
          </a:bodyPr>
          <a:p>
            <a:r>
              <a:rPr lang="en-US" altLang="zh-CN"/>
              <a:t>......</a:t>
            </a:r>
            <a:endParaRPr lang="en-US" altLang="zh-CN"/>
          </a:p>
        </p:txBody>
      </p:sp>
      <p:sp>
        <p:nvSpPr>
          <p:cNvPr id="13" name="文本框 12"/>
          <p:cNvSpPr txBox="1"/>
          <p:nvPr/>
        </p:nvSpPr>
        <p:spPr>
          <a:xfrm>
            <a:off x="755015" y="1729740"/>
            <a:ext cx="7319645" cy="423545"/>
          </a:xfrm>
          <a:prstGeom prst="rect">
            <a:avLst/>
          </a:prstGeom>
          <a:noFill/>
        </p:spPr>
        <p:txBody>
          <a:bodyPr wrap="square" rtlCol="0">
            <a:noAutofit/>
          </a:bodyPr>
          <a:p>
            <a:r>
              <a:rPr lang="zh-CN" altLang="en-US"/>
              <a:t>可能与我们的二进制算法类似，设置指向头部的指针然后进行</a:t>
            </a:r>
            <a:r>
              <a:rPr lang="zh-CN" altLang="en-US"/>
              <a:t>比较。</a:t>
            </a:r>
            <a:endParaRPr lang="zh-CN" altLang="en-US"/>
          </a:p>
        </p:txBody>
      </p:sp>
      <p:sp>
        <p:nvSpPr>
          <p:cNvPr id="7" name="文本框 6"/>
          <p:cNvSpPr txBox="1"/>
          <p:nvPr/>
        </p:nvSpPr>
        <p:spPr>
          <a:xfrm>
            <a:off x="1106170" y="2409825"/>
            <a:ext cx="382270" cy="3733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r>
              <a:rPr lang="en-US" altLang="zh-CN" baseline="-25000">
                <a:latin typeface="Times New Roman" panose="02020603050405020304" pitchFamily="18" charset="0"/>
                <a:cs typeface="Times New Roman" panose="02020603050405020304" pitchFamily="18" charset="0"/>
              </a:rPr>
              <a:t>1</a:t>
            </a:r>
            <a:endParaRPr lang="en-US" altLang="zh-CN" baseline="-25000">
              <a:latin typeface="Times New Roman" panose="02020603050405020304" pitchFamily="18" charset="0"/>
              <a:cs typeface="Times New Roman" panose="02020603050405020304" pitchFamily="18" charset="0"/>
            </a:endParaRPr>
          </a:p>
        </p:txBody>
      </p:sp>
      <p:cxnSp>
        <p:nvCxnSpPr>
          <p:cNvPr id="8" name="直接箭头连接符 7"/>
          <p:cNvCxnSpPr/>
          <p:nvPr/>
        </p:nvCxnSpPr>
        <p:spPr>
          <a:xfrm>
            <a:off x="1381760" y="2596515"/>
            <a:ext cx="38544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0" name="文本框 9"/>
          <p:cNvSpPr txBox="1"/>
          <p:nvPr/>
        </p:nvSpPr>
        <p:spPr>
          <a:xfrm>
            <a:off x="2392680" y="2409825"/>
            <a:ext cx="382270" cy="3733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r>
              <a:rPr lang="en-US" altLang="zh-CN" baseline="-25000">
                <a:latin typeface="Times New Roman" panose="02020603050405020304" pitchFamily="18" charset="0"/>
                <a:cs typeface="Times New Roman" panose="02020603050405020304" pitchFamily="18" charset="0"/>
              </a:rPr>
              <a:t>2</a:t>
            </a:r>
            <a:endParaRPr lang="en-US" altLang="zh-CN" baseline="-25000">
              <a:latin typeface="Times New Roman" panose="02020603050405020304" pitchFamily="18" charset="0"/>
              <a:cs typeface="Times New Roman" panose="02020603050405020304" pitchFamily="18" charset="0"/>
            </a:endParaRPr>
          </a:p>
        </p:txBody>
      </p:sp>
      <p:cxnSp>
        <p:nvCxnSpPr>
          <p:cNvPr id="11" name="直接箭头连接符 10"/>
          <p:cNvCxnSpPr/>
          <p:nvPr/>
        </p:nvCxnSpPr>
        <p:spPr>
          <a:xfrm>
            <a:off x="2668270" y="2596515"/>
            <a:ext cx="38544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5" name="文本框 14"/>
          <p:cNvSpPr txBox="1"/>
          <p:nvPr/>
        </p:nvSpPr>
        <p:spPr>
          <a:xfrm>
            <a:off x="3688080" y="2409825"/>
            <a:ext cx="382270" cy="3733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r>
              <a:rPr lang="en-US" altLang="zh-CN" baseline="-25000">
                <a:latin typeface="Times New Roman" panose="02020603050405020304" pitchFamily="18" charset="0"/>
                <a:cs typeface="Times New Roman" panose="02020603050405020304" pitchFamily="18" charset="0"/>
              </a:rPr>
              <a:t>3</a:t>
            </a:r>
            <a:endParaRPr lang="en-US" altLang="zh-CN" baseline="-25000">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a:off x="3963670" y="2596515"/>
            <a:ext cx="38544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7" name="文本框 16"/>
          <p:cNvSpPr txBox="1"/>
          <p:nvPr/>
        </p:nvSpPr>
        <p:spPr>
          <a:xfrm>
            <a:off x="6064885" y="2409825"/>
            <a:ext cx="382270" cy="3733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r>
              <a:rPr lang="en-US" altLang="zh-CN" baseline="-25000">
                <a:latin typeface="Times New Roman" panose="02020603050405020304" pitchFamily="18" charset="0"/>
                <a:cs typeface="Times New Roman" panose="02020603050405020304" pitchFamily="18" charset="0"/>
              </a:rPr>
              <a:t>k</a:t>
            </a:r>
            <a:endParaRPr lang="en-US" altLang="zh-CN" baseline="-25000">
              <a:latin typeface="Times New Roman" panose="02020603050405020304" pitchFamily="18" charset="0"/>
              <a:cs typeface="Times New Roman" panose="02020603050405020304" pitchFamily="18" charset="0"/>
            </a:endParaRPr>
          </a:p>
        </p:txBody>
      </p:sp>
      <p:cxnSp>
        <p:nvCxnSpPr>
          <p:cNvPr id="18" name="直接箭头连接符 17"/>
          <p:cNvCxnSpPr/>
          <p:nvPr/>
        </p:nvCxnSpPr>
        <p:spPr>
          <a:xfrm>
            <a:off x="6340475" y="2596515"/>
            <a:ext cx="38544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ppt_x"/>
                                          </p:val>
                                        </p:tav>
                                        <p:tav tm="100000">
                                          <p:val>
                                            <p:strVal val="#ppt_x"/>
                                          </p:val>
                                        </p:tav>
                                      </p:tavLst>
                                    </p:anim>
                                    <p:anim calcmode="lin" valueType="num">
                                      <p:cBhvr additive="base">
                                        <p:cTn id="4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0" grpId="0"/>
      <p:bldP spid="10" grpId="1"/>
      <p:bldP spid="15" grpId="0"/>
      <p:bldP spid="15" grpId="1"/>
      <p:bldP spid="17" grpId="0"/>
      <p:bldP spid="17"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26873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二路归并排序延伸的</a:t>
            </a:r>
            <a:r>
              <a:rPr lang="en-US" altLang="zh-CN">
                <a:latin typeface="Times New Roman" panose="02020603050405020304" pitchFamily="18" charset="0"/>
                <a:sym typeface="+mn-ea"/>
              </a:rPr>
              <a:t>K</a:t>
            </a:r>
            <a:r>
              <a:rPr lang="zh-CN" altLang="en-US">
                <a:latin typeface="Times New Roman" panose="02020603050405020304" pitchFamily="18" charset="0"/>
                <a:sym typeface="+mn-ea"/>
              </a:rPr>
              <a:t>路归并问题</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sp>
        <p:nvSpPr>
          <p:cNvPr id="13" name="文本框 12"/>
          <p:cNvSpPr txBox="1"/>
          <p:nvPr/>
        </p:nvSpPr>
        <p:spPr>
          <a:xfrm>
            <a:off x="755015" y="1729740"/>
            <a:ext cx="4245610" cy="369570"/>
          </a:xfrm>
          <a:prstGeom prst="rect">
            <a:avLst/>
          </a:prstGeom>
          <a:noFill/>
        </p:spPr>
        <p:txBody>
          <a:bodyPr wrap="square" rtlCol="0">
            <a:noAutofit/>
          </a:bodyPr>
          <a:p>
            <a:r>
              <a:rPr lang="zh-CN" altLang="en-US"/>
              <a:t>来分析一下这个方法的时间</a:t>
            </a:r>
            <a:r>
              <a:rPr lang="zh-CN" altLang="en-US"/>
              <a:t>复杂度？</a:t>
            </a:r>
            <a:endParaRPr lang="zh-CN" altLang="en-US"/>
          </a:p>
        </p:txBody>
      </p:sp>
      <p:pic>
        <p:nvPicPr>
          <p:cNvPr id="14" name="图片 13"/>
          <p:cNvPicPr>
            <a:picLocks noChangeAspect="1"/>
          </p:cNvPicPr>
          <p:nvPr/>
        </p:nvPicPr>
        <p:blipFill>
          <a:blip r:embed="rId1"/>
          <a:stretch>
            <a:fillRect/>
          </a:stretch>
        </p:blipFill>
        <p:spPr>
          <a:xfrm>
            <a:off x="5003800" y="1124585"/>
            <a:ext cx="3520440" cy="1515110"/>
          </a:xfrm>
          <a:prstGeom prst="rect">
            <a:avLst/>
          </a:prstGeom>
        </p:spPr>
      </p:pic>
      <p:sp>
        <p:nvSpPr>
          <p:cNvPr id="19" name="文本框 18"/>
          <p:cNvSpPr txBox="1"/>
          <p:nvPr/>
        </p:nvSpPr>
        <p:spPr>
          <a:xfrm>
            <a:off x="683260" y="2853055"/>
            <a:ext cx="7758430" cy="1805305"/>
          </a:xfrm>
          <a:prstGeom prst="rect">
            <a:avLst/>
          </a:prstGeom>
          <a:noFill/>
        </p:spPr>
        <p:txBody>
          <a:bodyPr wrap="square" rtlCol="0">
            <a:noAutofit/>
          </a:bodyPr>
          <a:p>
            <a:r>
              <a:rPr lang="zh-CN" altLang="en-US"/>
              <a:t>思考这个算法实现的比较次数：首先这个比较次数肯定会根据你这个数组情况而不同。</a:t>
            </a:r>
            <a:endParaRPr lang="zh-CN" altLang="en-US"/>
          </a:p>
          <a:p>
            <a:r>
              <a:rPr lang="zh-CN" altLang="en-US"/>
              <a:t>那么就思考两个</a:t>
            </a:r>
            <a:r>
              <a:rPr lang="zh-CN" altLang="en-US"/>
              <a:t>极端</a:t>
            </a:r>
            <a:endParaRPr lang="zh-CN" altLang="en-US"/>
          </a:p>
          <a:p>
            <a:r>
              <a:rPr lang="zh-CN" altLang="en-US"/>
              <a:t>①如果每一路都是最先比较</a:t>
            </a:r>
            <a:r>
              <a:rPr lang="zh-CN" altLang="en-US"/>
              <a:t>结束</a:t>
            </a:r>
            <a:endParaRPr lang="zh-CN" altLang="en-US"/>
          </a:p>
          <a:p>
            <a:r>
              <a:rPr lang="zh-CN" altLang="en-US"/>
              <a:t>②每次比较，每一路均减少一个</a:t>
            </a:r>
            <a:r>
              <a:rPr lang="zh-CN" altLang="en-US"/>
              <a:t>元素。</a:t>
            </a:r>
            <a:endParaRPr lang="zh-CN" altLang="en-US"/>
          </a:p>
        </p:txBody>
      </p:sp>
      <mc:AlternateContent xmlns:mc="http://schemas.openxmlformats.org/markup-compatibility/2006">
        <mc:Choice xmlns:a14="http://schemas.microsoft.com/office/drawing/2010/main" Requires="a14">
          <p:sp>
            <p:nvSpPr>
              <p:cNvPr id="20" name="文本框 19"/>
              <p:cNvSpPr txBox="1"/>
              <p:nvPr/>
            </p:nvSpPr>
            <p:spPr>
              <a:xfrm>
                <a:off x="692150" y="4437380"/>
                <a:ext cx="7758430" cy="960755"/>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第一种情况的比较次数</a:t>
                </a:r>
                <a:r>
                  <a:rPr lang="en-US" altLang="zh-CN">
                    <a:solidFill>
                      <a:schemeClr val="tx1"/>
                    </a:solidFill>
                    <a:uFillTx/>
                    <a:latin typeface="Times New Roman" panose="02020603050405020304" pitchFamily="18" charset="0"/>
                  </a:rPr>
                  <a:t>n*(</a:t>
                </a:r>
                <a14:m>
                  <m:oMath xmlns:m="http://schemas.openxmlformats.org/officeDocument/2006/math">
                    <m:f>
                      <m:fPr>
                        <m:ctrlPr>
                          <a:rPr lang="en-US" altLang="zh-CN" i="1">
                            <a:solidFill>
                              <a:schemeClr val="tx1"/>
                            </a:solidFill>
                            <a:uFillTx/>
                            <a:latin typeface="Cambria Math" panose="02040503050406030204" charset="0"/>
                            <a:cs typeface="Cambria Math" panose="02040503050406030204" charset="0"/>
                          </a:rPr>
                        </m:ctrlPr>
                      </m:fPr>
                      <m:num>
                        <m:r>
                          <a:rPr lang="en-US" altLang="zh-CN" i="1">
                            <a:solidFill>
                              <a:schemeClr val="tx1"/>
                            </a:solidFill>
                            <a:uFillTx/>
                            <a:latin typeface="Cambria Math" panose="02040503050406030204" charset="0"/>
                            <a:cs typeface="Cambria Math" panose="02040503050406030204" charset="0"/>
                          </a:rPr>
                          <m:t>1</m:t>
                        </m:r>
                      </m:num>
                      <m:den>
                        <m:r>
                          <a:rPr lang="en-US" altLang="zh-CN" i="1">
                            <a:solidFill>
                              <a:schemeClr val="tx1"/>
                            </a:solidFill>
                            <a:uFillTx/>
                            <a:latin typeface="Cambria Math" panose="02040503050406030204" charset="0"/>
                            <a:cs typeface="Cambria Math" panose="02040503050406030204" charset="0"/>
                          </a:rPr>
                          <m:t>2</m:t>
                        </m:r>
                      </m:den>
                    </m:f>
                  </m:oMath>
                </a14:m>
                <a:r>
                  <a:rPr lang="en-US" altLang="zh-CN">
                    <a:solidFill>
                      <a:schemeClr val="tx1"/>
                    </a:solidFill>
                    <a:uFillTx/>
                    <a:latin typeface="Times New Roman" panose="02020603050405020304" pitchFamily="18" charset="0"/>
                  </a:rPr>
                  <a:t>K</a:t>
                </a:r>
                <a:r>
                  <a:rPr lang="en-US" altLang="zh-CN" baseline="30000">
                    <a:solidFill>
                      <a:schemeClr val="tx1"/>
                    </a:solidFill>
                    <a:uFillTx/>
                    <a:latin typeface="Times New Roman" panose="02020603050405020304" pitchFamily="18" charset="0"/>
                  </a:rPr>
                  <a:t>2</a:t>
                </a:r>
                <a:r>
                  <a:rPr lang="en-US" altLang="zh-CN">
                    <a:solidFill>
                      <a:schemeClr val="tx1"/>
                    </a:solidFill>
                    <a:uFillTx/>
                    <a:latin typeface="Times New Roman" panose="02020603050405020304" pitchFamily="18" charset="0"/>
                  </a:rPr>
                  <a:t>+</a:t>
                </a:r>
                <a14:m>
                  <m:oMath xmlns:m="http://schemas.openxmlformats.org/officeDocument/2006/math">
                    <m:f>
                      <m:fPr>
                        <m:ctrlPr>
                          <a:rPr lang="en-US" altLang="zh-CN" i="1">
                            <a:solidFill>
                              <a:schemeClr val="tx1"/>
                            </a:solidFill>
                            <a:uFillTx/>
                            <a:latin typeface="Cambria Math" panose="02040503050406030204" charset="0"/>
                            <a:cs typeface="Cambria Math" panose="02040503050406030204" charset="0"/>
                          </a:rPr>
                        </m:ctrlPr>
                      </m:fPr>
                      <m:num>
                        <m:r>
                          <a:rPr lang="en-US" altLang="zh-CN" i="1">
                            <a:solidFill>
                              <a:schemeClr val="tx1"/>
                            </a:solidFill>
                            <a:uFillTx/>
                            <a:latin typeface="Cambria Math" panose="02040503050406030204" charset="0"/>
                            <a:cs typeface="Cambria Math" panose="02040503050406030204" charset="0"/>
                          </a:rPr>
                          <m:t>1</m:t>
                        </m:r>
                      </m:num>
                      <m:den>
                        <m:r>
                          <a:rPr lang="en-US" altLang="zh-CN" i="1">
                            <a:solidFill>
                              <a:schemeClr val="tx1"/>
                            </a:solidFill>
                            <a:uFillTx/>
                            <a:latin typeface="Cambria Math" panose="02040503050406030204" charset="0"/>
                            <a:cs typeface="Cambria Math" panose="02040503050406030204" charset="0"/>
                          </a:rPr>
                          <m:t>2</m:t>
                        </m:r>
                      </m:den>
                    </m:f>
                  </m:oMath>
                </a14:m>
                <a:r>
                  <a:rPr lang="en-US" altLang="zh-CN">
                    <a:solidFill>
                      <a:schemeClr val="tx1"/>
                    </a:solidFill>
                    <a:uFillTx/>
                    <a:latin typeface="Times New Roman" panose="02020603050405020304" pitchFamily="18" charset="0"/>
                  </a:rPr>
                  <a:t>k)</a:t>
                </a:r>
                <a:endParaRPr lang="zh-CN" altLang="en-US">
                  <a:solidFill>
                    <a:schemeClr val="tx1"/>
                  </a:solidFill>
                  <a:uFillTx/>
                  <a:latin typeface="Times New Roman" panose="02020603050405020304" pitchFamily="18" charset="0"/>
                </a:endParaRPr>
              </a:p>
              <a:p>
                <a:r>
                  <a:rPr lang="zh-CN" altLang="en-US">
                    <a:solidFill>
                      <a:schemeClr val="tx1"/>
                    </a:solidFill>
                    <a:uFillTx/>
                    <a:latin typeface="Times New Roman" panose="02020603050405020304" pitchFamily="18" charset="0"/>
                  </a:rPr>
                  <a:t>第二种情况的比较次数：</a:t>
                </a:r>
                <a:r>
                  <a:rPr lang="en-US" altLang="zh-CN">
                    <a:solidFill>
                      <a:schemeClr val="tx1"/>
                    </a:solidFill>
                    <a:uFillTx/>
                    <a:latin typeface="Times New Roman" panose="02020603050405020304" pitchFamily="18" charset="0"/>
                  </a:rPr>
                  <a:t>n*k*(k-1)</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mc:Choice>
        <mc:Fallback>
          <p:sp>
            <p:nvSpPr>
              <p:cNvPr id="20" name="文本框 19"/>
              <p:cNvSpPr txBox="1">
                <a:spLocks noRot="1" noChangeAspect="1" noMove="1" noResize="1" noEditPoints="1" noAdjustHandles="1" noChangeArrowheads="1" noChangeShapeType="1" noTextEdit="1"/>
              </p:cNvSpPr>
              <p:nvPr/>
            </p:nvSpPr>
            <p:spPr>
              <a:xfrm>
                <a:off x="692150" y="4437380"/>
                <a:ext cx="7758430" cy="960755"/>
              </a:xfrm>
              <a:prstGeom prst="rect">
                <a:avLst/>
              </a:prstGeom>
              <a:blipFill rotWithShape="1">
                <a:blip r:embed="rId2"/>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26873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二路归并排序延伸的</a:t>
            </a:r>
            <a:r>
              <a:rPr lang="en-US" altLang="zh-CN">
                <a:latin typeface="Times New Roman" panose="02020603050405020304" pitchFamily="18" charset="0"/>
                <a:sym typeface="+mn-ea"/>
              </a:rPr>
              <a:t>K</a:t>
            </a:r>
            <a:r>
              <a:rPr lang="zh-CN" altLang="en-US">
                <a:latin typeface="Times New Roman" panose="02020603050405020304" pitchFamily="18" charset="0"/>
                <a:sym typeface="+mn-ea"/>
              </a:rPr>
              <a:t>路归并问题</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sp>
        <p:nvSpPr>
          <p:cNvPr id="13" name="文本框 12"/>
          <p:cNvSpPr txBox="1"/>
          <p:nvPr/>
        </p:nvSpPr>
        <p:spPr>
          <a:xfrm>
            <a:off x="4211955" y="1276985"/>
            <a:ext cx="4248785" cy="713740"/>
          </a:xfrm>
          <a:prstGeom prst="rect">
            <a:avLst/>
          </a:prstGeom>
          <a:noFill/>
        </p:spPr>
        <p:txBody>
          <a:bodyPr wrap="square" rtlCol="0">
            <a:noAutofit/>
          </a:bodyPr>
          <a:p>
            <a:pPr algn="l"/>
            <a:r>
              <a:rPr lang="zh-CN" altLang="en-US"/>
              <a:t>那么如何改进这个算法？结合我们的分治思想来</a:t>
            </a:r>
            <a:r>
              <a:rPr lang="zh-CN" altLang="en-US"/>
              <a:t>改进。</a:t>
            </a:r>
            <a:endParaRPr lang="zh-CN" altLang="en-US"/>
          </a:p>
        </p:txBody>
      </p:sp>
      <p:graphicFrame>
        <p:nvGraphicFramePr>
          <p:cNvPr id="2" name="表格 1"/>
          <p:cNvGraphicFramePr/>
          <p:nvPr>
            <p:custDataLst>
              <p:tags r:id="rId1"/>
            </p:custDataLst>
          </p:nvPr>
        </p:nvGraphicFramePr>
        <p:xfrm>
          <a:off x="2242185" y="186309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8</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67</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79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4" name="表格 3"/>
          <p:cNvGraphicFramePr/>
          <p:nvPr>
            <p:custDataLst>
              <p:tags r:id="rId2"/>
            </p:custDataLst>
          </p:nvPr>
        </p:nvGraphicFramePr>
        <p:xfrm>
          <a:off x="3498850" y="186309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rPr>
                        <a:t>2</a:t>
                      </a:r>
                      <a:endParaRPr lang="en-US" altLang="zh-CN" b="1">
                        <a:solidFill>
                          <a:schemeClr val="tx1"/>
                        </a:solidFill>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12</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29</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90</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5" name="表格 4"/>
          <p:cNvGraphicFramePr/>
          <p:nvPr>
            <p:custDataLst>
              <p:tags r:id="rId3"/>
            </p:custDataLst>
          </p:nvPr>
        </p:nvGraphicFramePr>
        <p:xfrm>
          <a:off x="4794885" y="186309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13</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21</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75</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89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9" name="表格 8"/>
          <p:cNvGraphicFramePr/>
          <p:nvPr>
            <p:custDataLst>
              <p:tags r:id="rId4"/>
            </p:custDataLst>
          </p:nvPr>
        </p:nvGraphicFramePr>
        <p:xfrm>
          <a:off x="6075045" y="1844675"/>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3</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52</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78</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sp>
        <p:nvSpPr>
          <p:cNvPr id="21" name="左大括号 20"/>
          <p:cNvSpPr/>
          <p:nvPr/>
        </p:nvSpPr>
        <p:spPr>
          <a:xfrm rot="16200000">
            <a:off x="3068955" y="3420110"/>
            <a:ext cx="262890" cy="114554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左大括号 21"/>
          <p:cNvSpPr/>
          <p:nvPr/>
        </p:nvSpPr>
        <p:spPr>
          <a:xfrm rot="16200000">
            <a:off x="5589270" y="3431540"/>
            <a:ext cx="262890" cy="114554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aphicFrame>
        <p:nvGraphicFramePr>
          <p:cNvPr id="23" name="表格 22"/>
          <p:cNvGraphicFramePr/>
          <p:nvPr/>
        </p:nvGraphicFramePr>
        <p:xfrm>
          <a:off x="2915920" y="4221480"/>
          <a:ext cx="598170" cy="1905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2</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90</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24" name="表格 23"/>
          <p:cNvGraphicFramePr/>
          <p:nvPr/>
        </p:nvGraphicFramePr>
        <p:xfrm>
          <a:off x="5436235" y="4220845"/>
          <a:ext cx="598170" cy="1905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89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25" name="左大括号 24"/>
          <p:cNvSpPr/>
          <p:nvPr/>
        </p:nvSpPr>
        <p:spPr>
          <a:xfrm rot="16200000">
            <a:off x="4391660" y="4257040"/>
            <a:ext cx="229870" cy="260604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aphicFrame>
        <p:nvGraphicFramePr>
          <p:cNvPr id="26" name="表格 25"/>
          <p:cNvGraphicFramePr/>
          <p:nvPr/>
        </p:nvGraphicFramePr>
        <p:xfrm>
          <a:off x="4140200" y="5723255"/>
          <a:ext cx="598170" cy="1905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90</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递归</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技术</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225552" y="1557013"/>
            <a:ext cx="590867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3.1.1 </a:t>
            </a:r>
            <a:r>
              <a:rPr lang="zh-CN" altLang="en-US" sz="2800" b="1" dirty="0" smtClean="0">
                <a:solidFill>
                  <a:srgbClr val="0000FF"/>
                </a:solidFill>
                <a:latin typeface="楷体" panose="02010609060101010101" pitchFamily="49" charset="-122"/>
                <a:ea typeface="楷体" panose="02010609060101010101" pitchFamily="49" charset="-122"/>
              </a:rPr>
              <a:t>回顾一下现在计算机硬件</a:t>
            </a:r>
            <a:r>
              <a:rPr lang="zh-CN" altLang="en-US" sz="2800" b="1" dirty="0" smtClean="0">
                <a:solidFill>
                  <a:srgbClr val="0000FF"/>
                </a:solidFill>
                <a:latin typeface="楷体" panose="02010609060101010101" pitchFamily="49" charset="-122"/>
                <a:ea typeface="楷体" panose="02010609060101010101" pitchFamily="49" charset="-122"/>
              </a:rPr>
              <a:t>架构</a:t>
            </a:r>
            <a:endParaRPr lang="zh-CN" altLang="en-US" sz="2800" b="1" dirty="0" smtClean="0">
              <a:solidFill>
                <a:srgbClr val="0000FF"/>
              </a:solidFill>
              <a:latin typeface="楷体" panose="02010609060101010101" pitchFamily="49" charset="-122"/>
              <a:ea typeface="楷体" panose="02010609060101010101" pitchFamily="49" charset="-122"/>
            </a:endParaRPr>
          </a:p>
        </p:txBody>
      </p:sp>
      <p:sp>
        <p:nvSpPr>
          <p:cNvPr id="13" name="Text Box 4"/>
          <p:cNvSpPr txBox="1">
            <a:spLocks noChangeArrowheads="1"/>
          </p:cNvSpPr>
          <p:nvPr/>
        </p:nvSpPr>
        <p:spPr bwMode="auto">
          <a:xfrm>
            <a:off x="2844165" y="6196330"/>
            <a:ext cx="376301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当前计算机硬件</a:t>
            </a:r>
            <a:r>
              <a:rPr lang="zh-CN" altLang="en-US" sz="2400" dirty="0">
                <a:solidFill>
                  <a:srgbClr val="080808"/>
                </a:solidFill>
                <a:uFillTx/>
                <a:latin typeface="Times New Roman" panose="02020603050405020304" pitchFamily="18" charset="0"/>
              </a:rPr>
              <a:t>架构</a:t>
            </a:r>
            <a:endParaRPr lang="zh-CN" altLang="en-US" sz="2400" dirty="0">
              <a:solidFill>
                <a:srgbClr val="080808"/>
              </a:solidFill>
              <a:uFillTx/>
              <a:latin typeface="Times New Roman" panose="02020603050405020304" pitchFamily="18" charset="0"/>
            </a:endParaRPr>
          </a:p>
        </p:txBody>
      </p:sp>
      <p:sp>
        <p:nvSpPr>
          <p:cNvPr id="3" name="矩形 2"/>
          <p:cNvSpPr/>
          <p:nvPr/>
        </p:nvSpPr>
        <p:spPr>
          <a:xfrm>
            <a:off x="1359535" y="2946400"/>
            <a:ext cx="857250" cy="175450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1403985" y="3501390"/>
            <a:ext cx="857885" cy="47561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CPU</a:t>
            </a:r>
            <a:endParaRPr lang="en-US" altLang="zh-CN">
              <a:latin typeface="Times New Roman" panose="02020603050405020304" pitchFamily="18" charset="0"/>
              <a:cs typeface="Times New Roman" panose="02020603050405020304" pitchFamily="18" charset="0"/>
            </a:endParaRPr>
          </a:p>
        </p:txBody>
      </p:sp>
      <p:sp>
        <p:nvSpPr>
          <p:cNvPr id="5" name="右箭头 4"/>
          <p:cNvSpPr/>
          <p:nvPr/>
        </p:nvSpPr>
        <p:spPr>
          <a:xfrm>
            <a:off x="2218055" y="3652520"/>
            <a:ext cx="4824000" cy="360000"/>
          </a:xfrm>
          <a:prstGeom prst="right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左右箭头 5"/>
          <p:cNvSpPr/>
          <p:nvPr/>
        </p:nvSpPr>
        <p:spPr>
          <a:xfrm>
            <a:off x="2213610" y="3025775"/>
            <a:ext cx="4824730" cy="360045"/>
          </a:xfrm>
          <a:prstGeom prst="leftRightArrow">
            <a:avLst/>
          </a:prstGeom>
          <a:solidFill>
            <a:schemeClr val="bg1"/>
          </a:solidFill>
          <a:ln w="12700"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左右箭头 6"/>
          <p:cNvSpPr/>
          <p:nvPr/>
        </p:nvSpPr>
        <p:spPr>
          <a:xfrm>
            <a:off x="2216150" y="4272915"/>
            <a:ext cx="4824730" cy="360045"/>
          </a:xfrm>
          <a:prstGeom prst="leftRightArrow">
            <a:avLst/>
          </a:prstGeom>
          <a:solidFill>
            <a:schemeClr val="tx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矩形 7"/>
          <p:cNvSpPr/>
          <p:nvPr/>
        </p:nvSpPr>
        <p:spPr>
          <a:xfrm>
            <a:off x="2788285" y="2143760"/>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 name="文本框 8"/>
          <p:cNvSpPr txBox="1"/>
          <p:nvPr/>
        </p:nvSpPr>
        <p:spPr>
          <a:xfrm>
            <a:off x="2788285" y="2161540"/>
            <a:ext cx="1388745" cy="345440"/>
          </a:xfrm>
          <a:prstGeom prst="rect">
            <a:avLst/>
          </a:prstGeom>
          <a:noFill/>
        </p:spPr>
        <p:txBody>
          <a:bodyPr wrap="square" rtlCol="0">
            <a:noAutofit/>
          </a:bodyPr>
          <a:p>
            <a:r>
              <a:rPr lang="zh-CN" altLang="en-US"/>
              <a:t>随机存储</a:t>
            </a:r>
            <a:r>
              <a:rPr lang="zh-CN" altLang="en-US"/>
              <a:t>器</a:t>
            </a:r>
            <a:endParaRPr lang="zh-CN" altLang="en-US"/>
          </a:p>
        </p:txBody>
      </p:sp>
      <p:sp>
        <p:nvSpPr>
          <p:cNvPr id="10" name="矩形 9"/>
          <p:cNvSpPr/>
          <p:nvPr/>
        </p:nvSpPr>
        <p:spPr>
          <a:xfrm>
            <a:off x="4777740" y="2127250"/>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4777740" y="2145030"/>
            <a:ext cx="1388745" cy="345440"/>
          </a:xfrm>
          <a:prstGeom prst="rect">
            <a:avLst/>
          </a:prstGeom>
          <a:noFill/>
        </p:spPr>
        <p:txBody>
          <a:bodyPr wrap="square" rtlCol="0">
            <a:noAutofit/>
          </a:bodyPr>
          <a:p>
            <a:r>
              <a:rPr lang="zh-CN" altLang="en-US"/>
              <a:t>只读存储</a:t>
            </a:r>
            <a:r>
              <a:rPr lang="zh-CN" altLang="en-US"/>
              <a:t>器</a:t>
            </a:r>
            <a:endParaRPr lang="zh-CN" altLang="en-US"/>
          </a:p>
        </p:txBody>
      </p:sp>
      <p:sp>
        <p:nvSpPr>
          <p:cNvPr id="12" name="矩形 11"/>
          <p:cNvSpPr/>
          <p:nvPr/>
        </p:nvSpPr>
        <p:spPr>
          <a:xfrm>
            <a:off x="2771775" y="4816475"/>
            <a:ext cx="1359535" cy="35750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2844165" y="4832350"/>
            <a:ext cx="1388745" cy="345440"/>
          </a:xfrm>
          <a:prstGeom prst="rect">
            <a:avLst/>
          </a:prstGeom>
          <a:noFill/>
        </p:spPr>
        <p:txBody>
          <a:bodyPr wrap="square" rtlCol="0">
            <a:noAutofit/>
          </a:bodyPr>
          <a:p>
            <a:r>
              <a:rPr lang="zh-CN" altLang="en-US"/>
              <a:t>输入</a:t>
            </a:r>
            <a:r>
              <a:rPr lang="zh-CN" altLang="en-US"/>
              <a:t>接口</a:t>
            </a:r>
            <a:endParaRPr lang="zh-CN" altLang="en-US"/>
          </a:p>
        </p:txBody>
      </p:sp>
      <p:sp>
        <p:nvSpPr>
          <p:cNvPr id="15" name="矩形 14"/>
          <p:cNvSpPr/>
          <p:nvPr/>
        </p:nvSpPr>
        <p:spPr>
          <a:xfrm>
            <a:off x="4761230" y="4799965"/>
            <a:ext cx="1360170" cy="356400"/>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4860290" y="4805045"/>
            <a:ext cx="1388745" cy="345440"/>
          </a:xfrm>
          <a:prstGeom prst="rect">
            <a:avLst/>
          </a:prstGeom>
          <a:noFill/>
        </p:spPr>
        <p:txBody>
          <a:bodyPr wrap="square" rtlCol="0">
            <a:noAutofit/>
          </a:bodyPr>
          <a:p>
            <a:r>
              <a:rPr lang="zh-CN" altLang="en-US"/>
              <a:t>输出</a:t>
            </a:r>
            <a:r>
              <a:rPr lang="zh-CN" altLang="en-US"/>
              <a:t>接口</a:t>
            </a:r>
            <a:endParaRPr lang="zh-CN" altLang="en-US"/>
          </a:p>
        </p:txBody>
      </p:sp>
      <p:sp>
        <p:nvSpPr>
          <p:cNvPr id="17" name="上下箭头 16"/>
          <p:cNvSpPr/>
          <p:nvPr/>
        </p:nvSpPr>
        <p:spPr>
          <a:xfrm>
            <a:off x="2970530" y="2825750"/>
            <a:ext cx="144145" cy="288290"/>
          </a:xfrm>
          <a:prstGeom prst="upDownArrow">
            <a:avLst/>
          </a:prstGeom>
          <a:no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文本框 17"/>
          <p:cNvSpPr txBox="1"/>
          <p:nvPr/>
        </p:nvSpPr>
        <p:spPr>
          <a:xfrm>
            <a:off x="6985635" y="2989580"/>
            <a:ext cx="1388745" cy="345440"/>
          </a:xfrm>
          <a:prstGeom prst="rect">
            <a:avLst/>
          </a:prstGeom>
          <a:noFill/>
        </p:spPr>
        <p:txBody>
          <a:bodyPr wrap="square" rtlCol="0">
            <a:noAutofit/>
          </a:bodyPr>
          <a:p>
            <a:r>
              <a:rPr lang="zh-CN" altLang="en-US"/>
              <a:t>数据</a:t>
            </a:r>
            <a:r>
              <a:rPr lang="zh-CN" altLang="en-US"/>
              <a:t>总线</a:t>
            </a:r>
            <a:endParaRPr lang="zh-CN" altLang="en-US"/>
          </a:p>
        </p:txBody>
      </p:sp>
      <p:sp>
        <p:nvSpPr>
          <p:cNvPr id="19" name="文本框 18"/>
          <p:cNvSpPr txBox="1"/>
          <p:nvPr/>
        </p:nvSpPr>
        <p:spPr>
          <a:xfrm>
            <a:off x="6985635" y="3641090"/>
            <a:ext cx="1388745" cy="345440"/>
          </a:xfrm>
          <a:prstGeom prst="rect">
            <a:avLst/>
          </a:prstGeom>
          <a:noFill/>
        </p:spPr>
        <p:txBody>
          <a:bodyPr wrap="square" rtlCol="0">
            <a:noAutofit/>
          </a:bodyPr>
          <a:p>
            <a:r>
              <a:rPr lang="zh-CN" altLang="en-US"/>
              <a:t>地址总线</a:t>
            </a:r>
            <a:endParaRPr lang="zh-CN" altLang="en-US"/>
          </a:p>
        </p:txBody>
      </p:sp>
      <p:sp>
        <p:nvSpPr>
          <p:cNvPr id="20" name="文本框 19"/>
          <p:cNvSpPr txBox="1"/>
          <p:nvPr/>
        </p:nvSpPr>
        <p:spPr>
          <a:xfrm>
            <a:off x="6985635" y="4279265"/>
            <a:ext cx="1388745" cy="345440"/>
          </a:xfrm>
          <a:prstGeom prst="rect">
            <a:avLst/>
          </a:prstGeom>
          <a:noFill/>
        </p:spPr>
        <p:txBody>
          <a:bodyPr wrap="square" rtlCol="0">
            <a:noAutofit/>
          </a:bodyPr>
          <a:p>
            <a:r>
              <a:rPr lang="zh-CN" altLang="en-US"/>
              <a:t>控制总线</a:t>
            </a:r>
            <a:endParaRPr lang="zh-CN" altLang="en-US"/>
          </a:p>
        </p:txBody>
      </p:sp>
      <p:sp>
        <p:nvSpPr>
          <p:cNvPr id="21" name="上箭头 20"/>
          <p:cNvSpPr/>
          <p:nvPr/>
        </p:nvSpPr>
        <p:spPr>
          <a:xfrm rot="10800000">
            <a:off x="5076335" y="2825750"/>
            <a:ext cx="144000" cy="287655"/>
          </a:xfrm>
          <a:prstGeom prst="upArrow">
            <a:avLst/>
          </a:prstGeom>
          <a:no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上箭头 21"/>
          <p:cNvSpPr/>
          <p:nvPr/>
        </p:nvSpPr>
        <p:spPr>
          <a:xfrm rot="10800000">
            <a:off x="3275965" y="3924300"/>
            <a:ext cx="295910" cy="847090"/>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上箭头 22"/>
          <p:cNvSpPr/>
          <p:nvPr/>
        </p:nvSpPr>
        <p:spPr>
          <a:xfrm rot="10800000">
            <a:off x="5363845" y="3922395"/>
            <a:ext cx="295910" cy="847090"/>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上箭头 23"/>
          <p:cNvSpPr/>
          <p:nvPr/>
        </p:nvSpPr>
        <p:spPr>
          <a:xfrm>
            <a:off x="3505835" y="2792730"/>
            <a:ext cx="295910" cy="946785"/>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上箭头 24"/>
          <p:cNvSpPr/>
          <p:nvPr/>
        </p:nvSpPr>
        <p:spPr>
          <a:xfrm>
            <a:off x="5634355" y="2794000"/>
            <a:ext cx="295910" cy="954405"/>
          </a:xfrm>
          <a:prstGeom prst="up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上箭头 25"/>
          <p:cNvSpPr/>
          <p:nvPr/>
        </p:nvSpPr>
        <p:spPr>
          <a:xfrm>
            <a:off x="2799080" y="3296285"/>
            <a:ext cx="295910" cy="1515745"/>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上箭头 26"/>
          <p:cNvSpPr/>
          <p:nvPr/>
        </p:nvSpPr>
        <p:spPr>
          <a:xfrm rot="10800000">
            <a:off x="4892040" y="3295650"/>
            <a:ext cx="295910" cy="1515745"/>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矩形 27"/>
          <p:cNvSpPr/>
          <p:nvPr/>
        </p:nvSpPr>
        <p:spPr>
          <a:xfrm>
            <a:off x="2752090" y="5483225"/>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文本框 28"/>
          <p:cNvSpPr txBox="1"/>
          <p:nvPr/>
        </p:nvSpPr>
        <p:spPr>
          <a:xfrm>
            <a:off x="2752090" y="5501005"/>
            <a:ext cx="1388745" cy="345440"/>
          </a:xfrm>
          <a:prstGeom prst="rect">
            <a:avLst/>
          </a:prstGeom>
          <a:noFill/>
        </p:spPr>
        <p:txBody>
          <a:bodyPr wrap="square" rtlCol="0">
            <a:noAutofit/>
          </a:bodyPr>
          <a:p>
            <a:r>
              <a:rPr lang="zh-CN" altLang="en-US"/>
              <a:t>输入</a:t>
            </a:r>
            <a:r>
              <a:rPr lang="zh-CN" altLang="en-US"/>
              <a:t>设备</a:t>
            </a:r>
            <a:endParaRPr lang="zh-CN" altLang="en-US"/>
          </a:p>
          <a:p>
            <a:endParaRPr lang="zh-CN" altLang="en-US"/>
          </a:p>
        </p:txBody>
      </p:sp>
      <p:sp>
        <p:nvSpPr>
          <p:cNvPr id="31" name="上下箭头 30"/>
          <p:cNvSpPr/>
          <p:nvPr/>
        </p:nvSpPr>
        <p:spPr>
          <a:xfrm>
            <a:off x="3804285" y="452056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上下箭头 31"/>
          <p:cNvSpPr/>
          <p:nvPr/>
        </p:nvSpPr>
        <p:spPr>
          <a:xfrm>
            <a:off x="3874135" y="2808605"/>
            <a:ext cx="201295" cy="155702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上下箭头 32"/>
          <p:cNvSpPr/>
          <p:nvPr/>
        </p:nvSpPr>
        <p:spPr>
          <a:xfrm>
            <a:off x="5941695" y="2818130"/>
            <a:ext cx="201295" cy="155702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上下箭头 33"/>
          <p:cNvSpPr/>
          <p:nvPr/>
        </p:nvSpPr>
        <p:spPr>
          <a:xfrm>
            <a:off x="5978525" y="452056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矩形 34"/>
          <p:cNvSpPr/>
          <p:nvPr/>
        </p:nvSpPr>
        <p:spPr>
          <a:xfrm>
            <a:off x="4761230" y="5485765"/>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6" name="文本框 35"/>
          <p:cNvSpPr txBox="1"/>
          <p:nvPr/>
        </p:nvSpPr>
        <p:spPr>
          <a:xfrm>
            <a:off x="4761230" y="5503545"/>
            <a:ext cx="1388745" cy="345440"/>
          </a:xfrm>
          <a:prstGeom prst="rect">
            <a:avLst/>
          </a:prstGeom>
          <a:noFill/>
        </p:spPr>
        <p:txBody>
          <a:bodyPr wrap="square" rtlCol="0">
            <a:noAutofit/>
          </a:bodyPr>
          <a:p>
            <a:r>
              <a:rPr lang="zh-CN" altLang="en-US"/>
              <a:t>输</a:t>
            </a:r>
            <a:r>
              <a:rPr lang="zh-CN" altLang="en-US"/>
              <a:t>出设备</a:t>
            </a:r>
            <a:endParaRPr lang="zh-CN" altLang="en-US"/>
          </a:p>
          <a:p>
            <a:endParaRPr lang="zh-CN" altLang="en-US"/>
          </a:p>
        </p:txBody>
      </p:sp>
      <p:sp>
        <p:nvSpPr>
          <p:cNvPr id="37" name="上箭头 36"/>
          <p:cNvSpPr/>
          <p:nvPr/>
        </p:nvSpPr>
        <p:spPr>
          <a:xfrm>
            <a:off x="2844165" y="5157470"/>
            <a:ext cx="271145" cy="320040"/>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上下箭头 37"/>
          <p:cNvSpPr/>
          <p:nvPr/>
        </p:nvSpPr>
        <p:spPr>
          <a:xfrm>
            <a:off x="3636010" y="518604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9" name="上箭头 38"/>
          <p:cNvSpPr/>
          <p:nvPr/>
        </p:nvSpPr>
        <p:spPr>
          <a:xfrm rot="10800000">
            <a:off x="4892040" y="5174615"/>
            <a:ext cx="257175" cy="311150"/>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0" name="上下箭头 39"/>
          <p:cNvSpPr/>
          <p:nvPr/>
        </p:nvSpPr>
        <p:spPr>
          <a:xfrm>
            <a:off x="5580380" y="517715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pic>
        <p:nvPicPr>
          <p:cNvPr id="7" name="图片 6"/>
          <p:cNvPicPr>
            <a:picLocks noChangeAspect="1"/>
          </p:cNvPicPr>
          <p:nvPr/>
        </p:nvPicPr>
        <p:blipFill>
          <a:blip r:embed="rId1"/>
          <a:stretch>
            <a:fillRect/>
          </a:stretch>
        </p:blipFill>
        <p:spPr>
          <a:xfrm>
            <a:off x="5868035" y="1052830"/>
            <a:ext cx="2644775" cy="2865755"/>
          </a:xfrm>
          <a:prstGeom prst="rect">
            <a:avLst/>
          </a:prstGeom>
        </p:spPr>
      </p:pic>
      <p:sp>
        <p:nvSpPr>
          <p:cNvPr id="8" name="文本框 7"/>
          <p:cNvSpPr txBox="1"/>
          <p:nvPr/>
        </p:nvSpPr>
        <p:spPr>
          <a:xfrm>
            <a:off x="467360" y="1412875"/>
            <a:ext cx="4248785" cy="713740"/>
          </a:xfrm>
          <a:prstGeom prst="rect">
            <a:avLst/>
          </a:prstGeom>
          <a:noFill/>
        </p:spPr>
        <p:txBody>
          <a:bodyPr wrap="square" rtlCol="0">
            <a:noAutofit/>
          </a:bodyPr>
          <a:p>
            <a:pPr algn="l"/>
            <a:r>
              <a:rPr lang="zh-CN" altLang="en-US"/>
              <a:t>分析一下这种算法策略的时间</a:t>
            </a:r>
            <a:r>
              <a:rPr lang="zh-CN" altLang="en-US"/>
              <a:t>复杂度？</a:t>
            </a:r>
            <a:endParaRPr lang="zh-CN" altLang="en-US"/>
          </a:p>
        </p:txBody>
      </p:sp>
      <mc:AlternateContent xmlns:mc="http://schemas.openxmlformats.org/markup-compatibility/2006">
        <mc:Choice xmlns:a14="http://schemas.microsoft.com/office/drawing/2010/main" Requires="a14">
          <p:sp>
            <p:nvSpPr>
              <p:cNvPr id="10" name="文本框 9"/>
              <p:cNvSpPr txBox="1"/>
              <p:nvPr/>
            </p:nvSpPr>
            <p:spPr>
              <a:xfrm>
                <a:off x="539750" y="2493010"/>
                <a:ext cx="5244465" cy="967105"/>
              </a:xfrm>
              <a:prstGeom prst="rect">
                <a:avLst/>
              </a:prstGeom>
              <a:noFill/>
            </p:spPr>
            <p:txBody>
              <a:bodyPr wrap="square" rtlCol="0">
                <a:noAutofit/>
              </a:bodyPr>
              <a:p>
                <a:pPr algn="l"/>
                <a:r>
                  <a:rPr lang="zh-CN" altLang="en-US"/>
                  <a:t>分析一下这种算法策略的时间复杂度？是不是直接可以写成一个递归形式的时间复杂度</a:t>
                </a:r>
                <a:endParaRPr lang="zh-CN" altLang="en-US"/>
              </a:p>
              <a:p>
                <a:pPr algn="l"/>
                <a:r>
                  <a:rPr lang="en-US" altLang="zh-CN">
                    <a:solidFill>
                      <a:schemeClr val="tx1"/>
                    </a:solidFill>
                    <a:uFillTx/>
                    <a:latin typeface="Times New Roman" panose="02020603050405020304" pitchFamily="18" charset="0"/>
                  </a:rPr>
                  <a:t>T(k*n) = 2*T(</a:t>
                </a:r>
                <a14:m>
                  <m:oMath xmlns:m="http://schemas.openxmlformats.org/officeDocument/2006/math">
                    <m:f>
                      <m:fPr>
                        <m:ctrlPr>
                          <a:rPr lang="en-US" altLang="zh-CN" i="1">
                            <a:solidFill>
                              <a:schemeClr val="tx1"/>
                            </a:solidFill>
                            <a:uFillTx/>
                            <a:latin typeface="Cambria Math" panose="02040503050406030204" charset="0"/>
                            <a:cs typeface="Cambria Math" panose="02040503050406030204" charset="0"/>
                          </a:rPr>
                        </m:ctrlPr>
                      </m:fPr>
                      <m:num>
                        <m:r>
                          <a:rPr lang="en-US" altLang="zh-CN" i="1">
                            <a:solidFill>
                              <a:schemeClr val="tx1"/>
                            </a:solidFill>
                            <a:uFillTx/>
                            <a:latin typeface="Cambria Math" panose="02040503050406030204" charset="0"/>
                            <a:cs typeface="Cambria Math" panose="02040503050406030204" charset="0"/>
                          </a:rPr>
                          <m:t>𝑘</m:t>
                        </m:r>
                        <m:r>
                          <a:rPr lang="en-US" altLang="zh-CN" i="1">
                            <a:solidFill>
                              <a:schemeClr val="tx1"/>
                            </a:solidFill>
                            <a:uFillTx/>
                            <a:latin typeface="Cambria Math" panose="02040503050406030204" charset="0"/>
                            <a:cs typeface="Cambria Math" panose="02040503050406030204" charset="0"/>
                          </a:rPr>
                          <m:t>∗</m:t>
                        </m:r>
                        <m:r>
                          <a:rPr lang="en-US" altLang="zh-CN" i="1">
                            <a:solidFill>
                              <a:schemeClr val="tx1"/>
                            </a:solidFill>
                            <a:uFillTx/>
                            <a:latin typeface="Cambria Math" panose="02040503050406030204" charset="0"/>
                            <a:cs typeface="Cambria Math" panose="02040503050406030204" charset="0"/>
                          </a:rPr>
                          <m:t>𝑛</m:t>
                        </m:r>
                      </m:num>
                      <m:den>
                        <m:r>
                          <a:rPr lang="en-US" altLang="zh-CN" i="1">
                            <a:solidFill>
                              <a:schemeClr val="tx1"/>
                            </a:solidFill>
                            <a:uFillTx/>
                            <a:latin typeface="Cambria Math" panose="02040503050406030204" charset="0"/>
                            <a:ea typeface="MS Mincho" charset="0"/>
                            <a:cs typeface="Cambria Math" panose="02040503050406030204" charset="0"/>
                          </a:rPr>
                          <m:t>2</m:t>
                        </m:r>
                      </m:den>
                    </m:f>
                  </m:oMath>
                </a14:m>
                <a:r>
                  <a:rPr lang="en-US" altLang="zh-CN">
                    <a:solidFill>
                      <a:schemeClr val="tx1"/>
                    </a:solidFill>
                    <a:uFillTx/>
                    <a:latin typeface="Times New Roman" panose="02020603050405020304" pitchFamily="18" charset="0"/>
                  </a:rPr>
                  <a:t>)+O(k*n)</a:t>
                </a:r>
                <a:endParaRPr lang="en-US" altLang="zh-CN">
                  <a:solidFill>
                    <a:schemeClr val="tx1"/>
                  </a:solidFill>
                  <a:uFillTx/>
                  <a:latin typeface="Times New Roman" panose="02020603050405020304" pitchFamily="18"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539750" y="2493010"/>
                <a:ext cx="5244465" cy="967105"/>
              </a:xfrm>
              <a:prstGeom prst="rect">
                <a:avLst/>
              </a:prstGeom>
              <a:blipFill rotWithShape="1">
                <a:blip r:embed="rId2"/>
                <a:stretch>
                  <a:fillRect b="-2101"/>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二分查找采用的是分治策略：</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a:t>
            </a:r>
            <a:r>
              <a:rPr lang="en-US" altLang="zh-CN" sz="2400" dirty="0">
                <a:solidFill>
                  <a:srgbClr val="080808"/>
                </a:solidFill>
                <a:uFillTx/>
                <a:latin typeface="Times New Roman" panose="02020603050405020304" pitchFamily="18" charset="0"/>
                <a:cs typeface="Times New Roman" panose="02020603050405020304" pitchFamily="18" charset="0"/>
              </a:rPr>
              <a:t>1</a:t>
            </a:r>
            <a:r>
              <a:rPr lang="zh-CN" altLang="en-US" sz="2400" dirty="0">
                <a:solidFill>
                  <a:srgbClr val="080808"/>
                </a:solidFill>
                <a:uFillTx/>
                <a:latin typeface="Times New Roman" panose="02020603050405020304" pitchFamily="18" charset="0"/>
                <a:cs typeface="Times New Roman" panose="02020603050405020304" pitchFamily="18" charset="0"/>
              </a:rPr>
              <a:t>）分：将待查找数据序列分成两个长度相等的子序列，取中间元素与</a:t>
            </a:r>
            <a:r>
              <a:rPr lang="en-US" altLang="zh-CN" sz="2400" dirty="0">
                <a:solidFill>
                  <a:srgbClr val="080808"/>
                </a:solidFill>
                <a:uFillTx/>
                <a:latin typeface="Times New Roman" panose="02020603050405020304" pitchFamily="18" charset="0"/>
                <a:cs typeface="Times New Roman" panose="02020603050405020304" pitchFamily="18" charset="0"/>
              </a:rPr>
              <a:t>key</a:t>
            </a:r>
            <a:r>
              <a:rPr lang="zh-CN" altLang="en-US" sz="2400" dirty="0">
                <a:solidFill>
                  <a:srgbClr val="080808"/>
                </a:solidFill>
                <a:uFillTx/>
                <a:latin typeface="Times New Roman" panose="02020603050405020304" pitchFamily="18" charset="0"/>
                <a:cs typeface="Times New Roman" panose="02020603050405020304" pitchFamily="18" charset="0"/>
              </a:rPr>
              <a:t>进行比较；</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a:t>
            </a:r>
            <a:r>
              <a:rPr lang="en-US" altLang="zh-CN" sz="2400" dirty="0">
                <a:solidFill>
                  <a:srgbClr val="080808"/>
                </a:solidFill>
                <a:uFillTx/>
                <a:latin typeface="Times New Roman" panose="02020603050405020304" pitchFamily="18" charset="0"/>
                <a:cs typeface="Times New Roman" panose="02020603050405020304" pitchFamily="18" charset="0"/>
              </a:rPr>
              <a:t>2</a:t>
            </a:r>
            <a:r>
              <a:rPr lang="zh-CN" altLang="en-US" sz="2400" dirty="0">
                <a:solidFill>
                  <a:srgbClr val="080808"/>
                </a:solidFill>
                <a:uFillTx/>
                <a:latin typeface="Times New Roman" panose="02020603050405020304" pitchFamily="18" charset="0"/>
                <a:cs typeface="Times New Roman" panose="02020603050405020304" pitchFamily="18" charset="0"/>
              </a:rPr>
              <a:t>）治：如果相等，查找成功，结束查找；如果不相等在子序列中进行递归查找；</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a:t>
            </a:r>
            <a:r>
              <a:rPr lang="en-US" altLang="zh-CN" sz="2400" dirty="0">
                <a:solidFill>
                  <a:srgbClr val="080808"/>
                </a:solidFill>
                <a:uFillTx/>
                <a:latin typeface="Times New Roman" panose="02020603050405020304" pitchFamily="18" charset="0"/>
                <a:cs typeface="Times New Roman" panose="02020603050405020304" pitchFamily="18" charset="0"/>
              </a:rPr>
              <a:t>3</a:t>
            </a:r>
            <a:r>
              <a:rPr lang="zh-CN" altLang="en-US" sz="2400" dirty="0">
                <a:solidFill>
                  <a:srgbClr val="080808"/>
                </a:solidFill>
                <a:uFillTx/>
                <a:latin typeface="Times New Roman" panose="02020603050405020304" pitchFamily="18" charset="0"/>
                <a:cs typeface="Times New Roman" panose="02020603050405020304" pitchFamily="18" charset="0"/>
              </a:rPr>
              <a:t>）合：因为实际上并没有把数据序列分开，因此无需进行合并；</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cs typeface="Times New Roman" panose="02020603050405020304" pitchFamily="18" charset="0"/>
            </a:endParaRPr>
          </a:p>
        </p:txBody>
      </p:sp>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623570" y="1701165"/>
            <a:ext cx="616775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二分查找的经典问题：在一个有序数组中查找相应的元素。</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750570" y="2204720"/>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1979930" y="2208530"/>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21</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5" name="文本框 4"/>
          <p:cNvSpPr txBox="1"/>
          <p:nvPr/>
        </p:nvSpPr>
        <p:spPr>
          <a:xfrm>
            <a:off x="249555" y="4075430"/>
            <a:ext cx="2455545" cy="45656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BinSearch(</a:t>
            </a:r>
            <a:r>
              <a:rPr lang="en-US" altLang="zh-CN" sz="1800">
                <a:latin typeface="Times New Roman" panose="02020603050405020304" pitchFamily="18" charset="0"/>
                <a:cs typeface="Times New Roman" panose="02020603050405020304" pitchFamily="18" charset="0"/>
              </a:rPr>
              <a:t>a,i,j,key) =</a:t>
            </a:r>
            <a:endParaRPr lang="en-US" altLang="zh-CN" sz="1800">
              <a:latin typeface="Times New Roman" panose="02020603050405020304" pitchFamily="18" charset="0"/>
              <a:cs typeface="Times New Roman" panose="02020603050405020304" pitchFamily="18" charset="0"/>
            </a:endParaRPr>
          </a:p>
        </p:txBody>
      </p:sp>
      <p:sp>
        <p:nvSpPr>
          <p:cNvPr id="12" name="左大括号 11"/>
          <p:cNvSpPr/>
          <p:nvPr/>
        </p:nvSpPr>
        <p:spPr>
          <a:xfrm>
            <a:off x="2516505" y="341566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092450" y="3271520"/>
            <a:ext cx="2660015" cy="549910"/>
          </a:xfrm>
          <a:prstGeom prst="rect">
            <a:avLst/>
          </a:prstGeom>
          <a:noFill/>
        </p:spPr>
        <p:txBody>
          <a:bodyPr wrap="square" rtlCol="0">
            <a:noAutofit/>
          </a:bodyPr>
          <a:p>
            <a:r>
              <a:rPr lang="en-US" altLang="zh-CN" sz="1600">
                <a:solidFill>
                  <a:schemeClr val="tx1"/>
                </a:solidFill>
                <a:uFillTx/>
                <a:latin typeface="Times New Roman" panose="02020603050405020304" pitchFamily="18" charset="0"/>
                <a:cs typeface="Times New Roman" panose="02020603050405020304" pitchFamily="18" charset="0"/>
              </a:rPr>
              <a:t>a[mid]==key,</a:t>
            </a:r>
            <a:r>
              <a:rPr lang="zh-CN" altLang="en-US" sz="1600">
                <a:solidFill>
                  <a:schemeClr val="tx1"/>
                </a:solidFill>
                <a:uFillTx/>
                <a:latin typeface="Times New Roman" panose="02020603050405020304" pitchFamily="18" charset="0"/>
                <a:cs typeface="Times New Roman" panose="02020603050405020304" pitchFamily="18" charset="0"/>
              </a:rPr>
              <a:t>则返回结果</a:t>
            </a:r>
            <a:r>
              <a:rPr lang="en-US" altLang="zh-CN" sz="1600">
                <a:solidFill>
                  <a:schemeClr val="tx1"/>
                </a:solidFill>
                <a:uFillTx/>
                <a:latin typeface="Times New Roman" panose="02020603050405020304" pitchFamily="18" charset="0"/>
                <a:cs typeface="Times New Roman" panose="02020603050405020304" pitchFamily="18" charset="0"/>
              </a:rPr>
              <a:t>;</a:t>
            </a:r>
            <a:endParaRPr lang="en-US" altLang="zh-CN" sz="1600">
              <a:solidFill>
                <a:schemeClr val="tx1"/>
              </a:solidFill>
              <a:uFillTx/>
              <a:latin typeface="Times New Roman" panose="02020603050405020304" pitchFamily="18" charset="0"/>
              <a:cs typeface="Times New Roman" panose="02020603050405020304" pitchFamily="18" charset="0"/>
            </a:endParaRPr>
          </a:p>
          <a:p>
            <a:pPr algn="just"/>
            <a:endParaRPr lang="en-US" altLang="zh-CN" sz="1600">
              <a:solidFill>
                <a:schemeClr val="tx1"/>
              </a:solidFill>
              <a:uFillTx/>
              <a:latin typeface="Times New Roman" panose="02020603050405020304" pitchFamily="18" charset="0"/>
              <a:cs typeface="Times New Roman" panose="02020603050405020304" pitchFamily="18" charset="0"/>
            </a:endParaRPr>
          </a:p>
        </p:txBody>
      </p:sp>
      <p:sp>
        <p:nvSpPr>
          <p:cNvPr id="14" name="文本框 13"/>
          <p:cNvSpPr txBox="1"/>
          <p:nvPr/>
        </p:nvSpPr>
        <p:spPr>
          <a:xfrm>
            <a:off x="6396355" y="3271520"/>
            <a:ext cx="2237740" cy="445770"/>
          </a:xfrm>
          <a:prstGeom prst="rect">
            <a:avLst/>
          </a:prstGeom>
          <a:noFill/>
        </p:spPr>
        <p:txBody>
          <a:bodyPr wrap="square" rtlCol="0">
            <a:noAutofit/>
          </a:bodyPr>
          <a:p>
            <a:r>
              <a:rPr lang="en-US" sz="1800">
                <a:solidFill>
                  <a:schemeClr val="tx1"/>
                </a:solidFill>
                <a:uFillTx/>
                <a:latin typeface="Times New Roman" panose="02020603050405020304" pitchFamily="18" charset="0"/>
              </a:rPr>
              <a:t>mid = (low+high)/2;</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7" name="文本框 16"/>
          <p:cNvSpPr txBox="1"/>
          <p:nvPr/>
        </p:nvSpPr>
        <p:spPr>
          <a:xfrm>
            <a:off x="2954655" y="4841240"/>
            <a:ext cx="3406140" cy="969010"/>
          </a:xfrm>
          <a:prstGeom prst="rect">
            <a:avLst/>
          </a:prstGeom>
          <a:noFill/>
        </p:spPr>
        <p:txBody>
          <a:bodyPr wrap="square" rtlCol="0">
            <a:noAutofit/>
          </a:bodyPr>
          <a:p>
            <a:pPr algn="just"/>
            <a:r>
              <a:rPr lang="zh-CN" altLang="en-US" sz="1800">
                <a:latin typeface="Times New Roman" panose="02020603050405020304" pitchFamily="18" charset="0"/>
                <a:cs typeface="Times New Roman" panose="02020603050405020304" pitchFamily="18" charset="0"/>
              </a:rPr>
              <a:t>如果</a:t>
            </a:r>
            <a:r>
              <a:rPr lang="en-US" altLang="zh-CN" sz="1800">
                <a:latin typeface="Times New Roman" panose="02020603050405020304" pitchFamily="18" charset="0"/>
                <a:cs typeface="Times New Roman" panose="02020603050405020304" pitchFamily="18" charset="0"/>
              </a:rPr>
              <a:t>key&lt;a[mid]</a:t>
            </a:r>
            <a:r>
              <a:rPr lang="zh-CN" altLang="en-US" sz="1800">
                <a:latin typeface="Times New Roman" panose="02020603050405020304" pitchFamily="18" charset="0"/>
                <a:cs typeface="Times New Roman" panose="02020603050405020304" pitchFamily="18" charset="0"/>
              </a:rPr>
              <a:t>则进行递归</a:t>
            </a:r>
            <a:r>
              <a:rPr lang="zh-CN" altLang="en-US" sz="1800">
                <a:latin typeface="Times New Roman" panose="02020603050405020304" pitchFamily="18" charset="0"/>
                <a:cs typeface="Times New Roman" panose="02020603050405020304" pitchFamily="18" charset="0"/>
              </a:rPr>
              <a:t>执行</a:t>
            </a:r>
            <a:endParaRPr lang="zh-CN" altLang="en-US" sz="1800">
              <a:latin typeface="Times New Roman" panose="02020603050405020304" pitchFamily="18" charset="0"/>
              <a:cs typeface="Times New Roman" panose="02020603050405020304" pitchFamily="18" charset="0"/>
            </a:endParaRPr>
          </a:p>
          <a:p>
            <a:pPr algn="just"/>
            <a:r>
              <a:rPr lang="en-US" altLang="zh-CN" sz="1800">
                <a:latin typeface="Times New Roman" panose="02020603050405020304" pitchFamily="18" charset="0"/>
                <a:cs typeface="Times New Roman" panose="02020603050405020304" pitchFamily="18" charset="0"/>
              </a:rPr>
              <a:t>BinSearch(a,i,mid-1,key),</a:t>
            </a:r>
            <a:r>
              <a:rPr lang="zh-CN" altLang="en-US" sz="1800">
                <a:latin typeface="Times New Roman" panose="02020603050405020304" pitchFamily="18" charset="0"/>
                <a:cs typeface="Times New Roman" panose="02020603050405020304" pitchFamily="18" charset="0"/>
              </a:rPr>
              <a:t>否则执行</a:t>
            </a:r>
            <a:r>
              <a:rPr lang="en-US" altLang="zh-CN" sz="1800">
                <a:latin typeface="Times New Roman" panose="02020603050405020304" pitchFamily="18" charset="0"/>
                <a:cs typeface="Times New Roman" panose="02020603050405020304" pitchFamily="18" charset="0"/>
              </a:rPr>
              <a:t>BinSearch(a,mid+1,j,key)</a:t>
            </a:r>
            <a:r>
              <a:rPr lang="zh-CN" altLang="en-US" sz="1800">
                <a:latin typeface="Times New Roman" panose="02020603050405020304" pitchFamily="18" charset="0"/>
                <a:cs typeface="Times New Roman" panose="02020603050405020304" pitchFamily="18" charset="0"/>
              </a:rPr>
              <a:t>。</a:t>
            </a:r>
            <a:endParaRPr lang="zh-CN" altLang="en-US" sz="1800">
              <a:latin typeface="Times New Roman" panose="02020603050405020304" pitchFamily="18" charset="0"/>
              <a:cs typeface="Times New Roman" panose="02020603050405020304" pitchFamily="18" charset="0"/>
            </a:endParaRPr>
          </a:p>
        </p:txBody>
      </p:sp>
      <p:sp>
        <p:nvSpPr>
          <p:cNvPr id="18" name="文本框 17"/>
          <p:cNvSpPr txBox="1"/>
          <p:nvPr/>
        </p:nvSpPr>
        <p:spPr>
          <a:xfrm>
            <a:off x="6396355" y="4879975"/>
            <a:ext cx="2237740" cy="445770"/>
          </a:xfrm>
          <a:prstGeom prst="rect">
            <a:avLst/>
          </a:prstGeom>
          <a:noFill/>
        </p:spPr>
        <p:txBody>
          <a:bodyPr wrap="square" rtlCol="0">
            <a:noAutofit/>
          </a:bodyPr>
          <a:p>
            <a:r>
              <a:rPr lang="en-US" sz="1800">
                <a:uFillTx/>
                <a:latin typeface="Times New Roman" panose="02020603050405020304" pitchFamily="18" charset="0"/>
                <a:sym typeface="+mn-ea"/>
              </a:rPr>
              <a:t>i&lt;j</a:t>
            </a:r>
            <a:r>
              <a:rPr lang="zh-CN" altLang="en-US" sz="1800">
                <a:uFillTx/>
                <a:latin typeface="Times New Roman" panose="02020603050405020304" pitchFamily="18" charset="0"/>
                <a:sym typeface="+mn-ea"/>
              </a:rPr>
              <a:t>，且</a:t>
            </a:r>
            <a:r>
              <a:rPr lang="en-US" altLang="zh-CN" sz="1800">
                <a:uFillTx/>
                <a:latin typeface="Times New Roman" panose="02020603050405020304" pitchFamily="18" charset="0"/>
                <a:sym typeface="+mn-ea"/>
              </a:rPr>
              <a:t>a[mid]!=key</a:t>
            </a:r>
            <a:r>
              <a:rPr lang="en-US" sz="1800">
                <a:uFillTx/>
                <a:latin typeface="Times New Roman" panose="02020603050405020304" pitchFamily="18" charset="0"/>
                <a:sym typeface="+mn-ea"/>
              </a:rPr>
              <a:t>;</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6" name="文本框 5"/>
          <p:cNvSpPr txBox="1"/>
          <p:nvPr/>
        </p:nvSpPr>
        <p:spPr>
          <a:xfrm>
            <a:off x="2030095" y="2749550"/>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endParaRPr lang="en-US" altLang="zh-CN">
              <a:latin typeface="Times New Roman" panose="02020603050405020304" pitchFamily="18" charset="0"/>
              <a:cs typeface="Times New Roman" panose="02020603050405020304" pitchFamily="18" charset="0"/>
            </a:endParaRPr>
          </a:p>
        </p:txBody>
      </p:sp>
      <p:sp>
        <p:nvSpPr>
          <p:cNvPr id="7" name="文本框 6"/>
          <p:cNvSpPr txBox="1"/>
          <p:nvPr/>
        </p:nvSpPr>
        <p:spPr>
          <a:xfrm>
            <a:off x="5940425" y="2749550"/>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j</a:t>
            </a:r>
            <a:endParaRPr lang="en-US" altLang="zh-CN">
              <a:latin typeface="Times New Roman" panose="02020603050405020304" pitchFamily="18" charset="0"/>
              <a:cs typeface="Times New Roman" panose="02020603050405020304" pitchFamily="18" charset="0"/>
            </a:endParaRPr>
          </a:p>
        </p:txBody>
      </p:sp>
      <p:sp>
        <p:nvSpPr>
          <p:cNvPr id="8" name="文本框 7"/>
          <p:cNvSpPr txBox="1"/>
          <p:nvPr/>
        </p:nvSpPr>
        <p:spPr>
          <a:xfrm>
            <a:off x="6443980" y="2188210"/>
            <a:ext cx="1258570" cy="36449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623570" y="1701165"/>
            <a:ext cx="616775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二分查找的经典问题：在一个有序数组中查找相应的元素。</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750570" y="2204720"/>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1979930" y="2208530"/>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21</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6" name="文本框 5"/>
          <p:cNvSpPr txBox="1"/>
          <p:nvPr/>
        </p:nvSpPr>
        <p:spPr>
          <a:xfrm>
            <a:off x="2030095" y="2829560"/>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endParaRPr lang="en-US" altLang="zh-CN">
              <a:latin typeface="Times New Roman" panose="02020603050405020304" pitchFamily="18" charset="0"/>
              <a:cs typeface="Times New Roman" panose="02020603050405020304" pitchFamily="18" charset="0"/>
            </a:endParaRPr>
          </a:p>
        </p:txBody>
      </p:sp>
      <p:sp>
        <p:nvSpPr>
          <p:cNvPr id="7" name="文本框 6"/>
          <p:cNvSpPr txBox="1"/>
          <p:nvPr/>
        </p:nvSpPr>
        <p:spPr>
          <a:xfrm>
            <a:off x="5940425" y="2829560"/>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j</a:t>
            </a:r>
            <a:endParaRPr lang="en-US" altLang="zh-CN">
              <a:latin typeface="Times New Roman" panose="02020603050405020304" pitchFamily="18" charset="0"/>
              <a:cs typeface="Times New Roman" panose="02020603050405020304" pitchFamily="18" charset="0"/>
            </a:endParaRPr>
          </a:p>
        </p:txBody>
      </p:sp>
      <p:sp>
        <p:nvSpPr>
          <p:cNvPr id="8" name="文本框 7"/>
          <p:cNvSpPr txBox="1"/>
          <p:nvPr/>
        </p:nvSpPr>
        <p:spPr>
          <a:xfrm>
            <a:off x="6443980" y="2188210"/>
            <a:ext cx="457200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9" name="直接箭头连接符 8"/>
          <p:cNvCxnSpPr/>
          <p:nvPr/>
        </p:nvCxnSpPr>
        <p:spPr>
          <a:xfrm flipH="1" flipV="1">
            <a:off x="2160270" y="256476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0" name="直接箭头连接符 9"/>
          <p:cNvCxnSpPr/>
          <p:nvPr/>
        </p:nvCxnSpPr>
        <p:spPr>
          <a:xfrm flipH="1" flipV="1">
            <a:off x="6062980" y="258508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1" name="文本框 10"/>
          <p:cNvSpPr txBox="1"/>
          <p:nvPr/>
        </p:nvSpPr>
        <p:spPr>
          <a:xfrm>
            <a:off x="3538855" y="2842260"/>
            <a:ext cx="675640" cy="3194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mid</a:t>
            </a:r>
            <a:endParaRPr lang="en-US" altLang="zh-CN">
              <a:latin typeface="Times New Roman" panose="02020603050405020304" pitchFamily="18" charset="0"/>
              <a:cs typeface="Times New Roman" panose="02020603050405020304" pitchFamily="18" charset="0"/>
            </a:endParaRPr>
          </a:p>
        </p:txBody>
      </p:sp>
      <p:cxnSp>
        <p:nvCxnSpPr>
          <p:cNvPr id="15" name="直接箭头连接符 14"/>
          <p:cNvCxnSpPr/>
          <p:nvPr/>
        </p:nvCxnSpPr>
        <p:spPr>
          <a:xfrm flipH="1" flipV="1">
            <a:off x="3830320" y="258508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6" name="文本框 15"/>
          <p:cNvSpPr txBox="1"/>
          <p:nvPr/>
        </p:nvSpPr>
        <p:spPr>
          <a:xfrm>
            <a:off x="917575" y="3429000"/>
            <a:ext cx="2757805" cy="47879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mid=(low+high)/2</a:t>
            </a:r>
            <a:endParaRPr lang="en-US" altLang="zh-CN">
              <a:latin typeface="Times New Roman" panose="02020603050405020304" pitchFamily="18" charset="0"/>
              <a:cs typeface="Times New Roman" panose="02020603050405020304" pitchFamily="18" charset="0"/>
            </a:endParaRPr>
          </a:p>
        </p:txBody>
      </p:sp>
      <p:sp>
        <p:nvSpPr>
          <p:cNvPr id="19" name="文本框 18"/>
          <p:cNvSpPr txBox="1"/>
          <p:nvPr/>
        </p:nvSpPr>
        <p:spPr>
          <a:xfrm>
            <a:off x="873760" y="3819525"/>
            <a:ext cx="4751070" cy="41402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如果</a:t>
            </a:r>
            <a:r>
              <a:rPr lang="en-US" altLang="zh-CN">
                <a:latin typeface="Times New Roman" panose="02020603050405020304" pitchFamily="18" charset="0"/>
                <a:cs typeface="Times New Roman" panose="02020603050405020304" pitchFamily="18" charset="0"/>
              </a:rPr>
              <a:t>a[mid]&gt;key</a:t>
            </a:r>
            <a:r>
              <a:rPr lang="zh-CN" altLang="en-US">
                <a:latin typeface="Times New Roman" panose="02020603050405020304" pitchFamily="18" charset="0"/>
                <a:cs typeface="Times New Roman" panose="02020603050405020304" pitchFamily="18" charset="0"/>
              </a:rPr>
              <a:t>，则</a:t>
            </a:r>
            <a:r>
              <a:rPr lang="en-US" altLang="zh-CN">
                <a:latin typeface="Times New Roman" panose="02020603050405020304" pitchFamily="18" charset="0"/>
                <a:cs typeface="Times New Roman" panose="02020603050405020304" pitchFamily="18" charset="0"/>
              </a:rPr>
              <a:t>j=mid-1</a:t>
            </a:r>
            <a:endParaRPr lang="en-US" altLang="zh-CN">
              <a:latin typeface="Times New Roman" panose="02020603050405020304" pitchFamily="18" charset="0"/>
              <a:cs typeface="Times New Roman" panose="02020603050405020304" pitchFamily="18" charset="0"/>
            </a:endParaRPr>
          </a:p>
        </p:txBody>
      </p:sp>
      <p:sp>
        <p:nvSpPr>
          <p:cNvPr id="20" name="文本框 19"/>
          <p:cNvSpPr txBox="1"/>
          <p:nvPr/>
        </p:nvSpPr>
        <p:spPr>
          <a:xfrm>
            <a:off x="3203575" y="2854325"/>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j</a:t>
            </a:r>
            <a:endParaRPr lang="en-US" altLang="zh-CN">
              <a:latin typeface="Times New Roman" panose="02020603050405020304" pitchFamily="18" charset="0"/>
              <a:cs typeface="Times New Roman" panose="02020603050405020304" pitchFamily="18" charset="0"/>
            </a:endParaRPr>
          </a:p>
        </p:txBody>
      </p:sp>
      <p:cxnSp>
        <p:nvCxnSpPr>
          <p:cNvPr id="21" name="直接箭头连接符 20"/>
          <p:cNvCxnSpPr/>
          <p:nvPr/>
        </p:nvCxnSpPr>
        <p:spPr>
          <a:xfrm flipH="1" flipV="1">
            <a:off x="3326130" y="260985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2" name="文本框 21"/>
          <p:cNvSpPr txBox="1"/>
          <p:nvPr/>
        </p:nvSpPr>
        <p:spPr>
          <a:xfrm>
            <a:off x="917575" y="4216400"/>
            <a:ext cx="2757805" cy="47879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mid=(low+high)/2</a:t>
            </a:r>
            <a:endParaRPr lang="en-US" altLang="zh-CN">
              <a:latin typeface="Times New Roman" panose="02020603050405020304" pitchFamily="18" charset="0"/>
              <a:cs typeface="Times New Roman" panose="02020603050405020304" pitchFamily="18" charset="0"/>
            </a:endParaRPr>
          </a:p>
        </p:txBody>
      </p:sp>
      <p:sp>
        <p:nvSpPr>
          <p:cNvPr id="23" name="文本框 22"/>
          <p:cNvSpPr txBox="1"/>
          <p:nvPr/>
        </p:nvSpPr>
        <p:spPr>
          <a:xfrm>
            <a:off x="873760" y="4580890"/>
            <a:ext cx="4751070" cy="41402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如果</a:t>
            </a:r>
            <a:r>
              <a:rPr lang="en-US" altLang="zh-CN">
                <a:latin typeface="Times New Roman" panose="02020603050405020304" pitchFamily="18" charset="0"/>
                <a:cs typeface="Times New Roman" panose="02020603050405020304" pitchFamily="18" charset="0"/>
              </a:rPr>
              <a:t>a[mid]&lt;key</a:t>
            </a:r>
            <a:r>
              <a:rPr lang="zh-CN" altLang="en-US">
                <a:latin typeface="Times New Roman" panose="02020603050405020304" pitchFamily="18" charset="0"/>
                <a:cs typeface="Times New Roman" panose="02020603050405020304" pitchFamily="18" charset="0"/>
              </a:rPr>
              <a:t>，则</a:t>
            </a:r>
            <a:r>
              <a:rPr lang="en-US" altLang="zh-CN">
                <a:latin typeface="Times New Roman" panose="02020603050405020304" pitchFamily="18" charset="0"/>
                <a:cs typeface="Times New Roman" panose="02020603050405020304" pitchFamily="18" charset="0"/>
              </a:rPr>
              <a:t>i</a:t>
            </a:r>
            <a:r>
              <a:rPr lang="en-US" altLang="zh-CN">
                <a:latin typeface="Times New Roman" panose="02020603050405020304" pitchFamily="18" charset="0"/>
                <a:cs typeface="Times New Roman" panose="02020603050405020304" pitchFamily="18" charset="0"/>
              </a:rPr>
              <a:t>=mid+1</a:t>
            </a:r>
            <a:endParaRPr lang="en-US" altLang="zh-CN">
              <a:latin typeface="Times New Roman" panose="02020603050405020304" pitchFamily="18" charset="0"/>
              <a:cs typeface="Times New Roman" panose="02020603050405020304" pitchFamily="18" charset="0"/>
            </a:endParaRPr>
          </a:p>
        </p:txBody>
      </p:sp>
      <p:sp>
        <p:nvSpPr>
          <p:cNvPr id="24" name="文本框 23"/>
          <p:cNvSpPr txBox="1"/>
          <p:nvPr/>
        </p:nvSpPr>
        <p:spPr>
          <a:xfrm>
            <a:off x="2483485" y="2842260"/>
            <a:ext cx="675640" cy="3194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mid</a:t>
            </a:r>
            <a:endParaRPr lang="en-US" altLang="zh-CN">
              <a:latin typeface="Times New Roman" panose="02020603050405020304" pitchFamily="18" charset="0"/>
              <a:cs typeface="Times New Roman" panose="02020603050405020304" pitchFamily="18" charset="0"/>
            </a:endParaRPr>
          </a:p>
        </p:txBody>
      </p:sp>
      <p:cxnSp>
        <p:nvCxnSpPr>
          <p:cNvPr id="25" name="直接箭头连接符 24"/>
          <p:cNvCxnSpPr/>
          <p:nvPr/>
        </p:nvCxnSpPr>
        <p:spPr>
          <a:xfrm flipH="1" flipV="1">
            <a:off x="2774950" y="258508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6" name="文本框 25"/>
          <p:cNvSpPr txBox="1"/>
          <p:nvPr/>
        </p:nvSpPr>
        <p:spPr>
          <a:xfrm>
            <a:off x="3310890" y="2874645"/>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endParaRPr lang="en-US" altLang="zh-CN">
              <a:latin typeface="Times New Roman" panose="02020603050405020304" pitchFamily="18" charset="0"/>
              <a:cs typeface="Times New Roman" panose="02020603050405020304" pitchFamily="18" charset="0"/>
            </a:endParaRPr>
          </a:p>
        </p:txBody>
      </p:sp>
      <p:cxnSp>
        <p:nvCxnSpPr>
          <p:cNvPr id="27" name="直接箭头连接符 26"/>
          <p:cNvCxnSpPr/>
          <p:nvPr/>
        </p:nvCxnSpPr>
        <p:spPr>
          <a:xfrm flipH="1" flipV="1">
            <a:off x="3441065" y="260985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additive="base">
                                        <p:cTn id="18" dur="500"/>
                                        <p:tgtEl>
                                          <p:spTgt spid="15"/>
                                        </p:tgtEl>
                                        <p:attrNameLst>
                                          <p:attrName>ppt_x</p:attrName>
                                        </p:attrNameLst>
                                      </p:cBhvr>
                                      <p:tavLst>
                                        <p:tav tm="0">
                                          <p:val>
                                            <p:strVal val="ppt_x"/>
                                          </p:val>
                                        </p:tav>
                                        <p:tav tm="100000">
                                          <p:val>
                                            <p:strVal val="ppt_x"/>
                                          </p:val>
                                        </p:tav>
                                      </p:tavLst>
                                    </p:anim>
                                    <p:anim calcmode="lin" valueType="num">
                                      <p:cBhvr additive="base">
                                        <p:cTn id="19" dur="500"/>
                                        <p:tgtEl>
                                          <p:spTgt spid="15"/>
                                        </p:tgtEl>
                                        <p:attrNameLst>
                                          <p:attrName>ppt_y</p:attrName>
                                        </p:attrNameLst>
                                      </p:cBhvr>
                                      <p:tavLst>
                                        <p:tav tm="0">
                                          <p:val>
                                            <p:strVal val="ppt_y"/>
                                          </p:val>
                                        </p:tav>
                                        <p:tav tm="100000">
                                          <p:val>
                                            <p:strVal val="1+ppt_h/2"/>
                                          </p:val>
                                        </p:tav>
                                      </p:tavLst>
                                    </p:anim>
                                    <p:set>
                                      <p:cBhvr>
                                        <p:cTn id="20" dur="1" fill="hold">
                                          <p:stCondLst>
                                            <p:cond delay="499"/>
                                          </p:stCondLst>
                                        </p:cTn>
                                        <p:tgtEl>
                                          <p:spTgt spid="15"/>
                                        </p:tgtEl>
                                        <p:attrNameLst>
                                          <p:attrName>style.visibility</p:attrName>
                                        </p:attrNameLst>
                                      </p:cBhvr>
                                      <p:to>
                                        <p:strVal val="hidden"/>
                                      </p:to>
                                    </p:set>
                                  </p:childTnLst>
                                </p:cTn>
                              </p:par>
                              <p:par>
                                <p:cTn id="21" presetID="2" presetClass="exit" presetSubtype="4" fill="hold" grpId="0" nodeType="withEffect">
                                  <p:stCondLst>
                                    <p:cond delay="0"/>
                                  </p:stCondLst>
                                  <p:childTnLst>
                                    <p:anim calcmode="lin" valueType="num">
                                      <p:cBhvr additive="base">
                                        <p:cTn id="22" dur="500"/>
                                        <p:tgtEl>
                                          <p:spTgt spid="11"/>
                                        </p:tgtEl>
                                        <p:attrNameLst>
                                          <p:attrName>ppt_x</p:attrName>
                                        </p:attrNameLst>
                                      </p:cBhvr>
                                      <p:tavLst>
                                        <p:tav tm="0">
                                          <p:val>
                                            <p:strVal val="ppt_x"/>
                                          </p:val>
                                        </p:tav>
                                        <p:tav tm="100000">
                                          <p:val>
                                            <p:strVal val="ppt_x"/>
                                          </p:val>
                                        </p:tav>
                                      </p:tavLst>
                                    </p:anim>
                                    <p:anim calcmode="lin" valueType="num">
                                      <p:cBhvr additive="base">
                                        <p:cTn id="23" dur="500"/>
                                        <p:tgtEl>
                                          <p:spTgt spid="11"/>
                                        </p:tgtEl>
                                        <p:attrNameLst>
                                          <p:attrName>ppt_y</p:attrName>
                                        </p:attrNameLst>
                                      </p:cBhvr>
                                      <p:tavLst>
                                        <p:tav tm="0">
                                          <p:val>
                                            <p:strVal val="ppt_y"/>
                                          </p:val>
                                        </p:tav>
                                        <p:tav tm="100000">
                                          <p:val>
                                            <p:strVal val="1+ppt_h/2"/>
                                          </p:val>
                                        </p:tav>
                                      </p:tavLst>
                                    </p:anim>
                                    <p:set>
                                      <p:cBhvr>
                                        <p:cTn id="24" dur="1" fill="hold">
                                          <p:stCondLst>
                                            <p:cond delay="499"/>
                                          </p:stCondLst>
                                        </p:cTn>
                                        <p:tgtEl>
                                          <p:spTgt spid="1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nodeType="clickEffect">
                                  <p:stCondLst>
                                    <p:cond delay="0"/>
                                  </p:stCondLst>
                                  <p:childTnLst>
                                    <p:anim calcmode="lin" valueType="num">
                                      <p:cBhvr additive="base">
                                        <p:cTn id="28" dur="500"/>
                                        <p:tgtEl>
                                          <p:spTgt spid="10"/>
                                        </p:tgtEl>
                                        <p:attrNameLst>
                                          <p:attrName>ppt_x</p:attrName>
                                        </p:attrNameLst>
                                      </p:cBhvr>
                                      <p:tavLst>
                                        <p:tav tm="0">
                                          <p:val>
                                            <p:strVal val="ppt_x"/>
                                          </p:val>
                                        </p:tav>
                                        <p:tav tm="100000">
                                          <p:val>
                                            <p:strVal val="ppt_x"/>
                                          </p:val>
                                        </p:tav>
                                      </p:tavLst>
                                    </p:anim>
                                    <p:anim calcmode="lin" valueType="num">
                                      <p:cBhvr additive="base">
                                        <p:cTn id="29" dur="500"/>
                                        <p:tgtEl>
                                          <p:spTgt spid="10"/>
                                        </p:tgtEl>
                                        <p:attrNameLst>
                                          <p:attrName>ppt_y</p:attrName>
                                        </p:attrNameLst>
                                      </p:cBhvr>
                                      <p:tavLst>
                                        <p:tav tm="0">
                                          <p:val>
                                            <p:strVal val="ppt_y"/>
                                          </p:val>
                                        </p:tav>
                                        <p:tav tm="100000">
                                          <p:val>
                                            <p:strVal val="1+ppt_h/2"/>
                                          </p:val>
                                        </p:tav>
                                      </p:tavLst>
                                    </p:anim>
                                    <p:set>
                                      <p:cBhvr>
                                        <p:cTn id="30" dur="1" fill="hold">
                                          <p:stCondLst>
                                            <p:cond delay="499"/>
                                          </p:stCondLst>
                                        </p:cTn>
                                        <p:tgtEl>
                                          <p:spTgt spid="10"/>
                                        </p:tgtEl>
                                        <p:attrNameLst>
                                          <p:attrName>style.visibility</p:attrName>
                                        </p:attrNameLst>
                                      </p:cBhvr>
                                      <p:to>
                                        <p:strVal val="hidden"/>
                                      </p:to>
                                    </p:set>
                                  </p:childTnLst>
                                </p:cTn>
                              </p:par>
                              <p:par>
                                <p:cTn id="31" presetID="2" presetClass="exit" presetSubtype="4" fill="hold" grpId="0" nodeType="withEffect">
                                  <p:stCondLst>
                                    <p:cond delay="0"/>
                                  </p:stCondLst>
                                  <p:childTnLst>
                                    <p:anim calcmode="lin" valueType="num">
                                      <p:cBhvr additive="base">
                                        <p:cTn id="32" dur="500"/>
                                        <p:tgtEl>
                                          <p:spTgt spid="7"/>
                                        </p:tgtEl>
                                        <p:attrNameLst>
                                          <p:attrName>ppt_x</p:attrName>
                                        </p:attrNameLst>
                                      </p:cBhvr>
                                      <p:tavLst>
                                        <p:tav tm="0">
                                          <p:val>
                                            <p:strVal val="ppt_x"/>
                                          </p:val>
                                        </p:tav>
                                        <p:tav tm="100000">
                                          <p:val>
                                            <p:strVal val="ppt_x"/>
                                          </p:val>
                                        </p:tav>
                                      </p:tavLst>
                                    </p:anim>
                                    <p:anim calcmode="lin" valueType="num">
                                      <p:cBhvr additive="base">
                                        <p:cTn id="33" dur="500"/>
                                        <p:tgtEl>
                                          <p:spTgt spid="7"/>
                                        </p:tgtEl>
                                        <p:attrNameLst>
                                          <p:attrName>ppt_y</p:attrName>
                                        </p:attrNameLst>
                                      </p:cBhvr>
                                      <p:tavLst>
                                        <p:tav tm="0">
                                          <p:val>
                                            <p:strVal val="ppt_y"/>
                                          </p:val>
                                        </p:tav>
                                        <p:tav tm="100000">
                                          <p:val>
                                            <p:strVal val="1+ppt_h/2"/>
                                          </p:val>
                                        </p:tav>
                                      </p:tavLst>
                                    </p:anim>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500" fill="hold"/>
                                        <p:tgtEl>
                                          <p:spTgt spid="21"/>
                                        </p:tgtEl>
                                        <p:attrNameLst>
                                          <p:attrName>ppt_x</p:attrName>
                                        </p:attrNameLst>
                                      </p:cBhvr>
                                      <p:tavLst>
                                        <p:tav tm="0">
                                          <p:val>
                                            <p:strVal val="#ppt_x"/>
                                          </p:val>
                                        </p:tav>
                                        <p:tav tm="100000">
                                          <p:val>
                                            <p:strVal val="#ppt_x"/>
                                          </p:val>
                                        </p:tav>
                                      </p:tavLst>
                                    </p:anim>
                                    <p:anim calcmode="lin" valueType="num">
                                      <p:cBhvr additive="base">
                                        <p:cTn id="40" dur="500" fill="hold"/>
                                        <p:tgtEl>
                                          <p:spTgt spid="2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ppt_x"/>
                                          </p:val>
                                        </p:tav>
                                        <p:tav tm="100000">
                                          <p:val>
                                            <p:strVal val="#ppt_x"/>
                                          </p:val>
                                        </p:tav>
                                      </p:tavLst>
                                    </p:anim>
                                    <p:anim calcmode="lin" valueType="num">
                                      <p:cBhvr additive="base">
                                        <p:cTn id="5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5"/>
                                        </p:tgtEl>
                                        <p:attrNameLst>
                                          <p:attrName>style.visibility</p:attrName>
                                        </p:attrNameLst>
                                      </p:cBhvr>
                                      <p:to>
                                        <p:strVal val="visible"/>
                                      </p:to>
                                    </p:set>
                                    <p:anim calcmode="lin" valueType="num">
                                      <p:cBhvr additive="base">
                                        <p:cTn id="65" dur="500" fill="hold"/>
                                        <p:tgtEl>
                                          <p:spTgt spid="25"/>
                                        </p:tgtEl>
                                        <p:attrNameLst>
                                          <p:attrName>ppt_x</p:attrName>
                                        </p:attrNameLst>
                                      </p:cBhvr>
                                      <p:tavLst>
                                        <p:tav tm="0">
                                          <p:val>
                                            <p:strVal val="#ppt_x"/>
                                          </p:val>
                                        </p:tav>
                                        <p:tav tm="100000">
                                          <p:val>
                                            <p:strVal val="#ppt_x"/>
                                          </p:val>
                                        </p:tav>
                                      </p:tavLst>
                                    </p:anim>
                                    <p:anim calcmode="lin" valueType="num">
                                      <p:cBhvr additive="base">
                                        <p:cTn id="6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xit" presetSubtype="4" fill="hold" nodeType="clickEffect">
                                  <p:stCondLst>
                                    <p:cond delay="0"/>
                                  </p:stCondLst>
                                  <p:childTnLst>
                                    <p:anim calcmode="lin" valueType="num">
                                      <p:cBhvr additive="base">
                                        <p:cTn id="70" dur="500"/>
                                        <p:tgtEl>
                                          <p:spTgt spid="25"/>
                                        </p:tgtEl>
                                        <p:attrNameLst>
                                          <p:attrName>ppt_x</p:attrName>
                                        </p:attrNameLst>
                                      </p:cBhvr>
                                      <p:tavLst>
                                        <p:tav tm="0">
                                          <p:val>
                                            <p:strVal val="ppt_x"/>
                                          </p:val>
                                        </p:tav>
                                        <p:tav tm="100000">
                                          <p:val>
                                            <p:strVal val="ppt_x"/>
                                          </p:val>
                                        </p:tav>
                                      </p:tavLst>
                                    </p:anim>
                                    <p:anim calcmode="lin" valueType="num">
                                      <p:cBhvr additive="base">
                                        <p:cTn id="71" dur="500"/>
                                        <p:tgtEl>
                                          <p:spTgt spid="25"/>
                                        </p:tgtEl>
                                        <p:attrNameLst>
                                          <p:attrName>ppt_y</p:attrName>
                                        </p:attrNameLst>
                                      </p:cBhvr>
                                      <p:tavLst>
                                        <p:tav tm="0">
                                          <p:val>
                                            <p:strVal val="ppt_y"/>
                                          </p:val>
                                        </p:tav>
                                        <p:tav tm="100000">
                                          <p:val>
                                            <p:strVal val="1+ppt_h/2"/>
                                          </p:val>
                                        </p:tav>
                                      </p:tavLst>
                                    </p:anim>
                                    <p:set>
                                      <p:cBhvr>
                                        <p:cTn id="72" dur="1" fill="hold">
                                          <p:stCondLst>
                                            <p:cond delay="499"/>
                                          </p:stCondLst>
                                        </p:cTn>
                                        <p:tgtEl>
                                          <p:spTgt spid="25"/>
                                        </p:tgtEl>
                                        <p:attrNameLst>
                                          <p:attrName>style.visibility</p:attrName>
                                        </p:attrNameLst>
                                      </p:cBhvr>
                                      <p:to>
                                        <p:strVal val="hidden"/>
                                      </p:to>
                                    </p:set>
                                  </p:childTnLst>
                                </p:cTn>
                              </p:par>
                              <p:par>
                                <p:cTn id="73" presetID="2" presetClass="exit" presetSubtype="4" fill="hold" grpId="2" nodeType="withEffect">
                                  <p:stCondLst>
                                    <p:cond delay="0"/>
                                  </p:stCondLst>
                                  <p:childTnLst>
                                    <p:anim calcmode="lin" valueType="num">
                                      <p:cBhvr additive="base">
                                        <p:cTn id="74" dur="500"/>
                                        <p:tgtEl>
                                          <p:spTgt spid="24"/>
                                        </p:tgtEl>
                                        <p:attrNameLst>
                                          <p:attrName>ppt_x</p:attrName>
                                        </p:attrNameLst>
                                      </p:cBhvr>
                                      <p:tavLst>
                                        <p:tav tm="0">
                                          <p:val>
                                            <p:strVal val="ppt_x"/>
                                          </p:val>
                                        </p:tav>
                                        <p:tav tm="100000">
                                          <p:val>
                                            <p:strVal val="ppt_x"/>
                                          </p:val>
                                        </p:tav>
                                      </p:tavLst>
                                    </p:anim>
                                    <p:anim calcmode="lin" valueType="num">
                                      <p:cBhvr additive="base">
                                        <p:cTn id="75" dur="500"/>
                                        <p:tgtEl>
                                          <p:spTgt spid="24"/>
                                        </p:tgtEl>
                                        <p:attrNameLst>
                                          <p:attrName>ppt_y</p:attrName>
                                        </p:attrNameLst>
                                      </p:cBhvr>
                                      <p:tavLst>
                                        <p:tav tm="0">
                                          <p:val>
                                            <p:strVal val="ppt_y"/>
                                          </p:val>
                                        </p:tav>
                                        <p:tav tm="100000">
                                          <p:val>
                                            <p:strVal val="1+ppt_h/2"/>
                                          </p:val>
                                        </p:tav>
                                      </p:tavLst>
                                    </p:anim>
                                    <p:set>
                                      <p:cBhvr>
                                        <p:cTn id="76" dur="1" fill="hold">
                                          <p:stCondLst>
                                            <p:cond delay="499"/>
                                          </p:stCondLst>
                                        </p:cTn>
                                        <p:tgtEl>
                                          <p:spTgt spid="24"/>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 presetClass="exit" presetSubtype="4" fill="hold" nodeType="clickEffect">
                                  <p:stCondLst>
                                    <p:cond delay="0"/>
                                  </p:stCondLst>
                                  <p:childTnLst>
                                    <p:anim calcmode="lin" valueType="num">
                                      <p:cBhvr additive="base">
                                        <p:cTn id="80" dur="500"/>
                                        <p:tgtEl>
                                          <p:spTgt spid="9"/>
                                        </p:tgtEl>
                                        <p:attrNameLst>
                                          <p:attrName>ppt_x</p:attrName>
                                        </p:attrNameLst>
                                      </p:cBhvr>
                                      <p:tavLst>
                                        <p:tav tm="0">
                                          <p:val>
                                            <p:strVal val="ppt_x"/>
                                          </p:val>
                                        </p:tav>
                                        <p:tav tm="100000">
                                          <p:val>
                                            <p:strVal val="ppt_x"/>
                                          </p:val>
                                        </p:tav>
                                      </p:tavLst>
                                    </p:anim>
                                    <p:anim calcmode="lin" valueType="num">
                                      <p:cBhvr additive="base">
                                        <p:cTn id="81" dur="500"/>
                                        <p:tgtEl>
                                          <p:spTgt spid="9"/>
                                        </p:tgtEl>
                                        <p:attrNameLst>
                                          <p:attrName>ppt_y</p:attrName>
                                        </p:attrNameLst>
                                      </p:cBhvr>
                                      <p:tavLst>
                                        <p:tav tm="0">
                                          <p:val>
                                            <p:strVal val="ppt_y"/>
                                          </p:val>
                                        </p:tav>
                                        <p:tav tm="100000">
                                          <p:val>
                                            <p:strVal val="1+ppt_h/2"/>
                                          </p:val>
                                        </p:tav>
                                      </p:tavLst>
                                    </p:anim>
                                    <p:set>
                                      <p:cBhvr>
                                        <p:cTn id="82" dur="1" fill="hold">
                                          <p:stCondLst>
                                            <p:cond delay="499"/>
                                          </p:stCondLst>
                                        </p:cTn>
                                        <p:tgtEl>
                                          <p:spTgt spid="9"/>
                                        </p:tgtEl>
                                        <p:attrNameLst>
                                          <p:attrName>style.visibility</p:attrName>
                                        </p:attrNameLst>
                                      </p:cBhvr>
                                      <p:to>
                                        <p:strVal val="hidden"/>
                                      </p:to>
                                    </p:set>
                                  </p:childTnLst>
                                </p:cTn>
                              </p:par>
                              <p:par>
                                <p:cTn id="83" presetID="2" presetClass="exit" presetSubtype="4" fill="hold" grpId="0" nodeType="withEffect">
                                  <p:stCondLst>
                                    <p:cond delay="0"/>
                                  </p:stCondLst>
                                  <p:childTnLst>
                                    <p:anim calcmode="lin" valueType="num">
                                      <p:cBhvr additive="base">
                                        <p:cTn id="84" dur="500"/>
                                        <p:tgtEl>
                                          <p:spTgt spid="6"/>
                                        </p:tgtEl>
                                        <p:attrNameLst>
                                          <p:attrName>ppt_x</p:attrName>
                                        </p:attrNameLst>
                                      </p:cBhvr>
                                      <p:tavLst>
                                        <p:tav tm="0">
                                          <p:val>
                                            <p:strVal val="ppt_x"/>
                                          </p:val>
                                        </p:tav>
                                        <p:tav tm="100000">
                                          <p:val>
                                            <p:strVal val="ppt_x"/>
                                          </p:val>
                                        </p:tav>
                                      </p:tavLst>
                                    </p:anim>
                                    <p:anim calcmode="lin" valueType="num">
                                      <p:cBhvr additive="base">
                                        <p:cTn id="85" dur="500"/>
                                        <p:tgtEl>
                                          <p:spTgt spid="6"/>
                                        </p:tgtEl>
                                        <p:attrNameLst>
                                          <p:attrName>ppt_y</p:attrName>
                                        </p:attrNameLst>
                                      </p:cBhvr>
                                      <p:tavLst>
                                        <p:tav tm="0">
                                          <p:val>
                                            <p:strVal val="ppt_y"/>
                                          </p:val>
                                        </p:tav>
                                        <p:tav tm="100000">
                                          <p:val>
                                            <p:strVal val="1+ppt_h/2"/>
                                          </p:val>
                                        </p:tav>
                                      </p:tavLst>
                                    </p:anim>
                                    <p:set>
                                      <p:cBhvr>
                                        <p:cTn id="86" dur="1" fill="hold">
                                          <p:stCondLst>
                                            <p:cond delay="499"/>
                                          </p:stCondLst>
                                        </p:cTn>
                                        <p:tgtEl>
                                          <p:spTgt spid="6"/>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26"/>
                                        </p:tgtEl>
                                        <p:attrNameLst>
                                          <p:attrName>style.visibility</p:attrName>
                                        </p:attrNameLst>
                                      </p:cBhvr>
                                      <p:to>
                                        <p:strVal val="visible"/>
                                      </p:to>
                                    </p:set>
                                    <p:anim calcmode="lin" valueType="num">
                                      <p:cBhvr additive="base">
                                        <p:cTn id="91" dur="500" fill="hold"/>
                                        <p:tgtEl>
                                          <p:spTgt spid="26"/>
                                        </p:tgtEl>
                                        <p:attrNameLst>
                                          <p:attrName>ppt_x</p:attrName>
                                        </p:attrNameLst>
                                      </p:cBhvr>
                                      <p:tavLst>
                                        <p:tav tm="0">
                                          <p:val>
                                            <p:strVal val="#ppt_x"/>
                                          </p:val>
                                        </p:tav>
                                        <p:tav tm="100000">
                                          <p:val>
                                            <p:strVal val="#ppt_x"/>
                                          </p:val>
                                        </p:tav>
                                      </p:tavLst>
                                    </p:anim>
                                    <p:anim calcmode="lin" valueType="num">
                                      <p:cBhvr additive="base">
                                        <p:cTn id="92" dur="500" fill="hold"/>
                                        <p:tgtEl>
                                          <p:spTgt spid="26"/>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27"/>
                                        </p:tgtEl>
                                        <p:attrNameLst>
                                          <p:attrName>style.visibility</p:attrName>
                                        </p:attrNameLst>
                                      </p:cBhvr>
                                      <p:to>
                                        <p:strVal val="visible"/>
                                      </p:to>
                                    </p:set>
                                    <p:anim calcmode="lin" valueType="num">
                                      <p:cBhvr additive="base">
                                        <p:cTn id="95" dur="500" fill="hold"/>
                                        <p:tgtEl>
                                          <p:spTgt spid="27"/>
                                        </p:tgtEl>
                                        <p:attrNameLst>
                                          <p:attrName>ppt_x</p:attrName>
                                        </p:attrNameLst>
                                      </p:cBhvr>
                                      <p:tavLst>
                                        <p:tav tm="0">
                                          <p:val>
                                            <p:strVal val="#ppt_x"/>
                                          </p:val>
                                        </p:tav>
                                        <p:tav tm="100000">
                                          <p:val>
                                            <p:strVal val="#ppt_x"/>
                                          </p:val>
                                        </p:tav>
                                      </p:tavLst>
                                    </p:anim>
                                    <p:anim calcmode="lin" valueType="num">
                                      <p:cBhvr additive="base">
                                        <p:cTn id="9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9" grpId="0"/>
      <p:bldP spid="19" grpId="1"/>
      <p:bldP spid="11" grpId="0"/>
      <p:bldP spid="11" grpId="1"/>
      <p:bldP spid="7" grpId="0"/>
      <p:bldP spid="7" grpId="1"/>
      <p:bldP spid="20" grpId="0"/>
      <p:bldP spid="20" grpId="1"/>
      <p:bldP spid="22" grpId="0"/>
      <p:bldP spid="22" grpId="1"/>
      <p:bldP spid="23" grpId="0"/>
      <p:bldP spid="23" grpId="1"/>
      <p:bldP spid="24" grpId="0"/>
      <p:bldP spid="24" grpId="1"/>
      <p:bldP spid="24" grpId="2"/>
      <p:bldP spid="6" grpId="0"/>
      <p:bldP spid="6" grpId="1"/>
      <p:bldP spid="26" grpId="0"/>
      <p:bldP spid="26"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980728"/>
            <a:ext cx="8948926" cy="415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uFillTx/>
                <a:latin typeface="Times New Roman" panose="02020603050405020304" pitchFamily="18" charset="0"/>
              </a:rPr>
              <a:t>int </a:t>
            </a:r>
            <a:r>
              <a:rPr lang="en-US" altLang="zh-CN" sz="2400" dirty="0" err="1">
                <a:solidFill>
                  <a:srgbClr val="080808"/>
                </a:solidFill>
                <a:uFillTx/>
                <a:latin typeface="Times New Roman" panose="02020603050405020304" pitchFamily="18" charset="0"/>
              </a:rPr>
              <a:t>BSearch</a:t>
            </a:r>
            <a:r>
              <a:rPr lang="en-US" altLang="zh-CN" sz="2400" dirty="0">
                <a:solidFill>
                  <a:srgbClr val="080808"/>
                </a:solidFill>
                <a:uFillTx/>
                <a:latin typeface="Times New Roman" panose="02020603050405020304" pitchFamily="18" charset="0"/>
              </a:rPr>
              <a:t>(int a[], int x, int low, int high)</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int mid;</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if(low &gt; high) return -1;	</a:t>
            </a: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查找不成功 </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mid = (low + high) / 2;</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if(x == a[mid])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mid;	              //</a:t>
            </a:r>
            <a:r>
              <a:rPr lang="zh-CN" altLang="en-US" sz="2400" dirty="0">
                <a:solidFill>
                  <a:srgbClr val="080808"/>
                </a:solidFill>
                <a:uFillTx/>
                <a:latin typeface="Times New Roman" panose="02020603050405020304" pitchFamily="18" charset="0"/>
              </a:rPr>
              <a:t>查找成功</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else if(x &lt; a[mid])</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a:t>
            </a:r>
            <a:r>
              <a:rPr lang="en-US" altLang="zh-CN" sz="2400" dirty="0" err="1">
                <a:solidFill>
                  <a:srgbClr val="080808"/>
                </a:solidFill>
                <a:uFillTx/>
                <a:latin typeface="Times New Roman" panose="02020603050405020304" pitchFamily="18" charset="0"/>
              </a:rPr>
              <a:t>BSearch</a:t>
            </a:r>
            <a:r>
              <a:rPr lang="en-US" altLang="zh-CN" sz="2400" dirty="0">
                <a:solidFill>
                  <a:srgbClr val="080808"/>
                </a:solidFill>
                <a:uFillTx/>
                <a:latin typeface="Times New Roman" panose="02020603050405020304" pitchFamily="18" charset="0"/>
              </a:rPr>
              <a:t>(a, x, low, mid-1);	//</a:t>
            </a:r>
            <a:r>
              <a:rPr lang="zh-CN" altLang="en-US" sz="2400" dirty="0">
                <a:solidFill>
                  <a:srgbClr val="080808"/>
                </a:solidFill>
                <a:uFillTx/>
                <a:latin typeface="Times New Roman" panose="02020603050405020304" pitchFamily="18" charset="0"/>
              </a:rPr>
              <a:t>在前半区查找</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else</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a:t>
            </a:r>
            <a:r>
              <a:rPr lang="en-US" altLang="zh-CN" sz="2400" dirty="0" err="1">
                <a:solidFill>
                  <a:srgbClr val="080808"/>
                </a:solidFill>
                <a:uFillTx/>
                <a:latin typeface="Times New Roman" panose="02020603050405020304" pitchFamily="18" charset="0"/>
              </a:rPr>
              <a:t>BSearch</a:t>
            </a:r>
            <a:r>
              <a:rPr lang="en-US" altLang="zh-CN" sz="2400" dirty="0">
                <a:solidFill>
                  <a:srgbClr val="080808"/>
                </a:solidFill>
                <a:uFillTx/>
                <a:latin typeface="Times New Roman" panose="02020603050405020304" pitchFamily="18" charset="0"/>
              </a:rPr>
              <a:t>(a, x, mid+1, high); //</a:t>
            </a:r>
            <a:r>
              <a:rPr lang="zh-CN" altLang="en-US" sz="2400" dirty="0">
                <a:solidFill>
                  <a:srgbClr val="080808"/>
                </a:solidFill>
                <a:uFillTx/>
                <a:latin typeface="Times New Roman" panose="02020603050405020304" pitchFamily="18" charset="0"/>
              </a:rPr>
              <a:t>在后半区查找</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623570" y="1701165"/>
            <a:ext cx="616775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二分查找的经典问题：继续思考，如果遇到更复杂的</a:t>
            </a:r>
            <a:r>
              <a:rPr lang="zh-CN" altLang="en-US" sz="1800" dirty="0">
                <a:solidFill>
                  <a:srgbClr val="080808"/>
                </a:solidFill>
                <a:uFillTx/>
                <a:latin typeface="Times New Roman" panose="02020603050405020304" pitchFamily="18" charset="0"/>
                <a:cs typeface="Times New Roman" panose="02020603050405020304" pitchFamily="18" charset="0"/>
              </a:rPr>
              <a:t>情况。</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894080" y="2725420"/>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2123440" y="2729230"/>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8" name="文本框 7"/>
          <p:cNvSpPr txBox="1"/>
          <p:nvPr/>
        </p:nvSpPr>
        <p:spPr>
          <a:xfrm>
            <a:off x="6587490" y="2708910"/>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260" y="2276475"/>
            <a:ext cx="4572000" cy="368300"/>
          </a:xfrm>
          <a:prstGeom prst="rect">
            <a:avLst/>
          </a:prstGeom>
          <a:noFill/>
        </p:spPr>
        <p:txBody>
          <a:bodyPr wrap="square" rtlCol="0" anchor="t">
            <a:sp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①如果要查找的元素有重复的元素</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怎么办</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2" name="左大括号 11"/>
          <p:cNvSpPr/>
          <p:nvPr/>
        </p:nvSpPr>
        <p:spPr>
          <a:xfrm>
            <a:off x="991870" y="3359785"/>
            <a:ext cx="288290" cy="107950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288415" y="3256280"/>
            <a:ext cx="3966210" cy="417195"/>
          </a:xfrm>
          <a:prstGeom prst="rect">
            <a:avLst/>
          </a:prstGeom>
          <a:noFill/>
        </p:spPr>
        <p:txBody>
          <a:bodyPr wrap="square" rtlCol="0">
            <a:noAutofit/>
          </a:bodyPr>
          <a:p>
            <a:r>
              <a:rPr lang="zh-CN" altLang="en-US"/>
              <a:t>如果有重复的，筛选左面的</a:t>
            </a:r>
            <a:r>
              <a:rPr lang="zh-CN" altLang="en-US"/>
              <a:t>索引？</a:t>
            </a:r>
            <a:endParaRPr lang="zh-CN" altLang="en-US"/>
          </a:p>
        </p:txBody>
      </p:sp>
      <p:sp>
        <p:nvSpPr>
          <p:cNvPr id="14" name="文本框 13"/>
          <p:cNvSpPr txBox="1"/>
          <p:nvPr/>
        </p:nvSpPr>
        <p:spPr>
          <a:xfrm>
            <a:off x="1259205" y="4215765"/>
            <a:ext cx="3966210" cy="417195"/>
          </a:xfrm>
          <a:prstGeom prst="rect">
            <a:avLst/>
          </a:prstGeom>
          <a:noFill/>
        </p:spPr>
        <p:txBody>
          <a:bodyPr wrap="square" rtlCol="0">
            <a:noAutofit/>
          </a:bodyPr>
          <a:p>
            <a:r>
              <a:rPr lang="zh-CN" altLang="en-US"/>
              <a:t>如果有重复的，筛选</a:t>
            </a:r>
            <a:r>
              <a:rPr lang="zh-CN" altLang="en-US"/>
              <a:t>右面的</a:t>
            </a:r>
            <a:r>
              <a:rPr lang="zh-CN" altLang="en-US"/>
              <a:t>索引？</a:t>
            </a:r>
            <a:endParaRPr lang="zh-CN" altLang="en-US"/>
          </a:p>
        </p:txBody>
      </p:sp>
      <p:sp>
        <p:nvSpPr>
          <p:cNvPr id="17" name="文本框 16"/>
          <p:cNvSpPr txBox="1"/>
          <p:nvPr/>
        </p:nvSpPr>
        <p:spPr>
          <a:xfrm>
            <a:off x="827405" y="6224270"/>
            <a:ext cx="7330440" cy="368300"/>
          </a:xfrm>
          <a:prstGeom prst="rect">
            <a:avLst/>
          </a:prstGeom>
          <a:noFill/>
        </p:spPr>
        <p:txBody>
          <a:bodyPr wrap="square" rtlCol="0">
            <a:spAutoFit/>
          </a:bodyPr>
          <a:p>
            <a:r>
              <a:rPr lang="zh-CN" altLang="en-US"/>
              <a:t>要求：如果目标值重复存在返回目标值靠右的索引，如何</a:t>
            </a:r>
            <a:r>
              <a:rPr lang="zh-CN" altLang="en-US"/>
              <a:t>实现？</a:t>
            </a:r>
            <a:endParaRPr lang="zh-CN" altLang="en-US"/>
          </a:p>
        </p:txBody>
      </p:sp>
      <p:sp>
        <p:nvSpPr>
          <p:cNvPr id="6" name="左大括号 5"/>
          <p:cNvSpPr/>
          <p:nvPr/>
        </p:nvSpPr>
        <p:spPr>
          <a:xfrm>
            <a:off x="1031875" y="4860290"/>
            <a:ext cx="288290" cy="107950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文本框 6"/>
          <p:cNvSpPr txBox="1"/>
          <p:nvPr/>
        </p:nvSpPr>
        <p:spPr>
          <a:xfrm>
            <a:off x="1201420" y="4629785"/>
            <a:ext cx="4382135" cy="398145"/>
          </a:xfrm>
          <a:prstGeom prst="rect">
            <a:avLst/>
          </a:prstGeom>
          <a:noFill/>
        </p:spPr>
        <p:txBody>
          <a:bodyPr wrap="square" rtlCol="0">
            <a:noAutofit/>
          </a:bodyPr>
          <a:p>
            <a:r>
              <a:rPr lang="zh-CN" altLang="en-US"/>
              <a:t>如果不存在，筛选比目标值较小</a:t>
            </a:r>
            <a:r>
              <a:rPr lang="zh-CN" altLang="en-US"/>
              <a:t>的索引？</a:t>
            </a:r>
            <a:endParaRPr lang="zh-CN" altLang="en-US"/>
          </a:p>
        </p:txBody>
      </p:sp>
      <p:sp>
        <p:nvSpPr>
          <p:cNvPr id="9" name="文本框 8"/>
          <p:cNvSpPr txBox="1"/>
          <p:nvPr/>
        </p:nvSpPr>
        <p:spPr>
          <a:xfrm>
            <a:off x="1172210" y="5589270"/>
            <a:ext cx="4750435" cy="426085"/>
          </a:xfrm>
          <a:prstGeom prst="rect">
            <a:avLst/>
          </a:prstGeom>
          <a:noFill/>
        </p:spPr>
        <p:txBody>
          <a:bodyPr wrap="square" rtlCol="0">
            <a:noAutofit/>
          </a:bodyPr>
          <a:p>
            <a:r>
              <a:rPr lang="zh-CN" altLang="en-US"/>
              <a:t>如果不</a:t>
            </a:r>
            <a:r>
              <a:rPr lang="zh-CN" altLang="en-US"/>
              <a:t>存在，筛选比目标值</a:t>
            </a:r>
            <a:r>
              <a:rPr lang="zh-CN" altLang="en-US"/>
              <a:t>较大的</a:t>
            </a:r>
            <a:r>
              <a:rPr lang="zh-CN" altLang="en-US"/>
              <a:t>索引？</a:t>
            </a:r>
            <a:endParaRPr lang="zh-CN" alt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678180" y="2272665"/>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1907540" y="2276475"/>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8" name="文本框 7"/>
          <p:cNvSpPr txBox="1"/>
          <p:nvPr/>
        </p:nvSpPr>
        <p:spPr>
          <a:xfrm>
            <a:off x="6371590" y="2256155"/>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7" name="文本框 16"/>
          <p:cNvSpPr txBox="1"/>
          <p:nvPr/>
        </p:nvSpPr>
        <p:spPr>
          <a:xfrm>
            <a:off x="755650" y="1700530"/>
            <a:ext cx="7330440" cy="368300"/>
          </a:xfrm>
          <a:prstGeom prst="rect">
            <a:avLst/>
          </a:prstGeom>
          <a:noFill/>
        </p:spPr>
        <p:txBody>
          <a:bodyPr wrap="square" rtlCol="0">
            <a:spAutoFit/>
          </a:bodyPr>
          <a:p>
            <a:r>
              <a:rPr lang="zh-CN" altLang="en-US"/>
              <a:t>要求：如果目标值重复存在返回目标值靠</a:t>
            </a:r>
            <a:r>
              <a:rPr lang="zh-CN" altLang="en-US">
                <a:solidFill>
                  <a:srgbClr val="FF0000"/>
                </a:solidFill>
              </a:rPr>
              <a:t>右</a:t>
            </a:r>
            <a:r>
              <a:rPr lang="zh-CN" altLang="en-US"/>
              <a:t>的索引，如何</a:t>
            </a:r>
            <a:r>
              <a:rPr lang="zh-CN" altLang="en-US"/>
              <a:t>实现？</a:t>
            </a:r>
            <a:endParaRPr lang="zh-CN" altLang="en-US"/>
          </a:p>
        </p:txBody>
      </p:sp>
      <p:sp>
        <p:nvSpPr>
          <p:cNvPr id="6" name="文本框 5"/>
          <p:cNvSpPr txBox="1"/>
          <p:nvPr/>
        </p:nvSpPr>
        <p:spPr>
          <a:xfrm>
            <a:off x="770890" y="3307715"/>
            <a:ext cx="7330440"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a[mid]&gt;k,</a:t>
            </a:r>
            <a:r>
              <a:rPr lang="zh-CN" altLang="en-US">
                <a:solidFill>
                  <a:schemeClr val="tx1"/>
                </a:solidFill>
                <a:uFillTx/>
                <a:latin typeface="Times New Roman" panose="02020603050405020304" pitchFamily="18" charset="0"/>
              </a:rPr>
              <a:t>此时可以保证目标值在</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之后，索引可以</a:t>
            </a:r>
            <a:r>
              <a:rPr lang="en-US" altLang="zh-CN">
                <a:solidFill>
                  <a:schemeClr val="tx1"/>
                </a:solidFill>
                <a:uFillTx/>
                <a:latin typeface="Times New Roman" panose="02020603050405020304" pitchFamily="18" charset="0"/>
              </a:rPr>
              <a:t>j=mid-1</a:t>
            </a:r>
            <a:endParaRPr lang="en-US" altLang="zh-CN">
              <a:solidFill>
                <a:schemeClr val="tx1"/>
              </a:solidFill>
              <a:uFillTx/>
              <a:latin typeface="Times New Roman" panose="02020603050405020304" pitchFamily="18" charset="0"/>
            </a:endParaRPr>
          </a:p>
        </p:txBody>
      </p:sp>
      <p:sp>
        <p:nvSpPr>
          <p:cNvPr id="7" name="文本框 6"/>
          <p:cNvSpPr txBox="1"/>
          <p:nvPr/>
        </p:nvSpPr>
        <p:spPr>
          <a:xfrm>
            <a:off x="770890" y="4316095"/>
            <a:ext cx="7330440" cy="92202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a[mid]&lt;=k,</a:t>
            </a:r>
            <a:r>
              <a:rPr lang="zh-CN" altLang="en-US">
                <a:solidFill>
                  <a:schemeClr val="tx1"/>
                </a:solidFill>
                <a:uFillTx/>
                <a:latin typeface="Times New Roman" panose="02020603050405020304" pitchFamily="18" charset="0"/>
              </a:rPr>
              <a:t>这种情况必须仔细应对，因为你的</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指向可能是最后一个目标值，所以</a:t>
            </a:r>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为了不错过最后一个靠右索引的目标值，必须</a:t>
            </a:r>
            <a:r>
              <a:rPr lang="en-US" altLang="zh-CN">
                <a:solidFill>
                  <a:schemeClr val="tx1"/>
                </a:solidFill>
                <a:uFillTx/>
                <a:latin typeface="Times New Roman" panose="02020603050405020304" pitchFamily="18" charset="0"/>
              </a:rPr>
              <a:t>i = mid</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5" name="文本框 4"/>
          <p:cNvSpPr txBox="1"/>
          <p:nvPr/>
        </p:nvSpPr>
        <p:spPr>
          <a:xfrm>
            <a:off x="4105275" y="2891155"/>
            <a:ext cx="1596390" cy="37592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返回</a:t>
            </a:r>
            <a:r>
              <a:rPr lang="zh-CN" altLang="en-US">
                <a:latin typeface="Times New Roman" panose="02020603050405020304" pitchFamily="18" charset="0"/>
                <a:cs typeface="Times New Roman" panose="02020603050405020304" pitchFamily="18" charset="0"/>
              </a:rPr>
              <a:t>位置</a:t>
            </a:r>
            <a:endParaRPr lang="zh-CN" altLang="en-US">
              <a:latin typeface="Times New Roman" panose="02020603050405020304" pitchFamily="18" charset="0"/>
              <a:cs typeface="Times New Roman" panose="02020603050405020304" pitchFamily="18" charset="0"/>
            </a:endParaRPr>
          </a:p>
        </p:txBody>
      </p:sp>
      <p:cxnSp>
        <p:nvCxnSpPr>
          <p:cNvPr id="10" name="直接箭头连接符 9"/>
          <p:cNvCxnSpPr/>
          <p:nvPr/>
        </p:nvCxnSpPr>
        <p:spPr>
          <a:xfrm flipH="1" flipV="1">
            <a:off x="4334510" y="2646680"/>
            <a:ext cx="0" cy="26479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0"/>
                                        </p:tgtEl>
                                        <p:attrNameLst>
                                          <p:attrName>ppt_x</p:attrName>
                                        </p:attrNameLst>
                                      </p:cBhvr>
                                      <p:tavLst>
                                        <p:tav tm="0">
                                          <p:val>
                                            <p:strVal val="ppt_x"/>
                                          </p:val>
                                        </p:tav>
                                        <p:tav tm="100000">
                                          <p:val>
                                            <p:strVal val="ppt_x"/>
                                          </p:val>
                                        </p:tav>
                                      </p:tavLst>
                                    </p:anim>
                                    <p:anim calcmode="lin" valueType="num">
                                      <p:cBhvr additive="base">
                                        <p:cTn id="7" dur="500"/>
                                        <p:tgtEl>
                                          <p:spTgt spid="10"/>
                                        </p:tgtEl>
                                        <p:attrNameLst>
                                          <p:attrName>ppt_y</p:attrName>
                                        </p:attrNameLst>
                                      </p:cBhvr>
                                      <p:tavLst>
                                        <p:tav tm="0">
                                          <p:val>
                                            <p:strVal val="ppt_y"/>
                                          </p:val>
                                        </p:tav>
                                        <p:tav tm="100000">
                                          <p:val>
                                            <p:strVal val="1+ppt_h/2"/>
                                          </p:val>
                                        </p:tav>
                                      </p:tavLst>
                                    </p:anim>
                                    <p:set>
                                      <p:cBhvr>
                                        <p:cTn id="8" dur="1" fill="hold">
                                          <p:stCondLst>
                                            <p:cond delay="499"/>
                                          </p:stCondLst>
                                        </p:cTn>
                                        <p:tgtEl>
                                          <p:spTgt spid="10"/>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5"/>
                                        </p:tgtEl>
                                        <p:attrNameLst>
                                          <p:attrName>ppt_x</p:attrName>
                                        </p:attrNameLst>
                                      </p:cBhvr>
                                      <p:tavLst>
                                        <p:tav tm="0">
                                          <p:val>
                                            <p:strVal val="ppt_x"/>
                                          </p:val>
                                        </p:tav>
                                        <p:tav tm="100000">
                                          <p:val>
                                            <p:strVal val="ppt_x"/>
                                          </p:val>
                                        </p:tav>
                                      </p:tavLst>
                                    </p:anim>
                                    <p:anim calcmode="lin" valueType="num">
                                      <p:cBhvr additive="base">
                                        <p:cTn id="11" dur="500"/>
                                        <p:tgtEl>
                                          <p:spTgt spid="5"/>
                                        </p:tgtEl>
                                        <p:attrNameLst>
                                          <p:attrName>ppt_y</p:attrName>
                                        </p:attrNameLst>
                                      </p:cBhvr>
                                      <p:tavLst>
                                        <p:tav tm="0">
                                          <p:val>
                                            <p:strVal val="ppt_y"/>
                                          </p:val>
                                        </p:tav>
                                        <p:tav tm="100000">
                                          <p:val>
                                            <p:strVal val="1+ppt_h/2"/>
                                          </p:val>
                                        </p:tav>
                                      </p:tavLst>
                                    </p:anim>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678180" y="1626870"/>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1907540" y="1630680"/>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8" name="文本框 7"/>
          <p:cNvSpPr txBox="1"/>
          <p:nvPr/>
        </p:nvSpPr>
        <p:spPr>
          <a:xfrm>
            <a:off x="6371590" y="1610360"/>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6" name="文本框 5"/>
          <p:cNvSpPr txBox="1"/>
          <p:nvPr/>
        </p:nvSpPr>
        <p:spPr>
          <a:xfrm>
            <a:off x="770890" y="2207260"/>
            <a:ext cx="7330440"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a[mid]&gt;k,</a:t>
            </a:r>
            <a:r>
              <a:rPr lang="zh-CN" altLang="en-US">
                <a:solidFill>
                  <a:schemeClr val="tx1"/>
                </a:solidFill>
                <a:uFillTx/>
                <a:latin typeface="Times New Roman" panose="02020603050405020304" pitchFamily="18" charset="0"/>
              </a:rPr>
              <a:t>此时可以保证目标值在</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之后，索引可以</a:t>
            </a:r>
            <a:r>
              <a:rPr lang="en-US" altLang="zh-CN">
                <a:solidFill>
                  <a:schemeClr val="tx1"/>
                </a:solidFill>
                <a:uFillTx/>
                <a:latin typeface="Times New Roman" panose="02020603050405020304" pitchFamily="18" charset="0"/>
              </a:rPr>
              <a:t>j=mid-1</a:t>
            </a:r>
            <a:endParaRPr lang="en-US" altLang="zh-CN">
              <a:solidFill>
                <a:schemeClr val="tx1"/>
              </a:solidFill>
              <a:uFillTx/>
              <a:latin typeface="Times New Roman" panose="02020603050405020304" pitchFamily="18" charset="0"/>
            </a:endParaRPr>
          </a:p>
        </p:txBody>
      </p:sp>
      <p:sp>
        <p:nvSpPr>
          <p:cNvPr id="7" name="文本框 6"/>
          <p:cNvSpPr txBox="1"/>
          <p:nvPr/>
        </p:nvSpPr>
        <p:spPr>
          <a:xfrm>
            <a:off x="800100" y="2637790"/>
            <a:ext cx="7330440" cy="92202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a[mid]&lt;=k,</a:t>
            </a:r>
            <a:r>
              <a:rPr lang="zh-CN" altLang="en-US">
                <a:solidFill>
                  <a:schemeClr val="tx1"/>
                </a:solidFill>
                <a:uFillTx/>
                <a:latin typeface="Times New Roman" panose="02020603050405020304" pitchFamily="18" charset="0"/>
              </a:rPr>
              <a:t>这种情况必须仔细应对，因为你的</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指向可能是最后一个目标值，所以</a:t>
            </a:r>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为了不错过最后一个靠右索引的目标值，必须</a:t>
            </a:r>
            <a:r>
              <a:rPr lang="en-US" altLang="zh-CN">
                <a:solidFill>
                  <a:schemeClr val="tx1"/>
                </a:solidFill>
                <a:uFillTx/>
                <a:latin typeface="Times New Roman" panose="02020603050405020304" pitchFamily="18" charset="0"/>
              </a:rPr>
              <a:t>i = mid</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5" name="文本框 4"/>
          <p:cNvSpPr txBox="1"/>
          <p:nvPr/>
        </p:nvSpPr>
        <p:spPr>
          <a:xfrm>
            <a:off x="1036320" y="4709795"/>
            <a:ext cx="3017520" cy="1866900"/>
          </a:xfrm>
          <a:prstGeom prst="rect">
            <a:avLst/>
          </a:prstGeom>
          <a:noFill/>
        </p:spPr>
        <p:txBody>
          <a:bodyPr wrap="square" rtlCol="0" anchor="t">
            <a:noAutofit/>
          </a:bodyPr>
          <a:p>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if nums[mid]&gt;target:</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right = mid - 1</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else:</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left = mid</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return left</a:t>
            </a:r>
            <a:endParaRPr lang="en-US" altLang="zh-CN">
              <a:solidFill>
                <a:schemeClr val="tx1"/>
              </a:solidFill>
              <a:latin typeface="Times New Roman" panose="02020603050405020304" pitchFamily="18" charset="0"/>
            </a:endParaRPr>
          </a:p>
        </p:txBody>
      </p:sp>
      <p:sp>
        <p:nvSpPr>
          <p:cNvPr id="9" name="文本框 8"/>
          <p:cNvSpPr txBox="1"/>
          <p:nvPr/>
        </p:nvSpPr>
        <p:spPr>
          <a:xfrm>
            <a:off x="977900" y="3500120"/>
            <a:ext cx="4572000" cy="922020"/>
          </a:xfrm>
          <a:prstGeom prst="rect">
            <a:avLst/>
          </a:prstGeom>
          <a:noFill/>
        </p:spPr>
        <p:txBody>
          <a:bodyPr wrap="square" rtlCol="0" anchor="t">
            <a:spAutoFit/>
          </a:bodyPr>
          <a:p>
            <a:r>
              <a:rPr lang="en-US" altLang="zh-CN">
                <a:solidFill>
                  <a:schemeClr val="tx1"/>
                </a:solidFill>
                <a:uFillTx/>
                <a:latin typeface="Times New Roman" panose="02020603050405020304" pitchFamily="18" charset="0"/>
                <a:sym typeface="+mn-ea"/>
              </a:rPr>
              <a:t>def binSearch(nums:list, target):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left = 0</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right = len(nums)-1</a:t>
            </a:r>
            <a:endParaRPr lang="en-US" altLang="zh-CN">
              <a:solidFill>
                <a:schemeClr val="tx1"/>
              </a:solidFill>
              <a:uFillTx/>
              <a:latin typeface="Times New Roman" panose="02020603050405020304" pitchFamily="18" charset="0"/>
              <a:sym typeface="+mn-ea"/>
            </a:endParaRPr>
          </a:p>
        </p:txBody>
      </p:sp>
      <p:sp>
        <p:nvSpPr>
          <p:cNvPr id="10" name="文本框 9"/>
          <p:cNvSpPr txBox="1"/>
          <p:nvPr/>
        </p:nvSpPr>
        <p:spPr>
          <a:xfrm>
            <a:off x="1133475" y="436880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while left&lt;right:</a:t>
            </a:r>
            <a:endParaRPr lang="en-US" altLang="zh-CN">
              <a:latin typeface="Times New Roman" panose="02020603050405020304" pitchFamily="18" charset="0"/>
              <a:sym typeface="+mn-ea"/>
            </a:endParaRPr>
          </a:p>
        </p:txBody>
      </p:sp>
      <p:sp>
        <p:nvSpPr>
          <p:cNvPr id="11" name="文本框 10"/>
          <p:cNvSpPr txBox="1"/>
          <p:nvPr/>
        </p:nvSpPr>
        <p:spPr>
          <a:xfrm>
            <a:off x="1383030" y="468122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a:t>
            </a:r>
            <a:r>
              <a:rPr lang="en-US" altLang="zh-CN">
                <a:solidFill>
                  <a:srgbClr val="FF0000"/>
                </a:solidFill>
                <a:latin typeface="Times New Roman" panose="02020603050405020304" pitchFamily="18" charset="0"/>
                <a:sym typeface="+mn-ea"/>
              </a:rPr>
              <a:t>mid = (right+left)//2</a:t>
            </a:r>
            <a:endParaRPr lang="en-US" altLang="zh-CN">
              <a:solidFill>
                <a:srgbClr val="FF0000"/>
              </a:solidFill>
              <a:latin typeface="Times New Roman" panose="02020603050405020304" pitchFamily="18" charset="0"/>
              <a:sym typeface="+mn-ea"/>
            </a:endParaRPr>
          </a:p>
        </p:txBody>
      </p:sp>
      <p:sp>
        <p:nvSpPr>
          <p:cNvPr id="12" name="文本框 11"/>
          <p:cNvSpPr txBox="1"/>
          <p:nvPr/>
        </p:nvSpPr>
        <p:spPr>
          <a:xfrm>
            <a:off x="4630420" y="4769485"/>
            <a:ext cx="3017520" cy="1866900"/>
          </a:xfrm>
          <a:prstGeom prst="rect">
            <a:avLst/>
          </a:prstGeom>
          <a:noFill/>
        </p:spPr>
        <p:txBody>
          <a:bodyPr wrap="square" rtlCol="0" anchor="t">
            <a:noAutofit/>
          </a:bodyPr>
          <a:p>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if nums[mid]&gt;target:</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right = mid - 1</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else:</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left = mid</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return left</a:t>
            </a:r>
            <a:endParaRPr lang="en-US" altLang="zh-CN">
              <a:solidFill>
                <a:schemeClr val="tx1"/>
              </a:solidFill>
              <a:latin typeface="Times New Roman" panose="02020603050405020304" pitchFamily="18" charset="0"/>
            </a:endParaRPr>
          </a:p>
        </p:txBody>
      </p:sp>
      <p:sp>
        <p:nvSpPr>
          <p:cNvPr id="13" name="文本框 12"/>
          <p:cNvSpPr txBox="1"/>
          <p:nvPr/>
        </p:nvSpPr>
        <p:spPr>
          <a:xfrm>
            <a:off x="4572000" y="3559810"/>
            <a:ext cx="4572000" cy="922020"/>
          </a:xfrm>
          <a:prstGeom prst="rect">
            <a:avLst/>
          </a:prstGeom>
          <a:noFill/>
        </p:spPr>
        <p:txBody>
          <a:bodyPr wrap="square" rtlCol="0" anchor="t">
            <a:spAutoFit/>
          </a:bodyPr>
          <a:p>
            <a:r>
              <a:rPr lang="en-US" altLang="zh-CN">
                <a:solidFill>
                  <a:schemeClr val="tx1"/>
                </a:solidFill>
                <a:uFillTx/>
                <a:latin typeface="Times New Roman" panose="02020603050405020304" pitchFamily="18" charset="0"/>
                <a:sym typeface="+mn-ea"/>
              </a:rPr>
              <a:t>def binSearch(nums:list, target):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left = 0</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right = len(nums)-1</a:t>
            </a:r>
            <a:endParaRPr lang="en-US" altLang="zh-CN">
              <a:solidFill>
                <a:schemeClr val="tx1"/>
              </a:solidFill>
              <a:uFillTx/>
              <a:latin typeface="Times New Roman" panose="02020603050405020304" pitchFamily="18" charset="0"/>
              <a:sym typeface="+mn-ea"/>
            </a:endParaRPr>
          </a:p>
        </p:txBody>
      </p:sp>
      <p:sp>
        <p:nvSpPr>
          <p:cNvPr id="14" name="文本框 13"/>
          <p:cNvSpPr txBox="1"/>
          <p:nvPr/>
        </p:nvSpPr>
        <p:spPr>
          <a:xfrm>
            <a:off x="4727575" y="442849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while left&lt;right:</a:t>
            </a:r>
            <a:endParaRPr lang="en-US" altLang="zh-CN">
              <a:latin typeface="Times New Roman" panose="02020603050405020304" pitchFamily="18" charset="0"/>
              <a:sym typeface="+mn-ea"/>
            </a:endParaRPr>
          </a:p>
        </p:txBody>
      </p:sp>
      <p:sp>
        <p:nvSpPr>
          <p:cNvPr id="15" name="文本框 14"/>
          <p:cNvSpPr txBox="1"/>
          <p:nvPr/>
        </p:nvSpPr>
        <p:spPr>
          <a:xfrm>
            <a:off x="4977130" y="474091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a:t>
            </a:r>
            <a:r>
              <a:rPr lang="en-US" altLang="zh-CN">
                <a:solidFill>
                  <a:srgbClr val="FF0000"/>
                </a:solidFill>
                <a:latin typeface="Times New Roman" panose="02020603050405020304" pitchFamily="18" charset="0"/>
                <a:sym typeface="+mn-ea"/>
              </a:rPr>
              <a:t>mid = (right+left)//2 + 1</a:t>
            </a:r>
            <a:endParaRPr lang="en-US" altLang="zh-CN">
              <a:solidFill>
                <a:srgbClr val="FF0000"/>
              </a:solidFill>
              <a:latin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p:bldP spid="10" grpId="1"/>
      <p:bldP spid="11" grpId="0"/>
      <p:bldP spid="11" grpId="1"/>
      <p:bldP spid="5" grpId="0"/>
      <p:bldP spid="5" grpId="1"/>
      <p:bldP spid="13" grpId="0"/>
      <p:bldP spid="14" grpId="0"/>
      <p:bldP spid="15" grpId="0"/>
      <p:bldP spid="12" grpId="0"/>
      <p:bldP spid="13" grpId="1"/>
      <p:bldP spid="14" grpId="1"/>
      <p:bldP spid="15" grpId="1"/>
      <p:bldP spid="12" grpId="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678180" y="2272665"/>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1907540" y="2276475"/>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8" name="文本框 7"/>
          <p:cNvSpPr txBox="1"/>
          <p:nvPr/>
        </p:nvSpPr>
        <p:spPr>
          <a:xfrm>
            <a:off x="6371590" y="2256155"/>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7" name="文本框 16"/>
          <p:cNvSpPr txBox="1"/>
          <p:nvPr/>
        </p:nvSpPr>
        <p:spPr>
          <a:xfrm>
            <a:off x="755650" y="1700530"/>
            <a:ext cx="7330440" cy="368300"/>
          </a:xfrm>
          <a:prstGeom prst="rect">
            <a:avLst/>
          </a:prstGeom>
          <a:noFill/>
        </p:spPr>
        <p:txBody>
          <a:bodyPr wrap="square" rtlCol="0">
            <a:spAutoFit/>
          </a:bodyPr>
          <a:p>
            <a:r>
              <a:rPr lang="zh-CN" altLang="en-US"/>
              <a:t>要求：如果目标值重复存在返回目标值靠</a:t>
            </a:r>
            <a:r>
              <a:rPr lang="zh-CN" altLang="en-US">
                <a:solidFill>
                  <a:srgbClr val="FF0000"/>
                </a:solidFill>
              </a:rPr>
              <a:t>左</a:t>
            </a:r>
            <a:r>
              <a:rPr lang="zh-CN" altLang="en-US"/>
              <a:t>的索引，如何</a:t>
            </a:r>
            <a:r>
              <a:rPr lang="zh-CN" altLang="en-US"/>
              <a:t>实现？</a:t>
            </a:r>
            <a:endParaRPr lang="zh-CN" altLang="en-US"/>
          </a:p>
        </p:txBody>
      </p:sp>
      <p:sp>
        <p:nvSpPr>
          <p:cNvPr id="6" name="文本框 5"/>
          <p:cNvSpPr txBox="1"/>
          <p:nvPr/>
        </p:nvSpPr>
        <p:spPr>
          <a:xfrm>
            <a:off x="755650" y="2853055"/>
            <a:ext cx="7330440"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a[mid]&lt;k,</a:t>
            </a:r>
            <a:r>
              <a:rPr lang="zh-CN" altLang="en-US">
                <a:solidFill>
                  <a:schemeClr val="tx1"/>
                </a:solidFill>
                <a:uFillTx/>
                <a:latin typeface="Times New Roman" panose="02020603050405020304" pitchFamily="18" charset="0"/>
              </a:rPr>
              <a:t>此时可以保证目标值在</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之后，索引可以</a:t>
            </a:r>
            <a:r>
              <a:rPr lang="en-US" altLang="zh-CN">
                <a:solidFill>
                  <a:schemeClr val="tx1"/>
                </a:solidFill>
                <a:uFillTx/>
                <a:latin typeface="Times New Roman" panose="02020603050405020304" pitchFamily="18" charset="0"/>
              </a:rPr>
              <a:t>i=mid+1</a:t>
            </a:r>
            <a:endParaRPr lang="en-US" altLang="zh-CN">
              <a:solidFill>
                <a:schemeClr val="tx1"/>
              </a:solidFill>
              <a:uFillTx/>
              <a:latin typeface="Times New Roman" panose="02020603050405020304" pitchFamily="18" charset="0"/>
            </a:endParaRPr>
          </a:p>
        </p:txBody>
      </p:sp>
      <p:sp>
        <p:nvSpPr>
          <p:cNvPr id="7" name="文本框 6"/>
          <p:cNvSpPr txBox="1"/>
          <p:nvPr/>
        </p:nvSpPr>
        <p:spPr>
          <a:xfrm>
            <a:off x="827405" y="3254375"/>
            <a:ext cx="7330440" cy="92202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a[mid]&gt;=k,</a:t>
            </a:r>
            <a:r>
              <a:rPr lang="zh-CN" altLang="en-US">
                <a:solidFill>
                  <a:schemeClr val="tx1"/>
                </a:solidFill>
                <a:uFillTx/>
                <a:latin typeface="Times New Roman" panose="02020603050405020304" pitchFamily="18" charset="0"/>
              </a:rPr>
              <a:t>这种情况必须仔细应对，因为你的</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指向可能是最后一个目标值，所以</a:t>
            </a:r>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为了不错过最后一个靠右索引的目标值，必须</a:t>
            </a:r>
            <a:r>
              <a:rPr lang="en-US" altLang="zh-CN">
                <a:solidFill>
                  <a:schemeClr val="tx1"/>
                </a:solidFill>
                <a:uFillTx/>
                <a:latin typeface="Times New Roman" panose="02020603050405020304" pitchFamily="18" charset="0"/>
              </a:rPr>
              <a:t>j</a:t>
            </a:r>
            <a:r>
              <a:rPr lang="en-US" altLang="zh-CN">
                <a:solidFill>
                  <a:schemeClr val="tx1"/>
                </a:solidFill>
                <a:uFillTx/>
                <a:latin typeface="Times New Roman" panose="02020603050405020304" pitchFamily="18" charset="0"/>
              </a:rPr>
              <a:t> = mid</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5" name="文本框 4"/>
          <p:cNvSpPr txBox="1"/>
          <p:nvPr/>
        </p:nvSpPr>
        <p:spPr>
          <a:xfrm>
            <a:off x="3420110" y="3933190"/>
            <a:ext cx="4025265" cy="25577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def binSearch_hadLeft(nums:list, target):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left = 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right = len(nums)-1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while left&lt;right: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solidFill>
                  <a:srgbClr val="FF0000"/>
                </a:solidFill>
                <a:latin typeface="Times New Roman" panose="02020603050405020304" pitchFamily="18" charset="0"/>
                <a:cs typeface="Times New Roman" panose="02020603050405020304" pitchFamily="18" charset="0"/>
              </a:rPr>
              <a:t>mid = (right+left)//2</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if nums[mid]&lt;target: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left = 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else: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right = 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left</a:t>
            </a:r>
            <a:endParaRPr lang="en-US" altLang="zh-CN">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623570" y="1701165"/>
            <a:ext cx="616775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二分查找的经典问题：继续思考，如果遇到更复杂的</a:t>
            </a:r>
            <a:r>
              <a:rPr lang="zh-CN" altLang="en-US" sz="1800" dirty="0">
                <a:solidFill>
                  <a:srgbClr val="080808"/>
                </a:solidFill>
                <a:uFillTx/>
                <a:latin typeface="Times New Roman" panose="02020603050405020304" pitchFamily="18" charset="0"/>
                <a:cs typeface="Times New Roman" panose="02020603050405020304" pitchFamily="18" charset="0"/>
              </a:rPr>
              <a:t>情况。</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894080" y="2725420"/>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8" name="文本框 7"/>
          <p:cNvSpPr txBox="1"/>
          <p:nvPr/>
        </p:nvSpPr>
        <p:spPr>
          <a:xfrm>
            <a:off x="6587490" y="2708910"/>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260" y="2276475"/>
            <a:ext cx="4572000" cy="368300"/>
          </a:xfrm>
          <a:prstGeom prst="rect">
            <a:avLst/>
          </a:prstGeom>
          <a:noFill/>
        </p:spPr>
        <p:txBody>
          <a:bodyPr wrap="square" rtlCol="0" anchor="t">
            <a:sp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①如果要查找的元素没有</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该怎么办</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2" name="左大括号 11"/>
          <p:cNvSpPr/>
          <p:nvPr/>
        </p:nvSpPr>
        <p:spPr>
          <a:xfrm>
            <a:off x="991870" y="3359785"/>
            <a:ext cx="288290" cy="107950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288415" y="3256280"/>
            <a:ext cx="4382135" cy="398145"/>
          </a:xfrm>
          <a:prstGeom prst="rect">
            <a:avLst/>
          </a:prstGeom>
          <a:noFill/>
        </p:spPr>
        <p:txBody>
          <a:bodyPr wrap="square" rtlCol="0">
            <a:noAutofit/>
          </a:bodyPr>
          <a:p>
            <a:r>
              <a:rPr lang="zh-CN" altLang="en-US"/>
              <a:t>如果不存在，筛选比目标值较小</a:t>
            </a:r>
            <a:r>
              <a:rPr lang="zh-CN" altLang="en-US"/>
              <a:t>的索引？</a:t>
            </a:r>
            <a:endParaRPr lang="zh-CN" altLang="en-US"/>
          </a:p>
        </p:txBody>
      </p:sp>
      <p:sp>
        <p:nvSpPr>
          <p:cNvPr id="14" name="文本框 13"/>
          <p:cNvSpPr txBox="1"/>
          <p:nvPr/>
        </p:nvSpPr>
        <p:spPr>
          <a:xfrm>
            <a:off x="1259205" y="4215765"/>
            <a:ext cx="4750435" cy="426085"/>
          </a:xfrm>
          <a:prstGeom prst="rect">
            <a:avLst/>
          </a:prstGeom>
          <a:noFill/>
        </p:spPr>
        <p:txBody>
          <a:bodyPr wrap="square" rtlCol="0">
            <a:noAutofit/>
          </a:bodyPr>
          <a:p>
            <a:r>
              <a:rPr lang="zh-CN" altLang="en-US"/>
              <a:t>如果不</a:t>
            </a:r>
            <a:r>
              <a:rPr lang="zh-CN" altLang="en-US"/>
              <a:t>存在，筛选比目标值</a:t>
            </a:r>
            <a:r>
              <a:rPr lang="zh-CN" altLang="en-US"/>
              <a:t>较大的</a:t>
            </a:r>
            <a:r>
              <a:rPr lang="zh-CN" altLang="en-US"/>
              <a:t>索引？</a:t>
            </a:r>
            <a:endParaRPr lang="zh-CN" altLang="en-US"/>
          </a:p>
        </p:txBody>
      </p:sp>
      <p:graphicFrame>
        <p:nvGraphicFramePr>
          <p:cNvPr id="6" name="表格 5"/>
          <p:cNvGraphicFramePr/>
          <p:nvPr>
            <p:custDataLst>
              <p:tags r:id="rId6"/>
            </p:custDataLst>
          </p:nvPr>
        </p:nvGraphicFramePr>
        <p:xfrm>
          <a:off x="2123440" y="2751455"/>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21</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3837" y="1136298"/>
            <a:ext cx="376364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3.1.2 </a:t>
            </a:r>
            <a:r>
              <a:rPr lang="zh-CN" altLang="en-US" sz="2800" b="1" dirty="0">
                <a:solidFill>
                  <a:srgbClr val="0000FF"/>
                </a:solidFill>
                <a:latin typeface="楷体" panose="02010609060101010101" pitchFamily="49" charset="-122"/>
                <a:ea typeface="楷体" panose="02010609060101010101" pitchFamily="49" charset="-122"/>
              </a:rPr>
              <a:t>递归的深层</a:t>
            </a:r>
            <a:r>
              <a:rPr lang="zh-CN" altLang="en-US" sz="2800" b="1" dirty="0">
                <a:solidFill>
                  <a:srgbClr val="0000FF"/>
                </a:solidFill>
                <a:latin typeface="楷体" panose="02010609060101010101" pitchFamily="49" charset="-122"/>
                <a:ea typeface="楷体" panose="02010609060101010101" pitchFamily="49" charset="-122"/>
              </a:rPr>
              <a:t>理解</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464439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程序是如何在我们的计算机上运行？</a:t>
            </a:r>
            <a:endParaRPr lang="zh-CN" altLang="en-US" sz="1800" dirty="0">
              <a:solidFill>
                <a:srgbClr val="080808"/>
              </a:solidFill>
              <a:uFillTx/>
              <a:latin typeface="Times New Roman" panose="02020603050405020304" pitchFamily="18" charset="0"/>
            </a:endParaRPr>
          </a:p>
        </p:txBody>
      </p:sp>
      <p:grpSp>
        <p:nvGrpSpPr>
          <p:cNvPr id="8" name="组合 7"/>
          <p:cNvGrpSpPr/>
          <p:nvPr/>
        </p:nvGrpSpPr>
        <p:grpSpPr>
          <a:xfrm>
            <a:off x="626110" y="2419985"/>
            <a:ext cx="3318510" cy="2883535"/>
            <a:chOff x="1644" y="3811"/>
            <a:chExt cx="5226" cy="4541"/>
          </a:xfrm>
        </p:grpSpPr>
        <p:sp>
          <p:nvSpPr>
            <p:cNvPr id="6" name="矩形 5"/>
            <p:cNvSpPr/>
            <p:nvPr/>
          </p:nvSpPr>
          <p:spPr>
            <a:xfrm>
              <a:off x="1644" y="3812"/>
              <a:ext cx="5227" cy="4540"/>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7" name="直接连接符 6"/>
            <p:cNvCxnSpPr/>
            <p:nvPr/>
          </p:nvCxnSpPr>
          <p:spPr>
            <a:xfrm>
              <a:off x="3222" y="3811"/>
              <a:ext cx="9" cy="4537"/>
            </a:xfrm>
            <a:prstGeom prst="line">
              <a:avLst/>
            </a:prstGeom>
            <a:solidFill>
              <a:schemeClr val="accent1"/>
            </a:solidFill>
            <a:ln w="9525" cap="flat" cmpd="sng" algn="ctr">
              <a:solidFill>
                <a:schemeClr val="tx1"/>
              </a:solidFill>
              <a:prstDash val="solid"/>
              <a:round/>
              <a:headEnd type="none" w="med" len="med"/>
              <a:tailEnd type="none" w="med" len="med"/>
            </a:ln>
          </p:spPr>
        </p:cxnSp>
      </p:grpSp>
      <p:sp>
        <p:nvSpPr>
          <p:cNvPr id="9" name="文本框 8"/>
          <p:cNvSpPr txBox="1"/>
          <p:nvPr/>
        </p:nvSpPr>
        <p:spPr>
          <a:xfrm>
            <a:off x="697865" y="2708910"/>
            <a:ext cx="542290" cy="645160"/>
          </a:xfrm>
          <a:prstGeom prst="rect">
            <a:avLst/>
          </a:prstGeom>
          <a:noFill/>
        </p:spPr>
        <p:txBody>
          <a:bodyPr wrap="square" rtlCol="0">
            <a:spAutoFit/>
          </a:bodyPr>
          <a:p>
            <a:r>
              <a:rPr lang="en-US" altLang="zh-CN" sz="1200">
                <a:latin typeface="Times New Roman" panose="02020603050405020304" pitchFamily="18" charset="0"/>
                <a:cs typeface="Times New Roman" panose="02020603050405020304" pitchFamily="18" charset="0"/>
              </a:rPr>
              <a:t>AX</a:t>
            </a:r>
            <a:endParaRPr lang="en-US" altLang="zh-CN" sz="1200">
              <a:latin typeface="Times New Roman" panose="02020603050405020304" pitchFamily="18" charset="0"/>
              <a:cs typeface="Times New Roman" panose="02020603050405020304" pitchFamily="18" charset="0"/>
            </a:endParaRPr>
          </a:p>
          <a:p>
            <a:br>
              <a:rPr lang="en-US" altLang="zh-CN" sz="1200">
                <a:latin typeface="Times New Roman" panose="02020603050405020304" pitchFamily="18" charset="0"/>
                <a:cs typeface="Times New Roman" panose="02020603050405020304" pitchFamily="18" charset="0"/>
              </a:rPr>
            </a:br>
            <a:r>
              <a:rPr lang="en-US" altLang="zh-CN" sz="1200">
                <a:latin typeface="Times New Roman" panose="02020603050405020304" pitchFamily="18" charset="0"/>
                <a:cs typeface="Times New Roman" panose="02020603050405020304" pitchFamily="18" charset="0"/>
              </a:rPr>
              <a:t>BX</a:t>
            </a:r>
            <a:endParaRPr lang="en-US" altLang="zh-CN" sz="1200">
              <a:latin typeface="Times New Roman" panose="02020603050405020304" pitchFamily="18" charset="0"/>
              <a:cs typeface="Times New Roman" panose="02020603050405020304" pitchFamily="18" charset="0"/>
            </a:endParaRPr>
          </a:p>
        </p:txBody>
      </p:sp>
      <p:sp>
        <p:nvSpPr>
          <p:cNvPr id="10" name="矩形 9"/>
          <p:cNvSpPr/>
          <p:nvPr/>
        </p:nvSpPr>
        <p:spPr>
          <a:xfrm>
            <a:off x="1133475" y="2727960"/>
            <a:ext cx="36004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矩形 10"/>
          <p:cNvSpPr/>
          <p:nvPr/>
        </p:nvSpPr>
        <p:spPr>
          <a:xfrm>
            <a:off x="1133475" y="3098800"/>
            <a:ext cx="36004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697865" y="3933190"/>
            <a:ext cx="858520" cy="676910"/>
          </a:xfrm>
          <a:prstGeom prst="rect">
            <a:avLst/>
          </a:prstGeom>
          <a:noFill/>
        </p:spPr>
        <p:txBody>
          <a:bodyPr wrap="square" rtlCol="0">
            <a:noAutofit/>
          </a:bodyPr>
          <a:p>
            <a:pPr algn="ctr"/>
            <a:r>
              <a:rPr lang="zh-CN" altLang="en-US" sz="1200"/>
              <a:t>其他寄存器</a:t>
            </a:r>
            <a:endParaRPr lang="zh-CN" altLang="en-US" sz="1200"/>
          </a:p>
        </p:txBody>
      </p:sp>
      <p:sp>
        <p:nvSpPr>
          <p:cNvPr id="13" name="矩形 12"/>
          <p:cNvSpPr/>
          <p:nvPr/>
        </p:nvSpPr>
        <p:spPr>
          <a:xfrm>
            <a:off x="2134870" y="2711450"/>
            <a:ext cx="540385" cy="23431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矩形 13"/>
          <p:cNvSpPr/>
          <p:nvPr/>
        </p:nvSpPr>
        <p:spPr>
          <a:xfrm>
            <a:off x="2134870" y="3082290"/>
            <a:ext cx="540385" cy="21082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1774825" y="2689860"/>
            <a:ext cx="542290" cy="645160"/>
          </a:xfrm>
          <a:prstGeom prst="rect">
            <a:avLst/>
          </a:prstGeom>
          <a:noFill/>
        </p:spPr>
        <p:txBody>
          <a:bodyPr wrap="square" rtlCol="0">
            <a:spAutoFit/>
          </a:bodyPr>
          <a:p>
            <a:r>
              <a:rPr lang="en-US" altLang="zh-CN" sz="1200">
                <a:latin typeface="Times New Roman" panose="02020603050405020304" pitchFamily="18" charset="0"/>
                <a:cs typeface="Times New Roman" panose="02020603050405020304" pitchFamily="18" charset="0"/>
              </a:rPr>
              <a:t>CS</a:t>
            </a:r>
            <a:endParaRPr lang="en-US" altLang="zh-CN" sz="1200">
              <a:latin typeface="Times New Roman" panose="02020603050405020304" pitchFamily="18" charset="0"/>
              <a:cs typeface="Times New Roman" panose="02020603050405020304" pitchFamily="18" charset="0"/>
            </a:endParaRPr>
          </a:p>
          <a:p>
            <a:br>
              <a:rPr lang="en-US" altLang="zh-CN" sz="1200">
                <a:latin typeface="Times New Roman" panose="02020603050405020304" pitchFamily="18" charset="0"/>
                <a:cs typeface="Times New Roman" panose="02020603050405020304" pitchFamily="18" charset="0"/>
              </a:rPr>
            </a:br>
            <a:r>
              <a:rPr lang="en-US" altLang="zh-CN" sz="1200">
                <a:latin typeface="Times New Roman" panose="02020603050405020304" pitchFamily="18" charset="0"/>
                <a:cs typeface="Times New Roman" panose="02020603050405020304" pitchFamily="18" charset="0"/>
              </a:rPr>
              <a:t>IP</a:t>
            </a:r>
            <a:endParaRPr lang="en-US" altLang="zh-CN" sz="1200">
              <a:latin typeface="Times New Roman" panose="02020603050405020304" pitchFamily="18" charset="0"/>
              <a:cs typeface="Times New Roman" panose="02020603050405020304" pitchFamily="18" charset="0"/>
            </a:endParaRPr>
          </a:p>
        </p:txBody>
      </p:sp>
      <p:sp>
        <p:nvSpPr>
          <p:cNvPr id="16" name="矩形 15"/>
          <p:cNvSpPr/>
          <p:nvPr/>
        </p:nvSpPr>
        <p:spPr>
          <a:xfrm>
            <a:off x="1922145" y="3831590"/>
            <a:ext cx="795655" cy="30226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1778000" y="3538855"/>
            <a:ext cx="1052195" cy="327025"/>
          </a:xfrm>
          <a:prstGeom prst="rect">
            <a:avLst/>
          </a:prstGeom>
          <a:noFill/>
        </p:spPr>
        <p:txBody>
          <a:bodyPr wrap="square" rtlCol="0">
            <a:noAutofit/>
          </a:bodyPr>
          <a:p>
            <a:pPr algn="ctr"/>
            <a:r>
              <a:rPr lang="zh-CN" altLang="en-US" sz="1200"/>
              <a:t>指令缓存</a:t>
            </a:r>
            <a:r>
              <a:rPr lang="zh-CN" altLang="en-US" sz="1200"/>
              <a:t>器</a:t>
            </a:r>
            <a:endParaRPr lang="zh-CN" altLang="en-US" sz="1200"/>
          </a:p>
        </p:txBody>
      </p:sp>
      <p:sp>
        <p:nvSpPr>
          <p:cNvPr id="18" name="下箭头 17"/>
          <p:cNvSpPr/>
          <p:nvPr/>
        </p:nvSpPr>
        <p:spPr>
          <a:xfrm>
            <a:off x="2153920" y="4182110"/>
            <a:ext cx="344170" cy="43497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矩形 18"/>
          <p:cNvSpPr/>
          <p:nvPr/>
        </p:nvSpPr>
        <p:spPr>
          <a:xfrm>
            <a:off x="1993900" y="4630420"/>
            <a:ext cx="652145" cy="39941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0" name="文本框 19"/>
          <p:cNvSpPr txBox="1"/>
          <p:nvPr/>
        </p:nvSpPr>
        <p:spPr>
          <a:xfrm>
            <a:off x="1778000" y="5019675"/>
            <a:ext cx="1052195" cy="327025"/>
          </a:xfrm>
          <a:prstGeom prst="rect">
            <a:avLst/>
          </a:prstGeom>
          <a:noFill/>
        </p:spPr>
        <p:txBody>
          <a:bodyPr wrap="square" rtlCol="0">
            <a:noAutofit/>
          </a:bodyPr>
          <a:p>
            <a:pPr algn="ctr"/>
            <a:r>
              <a:rPr lang="zh-CN" altLang="en-US" sz="1200"/>
              <a:t>执行</a:t>
            </a:r>
            <a:r>
              <a:rPr lang="zh-CN" altLang="en-US" sz="1200"/>
              <a:t>控制器</a:t>
            </a:r>
            <a:endParaRPr lang="zh-CN" altLang="en-US" sz="1200"/>
          </a:p>
        </p:txBody>
      </p:sp>
      <p:sp>
        <p:nvSpPr>
          <p:cNvPr id="21" name="下箭头 20"/>
          <p:cNvSpPr/>
          <p:nvPr/>
        </p:nvSpPr>
        <p:spPr>
          <a:xfrm rot="5400000">
            <a:off x="2803525" y="3779520"/>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矩形 21"/>
          <p:cNvSpPr/>
          <p:nvPr/>
        </p:nvSpPr>
        <p:spPr>
          <a:xfrm>
            <a:off x="3146425" y="3816985"/>
            <a:ext cx="669925" cy="96964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矩形 22"/>
          <p:cNvSpPr/>
          <p:nvPr/>
        </p:nvSpPr>
        <p:spPr>
          <a:xfrm>
            <a:off x="3089275" y="2669540"/>
            <a:ext cx="679450" cy="6731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下箭头 23"/>
          <p:cNvSpPr/>
          <p:nvPr/>
        </p:nvSpPr>
        <p:spPr>
          <a:xfrm rot="16200000">
            <a:off x="2760980" y="2981325"/>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下箭头 24"/>
          <p:cNvSpPr/>
          <p:nvPr/>
        </p:nvSpPr>
        <p:spPr>
          <a:xfrm rot="16200000">
            <a:off x="2769870" y="2635885"/>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下箭头 25"/>
          <p:cNvSpPr/>
          <p:nvPr/>
        </p:nvSpPr>
        <p:spPr>
          <a:xfrm>
            <a:off x="3275965" y="3362325"/>
            <a:ext cx="344170" cy="43497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文本框 26"/>
          <p:cNvSpPr txBox="1"/>
          <p:nvPr/>
        </p:nvSpPr>
        <p:spPr>
          <a:xfrm>
            <a:off x="2893060" y="4841240"/>
            <a:ext cx="1052195" cy="327025"/>
          </a:xfrm>
          <a:prstGeom prst="rect">
            <a:avLst/>
          </a:prstGeom>
          <a:noFill/>
        </p:spPr>
        <p:txBody>
          <a:bodyPr wrap="square" rtlCol="0">
            <a:noAutofit/>
          </a:bodyPr>
          <a:p>
            <a:pPr algn="ctr"/>
            <a:r>
              <a:rPr lang="zh-CN" altLang="en-US" sz="1200"/>
              <a:t>输入</a:t>
            </a:r>
            <a:r>
              <a:rPr lang="zh-CN" altLang="en-US" sz="1200"/>
              <a:t>输出控制器</a:t>
            </a:r>
            <a:endParaRPr lang="zh-CN" altLang="en-US" sz="1200"/>
          </a:p>
        </p:txBody>
      </p:sp>
      <p:graphicFrame>
        <p:nvGraphicFramePr>
          <p:cNvPr id="28" name="表格 27"/>
          <p:cNvGraphicFramePr/>
          <p:nvPr>
            <p:custDataLst>
              <p:tags r:id="rId6"/>
            </p:custDataLst>
          </p:nvPr>
        </p:nvGraphicFramePr>
        <p:xfrm>
          <a:off x="5595620" y="2060575"/>
          <a:ext cx="747395" cy="3651250"/>
        </p:xfrm>
        <a:graphic>
          <a:graphicData uri="http://schemas.openxmlformats.org/drawingml/2006/table">
            <a:tbl>
              <a:tblPr firstRow="1" bandRow="1">
                <a:tableStyleId>{5C22544A-7EE6-4342-B048-85BDC9FD1C3A}</a:tableStyleId>
              </a:tblPr>
              <a:tblGrid>
                <a:gridCol w="747395"/>
              </a:tblGrid>
              <a:tr h="365125">
                <a:tc>
                  <a:txBody>
                    <a:bodyPr/>
                    <a:p>
                      <a:pPr algn="ctr">
                        <a:buNone/>
                      </a:pPr>
                      <a:r>
                        <a:rPr lang="en-US" altLang="zh-CN" sz="1400" b="0">
                          <a:solidFill>
                            <a:schemeClr val="tx1"/>
                          </a:solidFill>
                          <a:latin typeface="Times New Roman" panose="02020603050405020304" pitchFamily="18" charset="0"/>
                          <a:cs typeface="Times New Roman" panose="02020603050405020304" pitchFamily="18" charset="0"/>
                        </a:rPr>
                        <a:t>B8</a:t>
                      </a:r>
                      <a:endParaRPr lang="en-US" altLang="zh-CN" sz="1400" b="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23</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01</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BB</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03</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00</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89</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D8</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01</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D8</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bl>
          </a:graphicData>
        </a:graphic>
      </p:graphicFrame>
      <p:sp>
        <p:nvSpPr>
          <p:cNvPr id="32" name="L 形 31"/>
          <p:cNvSpPr/>
          <p:nvPr/>
        </p:nvSpPr>
        <p:spPr>
          <a:xfrm>
            <a:off x="3816350" y="3865880"/>
            <a:ext cx="1779270" cy="451485"/>
          </a:xfrm>
          <a:prstGeom prst="corner">
            <a:avLst>
              <a:gd name="adj1" fmla="val 69057"/>
              <a:gd name="adj2" fmla="val 0"/>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L 形 32"/>
          <p:cNvSpPr/>
          <p:nvPr/>
        </p:nvSpPr>
        <p:spPr>
          <a:xfrm>
            <a:off x="3819525" y="4335780"/>
            <a:ext cx="1779270" cy="451485"/>
          </a:xfrm>
          <a:prstGeom prst="corner">
            <a:avLst>
              <a:gd name="adj1" fmla="val 69057"/>
              <a:gd name="adj2" fmla="val 0"/>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文本框 33"/>
          <p:cNvSpPr txBox="1"/>
          <p:nvPr/>
        </p:nvSpPr>
        <p:spPr>
          <a:xfrm>
            <a:off x="3977640" y="3721100"/>
            <a:ext cx="1604010" cy="275590"/>
          </a:xfrm>
          <a:prstGeom prst="rect">
            <a:avLst/>
          </a:prstGeom>
          <a:noFill/>
        </p:spPr>
        <p:txBody>
          <a:bodyPr wrap="square" rtlCol="0">
            <a:spAutoFit/>
          </a:bodyPr>
          <a:p>
            <a:r>
              <a:rPr lang="en-US" altLang="zh-CN" sz="1200">
                <a:solidFill>
                  <a:schemeClr val="tx1"/>
                </a:solidFill>
                <a:uFillTx/>
                <a:latin typeface="Times New Roman" panose="02020603050405020304" pitchFamily="18" charset="0"/>
              </a:rPr>
              <a:t>20</a:t>
            </a:r>
            <a:r>
              <a:rPr lang="zh-CN" altLang="en-US" sz="1200">
                <a:solidFill>
                  <a:schemeClr val="tx1"/>
                </a:solidFill>
                <a:uFillTx/>
                <a:latin typeface="Times New Roman" panose="02020603050405020304" pitchFamily="18" charset="0"/>
              </a:rPr>
              <a:t>位地址总线</a:t>
            </a:r>
            <a:endParaRPr lang="zh-CN" altLang="en-US" sz="1200">
              <a:solidFill>
                <a:schemeClr val="tx1"/>
              </a:solidFill>
              <a:uFillTx/>
              <a:latin typeface="Times New Roman" panose="02020603050405020304" pitchFamily="18" charset="0"/>
            </a:endParaRPr>
          </a:p>
        </p:txBody>
      </p:sp>
      <p:sp>
        <p:nvSpPr>
          <p:cNvPr id="35" name="文本框 34"/>
          <p:cNvSpPr txBox="1"/>
          <p:nvPr/>
        </p:nvSpPr>
        <p:spPr>
          <a:xfrm>
            <a:off x="3971290" y="4791075"/>
            <a:ext cx="1604010" cy="275590"/>
          </a:xfrm>
          <a:prstGeom prst="rect">
            <a:avLst/>
          </a:prstGeom>
          <a:noFill/>
        </p:spPr>
        <p:txBody>
          <a:bodyPr wrap="square" rtlCol="0">
            <a:spAutoFit/>
          </a:bodyPr>
          <a:p>
            <a:r>
              <a:rPr lang="zh-CN" altLang="en-US" sz="1200">
                <a:solidFill>
                  <a:schemeClr val="tx1"/>
                </a:solidFill>
                <a:uFillTx/>
                <a:latin typeface="Times New Roman" panose="02020603050405020304" pitchFamily="18" charset="0"/>
              </a:rPr>
              <a:t>数据</a:t>
            </a:r>
            <a:r>
              <a:rPr lang="zh-CN" altLang="en-US" sz="1200">
                <a:solidFill>
                  <a:schemeClr val="tx1"/>
                </a:solidFill>
                <a:uFillTx/>
                <a:latin typeface="Times New Roman" panose="02020603050405020304" pitchFamily="18" charset="0"/>
              </a:rPr>
              <a:t>总线</a:t>
            </a:r>
            <a:endParaRPr lang="zh-CN" altLang="en-US" sz="1200">
              <a:solidFill>
                <a:schemeClr val="tx1"/>
              </a:solidFill>
              <a:uFillTx/>
              <a:latin typeface="Times New Roman" panose="02020603050405020304" pitchFamily="18" charset="0"/>
            </a:endParaRPr>
          </a:p>
        </p:txBody>
      </p:sp>
      <p:sp>
        <p:nvSpPr>
          <p:cNvPr id="36" name="文本框 35"/>
          <p:cNvSpPr txBox="1"/>
          <p:nvPr/>
        </p:nvSpPr>
        <p:spPr>
          <a:xfrm>
            <a:off x="2924175" y="2418080"/>
            <a:ext cx="1052195" cy="327025"/>
          </a:xfrm>
          <a:prstGeom prst="rect">
            <a:avLst/>
          </a:prstGeom>
          <a:noFill/>
        </p:spPr>
        <p:txBody>
          <a:bodyPr wrap="square" rtlCol="0">
            <a:noAutofit/>
          </a:bodyPr>
          <a:p>
            <a:pPr algn="ctr"/>
            <a:r>
              <a:rPr lang="zh-CN" altLang="en-US" sz="1200"/>
              <a:t>地址</a:t>
            </a:r>
            <a:r>
              <a:rPr lang="zh-CN" altLang="en-US" sz="1200"/>
              <a:t>加法器</a:t>
            </a:r>
            <a:endParaRPr lang="zh-CN" altLang="en-US" sz="1200"/>
          </a:p>
        </p:txBody>
      </p:sp>
      <p:sp>
        <p:nvSpPr>
          <p:cNvPr id="37" name="右大括号 36"/>
          <p:cNvSpPr/>
          <p:nvPr/>
        </p:nvSpPr>
        <p:spPr>
          <a:xfrm>
            <a:off x="7178675" y="2232025"/>
            <a:ext cx="360045" cy="737870"/>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文本框 37"/>
          <p:cNvSpPr txBox="1"/>
          <p:nvPr/>
        </p:nvSpPr>
        <p:spPr>
          <a:xfrm>
            <a:off x="6382385" y="214566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20002</a:t>
            </a:r>
            <a:endParaRPr lang="en-US" altLang="zh-CN">
              <a:latin typeface="Times New Roman" panose="02020603050405020304" pitchFamily="18" charset="0"/>
              <a:cs typeface="Times New Roman" panose="02020603050405020304" pitchFamily="18" charset="0"/>
            </a:endParaRPr>
          </a:p>
        </p:txBody>
      </p:sp>
      <p:sp>
        <p:nvSpPr>
          <p:cNvPr id="39" name="文本框 38"/>
          <p:cNvSpPr txBox="1"/>
          <p:nvPr/>
        </p:nvSpPr>
        <p:spPr>
          <a:xfrm>
            <a:off x="6396355" y="1700530"/>
            <a:ext cx="933450" cy="275590"/>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地址</a:t>
            </a:r>
            <a:r>
              <a:rPr lang="zh-CN" altLang="en-US" sz="1200">
                <a:solidFill>
                  <a:schemeClr val="tx1"/>
                </a:solidFill>
                <a:uFillTx/>
                <a:latin typeface="Times New Roman" panose="02020603050405020304" pitchFamily="18" charset="0"/>
              </a:rPr>
              <a:t>单元</a:t>
            </a:r>
            <a:endParaRPr lang="zh-CN" altLang="en-US" sz="1200">
              <a:solidFill>
                <a:schemeClr val="tx1"/>
              </a:solidFill>
              <a:uFillTx/>
              <a:latin typeface="Times New Roman" panose="02020603050405020304" pitchFamily="18" charset="0"/>
            </a:endParaRPr>
          </a:p>
        </p:txBody>
      </p:sp>
      <p:sp>
        <p:nvSpPr>
          <p:cNvPr id="40" name="文本框 39"/>
          <p:cNvSpPr txBox="1"/>
          <p:nvPr/>
        </p:nvSpPr>
        <p:spPr>
          <a:xfrm>
            <a:off x="5723255" y="1713230"/>
            <a:ext cx="493395" cy="266065"/>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内存</a:t>
            </a:r>
            <a:endParaRPr lang="zh-CN" altLang="en-US" sz="1200">
              <a:solidFill>
                <a:schemeClr val="tx1"/>
              </a:solidFill>
              <a:uFillTx/>
              <a:latin typeface="Times New Roman" panose="02020603050405020304" pitchFamily="18" charset="0"/>
            </a:endParaRPr>
          </a:p>
        </p:txBody>
      </p:sp>
      <p:sp>
        <p:nvSpPr>
          <p:cNvPr id="41" name="文本框 40"/>
          <p:cNvSpPr txBox="1"/>
          <p:nvPr/>
        </p:nvSpPr>
        <p:spPr>
          <a:xfrm>
            <a:off x="6414135" y="322516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20003</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20004</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20005</a:t>
            </a:r>
            <a:endParaRPr lang="en-US" altLang="zh-CN">
              <a:latin typeface="Times New Roman" panose="02020603050405020304" pitchFamily="18" charset="0"/>
              <a:cs typeface="Times New Roman" panose="02020603050405020304" pitchFamily="18" charset="0"/>
            </a:endParaRPr>
          </a:p>
        </p:txBody>
      </p:sp>
      <p:sp>
        <p:nvSpPr>
          <p:cNvPr id="43" name="右大括号 42"/>
          <p:cNvSpPr/>
          <p:nvPr/>
        </p:nvSpPr>
        <p:spPr>
          <a:xfrm>
            <a:off x="7162800" y="3311525"/>
            <a:ext cx="360045" cy="737870"/>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文本框 43"/>
          <p:cNvSpPr txBox="1"/>
          <p:nvPr/>
        </p:nvSpPr>
        <p:spPr>
          <a:xfrm>
            <a:off x="6436360" y="428561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20006</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20007</a:t>
            </a:r>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p:txBody>
      </p:sp>
      <p:sp>
        <p:nvSpPr>
          <p:cNvPr id="45" name="右大括号 44"/>
          <p:cNvSpPr/>
          <p:nvPr/>
        </p:nvSpPr>
        <p:spPr>
          <a:xfrm>
            <a:off x="7185025" y="4400550"/>
            <a:ext cx="360045" cy="412115"/>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7" name="文本框 46"/>
          <p:cNvSpPr txBox="1"/>
          <p:nvPr/>
        </p:nvSpPr>
        <p:spPr>
          <a:xfrm>
            <a:off x="6439535" y="4974590"/>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20008</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20009</a:t>
            </a:r>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p:txBody>
      </p:sp>
      <p:sp>
        <p:nvSpPr>
          <p:cNvPr id="48" name="右大括号 47"/>
          <p:cNvSpPr/>
          <p:nvPr/>
        </p:nvSpPr>
        <p:spPr>
          <a:xfrm>
            <a:off x="7188200" y="5089525"/>
            <a:ext cx="360045" cy="412115"/>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9" name="文本框 48"/>
          <p:cNvSpPr txBox="1"/>
          <p:nvPr/>
        </p:nvSpPr>
        <p:spPr>
          <a:xfrm>
            <a:off x="7582535" y="237299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ax,0123H</a:t>
            </a:r>
            <a:endParaRPr lang="en-US" altLang="zh-CN">
              <a:latin typeface="Times New Roman" panose="02020603050405020304" pitchFamily="18" charset="0"/>
              <a:cs typeface="Times New Roman" panose="02020603050405020304" pitchFamily="18" charset="0"/>
            </a:endParaRPr>
          </a:p>
        </p:txBody>
      </p:sp>
      <p:sp>
        <p:nvSpPr>
          <p:cNvPr id="50" name="文本框 49"/>
          <p:cNvSpPr txBox="1"/>
          <p:nvPr/>
        </p:nvSpPr>
        <p:spPr>
          <a:xfrm>
            <a:off x="7582535" y="348424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bx,0003H</a:t>
            </a:r>
            <a:endParaRPr lang="en-US" altLang="zh-CN">
              <a:latin typeface="Times New Roman" panose="02020603050405020304" pitchFamily="18" charset="0"/>
              <a:cs typeface="Times New Roman" panose="02020603050405020304" pitchFamily="18" charset="0"/>
            </a:endParaRPr>
          </a:p>
        </p:txBody>
      </p:sp>
      <p:sp>
        <p:nvSpPr>
          <p:cNvPr id="51" name="文本框 50"/>
          <p:cNvSpPr txBox="1"/>
          <p:nvPr/>
        </p:nvSpPr>
        <p:spPr>
          <a:xfrm>
            <a:off x="7614285" y="4401820"/>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ax,bx</a:t>
            </a:r>
            <a:endParaRPr lang="en-US" altLang="zh-CN">
              <a:latin typeface="Times New Roman" panose="02020603050405020304" pitchFamily="18" charset="0"/>
              <a:cs typeface="Times New Roman" panose="02020603050405020304" pitchFamily="18" charset="0"/>
            </a:endParaRPr>
          </a:p>
        </p:txBody>
      </p:sp>
      <p:sp>
        <p:nvSpPr>
          <p:cNvPr id="52" name="文本框 51"/>
          <p:cNvSpPr txBox="1"/>
          <p:nvPr/>
        </p:nvSpPr>
        <p:spPr>
          <a:xfrm>
            <a:off x="7655560" y="510984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add ax,bx</a:t>
            </a:r>
            <a:endParaRPr lang="en-US" altLang="zh-CN">
              <a:latin typeface="Times New Roman" panose="02020603050405020304" pitchFamily="18" charset="0"/>
              <a:cs typeface="Times New Roman" panose="02020603050405020304" pitchFamily="18" charset="0"/>
            </a:endParaRPr>
          </a:p>
        </p:txBody>
      </p:sp>
      <p:sp>
        <p:nvSpPr>
          <p:cNvPr id="53" name="文本框 52"/>
          <p:cNvSpPr txBox="1"/>
          <p:nvPr/>
        </p:nvSpPr>
        <p:spPr>
          <a:xfrm>
            <a:off x="7856855" y="1713230"/>
            <a:ext cx="933450" cy="275590"/>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汇编指令</a:t>
            </a:r>
            <a:endParaRPr lang="zh-CN" altLang="en-US" sz="12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894080" y="2005965"/>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8" name="文本框 7"/>
          <p:cNvSpPr txBox="1"/>
          <p:nvPr/>
        </p:nvSpPr>
        <p:spPr>
          <a:xfrm>
            <a:off x="6587490" y="1989455"/>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260" y="1557020"/>
            <a:ext cx="4572000" cy="368300"/>
          </a:xfrm>
          <a:prstGeom prst="rect">
            <a:avLst/>
          </a:prstGeom>
          <a:noFill/>
        </p:spPr>
        <p:txBody>
          <a:bodyPr wrap="square" rtlCol="0" anchor="t">
            <a:sp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①如果要查找的元素没有</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该怎么办</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2" name="左大括号 11"/>
          <p:cNvSpPr/>
          <p:nvPr/>
        </p:nvSpPr>
        <p:spPr>
          <a:xfrm>
            <a:off x="991870" y="2640330"/>
            <a:ext cx="288290" cy="621665"/>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288415" y="2536825"/>
            <a:ext cx="4382135" cy="398145"/>
          </a:xfrm>
          <a:prstGeom prst="rect">
            <a:avLst/>
          </a:prstGeom>
          <a:noFill/>
        </p:spPr>
        <p:txBody>
          <a:bodyPr wrap="square" rtlCol="0">
            <a:noAutofit/>
          </a:bodyPr>
          <a:p>
            <a:r>
              <a:rPr lang="zh-CN" altLang="en-US"/>
              <a:t>如果不存在，筛选比目标值较小</a:t>
            </a:r>
            <a:r>
              <a:rPr lang="zh-CN" altLang="en-US"/>
              <a:t>的索引？</a:t>
            </a:r>
            <a:endParaRPr lang="zh-CN" altLang="en-US"/>
          </a:p>
        </p:txBody>
      </p:sp>
      <p:sp>
        <p:nvSpPr>
          <p:cNvPr id="14" name="文本框 13"/>
          <p:cNvSpPr txBox="1"/>
          <p:nvPr/>
        </p:nvSpPr>
        <p:spPr>
          <a:xfrm>
            <a:off x="1259205" y="3065780"/>
            <a:ext cx="4750435" cy="426085"/>
          </a:xfrm>
          <a:prstGeom prst="rect">
            <a:avLst/>
          </a:prstGeom>
          <a:noFill/>
        </p:spPr>
        <p:txBody>
          <a:bodyPr wrap="square" rtlCol="0">
            <a:noAutofit/>
          </a:bodyPr>
          <a:p>
            <a:r>
              <a:rPr lang="zh-CN" altLang="en-US"/>
              <a:t>如果不</a:t>
            </a:r>
            <a:r>
              <a:rPr lang="zh-CN" altLang="en-US"/>
              <a:t>存在，筛选比目标值</a:t>
            </a:r>
            <a:r>
              <a:rPr lang="zh-CN" altLang="en-US"/>
              <a:t>较大的</a:t>
            </a:r>
            <a:r>
              <a:rPr lang="zh-CN" altLang="en-US"/>
              <a:t>索引？</a:t>
            </a:r>
            <a:endParaRPr lang="zh-CN" altLang="en-US"/>
          </a:p>
        </p:txBody>
      </p:sp>
      <p:graphicFrame>
        <p:nvGraphicFramePr>
          <p:cNvPr id="6" name="表格 5"/>
          <p:cNvGraphicFramePr/>
          <p:nvPr>
            <p:custDataLst>
              <p:tags r:id="rId6"/>
            </p:custDataLst>
          </p:nvPr>
        </p:nvGraphicFramePr>
        <p:xfrm>
          <a:off x="2123440" y="2032000"/>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21</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4" name="文本框 3"/>
          <p:cNvSpPr txBox="1"/>
          <p:nvPr/>
        </p:nvSpPr>
        <p:spPr>
          <a:xfrm>
            <a:off x="4716145" y="3382010"/>
            <a:ext cx="4025265" cy="25577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def binSearch_hadLeft(nums:list, target):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left = 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right = len(nums)-1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while left&lt;right: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solidFill>
                  <a:srgbClr val="FF0000"/>
                </a:solidFill>
                <a:latin typeface="Times New Roman" panose="02020603050405020304" pitchFamily="18" charset="0"/>
                <a:cs typeface="Times New Roman" panose="02020603050405020304" pitchFamily="18" charset="0"/>
              </a:rPr>
              <a:t>mid = (right+left)//2</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if nums[mid]&lt;target: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left = 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else: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right = 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left</a:t>
            </a:r>
            <a:endParaRPr lang="en-US" altLang="zh-CN">
              <a:latin typeface="Times New Roman" panose="02020603050405020304" pitchFamily="18" charset="0"/>
              <a:cs typeface="Times New Roman" panose="02020603050405020304" pitchFamily="18" charset="0"/>
            </a:endParaRPr>
          </a:p>
        </p:txBody>
      </p:sp>
      <p:sp>
        <p:nvSpPr>
          <p:cNvPr id="7" name="文本框 6"/>
          <p:cNvSpPr txBox="1"/>
          <p:nvPr/>
        </p:nvSpPr>
        <p:spPr>
          <a:xfrm>
            <a:off x="1011555" y="4538345"/>
            <a:ext cx="3017520" cy="1866900"/>
          </a:xfrm>
          <a:prstGeom prst="rect">
            <a:avLst/>
          </a:prstGeom>
          <a:noFill/>
        </p:spPr>
        <p:txBody>
          <a:bodyPr wrap="square" rtlCol="0" anchor="t">
            <a:noAutofit/>
          </a:bodyPr>
          <a:p>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if nums[mid]&gt;target:</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right = mid - 1</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else:</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left = mid</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return left</a:t>
            </a:r>
            <a:endParaRPr lang="en-US" altLang="zh-CN">
              <a:solidFill>
                <a:schemeClr val="tx1"/>
              </a:solidFill>
              <a:latin typeface="Times New Roman" panose="02020603050405020304" pitchFamily="18" charset="0"/>
            </a:endParaRPr>
          </a:p>
        </p:txBody>
      </p:sp>
      <p:sp>
        <p:nvSpPr>
          <p:cNvPr id="9" name="文本框 8"/>
          <p:cNvSpPr txBox="1"/>
          <p:nvPr/>
        </p:nvSpPr>
        <p:spPr>
          <a:xfrm>
            <a:off x="953135" y="3328670"/>
            <a:ext cx="4572000" cy="922020"/>
          </a:xfrm>
          <a:prstGeom prst="rect">
            <a:avLst/>
          </a:prstGeom>
          <a:noFill/>
        </p:spPr>
        <p:txBody>
          <a:bodyPr wrap="square" rtlCol="0" anchor="t">
            <a:spAutoFit/>
          </a:bodyPr>
          <a:p>
            <a:r>
              <a:rPr lang="en-US" altLang="zh-CN">
                <a:solidFill>
                  <a:schemeClr val="tx1"/>
                </a:solidFill>
                <a:uFillTx/>
                <a:latin typeface="Times New Roman" panose="02020603050405020304" pitchFamily="18" charset="0"/>
                <a:sym typeface="+mn-ea"/>
              </a:rPr>
              <a:t>def binSearch(nums:list, target):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left = 0</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right = len(nums)-1</a:t>
            </a:r>
            <a:endParaRPr lang="en-US" altLang="zh-CN">
              <a:solidFill>
                <a:schemeClr val="tx1"/>
              </a:solidFill>
              <a:uFillTx/>
              <a:latin typeface="Times New Roman" panose="02020603050405020304" pitchFamily="18" charset="0"/>
              <a:sym typeface="+mn-ea"/>
            </a:endParaRPr>
          </a:p>
        </p:txBody>
      </p:sp>
      <p:sp>
        <p:nvSpPr>
          <p:cNvPr id="10" name="文本框 9"/>
          <p:cNvSpPr txBox="1"/>
          <p:nvPr/>
        </p:nvSpPr>
        <p:spPr>
          <a:xfrm>
            <a:off x="1108710" y="419735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while left&lt;right:</a:t>
            </a:r>
            <a:endParaRPr lang="en-US" altLang="zh-CN">
              <a:latin typeface="Times New Roman" panose="02020603050405020304" pitchFamily="18" charset="0"/>
              <a:sym typeface="+mn-ea"/>
            </a:endParaRPr>
          </a:p>
        </p:txBody>
      </p:sp>
      <p:sp>
        <p:nvSpPr>
          <p:cNvPr id="15" name="文本框 14"/>
          <p:cNvSpPr txBox="1"/>
          <p:nvPr/>
        </p:nvSpPr>
        <p:spPr>
          <a:xfrm>
            <a:off x="1358265" y="450977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a:t>
            </a:r>
            <a:r>
              <a:rPr lang="en-US" altLang="zh-CN">
                <a:solidFill>
                  <a:srgbClr val="FF0000"/>
                </a:solidFill>
                <a:latin typeface="Times New Roman" panose="02020603050405020304" pitchFamily="18" charset="0"/>
                <a:sym typeface="+mn-ea"/>
              </a:rPr>
              <a:t>mid = (right+left)//2 + 1</a:t>
            </a:r>
            <a:endParaRPr lang="en-US" altLang="zh-CN">
              <a:solidFill>
                <a:srgbClr val="FF0000"/>
              </a:solidFill>
              <a:latin typeface="Times New Roman" panose="02020603050405020304" pitchFamily="18" charset="0"/>
              <a:sym typeface="+mn-ea"/>
            </a:endParaRPr>
          </a:p>
        </p:txBody>
      </p:sp>
      <p:sp>
        <p:nvSpPr>
          <p:cNvPr id="11" name="文本框 10"/>
          <p:cNvSpPr txBox="1"/>
          <p:nvPr/>
        </p:nvSpPr>
        <p:spPr>
          <a:xfrm>
            <a:off x="539750" y="6365240"/>
            <a:ext cx="8333105" cy="445135"/>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其实还是这个代码，只不过在没有查找元素时候，</a:t>
            </a:r>
            <a:r>
              <a:rPr lang="zh-CN" altLang="en-US" sz="1800" dirty="0">
                <a:solidFill>
                  <a:srgbClr val="FF0000"/>
                </a:solidFill>
                <a:uFillTx/>
                <a:latin typeface="Times New Roman" panose="02020603050405020304" pitchFamily="18" charset="0"/>
                <a:cs typeface="Times New Roman" panose="02020603050405020304" pitchFamily="18" charset="0"/>
                <a:sym typeface="+mn-ea"/>
              </a:rPr>
              <a:t>会相反。</a:t>
            </a:r>
            <a:endParaRPr lang="zh-CN" altLang="en-US" sz="1800" dirty="0">
              <a:solidFill>
                <a:srgbClr val="FF0000"/>
              </a:solidFill>
              <a:uFillTx/>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500" fill="hold"/>
                                        <p:tgtEl>
                                          <p:spTgt spid="4"/>
                                        </p:tgtEl>
                                        <p:attrNameLst>
                                          <p:attrName>ppt_x</p:attrName>
                                        </p:attrNameLst>
                                      </p:cBhvr>
                                      <p:tavLst>
                                        <p:tav tm="0">
                                          <p:val>
                                            <p:strVal val="#ppt_x"/>
                                          </p:val>
                                        </p:tav>
                                        <p:tav tm="100000">
                                          <p:val>
                                            <p:strVal val="#ppt_x"/>
                                          </p:val>
                                        </p:tav>
                                      </p:tavLst>
                                    </p:anim>
                                    <p:anim calcmode="lin" valueType="num">
                                      <p:cBhvr additive="base">
                                        <p:cTn id="2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5" grpId="0"/>
      <p:bldP spid="7" grpId="0"/>
      <p:bldP spid="9" grpId="1"/>
      <p:bldP spid="10" grpId="1"/>
      <p:bldP spid="15" grpId="1"/>
      <p:bldP spid="7" grpId="1"/>
      <p:bldP spid="4" grpId="0"/>
      <p:bldP spid="4" grpId="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3.3.2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5543550" cy="3810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一、峰值元素是指其值严格大于左右相邻值的元素。</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6" name="文本框 15"/>
          <p:cNvSpPr txBox="1"/>
          <p:nvPr/>
        </p:nvSpPr>
        <p:spPr>
          <a:xfrm>
            <a:off x="755650" y="2061210"/>
            <a:ext cx="7141210" cy="733425"/>
          </a:xfrm>
          <a:prstGeom prst="rect">
            <a:avLst/>
          </a:prstGeom>
        </p:spPr>
        <p:txBody>
          <a:bodyPr>
            <a:noAutofit/>
          </a:bodyPr>
          <a:p>
            <a:pPr marL="0" indent="0"/>
            <a:r>
              <a:rPr lang="zh-CN" altLang="en-US" sz="1600" b="0" i="0">
                <a:solidFill>
                  <a:srgbClr val="262626"/>
                </a:solidFill>
                <a:latin typeface="Times New Roman" panose="02020603050405020304" pitchFamily="18" charset="0"/>
              </a:rPr>
              <a:t>给你一个整数数组</a:t>
            </a:r>
            <a:r>
              <a:rPr lang="en-US" altLang="zh-CN" sz="1600" b="0" i="0">
                <a:solidFill>
                  <a:srgbClr val="262626"/>
                </a:solidFill>
                <a:latin typeface="Times New Roman" panose="02020603050405020304" pitchFamily="18" charset="0"/>
              </a:rPr>
              <a:t> </a:t>
            </a:r>
            <a:r>
              <a:rPr lang="en-US" altLang="zh-CN" sz="1600" b="0" i="0">
                <a:latin typeface="Times New Roman" panose="02020603050405020304" pitchFamily="18" charset="0"/>
              </a:rPr>
              <a:t>nums</a:t>
            </a:r>
            <a:r>
              <a:rPr lang="zh-CN" altLang="en-US" sz="1600" b="0" i="0">
                <a:solidFill>
                  <a:srgbClr val="262626"/>
                </a:solidFill>
                <a:latin typeface="Times New Roman" panose="02020603050405020304" pitchFamily="18" charset="0"/>
              </a:rPr>
              <a:t>，找到峰值元素并返回其索引。数组可能包含多个峰值，在这种情况下，返回</a:t>
            </a:r>
            <a:r>
              <a:rPr lang="en-US" altLang="zh-CN" sz="1600" b="0" i="0">
                <a:solidFill>
                  <a:srgbClr val="262626"/>
                </a:solidFill>
                <a:latin typeface="Times New Roman" panose="02020603050405020304" pitchFamily="18" charset="0"/>
              </a:rPr>
              <a:t> </a:t>
            </a:r>
            <a:r>
              <a:rPr lang="zh-CN" altLang="en-US" sz="1600" b="1" i="0">
                <a:solidFill>
                  <a:srgbClr val="262626"/>
                </a:solidFill>
                <a:latin typeface="Times New Roman" panose="02020603050405020304" pitchFamily="18" charset="0"/>
              </a:rPr>
              <a:t>任何一个峰值</a:t>
            </a:r>
            <a:r>
              <a:rPr lang="en-US" altLang="zh-CN" sz="1600" b="0" i="0">
                <a:solidFill>
                  <a:srgbClr val="262626"/>
                </a:solidFill>
                <a:latin typeface="Times New Roman" panose="02020603050405020304" pitchFamily="18" charset="0"/>
              </a:rPr>
              <a:t> </a:t>
            </a:r>
            <a:r>
              <a:rPr lang="zh-CN" altLang="en-US" sz="1600" b="0" i="0">
                <a:solidFill>
                  <a:srgbClr val="262626"/>
                </a:solidFill>
                <a:latin typeface="Times New Roman" panose="02020603050405020304" pitchFamily="18" charset="0"/>
              </a:rPr>
              <a:t>所在位置即可。假设</a:t>
            </a:r>
            <a:r>
              <a:rPr lang="en-US" altLang="zh-CN" sz="1600" b="0" i="0">
                <a:solidFill>
                  <a:srgbClr val="262626"/>
                </a:solidFill>
                <a:latin typeface="Times New Roman" panose="02020603050405020304" pitchFamily="18" charset="0"/>
              </a:rPr>
              <a:t> nums[-1] = nums[n] = -∞ </a:t>
            </a:r>
            <a:endParaRPr lang="en-US" altLang="zh-CN" sz="1600" b="0" i="0">
              <a:solidFill>
                <a:srgbClr val="262626"/>
              </a:solidFill>
              <a:latin typeface="Times New Roman" panose="02020603050405020304" pitchFamily="18" charset="0"/>
            </a:endParaRPr>
          </a:p>
        </p:txBody>
      </p:sp>
      <p:graphicFrame>
        <p:nvGraphicFramePr>
          <p:cNvPr id="17" name="表格 16"/>
          <p:cNvGraphicFramePr/>
          <p:nvPr>
            <p:custDataLst>
              <p:tags r:id="rId1"/>
            </p:custDataLst>
          </p:nvPr>
        </p:nvGraphicFramePr>
        <p:xfrm>
          <a:off x="1035050" y="3068955"/>
          <a:ext cx="4783455" cy="407670"/>
        </p:xfrm>
        <a:graphic>
          <a:graphicData uri="http://schemas.openxmlformats.org/drawingml/2006/table">
            <a:tbl>
              <a:tblPr firstRow="1" bandRow="1">
                <a:tableStyleId>{5C22544A-7EE6-4342-B048-85BDC9FD1C3A}</a:tableStyleId>
              </a:tblPr>
              <a:tblGrid>
                <a:gridCol w="531495"/>
                <a:gridCol w="531495"/>
                <a:gridCol w="531495"/>
                <a:gridCol w="531495"/>
                <a:gridCol w="531495"/>
                <a:gridCol w="531495"/>
                <a:gridCol w="531495"/>
                <a:gridCol w="531495"/>
              </a:tblGrid>
              <a:tr h="40767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19" name="文本框 18"/>
          <p:cNvSpPr txBox="1"/>
          <p:nvPr/>
        </p:nvSpPr>
        <p:spPr>
          <a:xfrm>
            <a:off x="755650" y="5661660"/>
            <a:ext cx="3471545" cy="427355"/>
          </a:xfrm>
          <a:prstGeom prst="rect">
            <a:avLst/>
          </a:prstGeom>
        </p:spPr>
        <p:txBody>
          <a:bodyPr>
            <a:noAutofit/>
          </a:bodyPr>
          <a:p>
            <a:pPr marL="0" indent="0"/>
            <a:r>
              <a:rPr lang="zh-CN" altLang="en-US" sz="1600" b="0" i="0">
                <a:solidFill>
                  <a:srgbClr val="262626"/>
                </a:solidFill>
                <a:latin typeface="Times New Roman" panose="02020603050405020304" pitchFamily="18" charset="0"/>
              </a:rPr>
              <a:t>如何找到这个数组的</a:t>
            </a:r>
            <a:r>
              <a:rPr lang="zh-CN" altLang="en-US" sz="1600" b="0" i="0">
                <a:solidFill>
                  <a:srgbClr val="262626"/>
                </a:solidFill>
                <a:latin typeface="Times New Roman" panose="02020603050405020304" pitchFamily="18" charset="0"/>
              </a:rPr>
              <a:t>最大值？</a:t>
            </a:r>
            <a:endParaRPr lang="zh-CN" altLang="en-US" sz="1600" b="0" i="0">
              <a:solidFill>
                <a:srgbClr val="262626"/>
              </a:solidFill>
              <a:latin typeface="Times New Roman" panose="02020603050405020304" pitchFamily="18" charset="0"/>
            </a:endParaRPr>
          </a:p>
        </p:txBody>
      </p:sp>
      <p:cxnSp>
        <p:nvCxnSpPr>
          <p:cNvPr id="20" name="直接连接符 19"/>
          <p:cNvCxnSpPr/>
          <p:nvPr/>
        </p:nvCxnSpPr>
        <p:spPr>
          <a:xfrm flipV="1">
            <a:off x="1005840" y="4004945"/>
            <a:ext cx="1189990" cy="9213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p:nvPr/>
        </p:nvCxnSpPr>
        <p:spPr>
          <a:xfrm>
            <a:off x="2199005" y="3997325"/>
            <a:ext cx="1581150" cy="137604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2" name="椭圆 21"/>
          <p:cNvSpPr/>
          <p:nvPr/>
        </p:nvSpPr>
        <p:spPr>
          <a:xfrm>
            <a:off x="1979930" y="3861435"/>
            <a:ext cx="425450" cy="431800"/>
          </a:xfrm>
          <a:prstGeom prst="ellipse">
            <a:avLst/>
          </a:prstGeom>
          <a:solidFill>
            <a:srgbClr val="000000">
              <a:alpha val="0"/>
            </a:srgbClr>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文本框 22"/>
          <p:cNvSpPr txBox="1"/>
          <p:nvPr/>
        </p:nvSpPr>
        <p:spPr>
          <a:xfrm>
            <a:off x="828040" y="4941570"/>
            <a:ext cx="887095" cy="303530"/>
          </a:xfrm>
          <a:prstGeom prst="rect">
            <a:avLst/>
          </a:prstGeom>
          <a:noFill/>
        </p:spPr>
        <p:txBody>
          <a:bodyPr wrap="square" rtlCol="0" anchor="t">
            <a:noAutofit/>
          </a:bodyPr>
          <a:p>
            <a:r>
              <a:rPr lang="en-US" altLang="zh-CN" sz="1600">
                <a:solidFill>
                  <a:srgbClr val="262626"/>
                </a:solidFill>
                <a:latin typeface="Times New Roman" panose="02020603050405020304" pitchFamily="18" charset="0"/>
                <a:sym typeface="+mn-ea"/>
              </a:rPr>
              <a:t>nums[0]</a:t>
            </a:r>
            <a:endParaRPr lang="en-US" altLang="zh-CN" sz="1600">
              <a:solidFill>
                <a:srgbClr val="262626"/>
              </a:solidFill>
              <a:latin typeface="Times New Roman" panose="02020603050405020304" pitchFamily="18" charset="0"/>
              <a:sym typeface="+mn-ea"/>
            </a:endParaRPr>
          </a:p>
        </p:txBody>
      </p:sp>
      <p:sp>
        <p:nvSpPr>
          <p:cNvPr id="24" name="文本框 23"/>
          <p:cNvSpPr txBox="1"/>
          <p:nvPr/>
        </p:nvSpPr>
        <p:spPr>
          <a:xfrm>
            <a:off x="3996055" y="5245100"/>
            <a:ext cx="1001395" cy="336550"/>
          </a:xfrm>
          <a:prstGeom prst="rect">
            <a:avLst/>
          </a:prstGeom>
          <a:noFill/>
        </p:spPr>
        <p:txBody>
          <a:bodyPr wrap="square" rtlCol="0" anchor="t">
            <a:noAutofit/>
          </a:bodyPr>
          <a:p>
            <a:r>
              <a:rPr lang="en-US" altLang="zh-CN" sz="1600">
                <a:solidFill>
                  <a:srgbClr val="262626"/>
                </a:solidFill>
                <a:latin typeface="Times New Roman" panose="02020603050405020304" pitchFamily="18" charset="0"/>
                <a:sym typeface="+mn-ea"/>
              </a:rPr>
              <a:t>nums[</a:t>
            </a:r>
            <a:r>
              <a:rPr lang="en-US" altLang="zh-CN" sz="1600">
                <a:solidFill>
                  <a:srgbClr val="262626"/>
                </a:solidFill>
                <a:latin typeface="Times New Roman" panose="02020603050405020304" pitchFamily="18" charset="0"/>
                <a:sym typeface="+mn-ea"/>
              </a:rPr>
              <a:t>n]</a:t>
            </a:r>
            <a:endParaRPr lang="en-US" altLang="zh-CN" sz="1600">
              <a:solidFill>
                <a:srgbClr val="262626"/>
              </a:solidFill>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5543550" cy="3810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一、峰值元素是指其值严格大于左右相邻值的元素。</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4" name="文本框 3"/>
          <p:cNvSpPr txBox="1"/>
          <p:nvPr/>
        </p:nvSpPr>
        <p:spPr>
          <a:xfrm>
            <a:off x="2051685" y="2204720"/>
            <a:ext cx="6675755" cy="3415030"/>
          </a:xfrm>
          <a:prstGeom prst="rect">
            <a:avLst/>
          </a:prstGeom>
          <a:noFill/>
        </p:spPr>
        <p:txBody>
          <a:bodyPr wrap="square" rtlCol="0" anchor="t">
            <a:spAutoFit/>
          </a:bodyPr>
          <a:p>
            <a:r>
              <a:rPr lang="en-US" altLang="zh-CN">
                <a:latin typeface="Times New Roman" panose="02020603050405020304" pitchFamily="18" charset="0"/>
                <a:cs typeface="Times New Roman" panose="02020603050405020304" pitchFamily="18" charset="0"/>
              </a:rPr>
              <a:t>def findPeakElement(nums: list) -&gt; int: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l = 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 = len(nums)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while l &lt; r:</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mid = (l + r) // 2</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if nums[mid - 1] &lt; nums[mid] and nums[mid] &gt; nums[mid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nums[mid]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elif nums[mid] &lt; nums[mid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solidFill>
                  <a:srgbClr val="FF0000"/>
                </a:solidFill>
                <a:latin typeface="Times New Roman" panose="02020603050405020304" pitchFamily="18" charset="0"/>
                <a:cs typeface="Times New Roman" panose="02020603050405020304" pitchFamily="18" charset="0"/>
              </a:rPr>
              <a:t>l = 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elif nums[mid] &gt; nums[mid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 = 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nums[mid]</a:t>
            </a:r>
            <a:endParaRPr lang="zh-CN" alt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8141335" cy="1641475"/>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二、整数数组</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nums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按升序排列，数组中的值</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互不相同</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在传递给函数之前，</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nums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在预先未知的某个下标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k</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0 &lt;= k &lt; nums.length</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）上进行了</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向左旋转，使数组变为</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[nums[k], nums[k+1], ..., nums[n-1], nums[0], nums[1], ..., nums[k-1]]</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从</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0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开始</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计数）。例如，</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[0,1,2,4,5,6,7]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3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上向左旋转后可能变为</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[4,5,6,7,0,1,2]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2" name="直接连接符 1"/>
          <p:cNvCxnSpPr/>
          <p:nvPr/>
        </p:nvCxnSpPr>
        <p:spPr>
          <a:xfrm flipV="1">
            <a:off x="1187450" y="3716655"/>
            <a:ext cx="1456690" cy="138366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 name="文本框 3"/>
          <p:cNvSpPr txBox="1"/>
          <p:nvPr/>
        </p:nvSpPr>
        <p:spPr>
          <a:xfrm>
            <a:off x="1331595" y="5516880"/>
            <a:ext cx="2486025" cy="368300"/>
          </a:xfrm>
          <a:prstGeom prst="rect">
            <a:avLst/>
          </a:prstGeom>
          <a:noFill/>
        </p:spPr>
        <p:txBody>
          <a:bodyPr wrap="square" rtlCol="0">
            <a:spAutoFit/>
          </a:bodyPr>
          <a:p>
            <a:r>
              <a:rPr lang="zh-CN" altLang="en-US"/>
              <a:t>升序</a:t>
            </a:r>
            <a:r>
              <a:rPr lang="zh-CN" altLang="en-US"/>
              <a:t>数组</a:t>
            </a:r>
            <a:endParaRPr lang="zh-CN" altLang="en-US"/>
          </a:p>
        </p:txBody>
      </p:sp>
      <p:cxnSp>
        <p:nvCxnSpPr>
          <p:cNvPr id="6" name="直接连接符 5"/>
          <p:cNvCxnSpPr/>
          <p:nvPr/>
        </p:nvCxnSpPr>
        <p:spPr>
          <a:xfrm flipV="1">
            <a:off x="4932045" y="3327400"/>
            <a:ext cx="948055" cy="893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V="1">
            <a:off x="6083935" y="4220845"/>
            <a:ext cx="1181735" cy="1137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p:nvPr/>
        </p:nvCxnSpPr>
        <p:spPr>
          <a:xfrm flipV="1">
            <a:off x="4067810" y="4220845"/>
            <a:ext cx="4004945" cy="0"/>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10" name="文本框 9"/>
          <p:cNvSpPr txBox="1"/>
          <p:nvPr/>
        </p:nvSpPr>
        <p:spPr>
          <a:xfrm>
            <a:off x="5431790" y="5516880"/>
            <a:ext cx="1268095" cy="295910"/>
          </a:xfrm>
          <a:prstGeom prst="rect">
            <a:avLst/>
          </a:prstGeom>
          <a:noFill/>
        </p:spPr>
        <p:txBody>
          <a:bodyPr wrap="square" rtlCol="0">
            <a:noAutofit/>
          </a:bodyPr>
          <a:p>
            <a:r>
              <a:rPr lang="zh-CN" altLang="en-US"/>
              <a:t>旋转</a:t>
            </a:r>
            <a:r>
              <a:rPr lang="zh-CN" altLang="en-US"/>
              <a:t>之后</a:t>
            </a:r>
            <a:endParaRPr lang="zh-CN" alt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55638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例如，</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[0,1,2,4,5,6,7]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3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上向左旋转后可能变为</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[4,5,6,7,0,1,2]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现在在这个旋转之后的数组上查找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5</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这个数据的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索引？</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6" name="直接连接符 5"/>
          <p:cNvCxnSpPr/>
          <p:nvPr/>
        </p:nvCxnSpPr>
        <p:spPr>
          <a:xfrm flipV="1">
            <a:off x="3275965" y="2823210"/>
            <a:ext cx="948055" cy="893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V="1">
            <a:off x="4427855" y="3716655"/>
            <a:ext cx="1181735" cy="1137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p:nvPr/>
        </p:nvCxnSpPr>
        <p:spPr>
          <a:xfrm flipV="1">
            <a:off x="2411730" y="3716655"/>
            <a:ext cx="4004945" cy="0"/>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10" name="文本框 9"/>
          <p:cNvSpPr txBox="1"/>
          <p:nvPr/>
        </p:nvSpPr>
        <p:spPr>
          <a:xfrm>
            <a:off x="3775710" y="5012690"/>
            <a:ext cx="1268095" cy="295910"/>
          </a:xfrm>
          <a:prstGeom prst="rect">
            <a:avLst/>
          </a:prstGeom>
          <a:noFill/>
        </p:spPr>
        <p:txBody>
          <a:bodyPr wrap="square" rtlCol="0">
            <a:noAutofit/>
          </a:bodyPr>
          <a:p>
            <a:r>
              <a:rPr lang="zh-CN" altLang="en-US"/>
              <a:t>旋转</a:t>
            </a:r>
            <a:r>
              <a:rPr lang="zh-CN" altLang="en-US"/>
              <a:t>之后</a:t>
            </a:r>
            <a:endParaRPr lang="zh-CN" altLang="en-US"/>
          </a:p>
        </p:txBody>
      </p:sp>
      <p:sp>
        <p:nvSpPr>
          <p:cNvPr id="7" name="文本框 6"/>
          <p:cNvSpPr txBox="1"/>
          <p:nvPr/>
        </p:nvSpPr>
        <p:spPr>
          <a:xfrm>
            <a:off x="611505" y="544512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思考：这个问题能否有二分法解决？如果正常的用二分法遇到什么</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问题？</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1" name="文本框 10"/>
          <p:cNvSpPr txBox="1"/>
          <p:nvPr/>
        </p:nvSpPr>
        <p:spPr>
          <a:xfrm>
            <a:off x="3707765" y="3356610"/>
            <a:ext cx="596900" cy="34861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mid</a:t>
            </a:r>
            <a:endParaRPr lang="en-US" altLang="zh-CN">
              <a:latin typeface="Times New Roman" panose="02020603050405020304" pitchFamily="18" charset="0"/>
              <a:cs typeface="Times New Roman" panose="02020603050405020304" pitchFamily="18" charset="0"/>
            </a:endParaRPr>
          </a:p>
        </p:txBody>
      </p:sp>
      <p:cxnSp>
        <p:nvCxnSpPr>
          <p:cNvPr id="12" name="直接箭头连接符 11"/>
          <p:cNvCxnSpPr/>
          <p:nvPr/>
        </p:nvCxnSpPr>
        <p:spPr>
          <a:xfrm flipH="1" flipV="1">
            <a:off x="3982085" y="310197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3" name="文本框 12"/>
          <p:cNvSpPr txBox="1"/>
          <p:nvPr/>
        </p:nvSpPr>
        <p:spPr>
          <a:xfrm>
            <a:off x="5003800" y="4523105"/>
            <a:ext cx="765810" cy="33020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target</a:t>
            </a:r>
            <a:endParaRPr lang="en-US" altLang="zh-CN">
              <a:latin typeface="Times New Roman" panose="02020603050405020304" pitchFamily="18" charset="0"/>
              <a:cs typeface="Times New Roman" panose="02020603050405020304" pitchFamily="18" charset="0"/>
            </a:endParaRPr>
          </a:p>
        </p:txBody>
      </p:sp>
      <p:cxnSp>
        <p:nvCxnSpPr>
          <p:cNvPr id="14" name="直接箭头连接符 13"/>
          <p:cNvCxnSpPr/>
          <p:nvPr/>
        </p:nvCxnSpPr>
        <p:spPr>
          <a:xfrm flipH="1" flipV="1">
            <a:off x="5133975" y="425831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5" name="文本框 14"/>
          <p:cNvSpPr txBox="1"/>
          <p:nvPr/>
        </p:nvSpPr>
        <p:spPr>
          <a:xfrm>
            <a:off x="3131820" y="4066540"/>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l</a:t>
            </a:r>
            <a:endParaRPr lang="en-US" altLang="zh-CN">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flipH="1" flipV="1">
            <a:off x="3261995" y="380174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7" name="文本框 16"/>
          <p:cNvSpPr txBox="1"/>
          <p:nvPr/>
        </p:nvSpPr>
        <p:spPr>
          <a:xfrm>
            <a:off x="5507990" y="4004945"/>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r</a:t>
            </a:r>
            <a:endParaRPr lang="en-US" altLang="zh-CN">
              <a:latin typeface="Times New Roman" panose="02020603050405020304" pitchFamily="18" charset="0"/>
              <a:cs typeface="Times New Roman" panose="02020603050405020304" pitchFamily="18" charset="0"/>
            </a:endParaRPr>
          </a:p>
        </p:txBody>
      </p:sp>
      <p:cxnSp>
        <p:nvCxnSpPr>
          <p:cNvPr id="18" name="直接箭头连接符 17"/>
          <p:cNvCxnSpPr/>
          <p:nvPr/>
        </p:nvCxnSpPr>
        <p:spPr>
          <a:xfrm flipH="1" flipV="1">
            <a:off x="5638165" y="374015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3" grpId="0"/>
      <p:bldP spid="17" grpId="0"/>
      <p:bldP spid="11" grpId="1"/>
      <p:bldP spid="15" grpId="1"/>
      <p:bldP spid="13" grpId="1"/>
      <p:bldP spid="17" grpId="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55638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例如，</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[0,1,2,4,5,6,7]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3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上向左旋转后可能变为</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[4,5,6,7,0,1,2]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现在在这个旋转之后的数组上查找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5</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这个数据的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索引？</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6" name="直接连接符 5"/>
          <p:cNvCxnSpPr/>
          <p:nvPr/>
        </p:nvCxnSpPr>
        <p:spPr>
          <a:xfrm flipV="1">
            <a:off x="3275965" y="2823210"/>
            <a:ext cx="948055" cy="893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V="1">
            <a:off x="4427855" y="3716655"/>
            <a:ext cx="1181735" cy="1137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p:nvPr/>
        </p:nvCxnSpPr>
        <p:spPr>
          <a:xfrm flipV="1">
            <a:off x="2411730" y="3716655"/>
            <a:ext cx="4004945" cy="0"/>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10" name="文本框 9"/>
          <p:cNvSpPr txBox="1"/>
          <p:nvPr/>
        </p:nvSpPr>
        <p:spPr>
          <a:xfrm>
            <a:off x="3775710" y="5012690"/>
            <a:ext cx="1268095" cy="295910"/>
          </a:xfrm>
          <a:prstGeom prst="rect">
            <a:avLst/>
          </a:prstGeom>
          <a:noFill/>
        </p:spPr>
        <p:txBody>
          <a:bodyPr wrap="square" rtlCol="0">
            <a:noAutofit/>
          </a:bodyPr>
          <a:p>
            <a:r>
              <a:rPr lang="zh-CN" altLang="en-US"/>
              <a:t>旋转</a:t>
            </a:r>
            <a:r>
              <a:rPr lang="zh-CN" altLang="en-US"/>
              <a:t>之后</a:t>
            </a:r>
            <a:endParaRPr lang="zh-CN" altLang="en-US"/>
          </a:p>
        </p:txBody>
      </p:sp>
      <p:sp>
        <p:nvSpPr>
          <p:cNvPr id="7" name="文本框 6"/>
          <p:cNvSpPr txBox="1"/>
          <p:nvPr/>
        </p:nvSpPr>
        <p:spPr>
          <a:xfrm>
            <a:off x="611505" y="544512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注意：但是，旋转数组有个性质，</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firstNum</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可以把该数组分成两个</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部分！</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5" name="文本框 14"/>
          <p:cNvSpPr txBox="1"/>
          <p:nvPr/>
        </p:nvSpPr>
        <p:spPr>
          <a:xfrm>
            <a:off x="2736215" y="4041140"/>
            <a:ext cx="1147445" cy="31432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firstNum</a:t>
            </a:r>
            <a:endParaRPr lang="en-US" altLang="zh-CN">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flipH="1" flipV="1">
            <a:off x="3261995" y="380174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par>
    </p:tnLst>
    <p:bldLst>
      <p:bldP spid="15" grpId="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55638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例如，</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[0,1,2,4,5,6,7]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3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上向左旋转后可能变为</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[4,5,6,7,0,1,2]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现在在这个旋转之后的数组上查找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5</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这个数据的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索引？</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6" name="直接连接符 5"/>
          <p:cNvCxnSpPr/>
          <p:nvPr/>
        </p:nvCxnSpPr>
        <p:spPr>
          <a:xfrm flipV="1">
            <a:off x="1188085" y="2751455"/>
            <a:ext cx="948055" cy="893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V="1">
            <a:off x="2144395" y="3644900"/>
            <a:ext cx="1181735" cy="1137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p:nvPr/>
        </p:nvCxnSpPr>
        <p:spPr>
          <a:xfrm flipV="1">
            <a:off x="323850" y="3644900"/>
            <a:ext cx="4004945" cy="0"/>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10" name="文本框 9"/>
          <p:cNvSpPr txBox="1"/>
          <p:nvPr/>
        </p:nvSpPr>
        <p:spPr>
          <a:xfrm>
            <a:off x="1687830" y="4940935"/>
            <a:ext cx="1268095" cy="295910"/>
          </a:xfrm>
          <a:prstGeom prst="rect">
            <a:avLst/>
          </a:prstGeom>
          <a:noFill/>
        </p:spPr>
        <p:txBody>
          <a:bodyPr wrap="square" rtlCol="0">
            <a:noAutofit/>
          </a:bodyPr>
          <a:p>
            <a:r>
              <a:rPr lang="zh-CN" altLang="en-US"/>
              <a:t>旋转</a:t>
            </a:r>
            <a:r>
              <a:rPr lang="zh-CN" altLang="en-US"/>
              <a:t>之后</a:t>
            </a:r>
            <a:endParaRPr lang="zh-CN" altLang="en-US"/>
          </a:p>
        </p:txBody>
      </p:sp>
      <p:sp>
        <p:nvSpPr>
          <p:cNvPr id="7" name="文本框 6"/>
          <p:cNvSpPr txBox="1"/>
          <p:nvPr/>
        </p:nvSpPr>
        <p:spPr>
          <a:xfrm>
            <a:off x="539750" y="5732780"/>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注意：但是，旋转数组有个性质，</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firstNum</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可以把该数组分成两个</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部分！</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5" name="文本框 14"/>
          <p:cNvSpPr txBox="1"/>
          <p:nvPr/>
        </p:nvSpPr>
        <p:spPr>
          <a:xfrm>
            <a:off x="648335" y="3969385"/>
            <a:ext cx="1147445" cy="31432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firstNum</a:t>
            </a:r>
            <a:endParaRPr lang="en-US" altLang="zh-CN">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flipH="1" flipV="1">
            <a:off x="1174115" y="372999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 name="文本框 1"/>
          <p:cNvSpPr txBox="1"/>
          <p:nvPr/>
        </p:nvSpPr>
        <p:spPr>
          <a:xfrm>
            <a:off x="4716145" y="2924810"/>
            <a:ext cx="4110355" cy="13589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如果，</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target&gt;=firstNum</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说明目标值在第一部分，否则目标值在第二部分。</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同理，</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nums[mid]&gt;=firstNum</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说明</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mid</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索引在第一部分，否则在</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第二部分。</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4" name="直接连接符 3"/>
          <p:cNvCxnSpPr/>
          <p:nvPr/>
        </p:nvCxnSpPr>
        <p:spPr>
          <a:xfrm flipH="1">
            <a:off x="2141855" y="2413635"/>
            <a:ext cx="0" cy="2527300"/>
          </a:xfrm>
          <a:prstGeom prst="line">
            <a:avLst/>
          </a:prstGeom>
          <a:solidFill>
            <a:schemeClr val="accent1"/>
          </a:solidFill>
          <a:ln w="9525" cap="flat" cmpd="sng" algn="ctr">
            <a:solidFill>
              <a:srgbClr val="FF0000"/>
            </a:solidFill>
            <a:prstDash val="dash"/>
            <a:round/>
            <a:headEnd type="none" w="med" len="med"/>
            <a:tailEnd type="none" w="med" len="med"/>
          </a:ln>
        </p:spPr>
      </p:cxnSp>
      <p:sp>
        <p:nvSpPr>
          <p:cNvPr id="11" name="文本框 10"/>
          <p:cNvSpPr txBox="1"/>
          <p:nvPr/>
        </p:nvSpPr>
        <p:spPr>
          <a:xfrm>
            <a:off x="755650" y="2564765"/>
            <a:ext cx="1276350" cy="586105"/>
          </a:xfrm>
          <a:prstGeom prst="rect">
            <a:avLst/>
          </a:prstGeom>
          <a:noFill/>
        </p:spPr>
        <p:txBody>
          <a:bodyPr wrap="square" rtlCol="0">
            <a:noAutofit/>
          </a:bodyPr>
          <a:p>
            <a:r>
              <a:rPr lang="zh-CN" altLang="en-US"/>
              <a:t>第一部分</a:t>
            </a:r>
            <a:endParaRPr lang="zh-CN" altLang="en-US"/>
          </a:p>
        </p:txBody>
      </p:sp>
      <p:sp>
        <p:nvSpPr>
          <p:cNvPr id="12" name="文本框 11"/>
          <p:cNvSpPr txBox="1"/>
          <p:nvPr/>
        </p:nvSpPr>
        <p:spPr>
          <a:xfrm>
            <a:off x="2411730" y="2564765"/>
            <a:ext cx="1276350" cy="586105"/>
          </a:xfrm>
          <a:prstGeom prst="rect">
            <a:avLst/>
          </a:prstGeom>
          <a:noFill/>
        </p:spPr>
        <p:txBody>
          <a:bodyPr wrap="square" rtlCol="0">
            <a:noAutofit/>
          </a:bodyPr>
          <a:p>
            <a:r>
              <a:rPr lang="zh-CN" altLang="en-US"/>
              <a:t>第</a:t>
            </a:r>
            <a:r>
              <a:rPr lang="zh-CN" altLang="en-US"/>
              <a:t>二部分</a:t>
            </a:r>
            <a:endParaRPr lang="zh-CN" altLang="en-US"/>
          </a:p>
        </p:txBody>
      </p:sp>
    </p:spTree>
  </p:cSld>
  <p:clrMapOvr>
    <a:masterClrMapping/>
  </p:clrMapOvr>
  <p:timing>
    <p:tnLst>
      <p:par>
        <p:cTn id="1" dur="indefinite" restart="never" nodeType="tmRoot"/>
      </p:par>
    </p:tnLst>
    <p:bldLst>
      <p:bldP spid="15" grpId="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55638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例如，</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[0,1,2,4,5,6,7]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3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上向左旋转后可能变为</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[4,5,6,7,0,1,2]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现在在这个旋转之后的数组上查找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5</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这个数据的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索引？</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6" name="直接连接符 5"/>
          <p:cNvCxnSpPr/>
          <p:nvPr/>
        </p:nvCxnSpPr>
        <p:spPr>
          <a:xfrm flipV="1">
            <a:off x="903605" y="2751455"/>
            <a:ext cx="948055" cy="893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V="1">
            <a:off x="1859915" y="3644900"/>
            <a:ext cx="1181735" cy="1137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p:nvPr/>
        </p:nvCxnSpPr>
        <p:spPr>
          <a:xfrm flipV="1">
            <a:off x="39370" y="3644900"/>
            <a:ext cx="4004945" cy="0"/>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10" name="文本框 9"/>
          <p:cNvSpPr txBox="1"/>
          <p:nvPr/>
        </p:nvSpPr>
        <p:spPr>
          <a:xfrm>
            <a:off x="1403350" y="4940935"/>
            <a:ext cx="1268095" cy="295910"/>
          </a:xfrm>
          <a:prstGeom prst="rect">
            <a:avLst/>
          </a:prstGeom>
          <a:noFill/>
        </p:spPr>
        <p:txBody>
          <a:bodyPr wrap="square" rtlCol="0">
            <a:noAutofit/>
          </a:bodyPr>
          <a:p>
            <a:r>
              <a:rPr lang="zh-CN" altLang="en-US"/>
              <a:t>旋转</a:t>
            </a:r>
            <a:r>
              <a:rPr lang="zh-CN" altLang="en-US"/>
              <a:t>之后</a:t>
            </a:r>
            <a:endParaRPr lang="zh-CN" altLang="en-US"/>
          </a:p>
        </p:txBody>
      </p:sp>
      <p:sp>
        <p:nvSpPr>
          <p:cNvPr id="15" name="文本框 14"/>
          <p:cNvSpPr txBox="1"/>
          <p:nvPr/>
        </p:nvSpPr>
        <p:spPr>
          <a:xfrm>
            <a:off x="363855" y="3969385"/>
            <a:ext cx="1147445" cy="31432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firstNum</a:t>
            </a:r>
            <a:endParaRPr lang="en-US" altLang="zh-CN">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flipH="1" flipV="1">
            <a:off x="889635" y="372999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 name="文本框 1"/>
          <p:cNvSpPr txBox="1"/>
          <p:nvPr/>
        </p:nvSpPr>
        <p:spPr>
          <a:xfrm>
            <a:off x="3967480" y="2637155"/>
            <a:ext cx="5134610" cy="3233420"/>
          </a:xfrm>
          <a:prstGeom prst="rect">
            <a:avLst/>
          </a:prstGeom>
          <a:noFill/>
        </p:spPr>
        <p:txBody>
          <a:bodyPr wrap="square" rtlCol="0" anchor="t">
            <a:noAutofit/>
          </a:bodyPr>
          <a:p>
            <a:pPr marL="0" indent="0" latinLnBrk="0">
              <a:spcBef>
                <a:spcPts val="0"/>
              </a:spcBef>
              <a:buSzTx/>
              <a:buFontTx/>
              <a:buNone/>
            </a:pPr>
            <a:r>
              <a:rPr lang="zh-CN" altLang="en-US" sz="1600" dirty="0">
                <a:solidFill>
                  <a:srgbClr val="080808"/>
                </a:solidFill>
                <a:uFillTx/>
                <a:latin typeface="Times New Roman" panose="02020603050405020304" pitchFamily="18" charset="0"/>
                <a:cs typeface="Times New Roman" panose="02020603050405020304" pitchFamily="18" charset="0"/>
                <a:sym typeface="+mn-ea"/>
              </a:rPr>
              <a:t>此时：思路就很清晰了</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600" dirty="0">
                <a:solidFill>
                  <a:srgbClr val="080808"/>
                </a:solidFill>
                <a:uFillTx/>
                <a:latin typeface="Times New Roman" panose="02020603050405020304" pitchFamily="18" charset="0"/>
                <a:cs typeface="Times New Roman" panose="02020603050405020304" pitchFamily="18" charset="0"/>
                <a:sym typeface="+mn-ea"/>
              </a:rPr>
              <a:t>①如果</a:t>
            </a:r>
            <a:r>
              <a:rPr lang="en-US" altLang="zh-CN" sz="1600" dirty="0">
                <a:solidFill>
                  <a:srgbClr val="080808"/>
                </a:solidFill>
                <a:uFillTx/>
                <a:latin typeface="Times New Roman" panose="02020603050405020304" pitchFamily="18" charset="0"/>
                <a:cs typeface="Times New Roman" panose="02020603050405020304" pitchFamily="18" charset="0"/>
                <a:sym typeface="+mn-ea"/>
              </a:rPr>
              <a:t>nums[mid]</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在第一部分</a:t>
            </a:r>
            <a:r>
              <a:rPr lang="en-US" altLang="zh-CN" sz="16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即</a:t>
            </a:r>
            <a:r>
              <a:rPr lang="en-US" altLang="zh-CN" sz="1600" dirty="0">
                <a:solidFill>
                  <a:srgbClr val="080808"/>
                </a:solidFill>
                <a:uFillTx/>
                <a:latin typeface="Times New Roman" panose="02020603050405020304" pitchFamily="18" charset="0"/>
                <a:cs typeface="Times New Roman" panose="02020603050405020304" pitchFamily="18" charset="0"/>
                <a:sym typeface="+mn-ea"/>
              </a:rPr>
              <a:t>nums[mid]&gt;=firstNum</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en-US" sz="1600" dirty="0">
                <a:solidFill>
                  <a:srgbClr val="080808"/>
                </a:solidFill>
                <a:uFillTx/>
                <a:latin typeface="Times New Roman" panose="02020603050405020304" pitchFamily="18" charset="0"/>
                <a:cs typeface="Times New Roman" panose="02020603050405020304" pitchFamily="18" charset="0"/>
                <a:sym typeface="+mn-ea"/>
              </a:rPr>
              <a:t>target</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在第二部分，则直接让左索引的值向</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右移动。</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en-US" altLang="zh-CN" sz="1600" dirty="0">
                <a:solidFill>
                  <a:srgbClr val="080808"/>
                </a:solidFill>
                <a:uFillTx/>
                <a:latin typeface="Times New Roman" panose="02020603050405020304" pitchFamily="18" charset="0"/>
                <a:cs typeface="Times New Roman" panose="02020603050405020304" pitchFamily="18" charset="0"/>
                <a:sym typeface="+mn-ea"/>
              </a:rPr>
              <a:t>target</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在第一部分，则正常的二分查找。</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600" dirty="0">
                <a:solidFill>
                  <a:srgbClr val="080808"/>
                </a:solidFill>
                <a:uFillTx/>
                <a:latin typeface="Times New Roman" panose="02020603050405020304" pitchFamily="18" charset="0"/>
                <a:cs typeface="Times New Roman" panose="02020603050405020304" pitchFamily="18" charset="0"/>
                <a:sym typeface="+mn-ea"/>
              </a:rPr>
              <a:t>②</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如果</a:t>
            </a:r>
            <a:r>
              <a:rPr lang="en-US" altLang="zh-CN" sz="1600" dirty="0">
                <a:solidFill>
                  <a:srgbClr val="080808"/>
                </a:solidFill>
                <a:uFillTx/>
                <a:latin typeface="Times New Roman" panose="02020603050405020304" pitchFamily="18" charset="0"/>
                <a:cs typeface="Times New Roman" panose="02020603050405020304" pitchFamily="18" charset="0"/>
                <a:sym typeface="+mn-ea"/>
              </a:rPr>
              <a:t>nums[mid]</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在第</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二部分</a:t>
            </a:r>
            <a:r>
              <a:rPr lang="en-US" altLang="zh-CN" sz="16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即</a:t>
            </a:r>
            <a:r>
              <a:rPr lang="en-US" altLang="zh-CN" sz="1600" dirty="0">
                <a:solidFill>
                  <a:srgbClr val="080808"/>
                </a:solidFill>
                <a:uFillTx/>
                <a:latin typeface="Times New Roman" panose="02020603050405020304" pitchFamily="18" charset="0"/>
                <a:cs typeface="Times New Roman" panose="02020603050405020304" pitchFamily="18" charset="0"/>
                <a:sym typeface="+mn-ea"/>
              </a:rPr>
              <a:t>nums[mid]&lt;firstNum</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en-US" sz="1600" dirty="0">
                <a:solidFill>
                  <a:srgbClr val="080808"/>
                </a:solidFill>
                <a:uFillTx/>
                <a:latin typeface="Times New Roman" panose="02020603050405020304" pitchFamily="18" charset="0"/>
                <a:cs typeface="Times New Roman" panose="02020603050405020304" pitchFamily="18" charset="0"/>
                <a:sym typeface="+mn-ea"/>
              </a:rPr>
              <a:t>target</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在第一部分，则直接让右索引的值向</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左移动。</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en-US" altLang="zh-CN" sz="1600" dirty="0">
                <a:solidFill>
                  <a:srgbClr val="080808"/>
                </a:solidFill>
                <a:uFillTx/>
                <a:latin typeface="Times New Roman" panose="02020603050405020304" pitchFamily="18" charset="0"/>
                <a:cs typeface="Times New Roman" panose="02020603050405020304" pitchFamily="18" charset="0"/>
                <a:sym typeface="+mn-ea"/>
              </a:rPr>
              <a:t>target</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在第</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二部分，则正常的二分查找。</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4" name="直接连接符 3"/>
          <p:cNvCxnSpPr/>
          <p:nvPr/>
        </p:nvCxnSpPr>
        <p:spPr>
          <a:xfrm flipH="1">
            <a:off x="1857375" y="2413635"/>
            <a:ext cx="0" cy="2527300"/>
          </a:xfrm>
          <a:prstGeom prst="line">
            <a:avLst/>
          </a:prstGeom>
          <a:solidFill>
            <a:schemeClr val="accent1"/>
          </a:solidFill>
          <a:ln w="9525" cap="flat" cmpd="sng" algn="ctr">
            <a:solidFill>
              <a:srgbClr val="FF0000"/>
            </a:solidFill>
            <a:prstDash val="dash"/>
            <a:round/>
            <a:headEnd type="none" w="med" len="med"/>
            <a:tailEnd type="none" w="med" len="med"/>
          </a:ln>
        </p:spPr>
      </p:cxnSp>
      <p:sp>
        <p:nvSpPr>
          <p:cNvPr id="11" name="文本框 10"/>
          <p:cNvSpPr txBox="1"/>
          <p:nvPr/>
        </p:nvSpPr>
        <p:spPr>
          <a:xfrm>
            <a:off x="471170" y="2564765"/>
            <a:ext cx="1276350" cy="586105"/>
          </a:xfrm>
          <a:prstGeom prst="rect">
            <a:avLst/>
          </a:prstGeom>
          <a:noFill/>
        </p:spPr>
        <p:txBody>
          <a:bodyPr wrap="square" rtlCol="0">
            <a:noAutofit/>
          </a:bodyPr>
          <a:p>
            <a:r>
              <a:rPr lang="zh-CN" altLang="en-US"/>
              <a:t>第一部分</a:t>
            </a:r>
            <a:endParaRPr lang="zh-CN" altLang="en-US"/>
          </a:p>
        </p:txBody>
      </p:sp>
      <p:sp>
        <p:nvSpPr>
          <p:cNvPr id="12" name="文本框 11"/>
          <p:cNvSpPr txBox="1"/>
          <p:nvPr/>
        </p:nvSpPr>
        <p:spPr>
          <a:xfrm>
            <a:off x="2127250" y="2564765"/>
            <a:ext cx="1276350" cy="586105"/>
          </a:xfrm>
          <a:prstGeom prst="rect">
            <a:avLst/>
          </a:prstGeom>
          <a:noFill/>
        </p:spPr>
        <p:txBody>
          <a:bodyPr wrap="square" rtlCol="0">
            <a:noAutofit/>
          </a:bodyPr>
          <a:p>
            <a:r>
              <a:rPr lang="zh-CN" altLang="en-US"/>
              <a:t>第</a:t>
            </a:r>
            <a:r>
              <a:rPr lang="zh-CN" altLang="en-US"/>
              <a:t>二部分</a:t>
            </a:r>
            <a:endParaRPr lang="zh-CN" altLang="en-US"/>
          </a:p>
        </p:txBody>
      </p:sp>
    </p:spTree>
  </p:cSld>
  <p:clrMapOvr>
    <a:masterClrMapping/>
  </p:clrMapOvr>
  <p:timing>
    <p:tnLst>
      <p:par>
        <p:cTn id="1" dur="indefinite" restart="never" nodeType="tmRoot"/>
      </p:par>
    </p:tnLst>
    <p:bldLst>
      <p:bldP spid="15" grpId="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55638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代码实现：再思考一下</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细节，</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6" name="直接连接符 5"/>
          <p:cNvCxnSpPr/>
          <p:nvPr/>
        </p:nvCxnSpPr>
        <p:spPr>
          <a:xfrm flipV="1">
            <a:off x="1188085" y="2751455"/>
            <a:ext cx="948055" cy="893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V="1">
            <a:off x="2144395" y="3644900"/>
            <a:ext cx="1181735" cy="1137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p:nvPr/>
        </p:nvCxnSpPr>
        <p:spPr>
          <a:xfrm flipV="1">
            <a:off x="323850" y="3644900"/>
            <a:ext cx="4004945" cy="0"/>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10" name="文本框 9"/>
          <p:cNvSpPr txBox="1"/>
          <p:nvPr/>
        </p:nvSpPr>
        <p:spPr>
          <a:xfrm>
            <a:off x="1687830" y="4940935"/>
            <a:ext cx="1268095" cy="295910"/>
          </a:xfrm>
          <a:prstGeom prst="rect">
            <a:avLst/>
          </a:prstGeom>
          <a:noFill/>
        </p:spPr>
        <p:txBody>
          <a:bodyPr wrap="square" rtlCol="0">
            <a:noAutofit/>
          </a:bodyPr>
          <a:p>
            <a:r>
              <a:rPr lang="zh-CN" altLang="en-US"/>
              <a:t>旋转</a:t>
            </a:r>
            <a:r>
              <a:rPr lang="zh-CN" altLang="en-US"/>
              <a:t>之后</a:t>
            </a:r>
            <a:endParaRPr lang="zh-CN" altLang="en-US"/>
          </a:p>
        </p:txBody>
      </p:sp>
      <p:sp>
        <p:nvSpPr>
          <p:cNvPr id="15" name="文本框 14"/>
          <p:cNvSpPr txBox="1"/>
          <p:nvPr/>
        </p:nvSpPr>
        <p:spPr>
          <a:xfrm>
            <a:off x="648335" y="3969385"/>
            <a:ext cx="1147445" cy="31432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firstNum</a:t>
            </a:r>
            <a:endParaRPr lang="en-US" altLang="zh-CN">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flipH="1" flipV="1">
            <a:off x="1174115" y="372999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 name="直接连接符 3"/>
          <p:cNvCxnSpPr/>
          <p:nvPr/>
        </p:nvCxnSpPr>
        <p:spPr>
          <a:xfrm flipH="1">
            <a:off x="2141855" y="2413635"/>
            <a:ext cx="0" cy="2527300"/>
          </a:xfrm>
          <a:prstGeom prst="line">
            <a:avLst/>
          </a:prstGeom>
          <a:solidFill>
            <a:schemeClr val="accent1"/>
          </a:solidFill>
          <a:ln w="9525" cap="flat" cmpd="sng" algn="ctr">
            <a:solidFill>
              <a:srgbClr val="FF0000"/>
            </a:solidFill>
            <a:prstDash val="dash"/>
            <a:round/>
            <a:headEnd type="none" w="med" len="med"/>
            <a:tailEnd type="none" w="med" len="med"/>
          </a:ln>
        </p:spPr>
      </p:cxnSp>
      <p:sp>
        <p:nvSpPr>
          <p:cNvPr id="11" name="文本框 10"/>
          <p:cNvSpPr txBox="1"/>
          <p:nvPr/>
        </p:nvSpPr>
        <p:spPr>
          <a:xfrm>
            <a:off x="755650" y="2564765"/>
            <a:ext cx="1276350" cy="586105"/>
          </a:xfrm>
          <a:prstGeom prst="rect">
            <a:avLst/>
          </a:prstGeom>
          <a:noFill/>
        </p:spPr>
        <p:txBody>
          <a:bodyPr wrap="square" rtlCol="0">
            <a:noAutofit/>
          </a:bodyPr>
          <a:p>
            <a:r>
              <a:rPr lang="zh-CN" altLang="en-US"/>
              <a:t>第一部分</a:t>
            </a:r>
            <a:endParaRPr lang="zh-CN" altLang="en-US"/>
          </a:p>
        </p:txBody>
      </p:sp>
      <p:sp>
        <p:nvSpPr>
          <p:cNvPr id="12" name="文本框 11"/>
          <p:cNvSpPr txBox="1"/>
          <p:nvPr/>
        </p:nvSpPr>
        <p:spPr>
          <a:xfrm>
            <a:off x="2411730" y="2564765"/>
            <a:ext cx="1276350" cy="586105"/>
          </a:xfrm>
          <a:prstGeom prst="rect">
            <a:avLst/>
          </a:prstGeom>
          <a:noFill/>
        </p:spPr>
        <p:txBody>
          <a:bodyPr wrap="square" rtlCol="0">
            <a:noAutofit/>
          </a:bodyPr>
          <a:p>
            <a:r>
              <a:rPr lang="zh-CN" altLang="en-US"/>
              <a:t>第</a:t>
            </a:r>
            <a:r>
              <a:rPr lang="zh-CN" altLang="en-US"/>
              <a:t>二部分</a:t>
            </a:r>
            <a:endParaRPr lang="zh-CN" altLang="en-US"/>
          </a:p>
        </p:txBody>
      </p:sp>
      <p:sp>
        <p:nvSpPr>
          <p:cNvPr id="7" name="文本框 6"/>
          <p:cNvSpPr txBox="1"/>
          <p:nvPr/>
        </p:nvSpPr>
        <p:spPr>
          <a:xfrm>
            <a:off x="4428490" y="1772920"/>
            <a:ext cx="4612640" cy="4769485"/>
          </a:xfrm>
          <a:prstGeom prst="rect">
            <a:avLst/>
          </a:prstGeom>
        </p:spPr>
        <p:txBody>
          <a:bodyPr wrap="square">
            <a:spAutoFit/>
          </a:bodyPr>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def search(self,nums: list, target: int) -&gt; int:</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n = len(nums)</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l = 0</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r = n - 1</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firstNum = nums[0]</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while l&lt;=r:</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mid = (l+r)//2</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if nums[mid]==target: return mid</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if firstNum&lt;=nums[mid]:</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if firstNum &lt;= target &lt; nums[mid]:</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r = mid - 1</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else:</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l = mid + 1</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else:</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if nums[mid] &lt; target &lt; firstNum:</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l = mid + 1</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else:</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r = mid - 1</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return -1</a:t>
            </a:r>
            <a:endParaRPr lang="en-US" altLang="zh-CN" sz="1600" b="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bldLst>
      <p:bldP spid="15" grpId="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3.3.2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5543550" cy="3810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三、</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Pow</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函数的的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实现</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6" name="文本框 15"/>
          <p:cNvSpPr txBox="1"/>
          <p:nvPr/>
        </p:nvSpPr>
        <p:spPr>
          <a:xfrm>
            <a:off x="755650" y="2061210"/>
            <a:ext cx="7145655" cy="508000"/>
          </a:xfrm>
          <a:prstGeom prst="rect">
            <a:avLst/>
          </a:prstGeom>
        </p:spPr>
        <p:txBody>
          <a:bodyPr>
            <a:noAutofit/>
          </a:bodyPr>
          <a:p>
            <a:pPr marL="0" indent="0"/>
            <a:r>
              <a:rPr lang="en-US" altLang="zh-CN" sz="1600" b="0" i="0">
                <a:solidFill>
                  <a:srgbClr val="262626"/>
                </a:solidFill>
                <a:latin typeface="Times New Roman" panose="02020603050405020304" pitchFamily="18" charset="0"/>
              </a:rPr>
              <a:t>Pow</a:t>
            </a:r>
            <a:r>
              <a:rPr lang="zh-CN" altLang="en-US" sz="1600" b="0" i="0">
                <a:solidFill>
                  <a:srgbClr val="262626"/>
                </a:solidFill>
                <a:latin typeface="Times New Roman" panose="02020603050405020304" pitchFamily="18" charset="0"/>
              </a:rPr>
              <a:t>函数的有两个参数，分别为底数和指数，将参数输入之后返回幂。</a:t>
            </a:r>
            <a:r>
              <a:rPr lang="zh-CN" altLang="en-US" sz="1600" b="0" i="0">
                <a:solidFill>
                  <a:srgbClr val="262626"/>
                </a:solidFill>
                <a:latin typeface="Times New Roman" panose="02020603050405020304" pitchFamily="18" charset="0"/>
              </a:rPr>
              <a:t>例如</a:t>
            </a:r>
            <a:endParaRPr lang="zh-CN" altLang="en-US" sz="1600" b="0" i="0">
              <a:solidFill>
                <a:srgbClr val="262626"/>
              </a:solidFill>
              <a:latin typeface="Times New Roman" panose="02020603050405020304" pitchFamily="18" charset="0"/>
            </a:endParaRPr>
          </a:p>
          <a:p>
            <a:pPr marL="0" indent="0"/>
            <a:r>
              <a:rPr lang="en-US" altLang="zh-CN" sz="1600" b="0" i="0">
                <a:solidFill>
                  <a:srgbClr val="262626"/>
                </a:solidFill>
                <a:latin typeface="Times New Roman" panose="02020603050405020304" pitchFamily="18" charset="0"/>
              </a:rPr>
              <a:t>Pow(2,10)</a:t>
            </a:r>
            <a:r>
              <a:rPr lang="zh-CN" altLang="en-US" sz="1600" b="0" i="0">
                <a:solidFill>
                  <a:srgbClr val="262626"/>
                </a:solidFill>
                <a:latin typeface="Times New Roman" panose="02020603050405020304" pitchFamily="18" charset="0"/>
              </a:rPr>
              <a:t>返回值为</a:t>
            </a:r>
            <a:r>
              <a:rPr lang="en-US" altLang="zh-CN" sz="1600" b="0" i="0">
                <a:solidFill>
                  <a:srgbClr val="262626"/>
                </a:solidFill>
                <a:latin typeface="Times New Roman" panose="02020603050405020304" pitchFamily="18" charset="0"/>
              </a:rPr>
              <a:t>1024</a:t>
            </a:r>
            <a:r>
              <a:rPr lang="zh-CN" altLang="en-US" sz="1600" b="0" i="0">
                <a:solidFill>
                  <a:srgbClr val="262626"/>
                </a:solidFill>
                <a:latin typeface="Times New Roman" panose="02020603050405020304" pitchFamily="18" charset="0"/>
              </a:rPr>
              <a:t>。</a:t>
            </a:r>
            <a:r>
              <a:rPr lang="en-US" altLang="zh-CN" sz="1600" b="0" i="0">
                <a:solidFill>
                  <a:srgbClr val="262626"/>
                </a:solidFill>
                <a:latin typeface="Times New Roman" panose="02020603050405020304" pitchFamily="18" charset="0"/>
              </a:rPr>
              <a:t>Pow(2,-10)</a:t>
            </a:r>
            <a:r>
              <a:rPr lang="zh-CN" altLang="en-US" sz="1600" b="0" i="0">
                <a:solidFill>
                  <a:srgbClr val="262626"/>
                </a:solidFill>
                <a:latin typeface="Times New Roman" panose="02020603050405020304" pitchFamily="18" charset="0"/>
              </a:rPr>
              <a:t>返回值</a:t>
            </a:r>
            <a:r>
              <a:rPr lang="en-US" altLang="zh-CN" sz="1600" b="0" i="0">
                <a:solidFill>
                  <a:srgbClr val="262626"/>
                </a:solidFill>
                <a:latin typeface="Times New Roman" panose="02020603050405020304" pitchFamily="18" charset="0"/>
              </a:rPr>
              <a:t>1/1024</a:t>
            </a:r>
            <a:r>
              <a:rPr lang="zh-CN" altLang="en-US" sz="1600" b="0" i="0">
                <a:solidFill>
                  <a:srgbClr val="262626"/>
                </a:solidFill>
                <a:latin typeface="Times New Roman" panose="02020603050405020304" pitchFamily="18" charset="0"/>
              </a:rPr>
              <a:t>。</a:t>
            </a:r>
            <a:endParaRPr lang="zh-CN" altLang="en-US" sz="1600" b="0" i="0">
              <a:solidFill>
                <a:srgbClr val="262626"/>
              </a:solidFill>
              <a:latin typeface="Times New Roman" panose="02020603050405020304" pitchFamily="18" charset="0"/>
            </a:endParaRPr>
          </a:p>
        </p:txBody>
      </p:sp>
      <p:sp>
        <p:nvSpPr>
          <p:cNvPr id="10" name="圆角矩形 9"/>
          <p:cNvSpPr/>
          <p:nvPr/>
        </p:nvSpPr>
        <p:spPr>
          <a:xfrm>
            <a:off x="3983990" y="3032125"/>
            <a:ext cx="930275" cy="52832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3882390" y="3032125"/>
            <a:ext cx="1136650" cy="542925"/>
          </a:xfrm>
          <a:prstGeom prst="rect">
            <a:avLst/>
          </a:prstGeom>
          <a:noFill/>
        </p:spPr>
        <p:txBody>
          <a:bodyPr wrap="square" rtlCol="0">
            <a:noAutofit/>
          </a:bodyPr>
          <a:p>
            <a:pPr algn="ctr"/>
            <a:r>
              <a:rPr lang="en-US" altLang="zh-CN">
                <a:latin typeface="Times New Roman" panose="02020603050405020304" pitchFamily="18" charset="0"/>
                <a:cs typeface="Times New Roman" panose="02020603050405020304" pitchFamily="18" charset="0"/>
              </a:rPr>
              <a:t>2</a:t>
            </a:r>
            <a:r>
              <a:rPr lang="en-US" altLang="zh-CN" baseline="30000">
                <a:latin typeface="Times New Roman" panose="02020603050405020304" pitchFamily="18" charset="0"/>
                <a:cs typeface="Times New Roman" panose="02020603050405020304" pitchFamily="18" charset="0"/>
              </a:rPr>
              <a:t>n</a:t>
            </a:r>
            <a:endParaRPr lang="en-US" altLang="zh-CN" baseline="30000">
              <a:latin typeface="Times New Roman" panose="02020603050405020304" pitchFamily="18" charset="0"/>
              <a:cs typeface="Times New Roman" panose="02020603050405020304" pitchFamily="18" charset="0"/>
            </a:endParaRPr>
          </a:p>
        </p:txBody>
      </p:sp>
      <p:sp>
        <p:nvSpPr>
          <p:cNvPr id="12" name="圆角矩形 11"/>
          <p:cNvSpPr/>
          <p:nvPr/>
        </p:nvSpPr>
        <p:spPr>
          <a:xfrm>
            <a:off x="2955925" y="407670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100070" y="4076700"/>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2</a:t>
            </a:r>
            <a:r>
              <a:rPr lang="en-US" altLang="zh-CN" sz="1400" baseline="30000">
                <a:latin typeface="Times New Roman" panose="02020603050405020304" pitchFamily="18" charset="0"/>
                <a:cs typeface="Times New Roman" panose="02020603050405020304" pitchFamily="18" charset="0"/>
              </a:rPr>
              <a:t>n/2</a:t>
            </a:r>
            <a:endParaRPr lang="en-US" altLang="zh-CN" sz="1400" baseline="30000">
              <a:latin typeface="Times New Roman" panose="02020603050405020304" pitchFamily="18" charset="0"/>
              <a:cs typeface="Times New Roman" panose="02020603050405020304" pitchFamily="18" charset="0"/>
            </a:endParaRPr>
          </a:p>
        </p:txBody>
      </p:sp>
      <p:sp>
        <p:nvSpPr>
          <p:cNvPr id="14" name="圆角矩形 13"/>
          <p:cNvSpPr/>
          <p:nvPr/>
        </p:nvSpPr>
        <p:spPr>
          <a:xfrm>
            <a:off x="4746625" y="407670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4890770" y="4076700"/>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2</a:t>
            </a:r>
            <a:r>
              <a:rPr lang="en-US" altLang="zh-CN" sz="1400" baseline="30000">
                <a:latin typeface="Times New Roman" panose="02020603050405020304" pitchFamily="18" charset="0"/>
                <a:cs typeface="Times New Roman" panose="02020603050405020304" pitchFamily="18" charset="0"/>
              </a:rPr>
              <a:t>n/2</a:t>
            </a:r>
            <a:endParaRPr lang="en-US" altLang="zh-CN" sz="1400" baseline="30000">
              <a:latin typeface="Times New Roman" panose="02020603050405020304" pitchFamily="18" charset="0"/>
              <a:cs typeface="Times New Roman" panose="02020603050405020304" pitchFamily="18" charset="0"/>
            </a:endParaRPr>
          </a:p>
        </p:txBody>
      </p:sp>
      <p:sp>
        <p:nvSpPr>
          <p:cNvPr id="2" name="圆角矩形 1"/>
          <p:cNvSpPr/>
          <p:nvPr/>
        </p:nvSpPr>
        <p:spPr>
          <a:xfrm>
            <a:off x="2217420" y="508508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2228215" y="5085080"/>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2</a:t>
            </a:r>
            <a:r>
              <a:rPr lang="en-US" altLang="zh-CN" sz="1400" baseline="30000">
                <a:latin typeface="Times New Roman" panose="02020603050405020304" pitchFamily="18" charset="0"/>
                <a:cs typeface="Times New Roman" panose="02020603050405020304" pitchFamily="18" charset="0"/>
              </a:rPr>
              <a:t>n/4</a:t>
            </a:r>
            <a:endParaRPr lang="en-US" altLang="zh-CN" sz="1400" baseline="30000">
              <a:latin typeface="Times New Roman" panose="02020603050405020304" pitchFamily="18" charset="0"/>
              <a:cs typeface="Times New Roman" panose="02020603050405020304" pitchFamily="18" charset="0"/>
            </a:endParaRPr>
          </a:p>
        </p:txBody>
      </p:sp>
      <p:sp>
        <p:nvSpPr>
          <p:cNvPr id="18" name="圆角矩形 17"/>
          <p:cNvSpPr/>
          <p:nvPr/>
        </p:nvSpPr>
        <p:spPr>
          <a:xfrm>
            <a:off x="3358515" y="508508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文本框 5"/>
          <p:cNvSpPr txBox="1"/>
          <p:nvPr/>
        </p:nvSpPr>
        <p:spPr>
          <a:xfrm>
            <a:off x="3369310" y="5085080"/>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2</a:t>
            </a:r>
            <a:r>
              <a:rPr lang="en-US" altLang="zh-CN" sz="1400" baseline="30000">
                <a:latin typeface="Times New Roman" panose="02020603050405020304" pitchFamily="18" charset="0"/>
                <a:cs typeface="Times New Roman" panose="02020603050405020304" pitchFamily="18" charset="0"/>
                <a:sym typeface="+mn-ea"/>
              </a:rPr>
              <a:t>n/4</a:t>
            </a:r>
            <a:endParaRPr lang="en-US" altLang="zh-CN" sz="1400">
              <a:latin typeface="Times New Roman" panose="02020603050405020304" pitchFamily="18" charset="0"/>
              <a:cs typeface="Times New Roman" panose="02020603050405020304" pitchFamily="18" charset="0"/>
            </a:endParaRPr>
          </a:p>
        </p:txBody>
      </p:sp>
      <p:sp>
        <p:nvSpPr>
          <p:cNvPr id="7" name="圆角矩形 6"/>
          <p:cNvSpPr/>
          <p:nvPr/>
        </p:nvSpPr>
        <p:spPr>
          <a:xfrm>
            <a:off x="4594225" y="508508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4605020" y="5085080"/>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2</a:t>
            </a:r>
            <a:r>
              <a:rPr lang="en-US" altLang="zh-CN" sz="1400" baseline="30000">
                <a:latin typeface="Times New Roman" panose="02020603050405020304" pitchFamily="18" charset="0"/>
                <a:cs typeface="Times New Roman" panose="02020603050405020304" pitchFamily="18" charset="0"/>
                <a:sym typeface="+mn-ea"/>
              </a:rPr>
              <a:t>n/4</a:t>
            </a:r>
            <a:endParaRPr lang="en-US" altLang="zh-CN" sz="1400">
              <a:latin typeface="Times New Roman" panose="02020603050405020304" pitchFamily="18" charset="0"/>
              <a:cs typeface="Times New Roman" panose="02020603050405020304" pitchFamily="18" charset="0"/>
            </a:endParaRPr>
          </a:p>
        </p:txBody>
      </p:sp>
      <p:sp>
        <p:nvSpPr>
          <p:cNvPr id="9" name="圆角矩形 8"/>
          <p:cNvSpPr/>
          <p:nvPr/>
        </p:nvSpPr>
        <p:spPr>
          <a:xfrm>
            <a:off x="5735320" y="508508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文本框 24"/>
          <p:cNvSpPr txBox="1"/>
          <p:nvPr/>
        </p:nvSpPr>
        <p:spPr>
          <a:xfrm>
            <a:off x="5746115" y="5085080"/>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2</a:t>
            </a:r>
            <a:r>
              <a:rPr lang="en-US" altLang="zh-CN" sz="1400" baseline="30000">
                <a:latin typeface="Times New Roman" panose="02020603050405020304" pitchFamily="18" charset="0"/>
                <a:cs typeface="Times New Roman" panose="02020603050405020304" pitchFamily="18" charset="0"/>
                <a:sym typeface="+mn-ea"/>
              </a:rPr>
              <a:t>n/4</a:t>
            </a:r>
            <a:endParaRPr lang="en-US" altLang="zh-CN" sz="1400">
              <a:latin typeface="Times New Roman" panose="02020603050405020304" pitchFamily="18" charset="0"/>
              <a:cs typeface="Times New Roman" panose="02020603050405020304" pitchFamily="18" charset="0"/>
            </a:endParaRPr>
          </a:p>
        </p:txBody>
      </p:sp>
      <p:cxnSp>
        <p:nvCxnSpPr>
          <p:cNvPr id="26" name="直接连接符 25"/>
          <p:cNvCxnSpPr>
            <a:stCxn id="11" idx="2"/>
            <a:endCxn id="13" idx="0"/>
          </p:cNvCxnSpPr>
          <p:nvPr/>
        </p:nvCxnSpPr>
        <p:spPr>
          <a:xfrm flipH="1">
            <a:off x="3572510" y="3575050"/>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p:cNvCxnSpPr>
            <a:endCxn id="15" idx="0"/>
          </p:cNvCxnSpPr>
          <p:nvPr/>
        </p:nvCxnSpPr>
        <p:spPr>
          <a:xfrm>
            <a:off x="4458335" y="3573145"/>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8" name="直接连接符 27"/>
          <p:cNvCxnSpPr>
            <a:endCxn id="4" idx="0"/>
          </p:cNvCxnSpPr>
          <p:nvPr/>
        </p:nvCxnSpPr>
        <p:spPr>
          <a:xfrm flipH="1">
            <a:off x="2700655" y="4449445"/>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9" name="直接连接符 28"/>
          <p:cNvCxnSpPr>
            <a:endCxn id="6" idx="0"/>
          </p:cNvCxnSpPr>
          <p:nvPr/>
        </p:nvCxnSpPr>
        <p:spPr>
          <a:xfrm>
            <a:off x="3488055" y="4458335"/>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0" name="直接连接符 29"/>
          <p:cNvCxnSpPr>
            <a:endCxn id="8" idx="0"/>
          </p:cNvCxnSpPr>
          <p:nvPr/>
        </p:nvCxnSpPr>
        <p:spPr>
          <a:xfrm flipH="1">
            <a:off x="5077460" y="4455795"/>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1" name="直接连接符 30"/>
          <p:cNvCxnSpPr>
            <a:endCxn id="25" idx="0"/>
          </p:cNvCxnSpPr>
          <p:nvPr/>
        </p:nvCxnSpPr>
        <p:spPr>
          <a:xfrm>
            <a:off x="5250815" y="4464685"/>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3837" y="1136298"/>
            <a:ext cx="376364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3.1.2 </a:t>
            </a:r>
            <a:r>
              <a:rPr lang="zh-CN" altLang="en-US" sz="2800" b="1" dirty="0">
                <a:solidFill>
                  <a:srgbClr val="0000FF"/>
                </a:solidFill>
                <a:latin typeface="楷体" panose="02010609060101010101" pitchFamily="49" charset="-122"/>
                <a:ea typeface="楷体" panose="02010609060101010101" pitchFamily="49" charset="-122"/>
              </a:rPr>
              <a:t>递归的深层</a:t>
            </a:r>
            <a:r>
              <a:rPr lang="zh-CN" altLang="en-US" sz="2800" b="1" dirty="0">
                <a:solidFill>
                  <a:srgbClr val="0000FF"/>
                </a:solidFill>
                <a:latin typeface="楷体" panose="02010609060101010101" pitchFamily="49" charset="-122"/>
                <a:ea typeface="楷体" panose="02010609060101010101" pitchFamily="49" charset="-122"/>
              </a:rPr>
              <a:t>理解</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674624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程序是如何在我们的计算机上运行？例如定义递归</a:t>
            </a:r>
            <a:r>
              <a:rPr lang="zh-CN" altLang="en-US" sz="1800" dirty="0">
                <a:solidFill>
                  <a:srgbClr val="080808"/>
                </a:solidFill>
                <a:uFillTx/>
                <a:latin typeface="Times New Roman" panose="02020603050405020304" pitchFamily="18" charset="0"/>
              </a:rPr>
              <a:t>函数</a:t>
            </a:r>
            <a:endParaRPr lang="zh-CN" altLang="en-US" sz="1800" dirty="0">
              <a:solidFill>
                <a:srgbClr val="080808"/>
              </a:solidFill>
              <a:uFillTx/>
              <a:latin typeface="Times New Roman" panose="02020603050405020304" pitchFamily="18" charset="0"/>
            </a:endParaRPr>
          </a:p>
        </p:txBody>
      </p:sp>
      <p:sp>
        <p:nvSpPr>
          <p:cNvPr id="4" name="矩形 3"/>
          <p:cNvSpPr/>
          <p:nvPr/>
        </p:nvSpPr>
        <p:spPr>
          <a:xfrm>
            <a:off x="6145530" y="2275840"/>
            <a:ext cx="1122045" cy="3456305"/>
          </a:xfrm>
          <a:prstGeom prst="rect">
            <a:avLst/>
          </a:prstGeom>
          <a:noFill/>
          <a:ln w="381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矩形 4"/>
          <p:cNvSpPr/>
          <p:nvPr/>
        </p:nvSpPr>
        <p:spPr>
          <a:xfrm>
            <a:off x="6226175" y="4753610"/>
            <a:ext cx="955040" cy="914400"/>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文本框 28"/>
          <p:cNvSpPr txBox="1"/>
          <p:nvPr/>
        </p:nvSpPr>
        <p:spPr>
          <a:xfrm>
            <a:off x="6270625" y="5371465"/>
            <a:ext cx="1122045" cy="382270"/>
          </a:xfrm>
          <a:prstGeom prst="rect">
            <a:avLst/>
          </a:prstGeom>
          <a:noFill/>
        </p:spPr>
        <p:txBody>
          <a:bodyPr wrap="square" rtlCol="0">
            <a:noAutofit/>
          </a:bodyPr>
          <a:p>
            <a:r>
              <a:rPr lang="en-US" altLang="zh-CN" sz="1400">
                <a:solidFill>
                  <a:schemeClr val="tx1"/>
                </a:solidFill>
                <a:uFillTx/>
                <a:latin typeface="Times New Roman" panose="02020603050405020304" pitchFamily="18" charset="0"/>
              </a:rPr>
              <a:t>main</a:t>
            </a:r>
            <a:r>
              <a:rPr lang="zh-CN" altLang="en-US" sz="1400">
                <a:solidFill>
                  <a:schemeClr val="tx1"/>
                </a:solidFill>
                <a:uFillTx/>
                <a:latin typeface="Times New Roman" panose="02020603050405020304" pitchFamily="18" charset="0"/>
              </a:rPr>
              <a:t>函数</a:t>
            </a:r>
            <a:endParaRPr lang="zh-CN" altLang="en-US" sz="1400">
              <a:solidFill>
                <a:schemeClr val="tx1"/>
              </a:solidFill>
              <a:uFillTx/>
              <a:latin typeface="Times New Roman" panose="02020603050405020304" pitchFamily="18" charset="0"/>
            </a:endParaRPr>
          </a:p>
        </p:txBody>
      </p:sp>
      <p:sp>
        <p:nvSpPr>
          <p:cNvPr id="31" name="文本框 30"/>
          <p:cNvSpPr txBox="1"/>
          <p:nvPr/>
        </p:nvSpPr>
        <p:spPr>
          <a:xfrm>
            <a:off x="6252845" y="4067175"/>
            <a:ext cx="885190" cy="487680"/>
          </a:xfrm>
          <a:prstGeom prst="rect">
            <a:avLst/>
          </a:prstGeom>
          <a:noFill/>
        </p:spPr>
        <p:txBody>
          <a:bodyPr wrap="square" rtlCol="0">
            <a:noAutofit/>
          </a:bodyPr>
          <a:p>
            <a:pPr algn="ctr"/>
            <a:r>
              <a:rPr lang="en-US" altLang="zh-CN" sz="1400">
                <a:uFillTx/>
                <a:latin typeface="Times New Roman" panose="02020603050405020304" pitchFamily="18" charset="0"/>
                <a:sym typeface="+mn-ea"/>
              </a:rPr>
              <a:t>recursion</a:t>
            </a:r>
            <a:r>
              <a:rPr lang="zh-CN" altLang="en-US" sz="1400">
                <a:solidFill>
                  <a:schemeClr val="tx1"/>
                </a:solidFill>
                <a:uFillTx/>
                <a:latin typeface="Times New Roman" panose="02020603050405020304" pitchFamily="18" charset="0"/>
              </a:rPr>
              <a:t>函数</a:t>
            </a:r>
            <a:endParaRPr lang="zh-CN" altLang="en-US" sz="1400">
              <a:solidFill>
                <a:schemeClr val="tx1"/>
              </a:solidFill>
              <a:uFillTx/>
              <a:latin typeface="Times New Roman" panose="02020603050405020304" pitchFamily="18" charset="0"/>
            </a:endParaRPr>
          </a:p>
        </p:txBody>
      </p:sp>
      <p:sp>
        <p:nvSpPr>
          <p:cNvPr id="42" name="文本框 41"/>
          <p:cNvSpPr txBox="1"/>
          <p:nvPr/>
        </p:nvSpPr>
        <p:spPr>
          <a:xfrm>
            <a:off x="395605" y="2421255"/>
            <a:ext cx="3787140" cy="2584450"/>
          </a:xfrm>
          <a:prstGeom prst="rect">
            <a:avLst/>
          </a:prstGeom>
          <a:noFill/>
        </p:spPr>
        <p:txBody>
          <a:bodyPr wrap="square" rtlCol="0">
            <a:spAutoFit/>
          </a:bodyPr>
          <a:p>
            <a:r>
              <a:rPr lang="en-US" altLang="zh-CN">
                <a:solidFill>
                  <a:schemeClr val="tx1"/>
                </a:solidFill>
                <a:uFillTx/>
                <a:latin typeface="Times New Roman" panose="02020603050405020304" pitchFamily="18" charset="0"/>
              </a:rPr>
              <a:t>int recursion(int n)</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if (n==1)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}else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printf("</a:t>
            </a:r>
            <a:r>
              <a:rPr lang="zh-CN" altLang="en-US">
                <a:solidFill>
                  <a:schemeClr val="tx1"/>
                </a:solidFill>
                <a:uFillTx/>
                <a:latin typeface="Times New Roman" panose="02020603050405020304" pitchFamily="18" charset="0"/>
              </a:rPr>
              <a:t>此时递归层：</a:t>
            </a:r>
            <a:r>
              <a:rPr lang="en-US" altLang="zh-CN">
                <a:solidFill>
                  <a:schemeClr val="tx1"/>
                </a:solidFill>
                <a:uFillTx/>
                <a:latin typeface="Times New Roman" panose="02020603050405020304" pitchFamily="18" charset="0"/>
              </a:rPr>
              <a:t>%d\n",n);</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recursion(n-1);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a:t>
            </a:r>
            <a:endParaRPr lang="en-US" altLang="zh-CN">
              <a:solidFill>
                <a:schemeClr val="tx1"/>
              </a:solidFill>
              <a:uFillTx/>
              <a:latin typeface="Times New Roman" panose="02020603050405020304" pitchFamily="18" charset="0"/>
            </a:endParaRPr>
          </a:p>
        </p:txBody>
      </p:sp>
      <p:sp>
        <p:nvSpPr>
          <p:cNvPr id="46" name="矩形 45"/>
          <p:cNvSpPr/>
          <p:nvPr/>
        </p:nvSpPr>
        <p:spPr>
          <a:xfrm>
            <a:off x="6218555" y="3787775"/>
            <a:ext cx="955040" cy="914400"/>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4" name="文本框 53"/>
          <p:cNvSpPr txBox="1"/>
          <p:nvPr/>
        </p:nvSpPr>
        <p:spPr>
          <a:xfrm>
            <a:off x="6263640" y="3081655"/>
            <a:ext cx="885190" cy="487680"/>
          </a:xfrm>
          <a:prstGeom prst="rect">
            <a:avLst/>
          </a:prstGeom>
          <a:noFill/>
        </p:spPr>
        <p:txBody>
          <a:bodyPr wrap="square" rtlCol="0">
            <a:noAutofit/>
          </a:bodyPr>
          <a:p>
            <a:pPr algn="ctr"/>
            <a:r>
              <a:rPr lang="en-US" altLang="zh-CN" sz="1400">
                <a:uFillTx/>
                <a:latin typeface="Times New Roman" panose="02020603050405020304" pitchFamily="18" charset="0"/>
                <a:sym typeface="+mn-ea"/>
              </a:rPr>
              <a:t>recursion</a:t>
            </a:r>
            <a:r>
              <a:rPr lang="zh-CN" altLang="en-US" sz="1400">
                <a:solidFill>
                  <a:schemeClr val="tx1"/>
                </a:solidFill>
                <a:uFillTx/>
                <a:latin typeface="Times New Roman" panose="02020603050405020304" pitchFamily="18" charset="0"/>
              </a:rPr>
              <a:t>函数</a:t>
            </a:r>
            <a:endParaRPr lang="zh-CN" altLang="en-US" sz="1400">
              <a:solidFill>
                <a:schemeClr val="tx1"/>
              </a:solidFill>
              <a:uFillTx/>
              <a:latin typeface="Times New Roman" panose="02020603050405020304" pitchFamily="18" charset="0"/>
            </a:endParaRPr>
          </a:p>
        </p:txBody>
      </p:sp>
      <p:sp>
        <p:nvSpPr>
          <p:cNvPr id="55" name="矩形 54"/>
          <p:cNvSpPr/>
          <p:nvPr/>
        </p:nvSpPr>
        <p:spPr>
          <a:xfrm>
            <a:off x="6229350" y="2802255"/>
            <a:ext cx="955040" cy="914400"/>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58" name="直接连接符 57"/>
          <p:cNvCxnSpPr/>
          <p:nvPr/>
        </p:nvCxnSpPr>
        <p:spPr>
          <a:xfrm flipH="1">
            <a:off x="5666740" y="5202555"/>
            <a:ext cx="530860"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59" name="直接连接符 58"/>
          <p:cNvCxnSpPr/>
          <p:nvPr/>
        </p:nvCxnSpPr>
        <p:spPr>
          <a:xfrm flipH="1" flipV="1">
            <a:off x="5658485" y="4634230"/>
            <a:ext cx="0" cy="57240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60" name="直接箭头连接符 59"/>
          <p:cNvCxnSpPr/>
          <p:nvPr/>
        </p:nvCxnSpPr>
        <p:spPr>
          <a:xfrm>
            <a:off x="5654040" y="4638040"/>
            <a:ext cx="562610" cy="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cxnSp>
        <p:nvCxnSpPr>
          <p:cNvPr id="61" name="直接连接符 60"/>
          <p:cNvCxnSpPr/>
          <p:nvPr/>
        </p:nvCxnSpPr>
        <p:spPr>
          <a:xfrm flipH="1">
            <a:off x="5650230" y="4037965"/>
            <a:ext cx="530860"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62" name="直接连接符 61"/>
          <p:cNvCxnSpPr/>
          <p:nvPr/>
        </p:nvCxnSpPr>
        <p:spPr>
          <a:xfrm flipV="1">
            <a:off x="5650865" y="3636275"/>
            <a:ext cx="0" cy="40320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63" name="直接箭头连接符 62"/>
          <p:cNvCxnSpPr/>
          <p:nvPr/>
        </p:nvCxnSpPr>
        <p:spPr>
          <a:xfrm>
            <a:off x="5652135" y="3644900"/>
            <a:ext cx="577215" cy="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sp>
        <p:nvSpPr>
          <p:cNvPr id="64" name="文本框 63"/>
          <p:cNvSpPr txBox="1"/>
          <p:nvPr/>
        </p:nvSpPr>
        <p:spPr>
          <a:xfrm>
            <a:off x="3995420" y="4628515"/>
            <a:ext cx="1514475" cy="574040"/>
          </a:xfrm>
          <a:prstGeom prst="rect">
            <a:avLst/>
          </a:prstGeom>
          <a:noFill/>
        </p:spPr>
        <p:txBody>
          <a:bodyPr wrap="square" rtlCol="0">
            <a:noAutofit/>
          </a:bodyPr>
          <a:p>
            <a:pPr algn="ctr"/>
            <a:r>
              <a:rPr lang="zh-CN" altLang="en-US" sz="1400"/>
              <a:t>此时记录递归函数的返回地址</a:t>
            </a:r>
            <a:endParaRPr lang="zh-CN" altLang="en-US" sz="1400"/>
          </a:p>
        </p:txBody>
      </p:sp>
      <p:sp>
        <p:nvSpPr>
          <p:cNvPr id="65" name="文本框 64"/>
          <p:cNvSpPr txBox="1"/>
          <p:nvPr/>
        </p:nvSpPr>
        <p:spPr>
          <a:xfrm>
            <a:off x="3978910" y="3607435"/>
            <a:ext cx="1514475" cy="574040"/>
          </a:xfrm>
          <a:prstGeom prst="rect">
            <a:avLst/>
          </a:prstGeom>
          <a:noFill/>
        </p:spPr>
        <p:txBody>
          <a:bodyPr wrap="square" rtlCol="0">
            <a:noAutofit/>
          </a:bodyPr>
          <a:p>
            <a:pPr algn="ctr"/>
            <a:r>
              <a:rPr lang="zh-CN" altLang="en-US" sz="1400"/>
              <a:t>此时记录递归函数的返回地址</a:t>
            </a:r>
            <a:endParaRPr lang="zh-CN" altLang="en-US" sz="1400"/>
          </a:p>
        </p:txBody>
      </p:sp>
      <p:cxnSp>
        <p:nvCxnSpPr>
          <p:cNvPr id="66" name="直接连接符 65"/>
          <p:cNvCxnSpPr/>
          <p:nvPr/>
        </p:nvCxnSpPr>
        <p:spPr>
          <a:xfrm flipH="1">
            <a:off x="7267575" y="2853055"/>
            <a:ext cx="530860" cy="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67" name="直接连接符 66"/>
          <p:cNvCxnSpPr/>
          <p:nvPr/>
        </p:nvCxnSpPr>
        <p:spPr>
          <a:xfrm flipH="1" flipV="1">
            <a:off x="7799705" y="2853295"/>
            <a:ext cx="0" cy="122428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68" name="直接箭头连接符 67"/>
          <p:cNvCxnSpPr/>
          <p:nvPr/>
        </p:nvCxnSpPr>
        <p:spPr>
          <a:xfrm flipH="1">
            <a:off x="7236460" y="4067175"/>
            <a:ext cx="555625" cy="0"/>
          </a:xfrm>
          <a:prstGeom prst="straightConnector1">
            <a:avLst/>
          </a:prstGeom>
          <a:solidFill>
            <a:schemeClr val="accent1"/>
          </a:solidFill>
          <a:ln w="19050" cap="flat" cmpd="sng" algn="ctr">
            <a:solidFill>
              <a:srgbClr val="FF0000"/>
            </a:solidFill>
            <a:prstDash val="solid"/>
            <a:round/>
            <a:headEnd type="none" w="med" len="med"/>
            <a:tailEnd type="arrow" w="med" len="med"/>
          </a:ln>
        </p:spPr>
      </p:cxnSp>
      <p:cxnSp>
        <p:nvCxnSpPr>
          <p:cNvPr id="69" name="直接连接符 68"/>
          <p:cNvCxnSpPr/>
          <p:nvPr/>
        </p:nvCxnSpPr>
        <p:spPr>
          <a:xfrm flipH="1">
            <a:off x="7216140" y="3787140"/>
            <a:ext cx="530860" cy="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70" name="直接连接符 69"/>
          <p:cNvCxnSpPr/>
          <p:nvPr/>
        </p:nvCxnSpPr>
        <p:spPr>
          <a:xfrm flipH="1" flipV="1">
            <a:off x="7748270" y="3787380"/>
            <a:ext cx="0" cy="122428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71" name="直接箭头连接符 70"/>
          <p:cNvCxnSpPr/>
          <p:nvPr/>
        </p:nvCxnSpPr>
        <p:spPr>
          <a:xfrm flipH="1">
            <a:off x="7185025" y="5001260"/>
            <a:ext cx="555625" cy="0"/>
          </a:xfrm>
          <a:prstGeom prst="straightConnector1">
            <a:avLst/>
          </a:prstGeom>
          <a:solidFill>
            <a:schemeClr val="accent1"/>
          </a:solidFill>
          <a:ln w="19050" cap="flat" cmpd="sng" algn="ctr">
            <a:solidFill>
              <a:srgbClr val="FF0000"/>
            </a:solidFill>
            <a:prstDash val="solid"/>
            <a:round/>
            <a:headEnd type="none" w="med" len="med"/>
            <a:tailEnd type="arrow" w="med" len="med"/>
          </a:ln>
        </p:spPr>
      </p:cxnSp>
      <p:sp>
        <p:nvSpPr>
          <p:cNvPr id="72" name="文本框 71"/>
          <p:cNvSpPr txBox="1"/>
          <p:nvPr/>
        </p:nvSpPr>
        <p:spPr>
          <a:xfrm>
            <a:off x="7707630" y="3217545"/>
            <a:ext cx="1537970" cy="292735"/>
          </a:xfrm>
          <a:prstGeom prst="rect">
            <a:avLst/>
          </a:prstGeom>
          <a:noFill/>
        </p:spPr>
        <p:txBody>
          <a:bodyPr wrap="square" rtlCol="0">
            <a:noAutofit/>
          </a:bodyPr>
          <a:p>
            <a:pPr algn="ctr"/>
            <a:r>
              <a:rPr lang="zh-CN" altLang="en-US" sz="1400"/>
              <a:t>返回运行</a:t>
            </a:r>
            <a:r>
              <a:rPr lang="zh-CN" altLang="en-US" sz="1400"/>
              <a:t>地址</a:t>
            </a:r>
            <a:endParaRPr lang="zh-CN" altLang="en-US" sz="1400"/>
          </a:p>
        </p:txBody>
      </p:sp>
      <p:sp>
        <p:nvSpPr>
          <p:cNvPr id="73" name="文本框 72"/>
          <p:cNvSpPr txBox="1"/>
          <p:nvPr/>
        </p:nvSpPr>
        <p:spPr>
          <a:xfrm>
            <a:off x="7700010" y="4409440"/>
            <a:ext cx="1537970" cy="292735"/>
          </a:xfrm>
          <a:prstGeom prst="rect">
            <a:avLst/>
          </a:prstGeom>
          <a:noFill/>
        </p:spPr>
        <p:txBody>
          <a:bodyPr wrap="square" rtlCol="0">
            <a:noAutofit/>
          </a:bodyPr>
          <a:p>
            <a:pPr algn="ctr"/>
            <a:r>
              <a:rPr lang="zh-CN" altLang="en-US" sz="1400"/>
              <a:t>返回运行</a:t>
            </a:r>
            <a:r>
              <a:rPr lang="zh-CN" altLang="en-US" sz="1400"/>
              <a:t>地址</a:t>
            </a:r>
            <a:endParaRPr lang="zh-CN" altLang="en-US" sz="140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3.3.2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5543550" cy="3810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三、</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Pow</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函数的的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实现</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6" name="文本框 15"/>
          <p:cNvSpPr txBox="1"/>
          <p:nvPr/>
        </p:nvSpPr>
        <p:spPr>
          <a:xfrm>
            <a:off x="876300" y="4940935"/>
            <a:ext cx="7145655" cy="508000"/>
          </a:xfrm>
          <a:prstGeom prst="rect">
            <a:avLst/>
          </a:prstGeom>
        </p:spPr>
        <p:txBody>
          <a:bodyPr>
            <a:noAutofit/>
          </a:bodyPr>
          <a:p>
            <a:pPr marL="0" indent="0"/>
            <a:r>
              <a:rPr lang="zh-CN" altLang="en-US" sz="1600" b="0" i="0">
                <a:solidFill>
                  <a:srgbClr val="262626"/>
                </a:solidFill>
                <a:latin typeface="Times New Roman" panose="02020603050405020304" pitchFamily="18" charset="0"/>
              </a:rPr>
              <a:t>有二叉树直接用递归实现，递归的出口就是</a:t>
            </a:r>
            <a:r>
              <a:rPr lang="en-US" altLang="zh-CN" sz="1600" b="0" i="0">
                <a:solidFill>
                  <a:srgbClr val="262626"/>
                </a:solidFill>
                <a:latin typeface="Times New Roman" panose="02020603050405020304" pitchFamily="18" charset="0"/>
              </a:rPr>
              <a:t>n==1</a:t>
            </a:r>
            <a:r>
              <a:rPr lang="zh-CN" altLang="en-US" sz="1600" b="0" i="0">
                <a:solidFill>
                  <a:srgbClr val="262626"/>
                </a:solidFill>
                <a:latin typeface="Times New Roman" panose="02020603050405020304" pitchFamily="18" charset="0"/>
              </a:rPr>
              <a:t>时候，然后将两部分</a:t>
            </a:r>
            <a:r>
              <a:rPr lang="zh-CN" altLang="en-US" sz="1600" b="0" i="0">
                <a:solidFill>
                  <a:srgbClr val="262626"/>
                </a:solidFill>
                <a:latin typeface="Times New Roman" panose="02020603050405020304" pitchFamily="18" charset="0"/>
              </a:rPr>
              <a:t>合并。</a:t>
            </a:r>
            <a:endParaRPr lang="zh-CN" altLang="en-US" sz="1600" b="0" i="0">
              <a:solidFill>
                <a:srgbClr val="262626"/>
              </a:solidFill>
              <a:latin typeface="Times New Roman" panose="02020603050405020304" pitchFamily="18" charset="0"/>
            </a:endParaRPr>
          </a:p>
        </p:txBody>
      </p:sp>
      <p:sp>
        <p:nvSpPr>
          <p:cNvPr id="10" name="圆角矩形 9"/>
          <p:cNvSpPr/>
          <p:nvPr/>
        </p:nvSpPr>
        <p:spPr>
          <a:xfrm>
            <a:off x="3960495" y="1934210"/>
            <a:ext cx="930275" cy="52832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3858895" y="1934210"/>
            <a:ext cx="1136650" cy="542925"/>
          </a:xfrm>
          <a:prstGeom prst="rect">
            <a:avLst/>
          </a:prstGeom>
          <a:noFill/>
        </p:spPr>
        <p:txBody>
          <a:bodyPr wrap="square" rtlCol="0">
            <a:noAutofit/>
          </a:bodyPr>
          <a:p>
            <a:pPr algn="ctr"/>
            <a:r>
              <a:rPr lang="en-US" altLang="zh-CN">
                <a:latin typeface="Times New Roman" panose="02020603050405020304" pitchFamily="18" charset="0"/>
                <a:cs typeface="Times New Roman" panose="02020603050405020304" pitchFamily="18" charset="0"/>
              </a:rPr>
              <a:t>2</a:t>
            </a:r>
            <a:r>
              <a:rPr lang="en-US" altLang="zh-CN" baseline="30000">
                <a:latin typeface="Times New Roman" panose="02020603050405020304" pitchFamily="18" charset="0"/>
                <a:cs typeface="Times New Roman" panose="02020603050405020304" pitchFamily="18" charset="0"/>
              </a:rPr>
              <a:t>n</a:t>
            </a:r>
            <a:endParaRPr lang="en-US" altLang="zh-CN" baseline="30000">
              <a:latin typeface="Times New Roman" panose="02020603050405020304" pitchFamily="18" charset="0"/>
              <a:cs typeface="Times New Roman" panose="02020603050405020304" pitchFamily="18" charset="0"/>
            </a:endParaRPr>
          </a:p>
        </p:txBody>
      </p:sp>
      <p:sp>
        <p:nvSpPr>
          <p:cNvPr id="12" name="圆角矩形 11"/>
          <p:cNvSpPr/>
          <p:nvPr/>
        </p:nvSpPr>
        <p:spPr>
          <a:xfrm>
            <a:off x="2932430" y="297878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076575" y="297878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2</a:t>
            </a:r>
            <a:r>
              <a:rPr lang="en-US" altLang="zh-CN" sz="1400" baseline="30000">
                <a:latin typeface="Times New Roman" panose="02020603050405020304" pitchFamily="18" charset="0"/>
                <a:cs typeface="Times New Roman" panose="02020603050405020304" pitchFamily="18" charset="0"/>
              </a:rPr>
              <a:t>n/2</a:t>
            </a:r>
            <a:endParaRPr lang="en-US" altLang="zh-CN" sz="1400" baseline="30000">
              <a:latin typeface="Times New Roman" panose="02020603050405020304" pitchFamily="18" charset="0"/>
              <a:cs typeface="Times New Roman" panose="02020603050405020304" pitchFamily="18" charset="0"/>
            </a:endParaRPr>
          </a:p>
        </p:txBody>
      </p:sp>
      <p:sp>
        <p:nvSpPr>
          <p:cNvPr id="14" name="圆角矩形 13"/>
          <p:cNvSpPr/>
          <p:nvPr/>
        </p:nvSpPr>
        <p:spPr>
          <a:xfrm>
            <a:off x="4723130" y="297878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4867275" y="297878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2</a:t>
            </a:r>
            <a:r>
              <a:rPr lang="en-US" altLang="zh-CN" sz="1400" baseline="30000">
                <a:latin typeface="Times New Roman" panose="02020603050405020304" pitchFamily="18" charset="0"/>
                <a:cs typeface="Times New Roman" panose="02020603050405020304" pitchFamily="18" charset="0"/>
              </a:rPr>
              <a:t>n/2</a:t>
            </a:r>
            <a:endParaRPr lang="en-US" altLang="zh-CN" sz="1400" baseline="30000">
              <a:latin typeface="Times New Roman" panose="02020603050405020304" pitchFamily="18" charset="0"/>
              <a:cs typeface="Times New Roman" panose="02020603050405020304" pitchFamily="18" charset="0"/>
            </a:endParaRPr>
          </a:p>
        </p:txBody>
      </p:sp>
      <p:sp>
        <p:nvSpPr>
          <p:cNvPr id="2" name="圆角矩形 1"/>
          <p:cNvSpPr/>
          <p:nvPr/>
        </p:nvSpPr>
        <p:spPr>
          <a:xfrm>
            <a:off x="2193925" y="398716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2204720" y="398716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2</a:t>
            </a:r>
            <a:r>
              <a:rPr lang="en-US" altLang="zh-CN" sz="1400" baseline="30000">
                <a:latin typeface="Times New Roman" panose="02020603050405020304" pitchFamily="18" charset="0"/>
                <a:cs typeface="Times New Roman" panose="02020603050405020304" pitchFamily="18" charset="0"/>
              </a:rPr>
              <a:t>n/4</a:t>
            </a:r>
            <a:endParaRPr lang="en-US" altLang="zh-CN" sz="1400" baseline="30000">
              <a:latin typeface="Times New Roman" panose="02020603050405020304" pitchFamily="18" charset="0"/>
              <a:cs typeface="Times New Roman" panose="02020603050405020304" pitchFamily="18" charset="0"/>
            </a:endParaRPr>
          </a:p>
        </p:txBody>
      </p:sp>
      <p:sp>
        <p:nvSpPr>
          <p:cNvPr id="18" name="圆角矩形 17"/>
          <p:cNvSpPr/>
          <p:nvPr/>
        </p:nvSpPr>
        <p:spPr>
          <a:xfrm>
            <a:off x="3335020" y="398716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文本框 5"/>
          <p:cNvSpPr txBox="1"/>
          <p:nvPr/>
        </p:nvSpPr>
        <p:spPr>
          <a:xfrm>
            <a:off x="3345815" y="398716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2</a:t>
            </a:r>
            <a:r>
              <a:rPr lang="en-US" altLang="zh-CN" sz="1400" baseline="30000">
                <a:latin typeface="Times New Roman" panose="02020603050405020304" pitchFamily="18" charset="0"/>
                <a:cs typeface="Times New Roman" panose="02020603050405020304" pitchFamily="18" charset="0"/>
                <a:sym typeface="+mn-ea"/>
              </a:rPr>
              <a:t>n/4</a:t>
            </a:r>
            <a:endParaRPr lang="en-US" altLang="zh-CN" sz="1400">
              <a:latin typeface="Times New Roman" panose="02020603050405020304" pitchFamily="18" charset="0"/>
              <a:cs typeface="Times New Roman" panose="02020603050405020304" pitchFamily="18" charset="0"/>
            </a:endParaRPr>
          </a:p>
        </p:txBody>
      </p:sp>
      <p:sp>
        <p:nvSpPr>
          <p:cNvPr id="7" name="圆角矩形 6"/>
          <p:cNvSpPr/>
          <p:nvPr/>
        </p:nvSpPr>
        <p:spPr>
          <a:xfrm>
            <a:off x="4570730" y="398716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4581525" y="398716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2</a:t>
            </a:r>
            <a:r>
              <a:rPr lang="en-US" altLang="zh-CN" sz="1400" baseline="30000">
                <a:latin typeface="Times New Roman" panose="02020603050405020304" pitchFamily="18" charset="0"/>
                <a:cs typeface="Times New Roman" panose="02020603050405020304" pitchFamily="18" charset="0"/>
                <a:sym typeface="+mn-ea"/>
              </a:rPr>
              <a:t>n/4</a:t>
            </a:r>
            <a:endParaRPr lang="en-US" altLang="zh-CN" sz="1400">
              <a:latin typeface="Times New Roman" panose="02020603050405020304" pitchFamily="18" charset="0"/>
              <a:cs typeface="Times New Roman" panose="02020603050405020304" pitchFamily="18" charset="0"/>
            </a:endParaRPr>
          </a:p>
        </p:txBody>
      </p:sp>
      <p:sp>
        <p:nvSpPr>
          <p:cNvPr id="9" name="圆角矩形 8"/>
          <p:cNvSpPr/>
          <p:nvPr/>
        </p:nvSpPr>
        <p:spPr>
          <a:xfrm>
            <a:off x="5711825" y="398716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文本框 24"/>
          <p:cNvSpPr txBox="1"/>
          <p:nvPr/>
        </p:nvSpPr>
        <p:spPr>
          <a:xfrm>
            <a:off x="5722620" y="398716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2</a:t>
            </a:r>
            <a:r>
              <a:rPr lang="en-US" altLang="zh-CN" sz="1400" baseline="30000">
                <a:latin typeface="Times New Roman" panose="02020603050405020304" pitchFamily="18" charset="0"/>
                <a:cs typeface="Times New Roman" panose="02020603050405020304" pitchFamily="18" charset="0"/>
                <a:sym typeface="+mn-ea"/>
              </a:rPr>
              <a:t>n/4</a:t>
            </a:r>
            <a:endParaRPr lang="en-US" altLang="zh-CN" sz="1400">
              <a:latin typeface="Times New Roman" panose="02020603050405020304" pitchFamily="18" charset="0"/>
              <a:cs typeface="Times New Roman" panose="02020603050405020304" pitchFamily="18" charset="0"/>
            </a:endParaRPr>
          </a:p>
        </p:txBody>
      </p:sp>
      <p:cxnSp>
        <p:nvCxnSpPr>
          <p:cNvPr id="26" name="直接连接符 25"/>
          <p:cNvCxnSpPr>
            <a:stCxn id="11" idx="2"/>
            <a:endCxn id="13" idx="0"/>
          </p:cNvCxnSpPr>
          <p:nvPr/>
        </p:nvCxnSpPr>
        <p:spPr>
          <a:xfrm flipH="1">
            <a:off x="3549015" y="2477135"/>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p:cNvCxnSpPr>
            <a:endCxn id="15" idx="0"/>
          </p:cNvCxnSpPr>
          <p:nvPr/>
        </p:nvCxnSpPr>
        <p:spPr>
          <a:xfrm>
            <a:off x="4434840" y="2475230"/>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8" name="直接连接符 27"/>
          <p:cNvCxnSpPr>
            <a:endCxn id="4" idx="0"/>
          </p:cNvCxnSpPr>
          <p:nvPr/>
        </p:nvCxnSpPr>
        <p:spPr>
          <a:xfrm flipH="1">
            <a:off x="2677160" y="3351530"/>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9" name="直接连接符 28"/>
          <p:cNvCxnSpPr>
            <a:endCxn id="6" idx="0"/>
          </p:cNvCxnSpPr>
          <p:nvPr/>
        </p:nvCxnSpPr>
        <p:spPr>
          <a:xfrm>
            <a:off x="3464560" y="3360420"/>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0" name="直接连接符 29"/>
          <p:cNvCxnSpPr>
            <a:endCxn id="8" idx="0"/>
          </p:cNvCxnSpPr>
          <p:nvPr/>
        </p:nvCxnSpPr>
        <p:spPr>
          <a:xfrm flipH="1">
            <a:off x="5053965" y="3357880"/>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1" name="直接连接符 30"/>
          <p:cNvCxnSpPr>
            <a:endCxn id="25" idx="0"/>
          </p:cNvCxnSpPr>
          <p:nvPr/>
        </p:nvCxnSpPr>
        <p:spPr>
          <a:xfrm>
            <a:off x="5227320" y="3366770"/>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3.3.2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5543550" cy="3810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三、</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Pow</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函数的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二分法实现</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6" name="文本框 15"/>
          <p:cNvSpPr txBox="1"/>
          <p:nvPr/>
        </p:nvSpPr>
        <p:spPr>
          <a:xfrm>
            <a:off x="899160" y="2132965"/>
            <a:ext cx="5101590" cy="1811020"/>
          </a:xfrm>
          <a:prstGeom prst="rect">
            <a:avLst/>
          </a:prstGeom>
        </p:spPr>
        <p:txBody>
          <a:bodyPr>
            <a:noAutofit/>
          </a:bodyPr>
          <a:p>
            <a:pPr marL="0" indent="0"/>
            <a:r>
              <a:rPr lang="en-US" altLang="zh-CN" sz="1600" b="0" i="0">
                <a:solidFill>
                  <a:srgbClr val="262626"/>
                </a:solidFill>
                <a:latin typeface="Times New Roman" panose="02020603050405020304" pitchFamily="18" charset="0"/>
              </a:rPr>
              <a:t>def Pow(num</a:t>
            </a:r>
            <a:r>
              <a:rPr lang="en-US" altLang="zh-CN" sz="1600" b="0" i="0">
                <a:solidFill>
                  <a:srgbClr val="262626"/>
                </a:solidFill>
                <a:latin typeface="Times New Roman" panose="02020603050405020304" pitchFamily="18" charset="0"/>
              </a:rPr>
              <a:t>bers:int ,ex:int)-&gt;int:</a:t>
            </a:r>
            <a:endParaRPr lang="en-US" altLang="zh-CN" sz="1600" b="0" i="0">
              <a:solidFill>
                <a:srgbClr val="262626"/>
              </a:solidFill>
              <a:latin typeface="Times New Roman" panose="02020603050405020304" pitchFamily="18" charset="0"/>
            </a:endParaRPr>
          </a:p>
          <a:p>
            <a:pPr marL="0" indent="457200"/>
            <a:endParaRPr lang="en-US" altLang="zh-CN" sz="1600" b="0" i="0">
              <a:solidFill>
                <a:srgbClr val="262626"/>
              </a:solidFill>
              <a:latin typeface="Times New Roman" panose="02020603050405020304" pitchFamily="18" charset="0"/>
            </a:endParaRPr>
          </a:p>
          <a:p>
            <a:pPr marL="0" indent="0"/>
            <a:endParaRPr lang="en-US" altLang="zh-CN" sz="1600" b="0" i="0">
              <a:solidFill>
                <a:srgbClr val="262626"/>
              </a:solidFill>
              <a:latin typeface="Times New Roman" panose="02020603050405020304" pitchFamily="18" charset="0"/>
            </a:endParaRPr>
          </a:p>
          <a:p>
            <a:pPr marL="0" indent="0"/>
            <a:endParaRPr lang="en-US" altLang="zh-CN" sz="1600" b="0" i="0">
              <a:solidFill>
                <a:srgbClr val="262626"/>
              </a:solidFill>
              <a:latin typeface="Times New Roman" panose="02020603050405020304" pitchFamily="18" charset="0"/>
            </a:endParaRPr>
          </a:p>
          <a:p>
            <a:pPr marL="0" indent="457200"/>
            <a:r>
              <a:rPr lang="en-US" altLang="zh-CN" sz="1600" b="0" i="0">
                <a:solidFill>
                  <a:srgbClr val="262626"/>
                </a:solidFill>
                <a:latin typeface="Times New Roman" panose="02020603050405020304" pitchFamily="18" charset="0"/>
              </a:rPr>
              <a:t>if ex==1:</a:t>
            </a:r>
            <a:endParaRPr lang="en-US" altLang="zh-CN" sz="1600" b="0" i="0">
              <a:solidFill>
                <a:srgbClr val="262626"/>
              </a:solidFill>
              <a:latin typeface="Times New Roman" panose="02020603050405020304" pitchFamily="18" charset="0"/>
            </a:endParaRPr>
          </a:p>
          <a:p>
            <a:pPr marL="457200" lvl="1" indent="457200"/>
            <a:r>
              <a:rPr lang="en-US" altLang="zh-CN" sz="1600" b="0" i="0">
                <a:solidFill>
                  <a:srgbClr val="262626"/>
                </a:solidFill>
                <a:latin typeface="Times New Roman" panose="02020603050405020304" pitchFamily="18" charset="0"/>
              </a:rPr>
              <a:t>return numbers</a:t>
            </a:r>
            <a:endParaRPr lang="en-US" altLang="zh-CN" sz="1600" b="0" i="0">
              <a:solidFill>
                <a:srgbClr val="262626"/>
              </a:solidFill>
              <a:latin typeface="Times New Roman" panose="02020603050405020304" pitchFamily="18" charset="0"/>
            </a:endParaRPr>
          </a:p>
          <a:p>
            <a:pPr marL="0" lvl="1" indent="0" latinLnBrk="0"/>
            <a:r>
              <a:rPr lang="en-US" altLang="zh-CN" sz="1600" b="0" i="0">
                <a:solidFill>
                  <a:srgbClr val="262626"/>
                </a:solidFill>
                <a:latin typeface="Times New Roman" panose="02020603050405020304" pitchFamily="18" charset="0"/>
              </a:rPr>
              <a:t>         if ex == 0:</a:t>
            </a:r>
            <a:endParaRPr lang="en-US" altLang="zh-CN" sz="1600" b="0" i="0">
              <a:solidFill>
                <a:srgbClr val="262626"/>
              </a:solidFill>
              <a:latin typeface="Times New Roman" panose="02020603050405020304" pitchFamily="18" charset="0"/>
            </a:endParaRPr>
          </a:p>
          <a:p>
            <a:pPr marL="0" lvl="1" indent="0" latinLnBrk="0"/>
            <a:r>
              <a:rPr lang="en-US" altLang="zh-CN" sz="1600" b="0" i="0">
                <a:solidFill>
                  <a:srgbClr val="262626"/>
                </a:solidFill>
                <a:latin typeface="Times New Roman" panose="02020603050405020304" pitchFamily="18" charset="0"/>
              </a:rPr>
              <a:t>                  return 1</a:t>
            </a:r>
            <a:endParaRPr lang="en-US" altLang="zh-CN" sz="1600" b="0" i="0">
              <a:solidFill>
                <a:srgbClr val="262626"/>
              </a:solidFill>
              <a:latin typeface="Times New Roman" panose="02020603050405020304" pitchFamily="18" charset="0"/>
            </a:endParaRPr>
          </a:p>
          <a:p>
            <a:pPr marL="0" indent="457200"/>
            <a:endParaRPr lang="en-US" altLang="zh-CN" sz="1600" b="0" i="0">
              <a:solidFill>
                <a:srgbClr val="262626"/>
              </a:solidFill>
              <a:latin typeface="Times New Roman" panose="02020603050405020304" pitchFamily="18" charset="0"/>
            </a:endParaRPr>
          </a:p>
        </p:txBody>
      </p:sp>
      <p:sp>
        <p:nvSpPr>
          <p:cNvPr id="17" name="文本框 16"/>
          <p:cNvSpPr txBox="1"/>
          <p:nvPr/>
        </p:nvSpPr>
        <p:spPr>
          <a:xfrm>
            <a:off x="883285" y="4149090"/>
            <a:ext cx="5727700" cy="1017905"/>
          </a:xfrm>
          <a:prstGeom prst="rect">
            <a:avLst/>
          </a:prstGeom>
          <a:noFill/>
        </p:spPr>
        <p:txBody>
          <a:bodyPr wrap="square" rtlCol="0" anchor="t">
            <a:noAutofit/>
          </a:bodyPr>
          <a:p>
            <a:pPr marL="0" indent="457200"/>
            <a:r>
              <a:rPr lang="en-US" altLang="zh-CN" sz="1600">
                <a:solidFill>
                  <a:srgbClr val="262626"/>
                </a:solidFill>
                <a:latin typeface="Times New Roman" panose="02020603050405020304" pitchFamily="18" charset="0"/>
                <a:sym typeface="+mn-ea"/>
              </a:rPr>
              <a:t>half = Pow(numbers,</a:t>
            </a:r>
            <a:r>
              <a:rPr lang="en-US" altLang="zh-CN" sz="1600">
                <a:solidFill>
                  <a:srgbClr val="262626"/>
                </a:solidFill>
                <a:latin typeface="Times New Roman" panose="02020603050405020304" pitchFamily="18" charset="0"/>
                <a:sym typeface="+mn-ea"/>
              </a:rPr>
              <a:t>ex//2)</a:t>
            </a:r>
            <a:endParaRPr lang="en-US" altLang="zh-CN" sz="1600">
              <a:solidFill>
                <a:srgbClr val="262626"/>
              </a:solidFill>
              <a:latin typeface="Times New Roman" panose="02020603050405020304" pitchFamily="18" charset="0"/>
              <a:sym typeface="+mn-ea"/>
            </a:endParaRPr>
          </a:p>
          <a:p>
            <a:pPr marL="0" indent="457200"/>
            <a:r>
              <a:rPr lang="en-US" altLang="zh-CN" sz="1600">
                <a:solidFill>
                  <a:srgbClr val="262626"/>
                </a:solidFill>
                <a:latin typeface="Times New Roman" panose="02020603050405020304" pitchFamily="18" charset="0"/>
                <a:sym typeface="+mn-ea"/>
              </a:rPr>
              <a:t>return half*half*numbers if ex%2==1 else half*half</a:t>
            </a:r>
            <a:endParaRPr lang="en-US" altLang="zh-CN" sz="1600">
              <a:solidFill>
                <a:srgbClr val="262626"/>
              </a:solidFill>
              <a:latin typeface="Times New Roman" panose="02020603050405020304" pitchFamily="18" charset="0"/>
              <a:sym typeface="+mn-ea"/>
            </a:endParaRPr>
          </a:p>
          <a:p>
            <a:pPr marL="457200" lvl="1" indent="457200"/>
            <a:endParaRPr lang="en-US" altLang="zh-CN" sz="1600">
              <a:solidFill>
                <a:srgbClr val="262626"/>
              </a:solidFill>
              <a:latin typeface="Times New Roman" panose="02020603050405020304" pitchFamily="18" charset="0"/>
              <a:sym typeface="+mn-ea"/>
            </a:endParaRPr>
          </a:p>
        </p:txBody>
      </p:sp>
      <p:sp>
        <p:nvSpPr>
          <p:cNvPr id="20" name="文本框 19"/>
          <p:cNvSpPr txBox="1"/>
          <p:nvPr/>
        </p:nvSpPr>
        <p:spPr>
          <a:xfrm>
            <a:off x="894715" y="2419985"/>
            <a:ext cx="4572000" cy="829945"/>
          </a:xfrm>
          <a:prstGeom prst="rect">
            <a:avLst/>
          </a:prstGeom>
          <a:noFill/>
        </p:spPr>
        <p:txBody>
          <a:bodyPr wrap="square" rtlCol="0" anchor="t">
            <a:spAutoFit/>
          </a:bodyPr>
          <a:p>
            <a:pPr marL="0" indent="457200"/>
            <a:r>
              <a:rPr lang="en-US" altLang="zh-CN" sz="1600">
                <a:solidFill>
                  <a:srgbClr val="262626"/>
                </a:solidFill>
                <a:latin typeface="Times New Roman" panose="02020603050405020304" pitchFamily="18" charset="0"/>
                <a:sym typeface="+mn-ea"/>
              </a:rPr>
              <a:t>if ex&lt;0:</a:t>
            </a:r>
            <a:endParaRPr lang="en-US" altLang="zh-CN" sz="1600">
              <a:solidFill>
                <a:srgbClr val="262626"/>
              </a:solidFill>
              <a:latin typeface="Times New Roman" panose="02020603050405020304" pitchFamily="18" charset="0"/>
              <a:sym typeface="+mn-ea"/>
            </a:endParaRPr>
          </a:p>
          <a:p>
            <a:pPr marL="457200" lvl="1" indent="457200"/>
            <a:r>
              <a:rPr lang="en-US" altLang="zh-CN" sz="1600" b="0" i="0">
                <a:solidFill>
                  <a:srgbClr val="262626"/>
                </a:solidFill>
                <a:latin typeface="Times New Roman" panose="02020603050405020304" pitchFamily="18" charset="0"/>
              </a:rPr>
              <a:t>ex=-ex</a:t>
            </a:r>
            <a:endParaRPr lang="en-US" altLang="zh-CN" sz="1600" b="0" i="0">
              <a:solidFill>
                <a:srgbClr val="262626"/>
              </a:solidFill>
              <a:latin typeface="Times New Roman" panose="02020603050405020304" pitchFamily="18" charset="0"/>
            </a:endParaRPr>
          </a:p>
          <a:p>
            <a:pPr marL="457200" lvl="1" indent="457200"/>
            <a:r>
              <a:rPr lang="en-US" altLang="zh-CN" sz="1600">
                <a:solidFill>
                  <a:srgbClr val="262626"/>
                </a:solidFill>
                <a:latin typeface="Times New Roman" panose="02020603050405020304" pitchFamily="18" charset="0"/>
                <a:sym typeface="+mn-ea"/>
              </a:rPr>
              <a:t>numbers = 1/numbers</a:t>
            </a:r>
            <a:endParaRPr lang="en-US" altLang="zh-CN" sz="1600">
              <a:solidFill>
                <a:srgbClr val="262626"/>
              </a:solidFill>
              <a:latin typeface="Times New Roman" panose="02020603050405020304" pitchFamily="18" charset="0"/>
              <a:sym typeface="+mn-ea"/>
            </a:endParaRPr>
          </a:p>
        </p:txBody>
      </p:sp>
      <p:sp>
        <p:nvSpPr>
          <p:cNvPr id="21" name="文本框 20"/>
          <p:cNvSpPr txBox="1"/>
          <p:nvPr/>
        </p:nvSpPr>
        <p:spPr>
          <a:xfrm>
            <a:off x="756920" y="5061585"/>
            <a:ext cx="8030210" cy="695325"/>
          </a:xfrm>
          <a:prstGeom prst="rect">
            <a:avLst/>
          </a:prstGeom>
          <a:noFill/>
        </p:spPr>
        <p:txBody>
          <a:bodyPr wrap="square" rtlCol="0">
            <a:noAutofit/>
          </a:bodyPr>
          <a:p>
            <a:r>
              <a:rPr lang="zh-CN" altLang="en-US"/>
              <a:t>再添加一个判断，如果指数是负数就可以，转换成整数，底数转换成</a:t>
            </a:r>
            <a:r>
              <a:rPr lang="zh-CN" altLang="en-US"/>
              <a:t>倒数。</a:t>
            </a:r>
            <a:endParaRPr lang="zh-CN" altLang="en-US"/>
          </a:p>
          <a:p>
            <a:r>
              <a:rPr lang="zh-CN" altLang="en-US">
                <a:solidFill>
                  <a:srgbClr val="FF0000"/>
                </a:solidFill>
              </a:rPr>
              <a:t>思考是否还有其他的思路？</a:t>
            </a:r>
            <a:endParaRPr lang="zh-CN"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0" grpId="1"/>
      <p:bldP spid="21" grpId="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3.3.2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5543550" cy="3810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三、</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Pow</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函数的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二进制实现</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2" name="文本框 1"/>
          <p:cNvSpPr txBox="1"/>
          <p:nvPr/>
        </p:nvSpPr>
        <p:spPr>
          <a:xfrm>
            <a:off x="1979930" y="3213100"/>
            <a:ext cx="5105400" cy="3399155"/>
          </a:xfrm>
          <a:prstGeom prst="rect">
            <a:avLst/>
          </a:prstGeom>
          <a:noFill/>
        </p:spPr>
        <p:txBody>
          <a:bodyPr wrap="square" rtlCol="0" anchor="t">
            <a:noAutofit/>
          </a:bodyPr>
          <a:p>
            <a:r>
              <a:rPr lang="en-US" altLang="zh-CN">
                <a:latin typeface="Times New Roman" panose="02020603050405020304" pitchFamily="18" charset="0"/>
                <a:cs typeface="Times New Roman" panose="02020603050405020304" pitchFamily="18" charset="0"/>
              </a:rPr>
              <a:t>def pow2(number:int,exponent:int)-&gt;int: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if exponent&lt;0: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exponent = -exponent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number = 1/number</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lowNum = number</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res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while exponent&gt;0: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if exponent%2==1: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res = lowNum * res</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exponent = exponent // 2</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lowNum = lowNum * lowNum</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res</a:t>
            </a:r>
            <a:endParaRPr lang="en-US" altLang="zh-CN">
              <a:latin typeface="Times New Roman" panose="02020603050405020304" pitchFamily="18" charset="0"/>
              <a:cs typeface="Times New Roman" panose="02020603050405020304" pitchFamily="18" charset="0"/>
            </a:endParaRPr>
          </a:p>
        </p:txBody>
      </p:sp>
      <p:graphicFrame>
        <p:nvGraphicFramePr>
          <p:cNvPr id="4" name="表格 3"/>
          <p:cNvGraphicFramePr/>
          <p:nvPr/>
        </p:nvGraphicFramePr>
        <p:xfrm>
          <a:off x="1331595" y="2277110"/>
          <a:ext cx="6400165" cy="381000"/>
        </p:xfrm>
        <a:graphic>
          <a:graphicData uri="http://schemas.openxmlformats.org/drawingml/2006/table">
            <a:tbl>
              <a:tblPr firstRow="1" bandRow="1">
                <a:tableStyleId>{5C22544A-7EE6-4342-B048-85BDC9FD1C3A}</a:tableStyleId>
              </a:tblPr>
              <a:tblGrid>
                <a:gridCol w="710565"/>
                <a:gridCol w="710565"/>
                <a:gridCol w="710565"/>
                <a:gridCol w="710565"/>
                <a:gridCol w="710565"/>
                <a:gridCol w="710565"/>
                <a:gridCol w="710565"/>
                <a:gridCol w="710565"/>
                <a:gridCol w="710565"/>
              </a:tblGrid>
              <a:tr h="381000">
                <a:tc>
                  <a:txBody>
                    <a:bodyPr/>
                    <a:p>
                      <a:pPr>
                        <a:buNone/>
                      </a:pPr>
                      <a:r>
                        <a:rPr lang="en-US" altLang="zh-CN">
                          <a:solidFill>
                            <a:schemeClr val="tx1"/>
                          </a:solidFill>
                          <a:latin typeface="Times New Roman" panose="02020603050405020304" pitchFamily="18" charset="0"/>
                          <a:cs typeface="Times New Roman" panose="02020603050405020304" pitchFamily="18" charset="0"/>
                        </a:rPr>
                        <a:t>0</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0</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0</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0</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0</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0</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0</a:t>
                      </a:r>
                      <a:endParaRPr lang="en-US" altLang="zh-CN">
                        <a:solidFill>
                          <a:schemeClr val="tx1"/>
                        </a:solidFill>
                        <a:latin typeface="Times New Roman" panose="02020603050405020304" pitchFamily="18" charset="0"/>
                        <a:cs typeface="Times New Roman" panose="02020603050405020304" pitchFamily="18" charset="0"/>
                      </a:endParaRPr>
                    </a:p>
                  </a:txBody>
                  <a:tcPr/>
                </a:tc>
              </a:tr>
            </a:tbl>
          </a:graphicData>
        </a:graphic>
      </p:graphicFrame>
      <p:sp>
        <p:nvSpPr>
          <p:cNvPr id="6" name="文本框 5"/>
          <p:cNvSpPr txBox="1"/>
          <p:nvPr/>
        </p:nvSpPr>
        <p:spPr>
          <a:xfrm>
            <a:off x="1331595" y="1938020"/>
            <a:ext cx="2281555" cy="368300"/>
          </a:xfrm>
          <a:prstGeom prst="rect">
            <a:avLst/>
          </a:prstGeom>
          <a:noFill/>
        </p:spPr>
        <p:txBody>
          <a:bodyPr wrap="square" rtlCol="0">
            <a:spAutoFit/>
          </a:bodyPr>
          <a:p>
            <a:r>
              <a:rPr lang="zh-CN" altLang="en-US"/>
              <a:t>例如：</a:t>
            </a:r>
            <a:r>
              <a:rPr lang="en-US" altLang="zh-CN">
                <a:latin typeface="Times New Roman" panose="02020603050405020304" pitchFamily="18" charset="0"/>
                <a:cs typeface="Times New Roman" panose="02020603050405020304" pitchFamily="18" charset="0"/>
              </a:rPr>
              <a:t>3</a:t>
            </a:r>
            <a:r>
              <a:rPr lang="en-US" altLang="zh-CN" baseline="30000">
                <a:latin typeface="Times New Roman" panose="02020603050405020304" pitchFamily="18" charset="0"/>
                <a:cs typeface="Times New Roman" panose="02020603050405020304" pitchFamily="18" charset="0"/>
              </a:rPr>
              <a:t>10</a:t>
            </a:r>
            <a:r>
              <a:rPr lang="zh-CN" altLang="en-US"/>
              <a:t>的</a:t>
            </a:r>
            <a:r>
              <a:rPr lang="zh-CN" altLang="en-US"/>
              <a:t>幂</a:t>
            </a:r>
            <a:endParaRPr lang="zh-CN" altLang="en-US"/>
          </a:p>
        </p:txBody>
      </p:sp>
      <p:graphicFrame>
        <p:nvGraphicFramePr>
          <p:cNvPr id="7" name="表格 6"/>
          <p:cNvGraphicFramePr/>
          <p:nvPr/>
        </p:nvGraphicFramePr>
        <p:xfrm>
          <a:off x="1331595" y="2808605"/>
          <a:ext cx="6400165" cy="381000"/>
        </p:xfrm>
        <a:graphic>
          <a:graphicData uri="http://schemas.openxmlformats.org/drawingml/2006/table">
            <a:tbl>
              <a:tblPr firstRow="1" bandRow="1">
                <a:tableStyleId>{5C22544A-7EE6-4342-B048-85BDC9FD1C3A}</a:tableStyleId>
              </a:tblPr>
              <a:tblGrid>
                <a:gridCol w="710565"/>
                <a:gridCol w="710565"/>
                <a:gridCol w="710565"/>
                <a:gridCol w="710565"/>
                <a:gridCol w="710565"/>
                <a:gridCol w="710565"/>
                <a:gridCol w="710565"/>
                <a:gridCol w="710565"/>
                <a:gridCol w="710565"/>
              </a:tblGrid>
              <a:tr h="381000">
                <a:tc>
                  <a:txBody>
                    <a:bodyPr/>
                    <a:p>
                      <a:pPr>
                        <a:buNone/>
                      </a:pPr>
                      <a:r>
                        <a:rPr lang="en-US" altLang="zh-CN" sz="1800">
                          <a:solidFill>
                            <a:schemeClr val="tx1"/>
                          </a:solidFill>
                          <a:latin typeface="Times New Roman" panose="02020603050405020304" pitchFamily="18" charset="0"/>
                          <a:cs typeface="Times New Roman" panose="02020603050405020304" pitchFamily="18" charset="0"/>
                          <a:sym typeface="+mn-ea"/>
                        </a:rPr>
                        <a:t>3</a:t>
                      </a:r>
                      <a:r>
                        <a:rPr lang="en-US" altLang="zh-CN" sz="1800" baseline="30000">
                          <a:solidFill>
                            <a:schemeClr val="tx1"/>
                          </a:solidFill>
                          <a:latin typeface="Times New Roman" panose="02020603050405020304" pitchFamily="18" charset="0"/>
                          <a:cs typeface="Times New Roman" panose="02020603050405020304" pitchFamily="18" charset="0"/>
                          <a:sym typeface="+mn-ea"/>
                        </a:rPr>
                        <a:t>256</a:t>
                      </a:r>
                      <a:endParaRPr lang="zh-CN" altLang="en-US"/>
                    </a:p>
                  </a:txBody>
                  <a:tcPr/>
                </a:tc>
                <a:tc>
                  <a:txBody>
                    <a:bodyPr/>
                    <a:p>
                      <a:pPr>
                        <a:buNone/>
                      </a:pPr>
                      <a:r>
                        <a:rPr lang="en-US" altLang="zh-CN" sz="1800">
                          <a:solidFill>
                            <a:schemeClr val="tx1"/>
                          </a:solidFill>
                          <a:latin typeface="Times New Roman" panose="02020603050405020304" pitchFamily="18" charset="0"/>
                          <a:cs typeface="Times New Roman" panose="02020603050405020304" pitchFamily="18" charset="0"/>
                          <a:sym typeface="+mn-ea"/>
                        </a:rPr>
                        <a:t>3</a:t>
                      </a:r>
                      <a:r>
                        <a:rPr lang="en-US" altLang="zh-CN" sz="1800" baseline="30000">
                          <a:solidFill>
                            <a:schemeClr val="tx1"/>
                          </a:solidFill>
                          <a:latin typeface="Times New Roman" panose="02020603050405020304" pitchFamily="18" charset="0"/>
                          <a:cs typeface="Times New Roman" panose="02020603050405020304" pitchFamily="18" charset="0"/>
                          <a:sym typeface="+mn-ea"/>
                        </a:rPr>
                        <a:t>128</a:t>
                      </a:r>
                      <a:endParaRPr lang="zh-CN" altLang="en-US"/>
                    </a:p>
                  </a:txBody>
                  <a:tcPr/>
                </a:tc>
                <a:tc>
                  <a:txBody>
                    <a:bodyPr/>
                    <a:p>
                      <a:pPr>
                        <a:buNone/>
                      </a:pPr>
                      <a:r>
                        <a:rPr lang="en-US" altLang="zh-CN" sz="1800">
                          <a:solidFill>
                            <a:schemeClr val="tx1"/>
                          </a:solidFill>
                          <a:latin typeface="Times New Roman" panose="02020603050405020304" pitchFamily="18" charset="0"/>
                          <a:cs typeface="Times New Roman" panose="02020603050405020304" pitchFamily="18" charset="0"/>
                          <a:sym typeface="+mn-ea"/>
                        </a:rPr>
                        <a:t>3</a:t>
                      </a:r>
                      <a:r>
                        <a:rPr lang="en-US" altLang="zh-CN" sz="1800" baseline="30000">
                          <a:solidFill>
                            <a:schemeClr val="tx1"/>
                          </a:solidFill>
                          <a:latin typeface="Times New Roman" panose="02020603050405020304" pitchFamily="18" charset="0"/>
                          <a:cs typeface="Times New Roman" panose="02020603050405020304" pitchFamily="18" charset="0"/>
                          <a:sym typeface="+mn-ea"/>
                        </a:rPr>
                        <a:t>64</a:t>
                      </a:r>
                      <a:endParaRPr lang="zh-CN" altLang="en-US"/>
                    </a:p>
                  </a:txBody>
                  <a:tcPr/>
                </a:tc>
                <a:tc>
                  <a:txBody>
                    <a:bodyPr/>
                    <a:p>
                      <a:pPr>
                        <a:buNone/>
                      </a:pPr>
                      <a:r>
                        <a:rPr lang="en-US" altLang="zh-CN" sz="1800">
                          <a:solidFill>
                            <a:schemeClr val="tx1"/>
                          </a:solidFill>
                          <a:latin typeface="Times New Roman" panose="02020603050405020304" pitchFamily="18" charset="0"/>
                          <a:cs typeface="Times New Roman" panose="02020603050405020304" pitchFamily="18" charset="0"/>
                          <a:sym typeface="+mn-ea"/>
                        </a:rPr>
                        <a:t>3</a:t>
                      </a:r>
                      <a:r>
                        <a:rPr lang="en-US" altLang="zh-CN" sz="1800" baseline="30000">
                          <a:solidFill>
                            <a:schemeClr val="tx1"/>
                          </a:solidFill>
                          <a:latin typeface="Times New Roman" panose="02020603050405020304" pitchFamily="18" charset="0"/>
                          <a:cs typeface="Times New Roman" panose="02020603050405020304" pitchFamily="18" charset="0"/>
                          <a:sym typeface="+mn-ea"/>
                        </a:rPr>
                        <a:t>32</a:t>
                      </a:r>
                      <a:endParaRPr lang="zh-CN" altLang="en-US"/>
                    </a:p>
                  </a:txBody>
                  <a:tcPr/>
                </a:tc>
                <a:tc>
                  <a:txBody>
                    <a:bodyPr/>
                    <a:p>
                      <a:pPr>
                        <a:buNone/>
                      </a:pPr>
                      <a:r>
                        <a:rPr lang="en-US" altLang="zh-CN" sz="1800">
                          <a:solidFill>
                            <a:schemeClr val="tx1"/>
                          </a:solidFill>
                          <a:latin typeface="Times New Roman" panose="02020603050405020304" pitchFamily="18" charset="0"/>
                          <a:cs typeface="Times New Roman" panose="02020603050405020304" pitchFamily="18" charset="0"/>
                          <a:sym typeface="+mn-ea"/>
                        </a:rPr>
                        <a:t>3</a:t>
                      </a:r>
                      <a:r>
                        <a:rPr lang="en-US" altLang="zh-CN" sz="1800" baseline="30000">
                          <a:solidFill>
                            <a:schemeClr val="tx1"/>
                          </a:solidFill>
                          <a:latin typeface="Times New Roman" panose="02020603050405020304" pitchFamily="18" charset="0"/>
                          <a:cs typeface="Times New Roman" panose="02020603050405020304" pitchFamily="18" charset="0"/>
                          <a:sym typeface="+mn-ea"/>
                        </a:rPr>
                        <a:t>16</a:t>
                      </a:r>
                      <a:endParaRPr lang="zh-CN" altLang="en-US"/>
                    </a:p>
                  </a:txBody>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r>
                        <a:rPr lang="en-US" altLang="zh-CN" baseline="30000">
                          <a:solidFill>
                            <a:schemeClr val="tx1"/>
                          </a:solidFill>
                          <a:latin typeface="Times New Roman" panose="02020603050405020304" pitchFamily="18" charset="0"/>
                          <a:cs typeface="Times New Roman" panose="02020603050405020304" pitchFamily="18" charset="0"/>
                        </a:rPr>
                        <a:t>8</a:t>
                      </a:r>
                      <a:endParaRPr lang="en-US" altLang="zh-CN" baseline="30000">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r>
                        <a:rPr lang="en-US" altLang="zh-CN" baseline="30000">
                          <a:solidFill>
                            <a:schemeClr val="tx1"/>
                          </a:solidFill>
                          <a:latin typeface="Times New Roman" panose="02020603050405020304" pitchFamily="18" charset="0"/>
                          <a:cs typeface="Times New Roman" panose="02020603050405020304" pitchFamily="18" charset="0"/>
                        </a:rPr>
                        <a:t>4</a:t>
                      </a:r>
                      <a:endParaRPr lang="en-US" altLang="zh-CN" baseline="30000">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r>
                        <a:rPr lang="en-US" altLang="zh-CN" baseline="30000">
                          <a:solidFill>
                            <a:schemeClr val="tx1"/>
                          </a:solidFill>
                          <a:latin typeface="Times New Roman" panose="02020603050405020304" pitchFamily="18" charset="0"/>
                          <a:cs typeface="Times New Roman" panose="02020603050405020304" pitchFamily="18" charset="0"/>
                        </a:rPr>
                        <a:t>2</a:t>
                      </a:r>
                      <a:endParaRPr lang="en-US" altLang="zh-CN" baseline="30000">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r>
                        <a:rPr lang="en-US" altLang="zh-CN" baseline="30000">
                          <a:solidFill>
                            <a:schemeClr val="tx1"/>
                          </a:solidFill>
                          <a:latin typeface="Times New Roman" panose="02020603050405020304" pitchFamily="18" charset="0"/>
                          <a:cs typeface="Times New Roman" panose="02020603050405020304" pitchFamily="18" charset="0"/>
                        </a:rPr>
                        <a:t>1</a:t>
                      </a:r>
                      <a:endParaRPr lang="en-US" altLang="zh-CN" baseline="30000">
                        <a:solidFill>
                          <a:schemeClr val="tx1"/>
                        </a:solidFill>
                        <a:latin typeface="Times New Roman" panose="02020603050405020304" pitchFamily="18" charset="0"/>
                        <a:cs typeface="Times New Roman" panose="02020603050405020304" pitchFamily="18" charset="0"/>
                      </a:endParaRPr>
                    </a:p>
                  </a:txBody>
                  <a:tcPr/>
                </a:tc>
              </a:tr>
            </a:tbl>
          </a:graphicData>
        </a:graphic>
      </p:graphicFrame>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4" y="1844824"/>
            <a:ext cx="860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例</a:t>
            </a:r>
            <a:r>
              <a:rPr lang="en-US" altLang="zh-CN" sz="2400" dirty="0">
                <a:solidFill>
                  <a:srgbClr val="080808"/>
                </a:solidFill>
                <a:uFillTx/>
                <a:latin typeface="Times New Roman" panose="02020603050405020304" pitchFamily="18" charset="0"/>
              </a:rPr>
              <a:t>3.7】</a:t>
            </a:r>
            <a:r>
              <a:rPr lang="zh-CN" altLang="en-US" sz="2400" dirty="0">
                <a:solidFill>
                  <a:srgbClr val="080808"/>
                </a:solidFill>
                <a:uFillTx/>
                <a:latin typeface="Times New Roman" panose="02020603050405020304" pitchFamily="18" charset="0"/>
              </a:rPr>
              <a:t>给定若干个整数，要求使用分治算法求出最大值和最小值。</a:t>
            </a:r>
            <a:endParaRPr lang="zh-CN" altLang="en-US" sz="2400" dirty="0">
              <a:solidFill>
                <a:srgbClr val="080808"/>
              </a:solidFill>
              <a:uFillTx/>
              <a:latin typeface="Times New Roman" panose="02020603050405020304" pitchFamily="18" charset="0"/>
            </a:endParaRPr>
          </a:p>
        </p:txBody>
      </p:sp>
      <p:sp>
        <p:nvSpPr>
          <p:cNvPr id="3" name="Text Box 4"/>
          <p:cNvSpPr txBox="1">
            <a:spLocks noChangeArrowheads="1"/>
          </p:cNvSpPr>
          <p:nvPr/>
        </p:nvSpPr>
        <p:spPr bwMode="auto">
          <a:xfrm>
            <a:off x="285020" y="2872456"/>
            <a:ext cx="860425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宋体" panose="02010600030101010101" pitchFamily="2" charset="-122"/>
              </a:rPr>
              <a:t>解题思路：采用分治策略，当数据序列中只有一个元素时候，直接返回最大值和最小值。否则对数组进行拆分分，分别找到拆分两个数组的最大值和最小值，然后在筛选出整个数组的最大值和</a:t>
            </a:r>
            <a:r>
              <a:rPr lang="zh-CN" altLang="en-US" sz="2400" dirty="0">
                <a:solidFill>
                  <a:srgbClr val="080808"/>
                </a:solidFill>
                <a:latin typeface="宋体" panose="02010600030101010101" pitchFamily="2" charset="-122"/>
              </a:rPr>
              <a:t>最小值。</a:t>
            </a:r>
            <a:endParaRPr lang="zh-CN" altLang="en-US" sz="2400" dirty="0">
              <a:solidFill>
                <a:srgbClr val="080808"/>
              </a:solidFill>
              <a:latin typeface="宋体" panose="02010600030101010101" pitchFamily="2" charset="-122"/>
            </a:endParaRPr>
          </a:p>
        </p:txBody>
      </p:sp>
      <p:sp>
        <p:nvSpPr>
          <p:cNvPr id="5" name="矩形 4"/>
          <p:cNvSpPr/>
          <p:nvPr/>
        </p:nvSpPr>
        <p:spPr>
          <a:xfrm>
            <a:off x="539279" y="1052736"/>
            <a:ext cx="340614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a:t>
            </a:r>
            <a:r>
              <a:rPr lang="zh-CN" altLang="en-US" sz="2800" b="1" dirty="0">
                <a:solidFill>
                  <a:srgbClr val="0000FF"/>
                </a:solidFill>
                <a:latin typeface="楷体" panose="02010609060101010101" pitchFamily="49" charset="-122"/>
                <a:ea typeface="楷体" panose="02010609060101010101" pitchFamily="49" charset="-122"/>
              </a:rPr>
              <a:t>设计案例</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279" y="1052736"/>
            <a:ext cx="340614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a:t>
            </a:r>
            <a:r>
              <a:rPr lang="zh-CN" altLang="en-US" sz="2800" b="1" dirty="0">
                <a:solidFill>
                  <a:srgbClr val="0000FF"/>
                </a:solidFill>
                <a:latin typeface="楷体" panose="02010609060101010101" pitchFamily="49" charset="-122"/>
                <a:ea typeface="楷体" panose="02010609060101010101" pitchFamily="49" charset="-122"/>
              </a:rPr>
              <a:t>设计案例</a:t>
            </a:r>
            <a:endParaRPr lang="zh-CN" altLang="en-US" sz="2800" b="1" dirty="0">
              <a:solidFill>
                <a:srgbClr val="0000FF"/>
              </a:solidFill>
              <a:latin typeface="楷体" panose="02010609060101010101" pitchFamily="49" charset="-122"/>
              <a:ea typeface="楷体" panose="02010609060101010101" pitchFamily="49" charset="-122"/>
            </a:endParaRPr>
          </a:p>
        </p:txBody>
      </p:sp>
      <p:graphicFrame>
        <p:nvGraphicFramePr>
          <p:cNvPr id="10" name="表格 9"/>
          <p:cNvGraphicFramePr/>
          <p:nvPr/>
        </p:nvGraphicFramePr>
        <p:xfrm>
          <a:off x="2222500" y="2470150"/>
          <a:ext cx="4320000" cy="37211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72110">
                <a:tc>
                  <a:txBody>
                    <a:bodyPr/>
                    <a:p>
                      <a:pPr>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10</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35</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19</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7" name="表格 6"/>
          <p:cNvGraphicFramePr/>
          <p:nvPr/>
        </p:nvGraphicFramePr>
        <p:xfrm>
          <a:off x="1574165" y="3723640"/>
          <a:ext cx="6400165"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10</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8" name="表格 7"/>
          <p:cNvGraphicFramePr/>
          <p:nvPr/>
        </p:nvGraphicFramePr>
        <p:xfrm>
          <a:off x="4526915" y="3075305"/>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19</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1" name="表格 10"/>
          <p:cNvGraphicFramePr/>
          <p:nvPr/>
        </p:nvGraphicFramePr>
        <p:xfrm>
          <a:off x="3302635" y="372364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35</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5" name="表格 14"/>
          <p:cNvGraphicFramePr/>
          <p:nvPr/>
        </p:nvGraphicFramePr>
        <p:xfrm>
          <a:off x="6182995" y="372364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600" dirty="0">
                          <a:solidFill>
                            <a:srgbClr val="080808"/>
                          </a:solidFill>
                          <a:latin typeface="Times New Roman" panose="02020603050405020304" pitchFamily="18" charset="0"/>
                          <a:sym typeface="+mn-ea"/>
                        </a:rPr>
                        <a:t>8</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19</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9" name="表格 18"/>
          <p:cNvGraphicFramePr/>
          <p:nvPr/>
        </p:nvGraphicFramePr>
        <p:xfrm>
          <a:off x="4455160" y="372364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1" name="表格 20"/>
          <p:cNvGraphicFramePr/>
          <p:nvPr/>
        </p:nvGraphicFramePr>
        <p:xfrm>
          <a:off x="2150110" y="3075305"/>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10</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35</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22" name="直接箭头连接符 21"/>
          <p:cNvCxnSpPr>
            <a:stCxn id="10" idx="2"/>
            <a:endCxn id="21" idx="0"/>
          </p:cNvCxnSpPr>
          <p:nvPr/>
        </p:nvCxnSpPr>
        <p:spPr>
          <a:xfrm flipH="1">
            <a:off x="3230245" y="2842260"/>
            <a:ext cx="1152525" cy="2330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4" name="直接箭头连接符 23"/>
          <p:cNvCxnSpPr>
            <a:stCxn id="10" idx="2"/>
            <a:endCxn id="8" idx="0"/>
          </p:cNvCxnSpPr>
          <p:nvPr/>
        </p:nvCxnSpPr>
        <p:spPr>
          <a:xfrm>
            <a:off x="4382770" y="2842260"/>
            <a:ext cx="1224280" cy="2330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5" name="直接箭头连接符 24"/>
          <p:cNvCxnSpPr>
            <a:stCxn id="21" idx="2"/>
            <a:endCxn id="7" idx="0"/>
          </p:cNvCxnSpPr>
          <p:nvPr/>
        </p:nvCxnSpPr>
        <p:spPr>
          <a:xfrm flipH="1">
            <a:off x="2114550" y="3456305"/>
            <a:ext cx="111569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7" name="直接箭头连接符 26"/>
          <p:cNvCxnSpPr>
            <a:stCxn id="8" idx="2"/>
            <a:endCxn id="19" idx="0"/>
          </p:cNvCxnSpPr>
          <p:nvPr/>
        </p:nvCxnSpPr>
        <p:spPr>
          <a:xfrm flipH="1">
            <a:off x="4995545" y="3456305"/>
            <a:ext cx="61150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9" name="直接箭头连接符 28"/>
          <p:cNvCxnSpPr>
            <a:stCxn id="21" idx="2"/>
            <a:endCxn id="11" idx="0"/>
          </p:cNvCxnSpPr>
          <p:nvPr/>
        </p:nvCxnSpPr>
        <p:spPr>
          <a:xfrm>
            <a:off x="3230245" y="3456305"/>
            <a:ext cx="61277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0" name="直接箭头连接符 29"/>
          <p:cNvCxnSpPr>
            <a:stCxn id="8" idx="2"/>
            <a:endCxn id="15" idx="0"/>
          </p:cNvCxnSpPr>
          <p:nvPr/>
        </p:nvCxnSpPr>
        <p:spPr>
          <a:xfrm>
            <a:off x="5607050" y="3456305"/>
            <a:ext cx="1116330"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graphicFrame>
        <p:nvGraphicFramePr>
          <p:cNvPr id="31" name="表格 30"/>
          <p:cNvGraphicFramePr/>
          <p:nvPr/>
        </p:nvGraphicFramePr>
        <p:xfrm>
          <a:off x="1430020" y="429958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3" name="表格 32"/>
          <p:cNvGraphicFramePr/>
          <p:nvPr/>
        </p:nvGraphicFramePr>
        <p:xfrm>
          <a:off x="2366645" y="429958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10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6" name="表格 35"/>
          <p:cNvGraphicFramePr/>
          <p:nvPr/>
        </p:nvGraphicFramePr>
        <p:xfrm>
          <a:off x="6830695" y="429958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19</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7" name="表格 36"/>
          <p:cNvGraphicFramePr/>
          <p:nvPr/>
        </p:nvGraphicFramePr>
        <p:xfrm>
          <a:off x="5859145" y="431609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8</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8" name="表格 37"/>
          <p:cNvGraphicFramePr/>
          <p:nvPr/>
        </p:nvGraphicFramePr>
        <p:xfrm>
          <a:off x="5247005" y="431609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25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9" name="表格 38"/>
          <p:cNvGraphicFramePr/>
          <p:nvPr/>
        </p:nvGraphicFramePr>
        <p:xfrm>
          <a:off x="4526915" y="431609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40" name="表格 39"/>
          <p:cNvGraphicFramePr/>
          <p:nvPr/>
        </p:nvGraphicFramePr>
        <p:xfrm>
          <a:off x="3014345" y="429958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35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41" name="表格 40"/>
          <p:cNvGraphicFramePr/>
          <p:nvPr/>
        </p:nvGraphicFramePr>
        <p:xfrm>
          <a:off x="3915410" y="431609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42" name="直接箭头连接符 41"/>
          <p:cNvCxnSpPr>
            <a:stCxn id="7" idx="2"/>
            <a:endCxn id="31" idx="0"/>
          </p:cNvCxnSpPr>
          <p:nvPr/>
        </p:nvCxnSpPr>
        <p:spPr>
          <a:xfrm flipH="1">
            <a:off x="1699895" y="4104640"/>
            <a:ext cx="414655"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3" name="直接箭头连接符 42"/>
          <p:cNvCxnSpPr>
            <a:stCxn id="7" idx="2"/>
            <a:endCxn id="33" idx="0"/>
          </p:cNvCxnSpPr>
          <p:nvPr/>
        </p:nvCxnSpPr>
        <p:spPr>
          <a:xfrm>
            <a:off x="2114550" y="4104640"/>
            <a:ext cx="52197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4" name="直接箭头连接符 43"/>
          <p:cNvCxnSpPr>
            <a:stCxn id="11" idx="2"/>
            <a:endCxn id="40" idx="0"/>
          </p:cNvCxnSpPr>
          <p:nvPr/>
        </p:nvCxnSpPr>
        <p:spPr>
          <a:xfrm flipH="1">
            <a:off x="3284220" y="4104640"/>
            <a:ext cx="55880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5" name="直接箭头连接符 44"/>
          <p:cNvCxnSpPr>
            <a:stCxn id="11" idx="2"/>
            <a:endCxn id="41" idx="0"/>
          </p:cNvCxnSpPr>
          <p:nvPr/>
        </p:nvCxnSpPr>
        <p:spPr>
          <a:xfrm>
            <a:off x="3843020" y="4104640"/>
            <a:ext cx="34226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6" name="直接箭头连接符 45"/>
          <p:cNvCxnSpPr>
            <a:stCxn id="19" idx="2"/>
            <a:endCxn id="39" idx="0"/>
          </p:cNvCxnSpPr>
          <p:nvPr/>
        </p:nvCxnSpPr>
        <p:spPr>
          <a:xfrm flipH="1">
            <a:off x="4796790" y="4104640"/>
            <a:ext cx="19875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7" name="直接箭头连接符 46"/>
          <p:cNvCxnSpPr>
            <a:stCxn id="19" idx="2"/>
            <a:endCxn id="38" idx="0"/>
          </p:cNvCxnSpPr>
          <p:nvPr/>
        </p:nvCxnSpPr>
        <p:spPr>
          <a:xfrm>
            <a:off x="4995545" y="4104640"/>
            <a:ext cx="52133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8" name="直接箭头连接符 47"/>
          <p:cNvCxnSpPr>
            <a:stCxn id="15" idx="2"/>
            <a:endCxn id="37" idx="0"/>
          </p:cNvCxnSpPr>
          <p:nvPr/>
        </p:nvCxnSpPr>
        <p:spPr>
          <a:xfrm flipH="1">
            <a:off x="6129020" y="4104640"/>
            <a:ext cx="594360"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50" name="直接箭头连接符 49"/>
          <p:cNvCxnSpPr>
            <a:stCxn id="15" idx="2"/>
            <a:endCxn id="36" idx="0"/>
          </p:cNvCxnSpPr>
          <p:nvPr/>
        </p:nvCxnSpPr>
        <p:spPr>
          <a:xfrm>
            <a:off x="6723380" y="4104640"/>
            <a:ext cx="37719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4" name="矩形 73"/>
          <p:cNvSpPr/>
          <p:nvPr/>
        </p:nvSpPr>
        <p:spPr>
          <a:xfrm>
            <a:off x="1183640" y="2229485"/>
            <a:ext cx="6397625" cy="2592070"/>
          </a:xfrm>
          <a:prstGeom prst="rect">
            <a:avLst/>
          </a:prstGeom>
          <a:noFill/>
          <a:ln w="28575" cap="flat" cmpd="sng" algn="ctr">
            <a:solidFill>
              <a:srgbClr val="FF0000"/>
            </a:solidFill>
            <a:prstDash val="sys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aphicFrame>
        <p:nvGraphicFramePr>
          <p:cNvPr id="52" name="表格 51"/>
          <p:cNvGraphicFramePr/>
          <p:nvPr/>
        </p:nvGraphicFramePr>
        <p:xfrm>
          <a:off x="1330960" y="2445385"/>
          <a:ext cx="1080135"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3" name="表格 52"/>
          <p:cNvGraphicFramePr/>
          <p:nvPr/>
        </p:nvGraphicFramePr>
        <p:xfrm>
          <a:off x="2699385" y="237363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4" name="表格 53"/>
          <p:cNvGraphicFramePr/>
          <p:nvPr/>
        </p:nvGraphicFramePr>
        <p:xfrm>
          <a:off x="4427855" y="237363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5" name="表格 54"/>
          <p:cNvGraphicFramePr/>
          <p:nvPr/>
        </p:nvGraphicFramePr>
        <p:xfrm>
          <a:off x="6371590" y="237363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8</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19</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6" name="表格 55"/>
          <p:cNvGraphicFramePr/>
          <p:nvPr/>
        </p:nvGraphicFramePr>
        <p:xfrm>
          <a:off x="1655445" y="309372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10</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35</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7" name="表格 56"/>
          <p:cNvGraphicFramePr/>
          <p:nvPr/>
        </p:nvGraphicFramePr>
        <p:xfrm>
          <a:off x="4859655" y="302133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19</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8" name="表格 57"/>
          <p:cNvGraphicFramePr/>
          <p:nvPr/>
        </p:nvGraphicFramePr>
        <p:xfrm>
          <a:off x="2376170" y="374142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10</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35</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19</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67" name="直接箭头连接符 66"/>
          <p:cNvCxnSpPr>
            <a:stCxn id="52" idx="2"/>
            <a:endCxn id="56" idx="0"/>
          </p:cNvCxnSpPr>
          <p:nvPr/>
        </p:nvCxnSpPr>
        <p:spPr>
          <a:xfrm>
            <a:off x="1871345" y="2826385"/>
            <a:ext cx="86423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8" name="直接箭头连接符 67"/>
          <p:cNvCxnSpPr>
            <a:stCxn id="53" idx="2"/>
            <a:endCxn id="56" idx="0"/>
          </p:cNvCxnSpPr>
          <p:nvPr/>
        </p:nvCxnSpPr>
        <p:spPr>
          <a:xfrm flipH="1">
            <a:off x="2735580" y="2754630"/>
            <a:ext cx="504190" cy="33909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9" name="直接箭头连接符 68"/>
          <p:cNvCxnSpPr>
            <a:stCxn id="54" idx="2"/>
            <a:endCxn id="57" idx="0"/>
          </p:cNvCxnSpPr>
          <p:nvPr/>
        </p:nvCxnSpPr>
        <p:spPr>
          <a:xfrm>
            <a:off x="4968240" y="2754630"/>
            <a:ext cx="971550"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1" name="直接箭头连接符 70"/>
          <p:cNvCxnSpPr>
            <a:stCxn id="56" idx="2"/>
            <a:endCxn id="58" idx="0"/>
          </p:cNvCxnSpPr>
          <p:nvPr/>
        </p:nvCxnSpPr>
        <p:spPr>
          <a:xfrm>
            <a:off x="2735580" y="3474720"/>
            <a:ext cx="1800860"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6" name="直接箭头连接符 75"/>
          <p:cNvCxnSpPr>
            <a:stCxn id="55" idx="2"/>
            <a:endCxn id="57" idx="0"/>
          </p:cNvCxnSpPr>
          <p:nvPr/>
        </p:nvCxnSpPr>
        <p:spPr>
          <a:xfrm flipH="1">
            <a:off x="5939790" y="2754630"/>
            <a:ext cx="972185"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7" name="直接箭头连接符 76"/>
          <p:cNvCxnSpPr>
            <a:stCxn id="57" idx="2"/>
            <a:endCxn id="58" idx="0"/>
          </p:cNvCxnSpPr>
          <p:nvPr/>
        </p:nvCxnSpPr>
        <p:spPr>
          <a:xfrm flipH="1">
            <a:off x="4536440" y="3402330"/>
            <a:ext cx="1403350" cy="33909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8" name="矩形 77"/>
          <p:cNvSpPr/>
          <p:nvPr/>
        </p:nvSpPr>
        <p:spPr>
          <a:xfrm>
            <a:off x="1259205" y="2229485"/>
            <a:ext cx="6322060" cy="2155190"/>
          </a:xfrm>
          <a:prstGeom prst="rect">
            <a:avLst/>
          </a:prstGeom>
          <a:noFill/>
          <a:ln w="28575" cap="flat" cmpd="sng" algn="ctr">
            <a:solidFill>
              <a:srgbClr val="0000FF"/>
            </a:solidFill>
            <a:prstDash val="sys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文本框 17"/>
          <p:cNvSpPr txBox="1"/>
          <p:nvPr/>
        </p:nvSpPr>
        <p:spPr>
          <a:xfrm>
            <a:off x="1187450" y="1584325"/>
            <a:ext cx="1188085"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min = 3</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max = 10</a:t>
            </a:r>
            <a:endParaRPr lang="en-US" altLang="zh-CN">
              <a:latin typeface="Times New Roman" panose="02020603050405020304" pitchFamily="18" charset="0"/>
              <a:cs typeface="Times New Roman" panose="02020603050405020304" pitchFamily="18" charset="0"/>
            </a:endParaRPr>
          </a:p>
        </p:txBody>
      </p:sp>
      <p:sp>
        <p:nvSpPr>
          <p:cNvPr id="20" name="文本框 19"/>
          <p:cNvSpPr txBox="1"/>
          <p:nvPr/>
        </p:nvSpPr>
        <p:spPr>
          <a:xfrm>
            <a:off x="2699385" y="1556385"/>
            <a:ext cx="1188085"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min = 6</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max = 35</a:t>
            </a:r>
            <a:endParaRPr lang="en-US" altLang="zh-CN">
              <a:latin typeface="Times New Roman" panose="02020603050405020304" pitchFamily="18" charset="0"/>
              <a:cs typeface="Times New Roman" panose="02020603050405020304" pitchFamily="18" charset="0"/>
            </a:endParaRPr>
          </a:p>
        </p:txBody>
      </p:sp>
      <p:sp>
        <p:nvSpPr>
          <p:cNvPr id="23" name="文本框 22"/>
          <p:cNvSpPr txBox="1"/>
          <p:nvPr/>
        </p:nvSpPr>
        <p:spPr>
          <a:xfrm>
            <a:off x="4283710" y="1584325"/>
            <a:ext cx="1188085"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min = 11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max = 25</a:t>
            </a:r>
            <a:endParaRPr lang="en-US" altLang="zh-CN">
              <a:latin typeface="Times New Roman" panose="02020603050405020304" pitchFamily="18" charset="0"/>
              <a:cs typeface="Times New Roman" panose="02020603050405020304" pitchFamily="18" charset="0"/>
            </a:endParaRPr>
          </a:p>
        </p:txBody>
      </p:sp>
      <p:sp>
        <p:nvSpPr>
          <p:cNvPr id="26" name="文本框 25"/>
          <p:cNvSpPr txBox="1"/>
          <p:nvPr/>
        </p:nvSpPr>
        <p:spPr>
          <a:xfrm>
            <a:off x="6299835" y="1556385"/>
            <a:ext cx="1188085"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min = 8</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max = 19</a:t>
            </a:r>
            <a:endParaRPr lang="en-US" altLang="zh-CN">
              <a:latin typeface="Times New Roman" panose="02020603050405020304" pitchFamily="18" charset="0"/>
              <a:cs typeface="Times New Roman" panose="02020603050405020304" pitchFamily="18" charset="0"/>
            </a:endParaRPr>
          </a:p>
        </p:txBody>
      </p:sp>
      <p:sp>
        <p:nvSpPr>
          <p:cNvPr id="28" name="文本框 27"/>
          <p:cNvSpPr txBox="1"/>
          <p:nvPr/>
        </p:nvSpPr>
        <p:spPr>
          <a:xfrm>
            <a:off x="35560" y="2924810"/>
            <a:ext cx="1188085"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min = 3</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max = 35</a:t>
            </a:r>
            <a:endParaRPr lang="en-US" altLang="zh-CN">
              <a:latin typeface="Times New Roman" panose="02020603050405020304" pitchFamily="18" charset="0"/>
              <a:cs typeface="Times New Roman" panose="02020603050405020304" pitchFamily="18" charset="0"/>
            </a:endParaRPr>
          </a:p>
        </p:txBody>
      </p:sp>
      <p:sp>
        <p:nvSpPr>
          <p:cNvPr id="32" name="文本框 31"/>
          <p:cNvSpPr txBox="1"/>
          <p:nvPr/>
        </p:nvSpPr>
        <p:spPr>
          <a:xfrm>
            <a:off x="7595870" y="2853055"/>
            <a:ext cx="1188085"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min = 8</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max = 25</a:t>
            </a:r>
            <a:endParaRPr lang="en-US" altLang="zh-CN">
              <a:latin typeface="Times New Roman" panose="02020603050405020304" pitchFamily="18" charset="0"/>
              <a:cs typeface="Times New Roman" panose="02020603050405020304" pitchFamily="18" charset="0"/>
            </a:endParaRPr>
          </a:p>
        </p:txBody>
      </p:sp>
      <p:sp>
        <p:nvSpPr>
          <p:cNvPr id="34" name="文本框 33"/>
          <p:cNvSpPr txBox="1"/>
          <p:nvPr/>
        </p:nvSpPr>
        <p:spPr>
          <a:xfrm>
            <a:off x="3851910" y="4436745"/>
            <a:ext cx="1188085"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min = 3</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max = 35</a:t>
            </a:r>
            <a:endParaRPr lang="en-US" altLang="zh-CN">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ppt_x"/>
                                          </p:val>
                                        </p:tav>
                                        <p:tav tm="100000">
                                          <p:val>
                                            <p:strVal val="#ppt_x"/>
                                          </p:val>
                                        </p:tav>
                                      </p:tavLst>
                                    </p:anim>
                                    <p:anim calcmode="lin" valueType="num">
                                      <p:cBhvr additive="base">
                                        <p:cTn id="36" dur="500" fill="hold"/>
                                        <p:tgtEl>
                                          <p:spTgt spid="2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ppt_x"/>
                                          </p:val>
                                        </p:tav>
                                        <p:tav tm="100000">
                                          <p:val>
                                            <p:strVal val="#ppt_x"/>
                                          </p:val>
                                        </p:tav>
                                      </p:tavLst>
                                    </p:anim>
                                    <p:anim calcmode="lin" valueType="num">
                                      <p:cBhvr additive="base">
                                        <p:cTn id="40" dur="500" fill="hold"/>
                                        <p:tgtEl>
                                          <p:spTgt spid="2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ppt_x"/>
                                          </p:val>
                                        </p:tav>
                                        <p:tav tm="100000">
                                          <p:val>
                                            <p:strVal val="#ppt_x"/>
                                          </p:val>
                                        </p:tav>
                                      </p:tavLst>
                                    </p:anim>
                                    <p:anim calcmode="lin" valueType="num">
                                      <p:cBhvr additive="base">
                                        <p:cTn id="48" dur="500" fill="hold"/>
                                        <p:tgtEl>
                                          <p:spTgt spid="27"/>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additive="base">
                                        <p:cTn id="55" dur="500" fill="hold"/>
                                        <p:tgtEl>
                                          <p:spTgt spid="30"/>
                                        </p:tgtEl>
                                        <p:attrNameLst>
                                          <p:attrName>ppt_x</p:attrName>
                                        </p:attrNameLst>
                                      </p:cBhvr>
                                      <p:tavLst>
                                        <p:tav tm="0">
                                          <p:val>
                                            <p:strVal val="#ppt_x"/>
                                          </p:val>
                                        </p:tav>
                                        <p:tav tm="100000">
                                          <p:val>
                                            <p:strVal val="#ppt_x"/>
                                          </p:val>
                                        </p:tav>
                                      </p:tavLst>
                                    </p:anim>
                                    <p:anim calcmode="lin" valueType="num">
                                      <p:cBhvr additive="base">
                                        <p:cTn id="56" dur="500" fill="hold"/>
                                        <p:tgtEl>
                                          <p:spTgt spid="30"/>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anim calcmode="lin" valueType="num">
                                      <p:cBhvr additive="base">
                                        <p:cTn id="59" dur="500" fill="hold"/>
                                        <p:tgtEl>
                                          <p:spTgt spid="31"/>
                                        </p:tgtEl>
                                        <p:attrNameLst>
                                          <p:attrName>ppt_x</p:attrName>
                                        </p:attrNameLst>
                                      </p:cBhvr>
                                      <p:tavLst>
                                        <p:tav tm="0">
                                          <p:val>
                                            <p:strVal val="#ppt_x"/>
                                          </p:val>
                                        </p:tav>
                                        <p:tav tm="100000">
                                          <p:val>
                                            <p:strVal val="#ppt_x"/>
                                          </p:val>
                                        </p:tav>
                                      </p:tavLst>
                                    </p:anim>
                                    <p:anim calcmode="lin" valueType="num">
                                      <p:cBhvr additive="base">
                                        <p:cTn id="60" dur="500" fill="hold"/>
                                        <p:tgtEl>
                                          <p:spTgt spid="31"/>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3"/>
                                        </p:tgtEl>
                                        <p:attrNameLst>
                                          <p:attrName>style.visibility</p:attrName>
                                        </p:attrNameLst>
                                      </p:cBhvr>
                                      <p:to>
                                        <p:strVal val="visible"/>
                                      </p:to>
                                    </p:set>
                                    <p:anim calcmode="lin" valueType="num">
                                      <p:cBhvr additive="base">
                                        <p:cTn id="63" dur="500" fill="hold"/>
                                        <p:tgtEl>
                                          <p:spTgt spid="33"/>
                                        </p:tgtEl>
                                        <p:attrNameLst>
                                          <p:attrName>ppt_x</p:attrName>
                                        </p:attrNameLst>
                                      </p:cBhvr>
                                      <p:tavLst>
                                        <p:tav tm="0">
                                          <p:val>
                                            <p:strVal val="#ppt_x"/>
                                          </p:val>
                                        </p:tav>
                                        <p:tav tm="100000">
                                          <p:val>
                                            <p:strVal val="#ppt_x"/>
                                          </p:val>
                                        </p:tav>
                                      </p:tavLst>
                                    </p:anim>
                                    <p:anim calcmode="lin" valueType="num">
                                      <p:cBhvr additive="base">
                                        <p:cTn id="64" dur="500" fill="hold"/>
                                        <p:tgtEl>
                                          <p:spTgt spid="33"/>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additive="base">
                                        <p:cTn id="67" dur="500" fill="hold"/>
                                        <p:tgtEl>
                                          <p:spTgt spid="36"/>
                                        </p:tgtEl>
                                        <p:attrNameLst>
                                          <p:attrName>ppt_x</p:attrName>
                                        </p:attrNameLst>
                                      </p:cBhvr>
                                      <p:tavLst>
                                        <p:tav tm="0">
                                          <p:val>
                                            <p:strVal val="#ppt_x"/>
                                          </p:val>
                                        </p:tav>
                                        <p:tav tm="100000">
                                          <p:val>
                                            <p:strVal val="#ppt_x"/>
                                          </p:val>
                                        </p:tav>
                                      </p:tavLst>
                                    </p:anim>
                                    <p:anim calcmode="lin" valueType="num">
                                      <p:cBhvr additive="base">
                                        <p:cTn id="68" dur="500" fill="hold"/>
                                        <p:tgtEl>
                                          <p:spTgt spid="36"/>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additive="base">
                                        <p:cTn id="71" dur="500" fill="hold"/>
                                        <p:tgtEl>
                                          <p:spTgt spid="37"/>
                                        </p:tgtEl>
                                        <p:attrNameLst>
                                          <p:attrName>ppt_x</p:attrName>
                                        </p:attrNameLst>
                                      </p:cBhvr>
                                      <p:tavLst>
                                        <p:tav tm="0">
                                          <p:val>
                                            <p:strVal val="#ppt_x"/>
                                          </p:val>
                                        </p:tav>
                                        <p:tav tm="100000">
                                          <p:val>
                                            <p:strVal val="#ppt_x"/>
                                          </p:val>
                                        </p:tav>
                                      </p:tavLst>
                                    </p:anim>
                                    <p:anim calcmode="lin" valueType="num">
                                      <p:cBhvr additive="base">
                                        <p:cTn id="72" dur="500" fill="hold"/>
                                        <p:tgtEl>
                                          <p:spTgt spid="37"/>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8"/>
                                        </p:tgtEl>
                                        <p:attrNameLst>
                                          <p:attrName>style.visibility</p:attrName>
                                        </p:attrNameLst>
                                      </p:cBhvr>
                                      <p:to>
                                        <p:strVal val="visible"/>
                                      </p:to>
                                    </p:set>
                                    <p:anim calcmode="lin" valueType="num">
                                      <p:cBhvr additive="base">
                                        <p:cTn id="75" dur="500" fill="hold"/>
                                        <p:tgtEl>
                                          <p:spTgt spid="38"/>
                                        </p:tgtEl>
                                        <p:attrNameLst>
                                          <p:attrName>ppt_x</p:attrName>
                                        </p:attrNameLst>
                                      </p:cBhvr>
                                      <p:tavLst>
                                        <p:tav tm="0">
                                          <p:val>
                                            <p:strVal val="#ppt_x"/>
                                          </p:val>
                                        </p:tav>
                                        <p:tav tm="100000">
                                          <p:val>
                                            <p:strVal val="#ppt_x"/>
                                          </p:val>
                                        </p:tav>
                                      </p:tavLst>
                                    </p:anim>
                                    <p:anim calcmode="lin" valueType="num">
                                      <p:cBhvr additive="base">
                                        <p:cTn id="76" dur="500" fill="hold"/>
                                        <p:tgtEl>
                                          <p:spTgt spid="38"/>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9"/>
                                        </p:tgtEl>
                                        <p:attrNameLst>
                                          <p:attrName>style.visibility</p:attrName>
                                        </p:attrNameLst>
                                      </p:cBhvr>
                                      <p:to>
                                        <p:strVal val="visible"/>
                                      </p:to>
                                    </p:set>
                                    <p:anim calcmode="lin" valueType="num">
                                      <p:cBhvr additive="base">
                                        <p:cTn id="79" dur="500" fill="hold"/>
                                        <p:tgtEl>
                                          <p:spTgt spid="39"/>
                                        </p:tgtEl>
                                        <p:attrNameLst>
                                          <p:attrName>ppt_x</p:attrName>
                                        </p:attrNameLst>
                                      </p:cBhvr>
                                      <p:tavLst>
                                        <p:tav tm="0">
                                          <p:val>
                                            <p:strVal val="#ppt_x"/>
                                          </p:val>
                                        </p:tav>
                                        <p:tav tm="100000">
                                          <p:val>
                                            <p:strVal val="#ppt_x"/>
                                          </p:val>
                                        </p:tav>
                                      </p:tavLst>
                                    </p:anim>
                                    <p:anim calcmode="lin" valueType="num">
                                      <p:cBhvr additive="base">
                                        <p:cTn id="80" dur="500" fill="hold"/>
                                        <p:tgtEl>
                                          <p:spTgt spid="39"/>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0"/>
                                        </p:tgtEl>
                                        <p:attrNameLst>
                                          <p:attrName>style.visibility</p:attrName>
                                        </p:attrNameLst>
                                      </p:cBhvr>
                                      <p:to>
                                        <p:strVal val="visible"/>
                                      </p:to>
                                    </p:set>
                                    <p:anim calcmode="lin" valueType="num">
                                      <p:cBhvr additive="base">
                                        <p:cTn id="83" dur="500" fill="hold"/>
                                        <p:tgtEl>
                                          <p:spTgt spid="40"/>
                                        </p:tgtEl>
                                        <p:attrNameLst>
                                          <p:attrName>ppt_x</p:attrName>
                                        </p:attrNameLst>
                                      </p:cBhvr>
                                      <p:tavLst>
                                        <p:tav tm="0">
                                          <p:val>
                                            <p:strVal val="#ppt_x"/>
                                          </p:val>
                                        </p:tav>
                                        <p:tav tm="100000">
                                          <p:val>
                                            <p:strVal val="#ppt_x"/>
                                          </p:val>
                                        </p:tav>
                                      </p:tavLst>
                                    </p:anim>
                                    <p:anim calcmode="lin" valueType="num">
                                      <p:cBhvr additive="base">
                                        <p:cTn id="84" dur="500" fill="hold"/>
                                        <p:tgtEl>
                                          <p:spTgt spid="40"/>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41"/>
                                        </p:tgtEl>
                                        <p:attrNameLst>
                                          <p:attrName>style.visibility</p:attrName>
                                        </p:attrNameLst>
                                      </p:cBhvr>
                                      <p:to>
                                        <p:strVal val="visible"/>
                                      </p:to>
                                    </p:set>
                                    <p:anim calcmode="lin" valueType="num">
                                      <p:cBhvr additive="base">
                                        <p:cTn id="87" dur="500" fill="hold"/>
                                        <p:tgtEl>
                                          <p:spTgt spid="41"/>
                                        </p:tgtEl>
                                        <p:attrNameLst>
                                          <p:attrName>ppt_x</p:attrName>
                                        </p:attrNameLst>
                                      </p:cBhvr>
                                      <p:tavLst>
                                        <p:tav tm="0">
                                          <p:val>
                                            <p:strVal val="#ppt_x"/>
                                          </p:val>
                                        </p:tav>
                                        <p:tav tm="100000">
                                          <p:val>
                                            <p:strVal val="#ppt_x"/>
                                          </p:val>
                                        </p:tav>
                                      </p:tavLst>
                                    </p:anim>
                                    <p:anim calcmode="lin" valueType="num">
                                      <p:cBhvr additive="base">
                                        <p:cTn id="88" dur="500" fill="hold"/>
                                        <p:tgtEl>
                                          <p:spTgt spid="4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42"/>
                                        </p:tgtEl>
                                        <p:attrNameLst>
                                          <p:attrName>style.visibility</p:attrName>
                                        </p:attrNameLst>
                                      </p:cBhvr>
                                      <p:to>
                                        <p:strVal val="visible"/>
                                      </p:to>
                                    </p:set>
                                    <p:anim calcmode="lin" valueType="num">
                                      <p:cBhvr additive="base">
                                        <p:cTn id="91" dur="500" fill="hold"/>
                                        <p:tgtEl>
                                          <p:spTgt spid="42"/>
                                        </p:tgtEl>
                                        <p:attrNameLst>
                                          <p:attrName>ppt_x</p:attrName>
                                        </p:attrNameLst>
                                      </p:cBhvr>
                                      <p:tavLst>
                                        <p:tav tm="0">
                                          <p:val>
                                            <p:strVal val="#ppt_x"/>
                                          </p:val>
                                        </p:tav>
                                        <p:tav tm="100000">
                                          <p:val>
                                            <p:strVal val="#ppt_x"/>
                                          </p:val>
                                        </p:tav>
                                      </p:tavLst>
                                    </p:anim>
                                    <p:anim calcmode="lin" valueType="num">
                                      <p:cBhvr additive="base">
                                        <p:cTn id="92" dur="500" fill="hold"/>
                                        <p:tgtEl>
                                          <p:spTgt spid="42"/>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43"/>
                                        </p:tgtEl>
                                        <p:attrNameLst>
                                          <p:attrName>style.visibility</p:attrName>
                                        </p:attrNameLst>
                                      </p:cBhvr>
                                      <p:to>
                                        <p:strVal val="visible"/>
                                      </p:to>
                                    </p:set>
                                    <p:anim calcmode="lin" valueType="num">
                                      <p:cBhvr additive="base">
                                        <p:cTn id="95" dur="500" fill="hold"/>
                                        <p:tgtEl>
                                          <p:spTgt spid="43"/>
                                        </p:tgtEl>
                                        <p:attrNameLst>
                                          <p:attrName>ppt_x</p:attrName>
                                        </p:attrNameLst>
                                      </p:cBhvr>
                                      <p:tavLst>
                                        <p:tav tm="0">
                                          <p:val>
                                            <p:strVal val="#ppt_x"/>
                                          </p:val>
                                        </p:tav>
                                        <p:tav tm="100000">
                                          <p:val>
                                            <p:strVal val="#ppt_x"/>
                                          </p:val>
                                        </p:tav>
                                      </p:tavLst>
                                    </p:anim>
                                    <p:anim calcmode="lin" valueType="num">
                                      <p:cBhvr additive="base">
                                        <p:cTn id="96" dur="500" fill="hold"/>
                                        <p:tgtEl>
                                          <p:spTgt spid="43"/>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4"/>
                                        </p:tgtEl>
                                        <p:attrNameLst>
                                          <p:attrName>style.visibility</p:attrName>
                                        </p:attrNameLst>
                                      </p:cBhvr>
                                      <p:to>
                                        <p:strVal val="visible"/>
                                      </p:to>
                                    </p:set>
                                    <p:anim calcmode="lin" valueType="num">
                                      <p:cBhvr additive="base">
                                        <p:cTn id="99" dur="500" fill="hold"/>
                                        <p:tgtEl>
                                          <p:spTgt spid="44"/>
                                        </p:tgtEl>
                                        <p:attrNameLst>
                                          <p:attrName>ppt_x</p:attrName>
                                        </p:attrNameLst>
                                      </p:cBhvr>
                                      <p:tavLst>
                                        <p:tav tm="0">
                                          <p:val>
                                            <p:strVal val="#ppt_x"/>
                                          </p:val>
                                        </p:tav>
                                        <p:tav tm="100000">
                                          <p:val>
                                            <p:strVal val="#ppt_x"/>
                                          </p:val>
                                        </p:tav>
                                      </p:tavLst>
                                    </p:anim>
                                    <p:anim calcmode="lin" valueType="num">
                                      <p:cBhvr additive="base">
                                        <p:cTn id="100" dur="500" fill="hold"/>
                                        <p:tgtEl>
                                          <p:spTgt spid="44"/>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45"/>
                                        </p:tgtEl>
                                        <p:attrNameLst>
                                          <p:attrName>style.visibility</p:attrName>
                                        </p:attrNameLst>
                                      </p:cBhvr>
                                      <p:to>
                                        <p:strVal val="visible"/>
                                      </p:to>
                                    </p:set>
                                    <p:anim calcmode="lin" valueType="num">
                                      <p:cBhvr additive="base">
                                        <p:cTn id="103" dur="500" fill="hold"/>
                                        <p:tgtEl>
                                          <p:spTgt spid="45"/>
                                        </p:tgtEl>
                                        <p:attrNameLst>
                                          <p:attrName>ppt_x</p:attrName>
                                        </p:attrNameLst>
                                      </p:cBhvr>
                                      <p:tavLst>
                                        <p:tav tm="0">
                                          <p:val>
                                            <p:strVal val="#ppt_x"/>
                                          </p:val>
                                        </p:tav>
                                        <p:tav tm="100000">
                                          <p:val>
                                            <p:strVal val="#ppt_x"/>
                                          </p:val>
                                        </p:tav>
                                      </p:tavLst>
                                    </p:anim>
                                    <p:anim calcmode="lin" valueType="num">
                                      <p:cBhvr additive="base">
                                        <p:cTn id="104" dur="500" fill="hold"/>
                                        <p:tgtEl>
                                          <p:spTgt spid="45"/>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46"/>
                                        </p:tgtEl>
                                        <p:attrNameLst>
                                          <p:attrName>style.visibility</p:attrName>
                                        </p:attrNameLst>
                                      </p:cBhvr>
                                      <p:to>
                                        <p:strVal val="visible"/>
                                      </p:to>
                                    </p:set>
                                    <p:anim calcmode="lin" valueType="num">
                                      <p:cBhvr additive="base">
                                        <p:cTn id="107" dur="500" fill="hold"/>
                                        <p:tgtEl>
                                          <p:spTgt spid="46"/>
                                        </p:tgtEl>
                                        <p:attrNameLst>
                                          <p:attrName>ppt_x</p:attrName>
                                        </p:attrNameLst>
                                      </p:cBhvr>
                                      <p:tavLst>
                                        <p:tav tm="0">
                                          <p:val>
                                            <p:strVal val="#ppt_x"/>
                                          </p:val>
                                        </p:tav>
                                        <p:tav tm="100000">
                                          <p:val>
                                            <p:strVal val="#ppt_x"/>
                                          </p:val>
                                        </p:tav>
                                      </p:tavLst>
                                    </p:anim>
                                    <p:anim calcmode="lin" valueType="num">
                                      <p:cBhvr additive="base">
                                        <p:cTn id="108" dur="500" fill="hold"/>
                                        <p:tgtEl>
                                          <p:spTgt spid="46"/>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47"/>
                                        </p:tgtEl>
                                        <p:attrNameLst>
                                          <p:attrName>style.visibility</p:attrName>
                                        </p:attrNameLst>
                                      </p:cBhvr>
                                      <p:to>
                                        <p:strVal val="visible"/>
                                      </p:to>
                                    </p:set>
                                    <p:anim calcmode="lin" valueType="num">
                                      <p:cBhvr additive="base">
                                        <p:cTn id="111" dur="500" fill="hold"/>
                                        <p:tgtEl>
                                          <p:spTgt spid="47"/>
                                        </p:tgtEl>
                                        <p:attrNameLst>
                                          <p:attrName>ppt_x</p:attrName>
                                        </p:attrNameLst>
                                      </p:cBhvr>
                                      <p:tavLst>
                                        <p:tav tm="0">
                                          <p:val>
                                            <p:strVal val="#ppt_x"/>
                                          </p:val>
                                        </p:tav>
                                        <p:tav tm="100000">
                                          <p:val>
                                            <p:strVal val="#ppt_x"/>
                                          </p:val>
                                        </p:tav>
                                      </p:tavLst>
                                    </p:anim>
                                    <p:anim calcmode="lin" valueType="num">
                                      <p:cBhvr additive="base">
                                        <p:cTn id="112" dur="500" fill="hold"/>
                                        <p:tgtEl>
                                          <p:spTgt spid="47"/>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48"/>
                                        </p:tgtEl>
                                        <p:attrNameLst>
                                          <p:attrName>style.visibility</p:attrName>
                                        </p:attrNameLst>
                                      </p:cBhvr>
                                      <p:to>
                                        <p:strVal val="visible"/>
                                      </p:to>
                                    </p:set>
                                    <p:anim calcmode="lin" valueType="num">
                                      <p:cBhvr additive="base">
                                        <p:cTn id="115" dur="500" fill="hold"/>
                                        <p:tgtEl>
                                          <p:spTgt spid="48"/>
                                        </p:tgtEl>
                                        <p:attrNameLst>
                                          <p:attrName>ppt_x</p:attrName>
                                        </p:attrNameLst>
                                      </p:cBhvr>
                                      <p:tavLst>
                                        <p:tav tm="0">
                                          <p:val>
                                            <p:strVal val="#ppt_x"/>
                                          </p:val>
                                        </p:tav>
                                        <p:tav tm="100000">
                                          <p:val>
                                            <p:strVal val="#ppt_x"/>
                                          </p:val>
                                        </p:tav>
                                      </p:tavLst>
                                    </p:anim>
                                    <p:anim calcmode="lin" valueType="num">
                                      <p:cBhvr additive="base">
                                        <p:cTn id="116" dur="500" fill="hold"/>
                                        <p:tgtEl>
                                          <p:spTgt spid="48"/>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50"/>
                                        </p:tgtEl>
                                        <p:attrNameLst>
                                          <p:attrName>style.visibility</p:attrName>
                                        </p:attrNameLst>
                                      </p:cBhvr>
                                      <p:to>
                                        <p:strVal val="visible"/>
                                      </p:to>
                                    </p:set>
                                    <p:anim calcmode="lin" valueType="num">
                                      <p:cBhvr additive="base">
                                        <p:cTn id="119" dur="500" fill="hold"/>
                                        <p:tgtEl>
                                          <p:spTgt spid="50"/>
                                        </p:tgtEl>
                                        <p:attrNameLst>
                                          <p:attrName>ppt_x</p:attrName>
                                        </p:attrNameLst>
                                      </p:cBhvr>
                                      <p:tavLst>
                                        <p:tav tm="0">
                                          <p:val>
                                            <p:strVal val="#ppt_x"/>
                                          </p:val>
                                        </p:tav>
                                        <p:tav tm="100000">
                                          <p:val>
                                            <p:strVal val="#ppt_x"/>
                                          </p:val>
                                        </p:tav>
                                      </p:tavLst>
                                    </p:anim>
                                    <p:anim calcmode="lin" valueType="num">
                                      <p:cBhvr additive="base">
                                        <p:cTn id="120" dur="500" fill="hold"/>
                                        <p:tgtEl>
                                          <p:spTgt spid="50"/>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74"/>
                                        </p:tgtEl>
                                        <p:attrNameLst>
                                          <p:attrName>style.visibility</p:attrName>
                                        </p:attrNameLst>
                                      </p:cBhvr>
                                      <p:to>
                                        <p:strVal val="visible"/>
                                      </p:to>
                                    </p:set>
                                    <p:anim calcmode="lin" valueType="num">
                                      <p:cBhvr additive="base">
                                        <p:cTn id="123" dur="500" fill="hold"/>
                                        <p:tgtEl>
                                          <p:spTgt spid="74"/>
                                        </p:tgtEl>
                                        <p:attrNameLst>
                                          <p:attrName>ppt_x</p:attrName>
                                        </p:attrNameLst>
                                      </p:cBhvr>
                                      <p:tavLst>
                                        <p:tav tm="0">
                                          <p:val>
                                            <p:strVal val="#ppt_x"/>
                                          </p:val>
                                        </p:tav>
                                        <p:tav tm="100000">
                                          <p:val>
                                            <p:strVal val="#ppt_x"/>
                                          </p:val>
                                        </p:tav>
                                      </p:tavLst>
                                    </p:anim>
                                    <p:anim calcmode="lin" valueType="num">
                                      <p:cBhvr additive="base">
                                        <p:cTn id="12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xit" presetSubtype="4" fill="hold" nodeType="clickEffect">
                                  <p:stCondLst>
                                    <p:cond delay="0"/>
                                  </p:stCondLst>
                                  <p:childTnLst>
                                    <p:anim calcmode="lin" valueType="num">
                                      <p:cBhvr additive="base">
                                        <p:cTn id="128" dur="500"/>
                                        <p:tgtEl>
                                          <p:spTgt spid="10"/>
                                        </p:tgtEl>
                                        <p:attrNameLst>
                                          <p:attrName>ppt_x</p:attrName>
                                        </p:attrNameLst>
                                      </p:cBhvr>
                                      <p:tavLst>
                                        <p:tav tm="0">
                                          <p:val>
                                            <p:strVal val="ppt_x"/>
                                          </p:val>
                                        </p:tav>
                                        <p:tav tm="100000">
                                          <p:val>
                                            <p:strVal val="ppt_x"/>
                                          </p:val>
                                        </p:tav>
                                      </p:tavLst>
                                    </p:anim>
                                    <p:anim calcmode="lin" valueType="num">
                                      <p:cBhvr additive="base">
                                        <p:cTn id="129" dur="500"/>
                                        <p:tgtEl>
                                          <p:spTgt spid="10"/>
                                        </p:tgtEl>
                                        <p:attrNameLst>
                                          <p:attrName>ppt_y</p:attrName>
                                        </p:attrNameLst>
                                      </p:cBhvr>
                                      <p:tavLst>
                                        <p:tav tm="0">
                                          <p:val>
                                            <p:strVal val="ppt_y"/>
                                          </p:val>
                                        </p:tav>
                                        <p:tav tm="100000">
                                          <p:val>
                                            <p:strVal val="1+ppt_h/2"/>
                                          </p:val>
                                        </p:tav>
                                      </p:tavLst>
                                    </p:anim>
                                    <p:set>
                                      <p:cBhvr>
                                        <p:cTn id="130" dur="1" fill="hold">
                                          <p:stCondLst>
                                            <p:cond delay="499"/>
                                          </p:stCondLst>
                                        </p:cTn>
                                        <p:tgtEl>
                                          <p:spTgt spid="10"/>
                                        </p:tgtEl>
                                        <p:attrNameLst>
                                          <p:attrName>style.visibility</p:attrName>
                                        </p:attrNameLst>
                                      </p:cBhvr>
                                      <p:to>
                                        <p:strVal val="hidden"/>
                                      </p:to>
                                    </p:set>
                                  </p:childTnLst>
                                </p:cTn>
                              </p:par>
                              <p:par>
                                <p:cTn id="131" presetID="2" presetClass="exit" presetSubtype="4" fill="hold" nodeType="withEffect">
                                  <p:stCondLst>
                                    <p:cond delay="0"/>
                                  </p:stCondLst>
                                  <p:childTnLst>
                                    <p:anim calcmode="lin" valueType="num">
                                      <p:cBhvr additive="base">
                                        <p:cTn id="132" dur="500"/>
                                        <p:tgtEl>
                                          <p:spTgt spid="7"/>
                                        </p:tgtEl>
                                        <p:attrNameLst>
                                          <p:attrName>ppt_x</p:attrName>
                                        </p:attrNameLst>
                                      </p:cBhvr>
                                      <p:tavLst>
                                        <p:tav tm="0">
                                          <p:val>
                                            <p:strVal val="ppt_x"/>
                                          </p:val>
                                        </p:tav>
                                        <p:tav tm="100000">
                                          <p:val>
                                            <p:strVal val="ppt_x"/>
                                          </p:val>
                                        </p:tav>
                                      </p:tavLst>
                                    </p:anim>
                                    <p:anim calcmode="lin" valueType="num">
                                      <p:cBhvr additive="base">
                                        <p:cTn id="133" dur="500"/>
                                        <p:tgtEl>
                                          <p:spTgt spid="7"/>
                                        </p:tgtEl>
                                        <p:attrNameLst>
                                          <p:attrName>ppt_y</p:attrName>
                                        </p:attrNameLst>
                                      </p:cBhvr>
                                      <p:tavLst>
                                        <p:tav tm="0">
                                          <p:val>
                                            <p:strVal val="ppt_y"/>
                                          </p:val>
                                        </p:tav>
                                        <p:tav tm="100000">
                                          <p:val>
                                            <p:strVal val="1+ppt_h/2"/>
                                          </p:val>
                                        </p:tav>
                                      </p:tavLst>
                                    </p:anim>
                                    <p:set>
                                      <p:cBhvr>
                                        <p:cTn id="134" dur="1" fill="hold">
                                          <p:stCondLst>
                                            <p:cond delay="499"/>
                                          </p:stCondLst>
                                        </p:cTn>
                                        <p:tgtEl>
                                          <p:spTgt spid="7"/>
                                        </p:tgtEl>
                                        <p:attrNameLst>
                                          <p:attrName>style.visibility</p:attrName>
                                        </p:attrNameLst>
                                      </p:cBhvr>
                                      <p:to>
                                        <p:strVal val="hidden"/>
                                      </p:to>
                                    </p:set>
                                  </p:childTnLst>
                                </p:cTn>
                              </p:par>
                              <p:par>
                                <p:cTn id="135" presetID="2" presetClass="exit" presetSubtype="4" fill="hold" nodeType="withEffect">
                                  <p:stCondLst>
                                    <p:cond delay="0"/>
                                  </p:stCondLst>
                                  <p:childTnLst>
                                    <p:anim calcmode="lin" valueType="num">
                                      <p:cBhvr additive="base">
                                        <p:cTn id="136" dur="500"/>
                                        <p:tgtEl>
                                          <p:spTgt spid="8"/>
                                        </p:tgtEl>
                                        <p:attrNameLst>
                                          <p:attrName>ppt_x</p:attrName>
                                        </p:attrNameLst>
                                      </p:cBhvr>
                                      <p:tavLst>
                                        <p:tav tm="0">
                                          <p:val>
                                            <p:strVal val="ppt_x"/>
                                          </p:val>
                                        </p:tav>
                                        <p:tav tm="100000">
                                          <p:val>
                                            <p:strVal val="ppt_x"/>
                                          </p:val>
                                        </p:tav>
                                      </p:tavLst>
                                    </p:anim>
                                    <p:anim calcmode="lin" valueType="num">
                                      <p:cBhvr additive="base">
                                        <p:cTn id="137" dur="500"/>
                                        <p:tgtEl>
                                          <p:spTgt spid="8"/>
                                        </p:tgtEl>
                                        <p:attrNameLst>
                                          <p:attrName>ppt_y</p:attrName>
                                        </p:attrNameLst>
                                      </p:cBhvr>
                                      <p:tavLst>
                                        <p:tav tm="0">
                                          <p:val>
                                            <p:strVal val="ppt_y"/>
                                          </p:val>
                                        </p:tav>
                                        <p:tav tm="100000">
                                          <p:val>
                                            <p:strVal val="1+ppt_h/2"/>
                                          </p:val>
                                        </p:tav>
                                      </p:tavLst>
                                    </p:anim>
                                    <p:set>
                                      <p:cBhvr>
                                        <p:cTn id="138" dur="1" fill="hold">
                                          <p:stCondLst>
                                            <p:cond delay="499"/>
                                          </p:stCondLst>
                                        </p:cTn>
                                        <p:tgtEl>
                                          <p:spTgt spid="8"/>
                                        </p:tgtEl>
                                        <p:attrNameLst>
                                          <p:attrName>style.visibility</p:attrName>
                                        </p:attrNameLst>
                                      </p:cBhvr>
                                      <p:to>
                                        <p:strVal val="hidden"/>
                                      </p:to>
                                    </p:set>
                                  </p:childTnLst>
                                </p:cTn>
                              </p:par>
                              <p:par>
                                <p:cTn id="139" presetID="2" presetClass="exit" presetSubtype="4" fill="hold" nodeType="withEffect">
                                  <p:stCondLst>
                                    <p:cond delay="0"/>
                                  </p:stCondLst>
                                  <p:childTnLst>
                                    <p:anim calcmode="lin" valueType="num">
                                      <p:cBhvr additive="base">
                                        <p:cTn id="140" dur="500"/>
                                        <p:tgtEl>
                                          <p:spTgt spid="11"/>
                                        </p:tgtEl>
                                        <p:attrNameLst>
                                          <p:attrName>ppt_x</p:attrName>
                                        </p:attrNameLst>
                                      </p:cBhvr>
                                      <p:tavLst>
                                        <p:tav tm="0">
                                          <p:val>
                                            <p:strVal val="ppt_x"/>
                                          </p:val>
                                        </p:tav>
                                        <p:tav tm="100000">
                                          <p:val>
                                            <p:strVal val="ppt_x"/>
                                          </p:val>
                                        </p:tav>
                                      </p:tavLst>
                                    </p:anim>
                                    <p:anim calcmode="lin" valueType="num">
                                      <p:cBhvr additive="base">
                                        <p:cTn id="141" dur="500"/>
                                        <p:tgtEl>
                                          <p:spTgt spid="11"/>
                                        </p:tgtEl>
                                        <p:attrNameLst>
                                          <p:attrName>ppt_y</p:attrName>
                                        </p:attrNameLst>
                                      </p:cBhvr>
                                      <p:tavLst>
                                        <p:tav tm="0">
                                          <p:val>
                                            <p:strVal val="ppt_y"/>
                                          </p:val>
                                        </p:tav>
                                        <p:tav tm="100000">
                                          <p:val>
                                            <p:strVal val="1+ppt_h/2"/>
                                          </p:val>
                                        </p:tav>
                                      </p:tavLst>
                                    </p:anim>
                                    <p:set>
                                      <p:cBhvr>
                                        <p:cTn id="142" dur="1" fill="hold">
                                          <p:stCondLst>
                                            <p:cond delay="499"/>
                                          </p:stCondLst>
                                        </p:cTn>
                                        <p:tgtEl>
                                          <p:spTgt spid="11"/>
                                        </p:tgtEl>
                                        <p:attrNameLst>
                                          <p:attrName>style.visibility</p:attrName>
                                        </p:attrNameLst>
                                      </p:cBhvr>
                                      <p:to>
                                        <p:strVal val="hidden"/>
                                      </p:to>
                                    </p:set>
                                  </p:childTnLst>
                                </p:cTn>
                              </p:par>
                              <p:par>
                                <p:cTn id="143" presetID="2" presetClass="exit" presetSubtype="4" fill="hold" nodeType="withEffect">
                                  <p:stCondLst>
                                    <p:cond delay="0"/>
                                  </p:stCondLst>
                                  <p:childTnLst>
                                    <p:anim calcmode="lin" valueType="num">
                                      <p:cBhvr additive="base">
                                        <p:cTn id="144" dur="500"/>
                                        <p:tgtEl>
                                          <p:spTgt spid="15"/>
                                        </p:tgtEl>
                                        <p:attrNameLst>
                                          <p:attrName>ppt_x</p:attrName>
                                        </p:attrNameLst>
                                      </p:cBhvr>
                                      <p:tavLst>
                                        <p:tav tm="0">
                                          <p:val>
                                            <p:strVal val="ppt_x"/>
                                          </p:val>
                                        </p:tav>
                                        <p:tav tm="100000">
                                          <p:val>
                                            <p:strVal val="ppt_x"/>
                                          </p:val>
                                        </p:tav>
                                      </p:tavLst>
                                    </p:anim>
                                    <p:anim calcmode="lin" valueType="num">
                                      <p:cBhvr additive="base">
                                        <p:cTn id="145" dur="500"/>
                                        <p:tgtEl>
                                          <p:spTgt spid="15"/>
                                        </p:tgtEl>
                                        <p:attrNameLst>
                                          <p:attrName>ppt_y</p:attrName>
                                        </p:attrNameLst>
                                      </p:cBhvr>
                                      <p:tavLst>
                                        <p:tav tm="0">
                                          <p:val>
                                            <p:strVal val="ppt_y"/>
                                          </p:val>
                                        </p:tav>
                                        <p:tav tm="100000">
                                          <p:val>
                                            <p:strVal val="1+ppt_h/2"/>
                                          </p:val>
                                        </p:tav>
                                      </p:tavLst>
                                    </p:anim>
                                    <p:set>
                                      <p:cBhvr>
                                        <p:cTn id="146" dur="1" fill="hold">
                                          <p:stCondLst>
                                            <p:cond delay="499"/>
                                          </p:stCondLst>
                                        </p:cTn>
                                        <p:tgtEl>
                                          <p:spTgt spid="15"/>
                                        </p:tgtEl>
                                        <p:attrNameLst>
                                          <p:attrName>style.visibility</p:attrName>
                                        </p:attrNameLst>
                                      </p:cBhvr>
                                      <p:to>
                                        <p:strVal val="hidden"/>
                                      </p:to>
                                    </p:set>
                                  </p:childTnLst>
                                </p:cTn>
                              </p:par>
                              <p:par>
                                <p:cTn id="147" presetID="2" presetClass="exit" presetSubtype="4" fill="hold" nodeType="withEffect">
                                  <p:stCondLst>
                                    <p:cond delay="0"/>
                                  </p:stCondLst>
                                  <p:childTnLst>
                                    <p:anim calcmode="lin" valueType="num">
                                      <p:cBhvr additive="base">
                                        <p:cTn id="148" dur="500"/>
                                        <p:tgtEl>
                                          <p:spTgt spid="19"/>
                                        </p:tgtEl>
                                        <p:attrNameLst>
                                          <p:attrName>ppt_x</p:attrName>
                                        </p:attrNameLst>
                                      </p:cBhvr>
                                      <p:tavLst>
                                        <p:tav tm="0">
                                          <p:val>
                                            <p:strVal val="ppt_x"/>
                                          </p:val>
                                        </p:tav>
                                        <p:tav tm="100000">
                                          <p:val>
                                            <p:strVal val="ppt_x"/>
                                          </p:val>
                                        </p:tav>
                                      </p:tavLst>
                                    </p:anim>
                                    <p:anim calcmode="lin" valueType="num">
                                      <p:cBhvr additive="base">
                                        <p:cTn id="149" dur="500"/>
                                        <p:tgtEl>
                                          <p:spTgt spid="19"/>
                                        </p:tgtEl>
                                        <p:attrNameLst>
                                          <p:attrName>ppt_y</p:attrName>
                                        </p:attrNameLst>
                                      </p:cBhvr>
                                      <p:tavLst>
                                        <p:tav tm="0">
                                          <p:val>
                                            <p:strVal val="ppt_y"/>
                                          </p:val>
                                        </p:tav>
                                        <p:tav tm="100000">
                                          <p:val>
                                            <p:strVal val="1+ppt_h/2"/>
                                          </p:val>
                                        </p:tav>
                                      </p:tavLst>
                                    </p:anim>
                                    <p:set>
                                      <p:cBhvr>
                                        <p:cTn id="150" dur="1" fill="hold">
                                          <p:stCondLst>
                                            <p:cond delay="499"/>
                                          </p:stCondLst>
                                        </p:cTn>
                                        <p:tgtEl>
                                          <p:spTgt spid="19"/>
                                        </p:tgtEl>
                                        <p:attrNameLst>
                                          <p:attrName>style.visibility</p:attrName>
                                        </p:attrNameLst>
                                      </p:cBhvr>
                                      <p:to>
                                        <p:strVal val="hidden"/>
                                      </p:to>
                                    </p:set>
                                  </p:childTnLst>
                                </p:cTn>
                              </p:par>
                              <p:par>
                                <p:cTn id="151" presetID="2" presetClass="exit" presetSubtype="4" fill="hold" nodeType="withEffect">
                                  <p:stCondLst>
                                    <p:cond delay="0"/>
                                  </p:stCondLst>
                                  <p:childTnLst>
                                    <p:anim calcmode="lin" valueType="num">
                                      <p:cBhvr additive="base">
                                        <p:cTn id="152" dur="500"/>
                                        <p:tgtEl>
                                          <p:spTgt spid="21"/>
                                        </p:tgtEl>
                                        <p:attrNameLst>
                                          <p:attrName>ppt_x</p:attrName>
                                        </p:attrNameLst>
                                      </p:cBhvr>
                                      <p:tavLst>
                                        <p:tav tm="0">
                                          <p:val>
                                            <p:strVal val="ppt_x"/>
                                          </p:val>
                                        </p:tav>
                                        <p:tav tm="100000">
                                          <p:val>
                                            <p:strVal val="ppt_x"/>
                                          </p:val>
                                        </p:tav>
                                      </p:tavLst>
                                    </p:anim>
                                    <p:anim calcmode="lin" valueType="num">
                                      <p:cBhvr additive="base">
                                        <p:cTn id="153" dur="500"/>
                                        <p:tgtEl>
                                          <p:spTgt spid="21"/>
                                        </p:tgtEl>
                                        <p:attrNameLst>
                                          <p:attrName>ppt_y</p:attrName>
                                        </p:attrNameLst>
                                      </p:cBhvr>
                                      <p:tavLst>
                                        <p:tav tm="0">
                                          <p:val>
                                            <p:strVal val="ppt_y"/>
                                          </p:val>
                                        </p:tav>
                                        <p:tav tm="100000">
                                          <p:val>
                                            <p:strVal val="1+ppt_h/2"/>
                                          </p:val>
                                        </p:tav>
                                      </p:tavLst>
                                    </p:anim>
                                    <p:set>
                                      <p:cBhvr>
                                        <p:cTn id="154" dur="1" fill="hold">
                                          <p:stCondLst>
                                            <p:cond delay="499"/>
                                          </p:stCondLst>
                                        </p:cTn>
                                        <p:tgtEl>
                                          <p:spTgt spid="21"/>
                                        </p:tgtEl>
                                        <p:attrNameLst>
                                          <p:attrName>style.visibility</p:attrName>
                                        </p:attrNameLst>
                                      </p:cBhvr>
                                      <p:to>
                                        <p:strVal val="hidden"/>
                                      </p:to>
                                    </p:set>
                                  </p:childTnLst>
                                </p:cTn>
                              </p:par>
                              <p:par>
                                <p:cTn id="155" presetID="2" presetClass="exit" presetSubtype="4" fill="hold" nodeType="withEffect">
                                  <p:stCondLst>
                                    <p:cond delay="0"/>
                                  </p:stCondLst>
                                  <p:childTnLst>
                                    <p:anim calcmode="lin" valueType="num">
                                      <p:cBhvr additive="base">
                                        <p:cTn id="156" dur="500"/>
                                        <p:tgtEl>
                                          <p:spTgt spid="22"/>
                                        </p:tgtEl>
                                        <p:attrNameLst>
                                          <p:attrName>ppt_x</p:attrName>
                                        </p:attrNameLst>
                                      </p:cBhvr>
                                      <p:tavLst>
                                        <p:tav tm="0">
                                          <p:val>
                                            <p:strVal val="ppt_x"/>
                                          </p:val>
                                        </p:tav>
                                        <p:tav tm="100000">
                                          <p:val>
                                            <p:strVal val="ppt_x"/>
                                          </p:val>
                                        </p:tav>
                                      </p:tavLst>
                                    </p:anim>
                                    <p:anim calcmode="lin" valueType="num">
                                      <p:cBhvr additive="base">
                                        <p:cTn id="157" dur="500"/>
                                        <p:tgtEl>
                                          <p:spTgt spid="22"/>
                                        </p:tgtEl>
                                        <p:attrNameLst>
                                          <p:attrName>ppt_y</p:attrName>
                                        </p:attrNameLst>
                                      </p:cBhvr>
                                      <p:tavLst>
                                        <p:tav tm="0">
                                          <p:val>
                                            <p:strVal val="ppt_y"/>
                                          </p:val>
                                        </p:tav>
                                        <p:tav tm="100000">
                                          <p:val>
                                            <p:strVal val="1+ppt_h/2"/>
                                          </p:val>
                                        </p:tav>
                                      </p:tavLst>
                                    </p:anim>
                                    <p:set>
                                      <p:cBhvr>
                                        <p:cTn id="158" dur="1" fill="hold">
                                          <p:stCondLst>
                                            <p:cond delay="499"/>
                                          </p:stCondLst>
                                        </p:cTn>
                                        <p:tgtEl>
                                          <p:spTgt spid="22"/>
                                        </p:tgtEl>
                                        <p:attrNameLst>
                                          <p:attrName>style.visibility</p:attrName>
                                        </p:attrNameLst>
                                      </p:cBhvr>
                                      <p:to>
                                        <p:strVal val="hidden"/>
                                      </p:to>
                                    </p:set>
                                  </p:childTnLst>
                                </p:cTn>
                              </p:par>
                              <p:par>
                                <p:cTn id="159" presetID="2" presetClass="exit" presetSubtype="4" fill="hold" nodeType="withEffect">
                                  <p:stCondLst>
                                    <p:cond delay="0"/>
                                  </p:stCondLst>
                                  <p:childTnLst>
                                    <p:anim calcmode="lin" valueType="num">
                                      <p:cBhvr additive="base">
                                        <p:cTn id="160" dur="500"/>
                                        <p:tgtEl>
                                          <p:spTgt spid="24"/>
                                        </p:tgtEl>
                                        <p:attrNameLst>
                                          <p:attrName>ppt_x</p:attrName>
                                        </p:attrNameLst>
                                      </p:cBhvr>
                                      <p:tavLst>
                                        <p:tav tm="0">
                                          <p:val>
                                            <p:strVal val="ppt_x"/>
                                          </p:val>
                                        </p:tav>
                                        <p:tav tm="100000">
                                          <p:val>
                                            <p:strVal val="ppt_x"/>
                                          </p:val>
                                        </p:tav>
                                      </p:tavLst>
                                    </p:anim>
                                    <p:anim calcmode="lin" valueType="num">
                                      <p:cBhvr additive="base">
                                        <p:cTn id="161" dur="500"/>
                                        <p:tgtEl>
                                          <p:spTgt spid="24"/>
                                        </p:tgtEl>
                                        <p:attrNameLst>
                                          <p:attrName>ppt_y</p:attrName>
                                        </p:attrNameLst>
                                      </p:cBhvr>
                                      <p:tavLst>
                                        <p:tav tm="0">
                                          <p:val>
                                            <p:strVal val="ppt_y"/>
                                          </p:val>
                                        </p:tav>
                                        <p:tav tm="100000">
                                          <p:val>
                                            <p:strVal val="1+ppt_h/2"/>
                                          </p:val>
                                        </p:tav>
                                      </p:tavLst>
                                    </p:anim>
                                    <p:set>
                                      <p:cBhvr>
                                        <p:cTn id="162" dur="1" fill="hold">
                                          <p:stCondLst>
                                            <p:cond delay="499"/>
                                          </p:stCondLst>
                                        </p:cTn>
                                        <p:tgtEl>
                                          <p:spTgt spid="24"/>
                                        </p:tgtEl>
                                        <p:attrNameLst>
                                          <p:attrName>style.visibility</p:attrName>
                                        </p:attrNameLst>
                                      </p:cBhvr>
                                      <p:to>
                                        <p:strVal val="hidden"/>
                                      </p:to>
                                    </p:set>
                                  </p:childTnLst>
                                </p:cTn>
                              </p:par>
                              <p:par>
                                <p:cTn id="163" presetID="2" presetClass="exit" presetSubtype="4" fill="hold" nodeType="withEffect">
                                  <p:stCondLst>
                                    <p:cond delay="0"/>
                                  </p:stCondLst>
                                  <p:childTnLst>
                                    <p:anim calcmode="lin" valueType="num">
                                      <p:cBhvr additive="base">
                                        <p:cTn id="164" dur="500"/>
                                        <p:tgtEl>
                                          <p:spTgt spid="25"/>
                                        </p:tgtEl>
                                        <p:attrNameLst>
                                          <p:attrName>ppt_x</p:attrName>
                                        </p:attrNameLst>
                                      </p:cBhvr>
                                      <p:tavLst>
                                        <p:tav tm="0">
                                          <p:val>
                                            <p:strVal val="ppt_x"/>
                                          </p:val>
                                        </p:tav>
                                        <p:tav tm="100000">
                                          <p:val>
                                            <p:strVal val="ppt_x"/>
                                          </p:val>
                                        </p:tav>
                                      </p:tavLst>
                                    </p:anim>
                                    <p:anim calcmode="lin" valueType="num">
                                      <p:cBhvr additive="base">
                                        <p:cTn id="165" dur="500"/>
                                        <p:tgtEl>
                                          <p:spTgt spid="25"/>
                                        </p:tgtEl>
                                        <p:attrNameLst>
                                          <p:attrName>ppt_y</p:attrName>
                                        </p:attrNameLst>
                                      </p:cBhvr>
                                      <p:tavLst>
                                        <p:tav tm="0">
                                          <p:val>
                                            <p:strVal val="ppt_y"/>
                                          </p:val>
                                        </p:tav>
                                        <p:tav tm="100000">
                                          <p:val>
                                            <p:strVal val="1+ppt_h/2"/>
                                          </p:val>
                                        </p:tav>
                                      </p:tavLst>
                                    </p:anim>
                                    <p:set>
                                      <p:cBhvr>
                                        <p:cTn id="166" dur="1" fill="hold">
                                          <p:stCondLst>
                                            <p:cond delay="499"/>
                                          </p:stCondLst>
                                        </p:cTn>
                                        <p:tgtEl>
                                          <p:spTgt spid="25"/>
                                        </p:tgtEl>
                                        <p:attrNameLst>
                                          <p:attrName>style.visibility</p:attrName>
                                        </p:attrNameLst>
                                      </p:cBhvr>
                                      <p:to>
                                        <p:strVal val="hidden"/>
                                      </p:to>
                                    </p:set>
                                  </p:childTnLst>
                                </p:cTn>
                              </p:par>
                              <p:par>
                                <p:cTn id="167" presetID="2" presetClass="exit" presetSubtype="4" fill="hold" nodeType="withEffect">
                                  <p:stCondLst>
                                    <p:cond delay="0"/>
                                  </p:stCondLst>
                                  <p:childTnLst>
                                    <p:anim calcmode="lin" valueType="num">
                                      <p:cBhvr additive="base">
                                        <p:cTn id="168" dur="500"/>
                                        <p:tgtEl>
                                          <p:spTgt spid="27"/>
                                        </p:tgtEl>
                                        <p:attrNameLst>
                                          <p:attrName>ppt_x</p:attrName>
                                        </p:attrNameLst>
                                      </p:cBhvr>
                                      <p:tavLst>
                                        <p:tav tm="0">
                                          <p:val>
                                            <p:strVal val="ppt_x"/>
                                          </p:val>
                                        </p:tav>
                                        <p:tav tm="100000">
                                          <p:val>
                                            <p:strVal val="ppt_x"/>
                                          </p:val>
                                        </p:tav>
                                      </p:tavLst>
                                    </p:anim>
                                    <p:anim calcmode="lin" valueType="num">
                                      <p:cBhvr additive="base">
                                        <p:cTn id="169" dur="500"/>
                                        <p:tgtEl>
                                          <p:spTgt spid="27"/>
                                        </p:tgtEl>
                                        <p:attrNameLst>
                                          <p:attrName>ppt_y</p:attrName>
                                        </p:attrNameLst>
                                      </p:cBhvr>
                                      <p:tavLst>
                                        <p:tav tm="0">
                                          <p:val>
                                            <p:strVal val="ppt_y"/>
                                          </p:val>
                                        </p:tav>
                                        <p:tav tm="100000">
                                          <p:val>
                                            <p:strVal val="1+ppt_h/2"/>
                                          </p:val>
                                        </p:tav>
                                      </p:tavLst>
                                    </p:anim>
                                    <p:set>
                                      <p:cBhvr>
                                        <p:cTn id="170" dur="1" fill="hold">
                                          <p:stCondLst>
                                            <p:cond delay="499"/>
                                          </p:stCondLst>
                                        </p:cTn>
                                        <p:tgtEl>
                                          <p:spTgt spid="27"/>
                                        </p:tgtEl>
                                        <p:attrNameLst>
                                          <p:attrName>style.visibility</p:attrName>
                                        </p:attrNameLst>
                                      </p:cBhvr>
                                      <p:to>
                                        <p:strVal val="hidden"/>
                                      </p:to>
                                    </p:set>
                                  </p:childTnLst>
                                </p:cTn>
                              </p:par>
                              <p:par>
                                <p:cTn id="171" presetID="2" presetClass="exit" presetSubtype="4" fill="hold" nodeType="withEffect">
                                  <p:stCondLst>
                                    <p:cond delay="0"/>
                                  </p:stCondLst>
                                  <p:childTnLst>
                                    <p:anim calcmode="lin" valueType="num">
                                      <p:cBhvr additive="base">
                                        <p:cTn id="172" dur="500"/>
                                        <p:tgtEl>
                                          <p:spTgt spid="29"/>
                                        </p:tgtEl>
                                        <p:attrNameLst>
                                          <p:attrName>ppt_x</p:attrName>
                                        </p:attrNameLst>
                                      </p:cBhvr>
                                      <p:tavLst>
                                        <p:tav tm="0">
                                          <p:val>
                                            <p:strVal val="ppt_x"/>
                                          </p:val>
                                        </p:tav>
                                        <p:tav tm="100000">
                                          <p:val>
                                            <p:strVal val="ppt_x"/>
                                          </p:val>
                                        </p:tav>
                                      </p:tavLst>
                                    </p:anim>
                                    <p:anim calcmode="lin" valueType="num">
                                      <p:cBhvr additive="base">
                                        <p:cTn id="173" dur="500"/>
                                        <p:tgtEl>
                                          <p:spTgt spid="29"/>
                                        </p:tgtEl>
                                        <p:attrNameLst>
                                          <p:attrName>ppt_y</p:attrName>
                                        </p:attrNameLst>
                                      </p:cBhvr>
                                      <p:tavLst>
                                        <p:tav tm="0">
                                          <p:val>
                                            <p:strVal val="ppt_y"/>
                                          </p:val>
                                        </p:tav>
                                        <p:tav tm="100000">
                                          <p:val>
                                            <p:strVal val="1+ppt_h/2"/>
                                          </p:val>
                                        </p:tav>
                                      </p:tavLst>
                                    </p:anim>
                                    <p:set>
                                      <p:cBhvr>
                                        <p:cTn id="174" dur="1" fill="hold">
                                          <p:stCondLst>
                                            <p:cond delay="499"/>
                                          </p:stCondLst>
                                        </p:cTn>
                                        <p:tgtEl>
                                          <p:spTgt spid="29"/>
                                        </p:tgtEl>
                                        <p:attrNameLst>
                                          <p:attrName>style.visibility</p:attrName>
                                        </p:attrNameLst>
                                      </p:cBhvr>
                                      <p:to>
                                        <p:strVal val="hidden"/>
                                      </p:to>
                                    </p:set>
                                  </p:childTnLst>
                                </p:cTn>
                              </p:par>
                              <p:par>
                                <p:cTn id="175" presetID="2" presetClass="exit" presetSubtype="4" fill="hold" nodeType="withEffect">
                                  <p:stCondLst>
                                    <p:cond delay="0"/>
                                  </p:stCondLst>
                                  <p:childTnLst>
                                    <p:anim calcmode="lin" valueType="num">
                                      <p:cBhvr additive="base">
                                        <p:cTn id="176" dur="500"/>
                                        <p:tgtEl>
                                          <p:spTgt spid="30"/>
                                        </p:tgtEl>
                                        <p:attrNameLst>
                                          <p:attrName>ppt_x</p:attrName>
                                        </p:attrNameLst>
                                      </p:cBhvr>
                                      <p:tavLst>
                                        <p:tav tm="0">
                                          <p:val>
                                            <p:strVal val="ppt_x"/>
                                          </p:val>
                                        </p:tav>
                                        <p:tav tm="100000">
                                          <p:val>
                                            <p:strVal val="ppt_x"/>
                                          </p:val>
                                        </p:tav>
                                      </p:tavLst>
                                    </p:anim>
                                    <p:anim calcmode="lin" valueType="num">
                                      <p:cBhvr additive="base">
                                        <p:cTn id="177" dur="500"/>
                                        <p:tgtEl>
                                          <p:spTgt spid="30"/>
                                        </p:tgtEl>
                                        <p:attrNameLst>
                                          <p:attrName>ppt_y</p:attrName>
                                        </p:attrNameLst>
                                      </p:cBhvr>
                                      <p:tavLst>
                                        <p:tav tm="0">
                                          <p:val>
                                            <p:strVal val="ppt_y"/>
                                          </p:val>
                                        </p:tav>
                                        <p:tav tm="100000">
                                          <p:val>
                                            <p:strVal val="1+ppt_h/2"/>
                                          </p:val>
                                        </p:tav>
                                      </p:tavLst>
                                    </p:anim>
                                    <p:set>
                                      <p:cBhvr>
                                        <p:cTn id="178" dur="1" fill="hold">
                                          <p:stCondLst>
                                            <p:cond delay="499"/>
                                          </p:stCondLst>
                                        </p:cTn>
                                        <p:tgtEl>
                                          <p:spTgt spid="30"/>
                                        </p:tgtEl>
                                        <p:attrNameLst>
                                          <p:attrName>style.visibility</p:attrName>
                                        </p:attrNameLst>
                                      </p:cBhvr>
                                      <p:to>
                                        <p:strVal val="hidden"/>
                                      </p:to>
                                    </p:set>
                                  </p:childTnLst>
                                </p:cTn>
                              </p:par>
                              <p:par>
                                <p:cTn id="179" presetID="2" presetClass="exit" presetSubtype="4" fill="hold" nodeType="withEffect">
                                  <p:stCondLst>
                                    <p:cond delay="0"/>
                                  </p:stCondLst>
                                  <p:childTnLst>
                                    <p:anim calcmode="lin" valueType="num">
                                      <p:cBhvr additive="base">
                                        <p:cTn id="180" dur="500"/>
                                        <p:tgtEl>
                                          <p:spTgt spid="31"/>
                                        </p:tgtEl>
                                        <p:attrNameLst>
                                          <p:attrName>ppt_x</p:attrName>
                                        </p:attrNameLst>
                                      </p:cBhvr>
                                      <p:tavLst>
                                        <p:tav tm="0">
                                          <p:val>
                                            <p:strVal val="ppt_x"/>
                                          </p:val>
                                        </p:tav>
                                        <p:tav tm="100000">
                                          <p:val>
                                            <p:strVal val="ppt_x"/>
                                          </p:val>
                                        </p:tav>
                                      </p:tavLst>
                                    </p:anim>
                                    <p:anim calcmode="lin" valueType="num">
                                      <p:cBhvr additive="base">
                                        <p:cTn id="181" dur="500"/>
                                        <p:tgtEl>
                                          <p:spTgt spid="31"/>
                                        </p:tgtEl>
                                        <p:attrNameLst>
                                          <p:attrName>ppt_y</p:attrName>
                                        </p:attrNameLst>
                                      </p:cBhvr>
                                      <p:tavLst>
                                        <p:tav tm="0">
                                          <p:val>
                                            <p:strVal val="ppt_y"/>
                                          </p:val>
                                        </p:tav>
                                        <p:tav tm="100000">
                                          <p:val>
                                            <p:strVal val="1+ppt_h/2"/>
                                          </p:val>
                                        </p:tav>
                                      </p:tavLst>
                                    </p:anim>
                                    <p:set>
                                      <p:cBhvr>
                                        <p:cTn id="182" dur="1" fill="hold">
                                          <p:stCondLst>
                                            <p:cond delay="499"/>
                                          </p:stCondLst>
                                        </p:cTn>
                                        <p:tgtEl>
                                          <p:spTgt spid="31"/>
                                        </p:tgtEl>
                                        <p:attrNameLst>
                                          <p:attrName>style.visibility</p:attrName>
                                        </p:attrNameLst>
                                      </p:cBhvr>
                                      <p:to>
                                        <p:strVal val="hidden"/>
                                      </p:to>
                                    </p:set>
                                  </p:childTnLst>
                                </p:cTn>
                              </p:par>
                              <p:par>
                                <p:cTn id="183" presetID="2" presetClass="exit" presetSubtype="4" fill="hold" nodeType="withEffect">
                                  <p:stCondLst>
                                    <p:cond delay="0"/>
                                  </p:stCondLst>
                                  <p:childTnLst>
                                    <p:anim calcmode="lin" valueType="num">
                                      <p:cBhvr additive="base">
                                        <p:cTn id="184" dur="500"/>
                                        <p:tgtEl>
                                          <p:spTgt spid="33"/>
                                        </p:tgtEl>
                                        <p:attrNameLst>
                                          <p:attrName>ppt_x</p:attrName>
                                        </p:attrNameLst>
                                      </p:cBhvr>
                                      <p:tavLst>
                                        <p:tav tm="0">
                                          <p:val>
                                            <p:strVal val="ppt_x"/>
                                          </p:val>
                                        </p:tav>
                                        <p:tav tm="100000">
                                          <p:val>
                                            <p:strVal val="ppt_x"/>
                                          </p:val>
                                        </p:tav>
                                      </p:tavLst>
                                    </p:anim>
                                    <p:anim calcmode="lin" valueType="num">
                                      <p:cBhvr additive="base">
                                        <p:cTn id="185" dur="500"/>
                                        <p:tgtEl>
                                          <p:spTgt spid="33"/>
                                        </p:tgtEl>
                                        <p:attrNameLst>
                                          <p:attrName>ppt_y</p:attrName>
                                        </p:attrNameLst>
                                      </p:cBhvr>
                                      <p:tavLst>
                                        <p:tav tm="0">
                                          <p:val>
                                            <p:strVal val="ppt_y"/>
                                          </p:val>
                                        </p:tav>
                                        <p:tav tm="100000">
                                          <p:val>
                                            <p:strVal val="1+ppt_h/2"/>
                                          </p:val>
                                        </p:tav>
                                      </p:tavLst>
                                    </p:anim>
                                    <p:set>
                                      <p:cBhvr>
                                        <p:cTn id="186" dur="1" fill="hold">
                                          <p:stCondLst>
                                            <p:cond delay="499"/>
                                          </p:stCondLst>
                                        </p:cTn>
                                        <p:tgtEl>
                                          <p:spTgt spid="33"/>
                                        </p:tgtEl>
                                        <p:attrNameLst>
                                          <p:attrName>style.visibility</p:attrName>
                                        </p:attrNameLst>
                                      </p:cBhvr>
                                      <p:to>
                                        <p:strVal val="hidden"/>
                                      </p:to>
                                    </p:set>
                                  </p:childTnLst>
                                </p:cTn>
                              </p:par>
                              <p:par>
                                <p:cTn id="187" presetID="2" presetClass="exit" presetSubtype="4" fill="hold" nodeType="withEffect">
                                  <p:stCondLst>
                                    <p:cond delay="0"/>
                                  </p:stCondLst>
                                  <p:childTnLst>
                                    <p:anim calcmode="lin" valueType="num">
                                      <p:cBhvr additive="base">
                                        <p:cTn id="188" dur="500"/>
                                        <p:tgtEl>
                                          <p:spTgt spid="36"/>
                                        </p:tgtEl>
                                        <p:attrNameLst>
                                          <p:attrName>ppt_x</p:attrName>
                                        </p:attrNameLst>
                                      </p:cBhvr>
                                      <p:tavLst>
                                        <p:tav tm="0">
                                          <p:val>
                                            <p:strVal val="ppt_x"/>
                                          </p:val>
                                        </p:tav>
                                        <p:tav tm="100000">
                                          <p:val>
                                            <p:strVal val="ppt_x"/>
                                          </p:val>
                                        </p:tav>
                                      </p:tavLst>
                                    </p:anim>
                                    <p:anim calcmode="lin" valueType="num">
                                      <p:cBhvr additive="base">
                                        <p:cTn id="189" dur="500"/>
                                        <p:tgtEl>
                                          <p:spTgt spid="36"/>
                                        </p:tgtEl>
                                        <p:attrNameLst>
                                          <p:attrName>ppt_y</p:attrName>
                                        </p:attrNameLst>
                                      </p:cBhvr>
                                      <p:tavLst>
                                        <p:tav tm="0">
                                          <p:val>
                                            <p:strVal val="ppt_y"/>
                                          </p:val>
                                        </p:tav>
                                        <p:tav tm="100000">
                                          <p:val>
                                            <p:strVal val="1+ppt_h/2"/>
                                          </p:val>
                                        </p:tav>
                                      </p:tavLst>
                                    </p:anim>
                                    <p:set>
                                      <p:cBhvr>
                                        <p:cTn id="190" dur="1" fill="hold">
                                          <p:stCondLst>
                                            <p:cond delay="499"/>
                                          </p:stCondLst>
                                        </p:cTn>
                                        <p:tgtEl>
                                          <p:spTgt spid="36"/>
                                        </p:tgtEl>
                                        <p:attrNameLst>
                                          <p:attrName>style.visibility</p:attrName>
                                        </p:attrNameLst>
                                      </p:cBhvr>
                                      <p:to>
                                        <p:strVal val="hidden"/>
                                      </p:to>
                                    </p:set>
                                  </p:childTnLst>
                                </p:cTn>
                              </p:par>
                              <p:par>
                                <p:cTn id="191" presetID="2" presetClass="exit" presetSubtype="4" fill="hold" nodeType="withEffect">
                                  <p:stCondLst>
                                    <p:cond delay="0"/>
                                  </p:stCondLst>
                                  <p:childTnLst>
                                    <p:anim calcmode="lin" valueType="num">
                                      <p:cBhvr additive="base">
                                        <p:cTn id="192" dur="500"/>
                                        <p:tgtEl>
                                          <p:spTgt spid="37"/>
                                        </p:tgtEl>
                                        <p:attrNameLst>
                                          <p:attrName>ppt_x</p:attrName>
                                        </p:attrNameLst>
                                      </p:cBhvr>
                                      <p:tavLst>
                                        <p:tav tm="0">
                                          <p:val>
                                            <p:strVal val="ppt_x"/>
                                          </p:val>
                                        </p:tav>
                                        <p:tav tm="100000">
                                          <p:val>
                                            <p:strVal val="ppt_x"/>
                                          </p:val>
                                        </p:tav>
                                      </p:tavLst>
                                    </p:anim>
                                    <p:anim calcmode="lin" valueType="num">
                                      <p:cBhvr additive="base">
                                        <p:cTn id="193" dur="500"/>
                                        <p:tgtEl>
                                          <p:spTgt spid="37"/>
                                        </p:tgtEl>
                                        <p:attrNameLst>
                                          <p:attrName>ppt_y</p:attrName>
                                        </p:attrNameLst>
                                      </p:cBhvr>
                                      <p:tavLst>
                                        <p:tav tm="0">
                                          <p:val>
                                            <p:strVal val="ppt_y"/>
                                          </p:val>
                                        </p:tav>
                                        <p:tav tm="100000">
                                          <p:val>
                                            <p:strVal val="1+ppt_h/2"/>
                                          </p:val>
                                        </p:tav>
                                      </p:tavLst>
                                    </p:anim>
                                    <p:set>
                                      <p:cBhvr>
                                        <p:cTn id="194" dur="1" fill="hold">
                                          <p:stCondLst>
                                            <p:cond delay="499"/>
                                          </p:stCondLst>
                                        </p:cTn>
                                        <p:tgtEl>
                                          <p:spTgt spid="37"/>
                                        </p:tgtEl>
                                        <p:attrNameLst>
                                          <p:attrName>style.visibility</p:attrName>
                                        </p:attrNameLst>
                                      </p:cBhvr>
                                      <p:to>
                                        <p:strVal val="hidden"/>
                                      </p:to>
                                    </p:set>
                                  </p:childTnLst>
                                </p:cTn>
                              </p:par>
                              <p:par>
                                <p:cTn id="195" presetID="2" presetClass="exit" presetSubtype="4" fill="hold" nodeType="withEffect">
                                  <p:stCondLst>
                                    <p:cond delay="0"/>
                                  </p:stCondLst>
                                  <p:childTnLst>
                                    <p:anim calcmode="lin" valueType="num">
                                      <p:cBhvr additive="base">
                                        <p:cTn id="196" dur="500"/>
                                        <p:tgtEl>
                                          <p:spTgt spid="38"/>
                                        </p:tgtEl>
                                        <p:attrNameLst>
                                          <p:attrName>ppt_x</p:attrName>
                                        </p:attrNameLst>
                                      </p:cBhvr>
                                      <p:tavLst>
                                        <p:tav tm="0">
                                          <p:val>
                                            <p:strVal val="ppt_x"/>
                                          </p:val>
                                        </p:tav>
                                        <p:tav tm="100000">
                                          <p:val>
                                            <p:strVal val="ppt_x"/>
                                          </p:val>
                                        </p:tav>
                                      </p:tavLst>
                                    </p:anim>
                                    <p:anim calcmode="lin" valueType="num">
                                      <p:cBhvr additive="base">
                                        <p:cTn id="197" dur="500"/>
                                        <p:tgtEl>
                                          <p:spTgt spid="38"/>
                                        </p:tgtEl>
                                        <p:attrNameLst>
                                          <p:attrName>ppt_y</p:attrName>
                                        </p:attrNameLst>
                                      </p:cBhvr>
                                      <p:tavLst>
                                        <p:tav tm="0">
                                          <p:val>
                                            <p:strVal val="ppt_y"/>
                                          </p:val>
                                        </p:tav>
                                        <p:tav tm="100000">
                                          <p:val>
                                            <p:strVal val="1+ppt_h/2"/>
                                          </p:val>
                                        </p:tav>
                                      </p:tavLst>
                                    </p:anim>
                                    <p:set>
                                      <p:cBhvr>
                                        <p:cTn id="198" dur="1" fill="hold">
                                          <p:stCondLst>
                                            <p:cond delay="499"/>
                                          </p:stCondLst>
                                        </p:cTn>
                                        <p:tgtEl>
                                          <p:spTgt spid="38"/>
                                        </p:tgtEl>
                                        <p:attrNameLst>
                                          <p:attrName>style.visibility</p:attrName>
                                        </p:attrNameLst>
                                      </p:cBhvr>
                                      <p:to>
                                        <p:strVal val="hidden"/>
                                      </p:to>
                                    </p:set>
                                  </p:childTnLst>
                                </p:cTn>
                              </p:par>
                              <p:par>
                                <p:cTn id="199" presetID="2" presetClass="exit" presetSubtype="4" fill="hold" nodeType="withEffect">
                                  <p:stCondLst>
                                    <p:cond delay="0"/>
                                  </p:stCondLst>
                                  <p:childTnLst>
                                    <p:anim calcmode="lin" valueType="num">
                                      <p:cBhvr additive="base">
                                        <p:cTn id="200" dur="500"/>
                                        <p:tgtEl>
                                          <p:spTgt spid="39"/>
                                        </p:tgtEl>
                                        <p:attrNameLst>
                                          <p:attrName>ppt_x</p:attrName>
                                        </p:attrNameLst>
                                      </p:cBhvr>
                                      <p:tavLst>
                                        <p:tav tm="0">
                                          <p:val>
                                            <p:strVal val="ppt_x"/>
                                          </p:val>
                                        </p:tav>
                                        <p:tav tm="100000">
                                          <p:val>
                                            <p:strVal val="ppt_x"/>
                                          </p:val>
                                        </p:tav>
                                      </p:tavLst>
                                    </p:anim>
                                    <p:anim calcmode="lin" valueType="num">
                                      <p:cBhvr additive="base">
                                        <p:cTn id="201" dur="500"/>
                                        <p:tgtEl>
                                          <p:spTgt spid="39"/>
                                        </p:tgtEl>
                                        <p:attrNameLst>
                                          <p:attrName>ppt_y</p:attrName>
                                        </p:attrNameLst>
                                      </p:cBhvr>
                                      <p:tavLst>
                                        <p:tav tm="0">
                                          <p:val>
                                            <p:strVal val="ppt_y"/>
                                          </p:val>
                                        </p:tav>
                                        <p:tav tm="100000">
                                          <p:val>
                                            <p:strVal val="1+ppt_h/2"/>
                                          </p:val>
                                        </p:tav>
                                      </p:tavLst>
                                    </p:anim>
                                    <p:set>
                                      <p:cBhvr>
                                        <p:cTn id="202" dur="1" fill="hold">
                                          <p:stCondLst>
                                            <p:cond delay="499"/>
                                          </p:stCondLst>
                                        </p:cTn>
                                        <p:tgtEl>
                                          <p:spTgt spid="39"/>
                                        </p:tgtEl>
                                        <p:attrNameLst>
                                          <p:attrName>style.visibility</p:attrName>
                                        </p:attrNameLst>
                                      </p:cBhvr>
                                      <p:to>
                                        <p:strVal val="hidden"/>
                                      </p:to>
                                    </p:set>
                                  </p:childTnLst>
                                </p:cTn>
                              </p:par>
                              <p:par>
                                <p:cTn id="203" presetID="2" presetClass="exit" presetSubtype="4" fill="hold" nodeType="withEffect">
                                  <p:stCondLst>
                                    <p:cond delay="0"/>
                                  </p:stCondLst>
                                  <p:childTnLst>
                                    <p:anim calcmode="lin" valueType="num">
                                      <p:cBhvr additive="base">
                                        <p:cTn id="204" dur="500"/>
                                        <p:tgtEl>
                                          <p:spTgt spid="40"/>
                                        </p:tgtEl>
                                        <p:attrNameLst>
                                          <p:attrName>ppt_x</p:attrName>
                                        </p:attrNameLst>
                                      </p:cBhvr>
                                      <p:tavLst>
                                        <p:tav tm="0">
                                          <p:val>
                                            <p:strVal val="ppt_x"/>
                                          </p:val>
                                        </p:tav>
                                        <p:tav tm="100000">
                                          <p:val>
                                            <p:strVal val="ppt_x"/>
                                          </p:val>
                                        </p:tav>
                                      </p:tavLst>
                                    </p:anim>
                                    <p:anim calcmode="lin" valueType="num">
                                      <p:cBhvr additive="base">
                                        <p:cTn id="205" dur="500"/>
                                        <p:tgtEl>
                                          <p:spTgt spid="40"/>
                                        </p:tgtEl>
                                        <p:attrNameLst>
                                          <p:attrName>ppt_y</p:attrName>
                                        </p:attrNameLst>
                                      </p:cBhvr>
                                      <p:tavLst>
                                        <p:tav tm="0">
                                          <p:val>
                                            <p:strVal val="ppt_y"/>
                                          </p:val>
                                        </p:tav>
                                        <p:tav tm="100000">
                                          <p:val>
                                            <p:strVal val="1+ppt_h/2"/>
                                          </p:val>
                                        </p:tav>
                                      </p:tavLst>
                                    </p:anim>
                                    <p:set>
                                      <p:cBhvr>
                                        <p:cTn id="206" dur="1" fill="hold">
                                          <p:stCondLst>
                                            <p:cond delay="499"/>
                                          </p:stCondLst>
                                        </p:cTn>
                                        <p:tgtEl>
                                          <p:spTgt spid="40"/>
                                        </p:tgtEl>
                                        <p:attrNameLst>
                                          <p:attrName>style.visibility</p:attrName>
                                        </p:attrNameLst>
                                      </p:cBhvr>
                                      <p:to>
                                        <p:strVal val="hidden"/>
                                      </p:to>
                                    </p:set>
                                  </p:childTnLst>
                                </p:cTn>
                              </p:par>
                              <p:par>
                                <p:cTn id="207" presetID="2" presetClass="exit" presetSubtype="4" fill="hold" nodeType="withEffect">
                                  <p:stCondLst>
                                    <p:cond delay="0"/>
                                  </p:stCondLst>
                                  <p:childTnLst>
                                    <p:anim calcmode="lin" valueType="num">
                                      <p:cBhvr additive="base">
                                        <p:cTn id="208" dur="500"/>
                                        <p:tgtEl>
                                          <p:spTgt spid="41"/>
                                        </p:tgtEl>
                                        <p:attrNameLst>
                                          <p:attrName>ppt_x</p:attrName>
                                        </p:attrNameLst>
                                      </p:cBhvr>
                                      <p:tavLst>
                                        <p:tav tm="0">
                                          <p:val>
                                            <p:strVal val="ppt_x"/>
                                          </p:val>
                                        </p:tav>
                                        <p:tav tm="100000">
                                          <p:val>
                                            <p:strVal val="ppt_x"/>
                                          </p:val>
                                        </p:tav>
                                      </p:tavLst>
                                    </p:anim>
                                    <p:anim calcmode="lin" valueType="num">
                                      <p:cBhvr additive="base">
                                        <p:cTn id="209" dur="500"/>
                                        <p:tgtEl>
                                          <p:spTgt spid="41"/>
                                        </p:tgtEl>
                                        <p:attrNameLst>
                                          <p:attrName>ppt_y</p:attrName>
                                        </p:attrNameLst>
                                      </p:cBhvr>
                                      <p:tavLst>
                                        <p:tav tm="0">
                                          <p:val>
                                            <p:strVal val="ppt_y"/>
                                          </p:val>
                                        </p:tav>
                                        <p:tav tm="100000">
                                          <p:val>
                                            <p:strVal val="1+ppt_h/2"/>
                                          </p:val>
                                        </p:tav>
                                      </p:tavLst>
                                    </p:anim>
                                    <p:set>
                                      <p:cBhvr>
                                        <p:cTn id="210" dur="1" fill="hold">
                                          <p:stCondLst>
                                            <p:cond delay="499"/>
                                          </p:stCondLst>
                                        </p:cTn>
                                        <p:tgtEl>
                                          <p:spTgt spid="41"/>
                                        </p:tgtEl>
                                        <p:attrNameLst>
                                          <p:attrName>style.visibility</p:attrName>
                                        </p:attrNameLst>
                                      </p:cBhvr>
                                      <p:to>
                                        <p:strVal val="hidden"/>
                                      </p:to>
                                    </p:set>
                                  </p:childTnLst>
                                </p:cTn>
                              </p:par>
                              <p:par>
                                <p:cTn id="211" presetID="2" presetClass="exit" presetSubtype="4" fill="hold" nodeType="withEffect">
                                  <p:stCondLst>
                                    <p:cond delay="0"/>
                                  </p:stCondLst>
                                  <p:childTnLst>
                                    <p:anim calcmode="lin" valueType="num">
                                      <p:cBhvr additive="base">
                                        <p:cTn id="212" dur="500"/>
                                        <p:tgtEl>
                                          <p:spTgt spid="42"/>
                                        </p:tgtEl>
                                        <p:attrNameLst>
                                          <p:attrName>ppt_x</p:attrName>
                                        </p:attrNameLst>
                                      </p:cBhvr>
                                      <p:tavLst>
                                        <p:tav tm="0">
                                          <p:val>
                                            <p:strVal val="ppt_x"/>
                                          </p:val>
                                        </p:tav>
                                        <p:tav tm="100000">
                                          <p:val>
                                            <p:strVal val="ppt_x"/>
                                          </p:val>
                                        </p:tav>
                                      </p:tavLst>
                                    </p:anim>
                                    <p:anim calcmode="lin" valueType="num">
                                      <p:cBhvr additive="base">
                                        <p:cTn id="213" dur="500"/>
                                        <p:tgtEl>
                                          <p:spTgt spid="42"/>
                                        </p:tgtEl>
                                        <p:attrNameLst>
                                          <p:attrName>ppt_y</p:attrName>
                                        </p:attrNameLst>
                                      </p:cBhvr>
                                      <p:tavLst>
                                        <p:tav tm="0">
                                          <p:val>
                                            <p:strVal val="ppt_y"/>
                                          </p:val>
                                        </p:tav>
                                        <p:tav tm="100000">
                                          <p:val>
                                            <p:strVal val="1+ppt_h/2"/>
                                          </p:val>
                                        </p:tav>
                                      </p:tavLst>
                                    </p:anim>
                                    <p:set>
                                      <p:cBhvr>
                                        <p:cTn id="214" dur="1" fill="hold">
                                          <p:stCondLst>
                                            <p:cond delay="499"/>
                                          </p:stCondLst>
                                        </p:cTn>
                                        <p:tgtEl>
                                          <p:spTgt spid="42"/>
                                        </p:tgtEl>
                                        <p:attrNameLst>
                                          <p:attrName>style.visibility</p:attrName>
                                        </p:attrNameLst>
                                      </p:cBhvr>
                                      <p:to>
                                        <p:strVal val="hidden"/>
                                      </p:to>
                                    </p:set>
                                  </p:childTnLst>
                                </p:cTn>
                              </p:par>
                              <p:par>
                                <p:cTn id="215" presetID="2" presetClass="exit" presetSubtype="4" fill="hold" nodeType="withEffect">
                                  <p:stCondLst>
                                    <p:cond delay="0"/>
                                  </p:stCondLst>
                                  <p:childTnLst>
                                    <p:anim calcmode="lin" valueType="num">
                                      <p:cBhvr additive="base">
                                        <p:cTn id="216" dur="500"/>
                                        <p:tgtEl>
                                          <p:spTgt spid="43"/>
                                        </p:tgtEl>
                                        <p:attrNameLst>
                                          <p:attrName>ppt_x</p:attrName>
                                        </p:attrNameLst>
                                      </p:cBhvr>
                                      <p:tavLst>
                                        <p:tav tm="0">
                                          <p:val>
                                            <p:strVal val="ppt_x"/>
                                          </p:val>
                                        </p:tav>
                                        <p:tav tm="100000">
                                          <p:val>
                                            <p:strVal val="ppt_x"/>
                                          </p:val>
                                        </p:tav>
                                      </p:tavLst>
                                    </p:anim>
                                    <p:anim calcmode="lin" valueType="num">
                                      <p:cBhvr additive="base">
                                        <p:cTn id="217" dur="500"/>
                                        <p:tgtEl>
                                          <p:spTgt spid="43"/>
                                        </p:tgtEl>
                                        <p:attrNameLst>
                                          <p:attrName>ppt_y</p:attrName>
                                        </p:attrNameLst>
                                      </p:cBhvr>
                                      <p:tavLst>
                                        <p:tav tm="0">
                                          <p:val>
                                            <p:strVal val="ppt_y"/>
                                          </p:val>
                                        </p:tav>
                                        <p:tav tm="100000">
                                          <p:val>
                                            <p:strVal val="1+ppt_h/2"/>
                                          </p:val>
                                        </p:tav>
                                      </p:tavLst>
                                    </p:anim>
                                    <p:set>
                                      <p:cBhvr>
                                        <p:cTn id="218" dur="1" fill="hold">
                                          <p:stCondLst>
                                            <p:cond delay="499"/>
                                          </p:stCondLst>
                                        </p:cTn>
                                        <p:tgtEl>
                                          <p:spTgt spid="43"/>
                                        </p:tgtEl>
                                        <p:attrNameLst>
                                          <p:attrName>style.visibility</p:attrName>
                                        </p:attrNameLst>
                                      </p:cBhvr>
                                      <p:to>
                                        <p:strVal val="hidden"/>
                                      </p:to>
                                    </p:set>
                                  </p:childTnLst>
                                </p:cTn>
                              </p:par>
                              <p:par>
                                <p:cTn id="219" presetID="2" presetClass="exit" presetSubtype="4" fill="hold" nodeType="withEffect">
                                  <p:stCondLst>
                                    <p:cond delay="0"/>
                                  </p:stCondLst>
                                  <p:childTnLst>
                                    <p:anim calcmode="lin" valueType="num">
                                      <p:cBhvr additive="base">
                                        <p:cTn id="220" dur="500"/>
                                        <p:tgtEl>
                                          <p:spTgt spid="44"/>
                                        </p:tgtEl>
                                        <p:attrNameLst>
                                          <p:attrName>ppt_x</p:attrName>
                                        </p:attrNameLst>
                                      </p:cBhvr>
                                      <p:tavLst>
                                        <p:tav tm="0">
                                          <p:val>
                                            <p:strVal val="ppt_x"/>
                                          </p:val>
                                        </p:tav>
                                        <p:tav tm="100000">
                                          <p:val>
                                            <p:strVal val="ppt_x"/>
                                          </p:val>
                                        </p:tav>
                                      </p:tavLst>
                                    </p:anim>
                                    <p:anim calcmode="lin" valueType="num">
                                      <p:cBhvr additive="base">
                                        <p:cTn id="221" dur="500"/>
                                        <p:tgtEl>
                                          <p:spTgt spid="44"/>
                                        </p:tgtEl>
                                        <p:attrNameLst>
                                          <p:attrName>ppt_y</p:attrName>
                                        </p:attrNameLst>
                                      </p:cBhvr>
                                      <p:tavLst>
                                        <p:tav tm="0">
                                          <p:val>
                                            <p:strVal val="ppt_y"/>
                                          </p:val>
                                        </p:tav>
                                        <p:tav tm="100000">
                                          <p:val>
                                            <p:strVal val="1+ppt_h/2"/>
                                          </p:val>
                                        </p:tav>
                                      </p:tavLst>
                                    </p:anim>
                                    <p:set>
                                      <p:cBhvr>
                                        <p:cTn id="222" dur="1" fill="hold">
                                          <p:stCondLst>
                                            <p:cond delay="499"/>
                                          </p:stCondLst>
                                        </p:cTn>
                                        <p:tgtEl>
                                          <p:spTgt spid="44"/>
                                        </p:tgtEl>
                                        <p:attrNameLst>
                                          <p:attrName>style.visibility</p:attrName>
                                        </p:attrNameLst>
                                      </p:cBhvr>
                                      <p:to>
                                        <p:strVal val="hidden"/>
                                      </p:to>
                                    </p:set>
                                  </p:childTnLst>
                                </p:cTn>
                              </p:par>
                              <p:par>
                                <p:cTn id="223" presetID="2" presetClass="exit" presetSubtype="4" fill="hold" nodeType="withEffect">
                                  <p:stCondLst>
                                    <p:cond delay="0"/>
                                  </p:stCondLst>
                                  <p:childTnLst>
                                    <p:anim calcmode="lin" valueType="num">
                                      <p:cBhvr additive="base">
                                        <p:cTn id="224" dur="500"/>
                                        <p:tgtEl>
                                          <p:spTgt spid="45"/>
                                        </p:tgtEl>
                                        <p:attrNameLst>
                                          <p:attrName>ppt_x</p:attrName>
                                        </p:attrNameLst>
                                      </p:cBhvr>
                                      <p:tavLst>
                                        <p:tav tm="0">
                                          <p:val>
                                            <p:strVal val="ppt_x"/>
                                          </p:val>
                                        </p:tav>
                                        <p:tav tm="100000">
                                          <p:val>
                                            <p:strVal val="ppt_x"/>
                                          </p:val>
                                        </p:tav>
                                      </p:tavLst>
                                    </p:anim>
                                    <p:anim calcmode="lin" valueType="num">
                                      <p:cBhvr additive="base">
                                        <p:cTn id="225" dur="500"/>
                                        <p:tgtEl>
                                          <p:spTgt spid="45"/>
                                        </p:tgtEl>
                                        <p:attrNameLst>
                                          <p:attrName>ppt_y</p:attrName>
                                        </p:attrNameLst>
                                      </p:cBhvr>
                                      <p:tavLst>
                                        <p:tav tm="0">
                                          <p:val>
                                            <p:strVal val="ppt_y"/>
                                          </p:val>
                                        </p:tav>
                                        <p:tav tm="100000">
                                          <p:val>
                                            <p:strVal val="1+ppt_h/2"/>
                                          </p:val>
                                        </p:tav>
                                      </p:tavLst>
                                    </p:anim>
                                    <p:set>
                                      <p:cBhvr>
                                        <p:cTn id="226" dur="1" fill="hold">
                                          <p:stCondLst>
                                            <p:cond delay="499"/>
                                          </p:stCondLst>
                                        </p:cTn>
                                        <p:tgtEl>
                                          <p:spTgt spid="45"/>
                                        </p:tgtEl>
                                        <p:attrNameLst>
                                          <p:attrName>style.visibility</p:attrName>
                                        </p:attrNameLst>
                                      </p:cBhvr>
                                      <p:to>
                                        <p:strVal val="hidden"/>
                                      </p:to>
                                    </p:set>
                                  </p:childTnLst>
                                </p:cTn>
                              </p:par>
                              <p:par>
                                <p:cTn id="227" presetID="2" presetClass="exit" presetSubtype="4" fill="hold" nodeType="withEffect">
                                  <p:stCondLst>
                                    <p:cond delay="0"/>
                                  </p:stCondLst>
                                  <p:childTnLst>
                                    <p:anim calcmode="lin" valueType="num">
                                      <p:cBhvr additive="base">
                                        <p:cTn id="228" dur="500"/>
                                        <p:tgtEl>
                                          <p:spTgt spid="46"/>
                                        </p:tgtEl>
                                        <p:attrNameLst>
                                          <p:attrName>ppt_x</p:attrName>
                                        </p:attrNameLst>
                                      </p:cBhvr>
                                      <p:tavLst>
                                        <p:tav tm="0">
                                          <p:val>
                                            <p:strVal val="ppt_x"/>
                                          </p:val>
                                        </p:tav>
                                        <p:tav tm="100000">
                                          <p:val>
                                            <p:strVal val="ppt_x"/>
                                          </p:val>
                                        </p:tav>
                                      </p:tavLst>
                                    </p:anim>
                                    <p:anim calcmode="lin" valueType="num">
                                      <p:cBhvr additive="base">
                                        <p:cTn id="229" dur="500"/>
                                        <p:tgtEl>
                                          <p:spTgt spid="46"/>
                                        </p:tgtEl>
                                        <p:attrNameLst>
                                          <p:attrName>ppt_y</p:attrName>
                                        </p:attrNameLst>
                                      </p:cBhvr>
                                      <p:tavLst>
                                        <p:tav tm="0">
                                          <p:val>
                                            <p:strVal val="ppt_y"/>
                                          </p:val>
                                        </p:tav>
                                        <p:tav tm="100000">
                                          <p:val>
                                            <p:strVal val="1+ppt_h/2"/>
                                          </p:val>
                                        </p:tav>
                                      </p:tavLst>
                                    </p:anim>
                                    <p:set>
                                      <p:cBhvr>
                                        <p:cTn id="230" dur="1" fill="hold">
                                          <p:stCondLst>
                                            <p:cond delay="499"/>
                                          </p:stCondLst>
                                        </p:cTn>
                                        <p:tgtEl>
                                          <p:spTgt spid="46"/>
                                        </p:tgtEl>
                                        <p:attrNameLst>
                                          <p:attrName>style.visibility</p:attrName>
                                        </p:attrNameLst>
                                      </p:cBhvr>
                                      <p:to>
                                        <p:strVal val="hidden"/>
                                      </p:to>
                                    </p:set>
                                  </p:childTnLst>
                                </p:cTn>
                              </p:par>
                              <p:par>
                                <p:cTn id="231" presetID="2" presetClass="exit" presetSubtype="4" fill="hold" nodeType="withEffect">
                                  <p:stCondLst>
                                    <p:cond delay="0"/>
                                  </p:stCondLst>
                                  <p:childTnLst>
                                    <p:anim calcmode="lin" valueType="num">
                                      <p:cBhvr additive="base">
                                        <p:cTn id="232" dur="500"/>
                                        <p:tgtEl>
                                          <p:spTgt spid="47"/>
                                        </p:tgtEl>
                                        <p:attrNameLst>
                                          <p:attrName>ppt_x</p:attrName>
                                        </p:attrNameLst>
                                      </p:cBhvr>
                                      <p:tavLst>
                                        <p:tav tm="0">
                                          <p:val>
                                            <p:strVal val="ppt_x"/>
                                          </p:val>
                                        </p:tav>
                                        <p:tav tm="100000">
                                          <p:val>
                                            <p:strVal val="ppt_x"/>
                                          </p:val>
                                        </p:tav>
                                      </p:tavLst>
                                    </p:anim>
                                    <p:anim calcmode="lin" valueType="num">
                                      <p:cBhvr additive="base">
                                        <p:cTn id="233" dur="500"/>
                                        <p:tgtEl>
                                          <p:spTgt spid="47"/>
                                        </p:tgtEl>
                                        <p:attrNameLst>
                                          <p:attrName>ppt_y</p:attrName>
                                        </p:attrNameLst>
                                      </p:cBhvr>
                                      <p:tavLst>
                                        <p:tav tm="0">
                                          <p:val>
                                            <p:strVal val="ppt_y"/>
                                          </p:val>
                                        </p:tav>
                                        <p:tav tm="100000">
                                          <p:val>
                                            <p:strVal val="1+ppt_h/2"/>
                                          </p:val>
                                        </p:tav>
                                      </p:tavLst>
                                    </p:anim>
                                    <p:set>
                                      <p:cBhvr>
                                        <p:cTn id="234" dur="1" fill="hold">
                                          <p:stCondLst>
                                            <p:cond delay="499"/>
                                          </p:stCondLst>
                                        </p:cTn>
                                        <p:tgtEl>
                                          <p:spTgt spid="47"/>
                                        </p:tgtEl>
                                        <p:attrNameLst>
                                          <p:attrName>style.visibility</p:attrName>
                                        </p:attrNameLst>
                                      </p:cBhvr>
                                      <p:to>
                                        <p:strVal val="hidden"/>
                                      </p:to>
                                    </p:set>
                                  </p:childTnLst>
                                </p:cTn>
                              </p:par>
                              <p:par>
                                <p:cTn id="235" presetID="2" presetClass="exit" presetSubtype="4" fill="hold" nodeType="withEffect">
                                  <p:stCondLst>
                                    <p:cond delay="0"/>
                                  </p:stCondLst>
                                  <p:childTnLst>
                                    <p:anim calcmode="lin" valueType="num">
                                      <p:cBhvr additive="base">
                                        <p:cTn id="236" dur="500"/>
                                        <p:tgtEl>
                                          <p:spTgt spid="48"/>
                                        </p:tgtEl>
                                        <p:attrNameLst>
                                          <p:attrName>ppt_x</p:attrName>
                                        </p:attrNameLst>
                                      </p:cBhvr>
                                      <p:tavLst>
                                        <p:tav tm="0">
                                          <p:val>
                                            <p:strVal val="ppt_x"/>
                                          </p:val>
                                        </p:tav>
                                        <p:tav tm="100000">
                                          <p:val>
                                            <p:strVal val="ppt_x"/>
                                          </p:val>
                                        </p:tav>
                                      </p:tavLst>
                                    </p:anim>
                                    <p:anim calcmode="lin" valueType="num">
                                      <p:cBhvr additive="base">
                                        <p:cTn id="237" dur="500"/>
                                        <p:tgtEl>
                                          <p:spTgt spid="48"/>
                                        </p:tgtEl>
                                        <p:attrNameLst>
                                          <p:attrName>ppt_y</p:attrName>
                                        </p:attrNameLst>
                                      </p:cBhvr>
                                      <p:tavLst>
                                        <p:tav tm="0">
                                          <p:val>
                                            <p:strVal val="ppt_y"/>
                                          </p:val>
                                        </p:tav>
                                        <p:tav tm="100000">
                                          <p:val>
                                            <p:strVal val="1+ppt_h/2"/>
                                          </p:val>
                                        </p:tav>
                                      </p:tavLst>
                                    </p:anim>
                                    <p:set>
                                      <p:cBhvr>
                                        <p:cTn id="238" dur="1" fill="hold">
                                          <p:stCondLst>
                                            <p:cond delay="499"/>
                                          </p:stCondLst>
                                        </p:cTn>
                                        <p:tgtEl>
                                          <p:spTgt spid="48"/>
                                        </p:tgtEl>
                                        <p:attrNameLst>
                                          <p:attrName>style.visibility</p:attrName>
                                        </p:attrNameLst>
                                      </p:cBhvr>
                                      <p:to>
                                        <p:strVal val="hidden"/>
                                      </p:to>
                                    </p:set>
                                  </p:childTnLst>
                                </p:cTn>
                              </p:par>
                              <p:par>
                                <p:cTn id="239" presetID="2" presetClass="exit" presetSubtype="4" fill="hold" nodeType="withEffect">
                                  <p:stCondLst>
                                    <p:cond delay="0"/>
                                  </p:stCondLst>
                                  <p:childTnLst>
                                    <p:anim calcmode="lin" valueType="num">
                                      <p:cBhvr additive="base">
                                        <p:cTn id="240" dur="500"/>
                                        <p:tgtEl>
                                          <p:spTgt spid="50"/>
                                        </p:tgtEl>
                                        <p:attrNameLst>
                                          <p:attrName>ppt_x</p:attrName>
                                        </p:attrNameLst>
                                      </p:cBhvr>
                                      <p:tavLst>
                                        <p:tav tm="0">
                                          <p:val>
                                            <p:strVal val="ppt_x"/>
                                          </p:val>
                                        </p:tav>
                                        <p:tav tm="100000">
                                          <p:val>
                                            <p:strVal val="ppt_x"/>
                                          </p:val>
                                        </p:tav>
                                      </p:tavLst>
                                    </p:anim>
                                    <p:anim calcmode="lin" valueType="num">
                                      <p:cBhvr additive="base">
                                        <p:cTn id="241" dur="500"/>
                                        <p:tgtEl>
                                          <p:spTgt spid="50"/>
                                        </p:tgtEl>
                                        <p:attrNameLst>
                                          <p:attrName>ppt_y</p:attrName>
                                        </p:attrNameLst>
                                      </p:cBhvr>
                                      <p:tavLst>
                                        <p:tav tm="0">
                                          <p:val>
                                            <p:strVal val="ppt_y"/>
                                          </p:val>
                                        </p:tav>
                                        <p:tav tm="100000">
                                          <p:val>
                                            <p:strVal val="1+ppt_h/2"/>
                                          </p:val>
                                        </p:tav>
                                      </p:tavLst>
                                    </p:anim>
                                    <p:set>
                                      <p:cBhvr>
                                        <p:cTn id="242" dur="1" fill="hold">
                                          <p:stCondLst>
                                            <p:cond delay="499"/>
                                          </p:stCondLst>
                                        </p:cTn>
                                        <p:tgtEl>
                                          <p:spTgt spid="50"/>
                                        </p:tgtEl>
                                        <p:attrNameLst>
                                          <p:attrName>style.visibility</p:attrName>
                                        </p:attrNameLst>
                                      </p:cBhvr>
                                      <p:to>
                                        <p:strVal val="hidden"/>
                                      </p:to>
                                    </p:set>
                                  </p:childTnLst>
                                </p:cTn>
                              </p:par>
                              <p:par>
                                <p:cTn id="243" presetID="2" presetClass="exit" presetSubtype="4" fill="hold" grpId="2" nodeType="withEffect">
                                  <p:stCondLst>
                                    <p:cond delay="0"/>
                                  </p:stCondLst>
                                  <p:childTnLst>
                                    <p:anim calcmode="lin" valueType="num">
                                      <p:cBhvr additive="base">
                                        <p:cTn id="244" dur="500"/>
                                        <p:tgtEl>
                                          <p:spTgt spid="74"/>
                                        </p:tgtEl>
                                        <p:attrNameLst>
                                          <p:attrName>ppt_x</p:attrName>
                                        </p:attrNameLst>
                                      </p:cBhvr>
                                      <p:tavLst>
                                        <p:tav tm="0">
                                          <p:val>
                                            <p:strVal val="ppt_x"/>
                                          </p:val>
                                        </p:tav>
                                        <p:tav tm="100000">
                                          <p:val>
                                            <p:strVal val="ppt_x"/>
                                          </p:val>
                                        </p:tav>
                                      </p:tavLst>
                                    </p:anim>
                                    <p:anim calcmode="lin" valueType="num">
                                      <p:cBhvr additive="base">
                                        <p:cTn id="245" dur="500"/>
                                        <p:tgtEl>
                                          <p:spTgt spid="74"/>
                                        </p:tgtEl>
                                        <p:attrNameLst>
                                          <p:attrName>ppt_y</p:attrName>
                                        </p:attrNameLst>
                                      </p:cBhvr>
                                      <p:tavLst>
                                        <p:tav tm="0">
                                          <p:val>
                                            <p:strVal val="ppt_y"/>
                                          </p:val>
                                        </p:tav>
                                        <p:tav tm="100000">
                                          <p:val>
                                            <p:strVal val="1+ppt_h/2"/>
                                          </p:val>
                                        </p:tav>
                                      </p:tavLst>
                                    </p:anim>
                                    <p:set>
                                      <p:cBhvr>
                                        <p:cTn id="246" dur="1" fill="hold">
                                          <p:stCondLst>
                                            <p:cond delay="499"/>
                                          </p:stCondLst>
                                        </p:cTn>
                                        <p:tgtEl>
                                          <p:spTgt spid="74"/>
                                        </p:tgtEl>
                                        <p:attrNameLst>
                                          <p:attrName>style.visibility</p:attrName>
                                        </p:attrNameLst>
                                      </p:cBhvr>
                                      <p:to>
                                        <p:strVal val="hidden"/>
                                      </p:to>
                                    </p:set>
                                  </p:childTnLst>
                                </p:cTn>
                              </p:par>
                            </p:childTnLst>
                          </p:cTn>
                        </p:par>
                      </p:childTnLst>
                    </p:cTn>
                  </p:par>
                  <p:par>
                    <p:cTn id="247" fill="hold">
                      <p:stCondLst>
                        <p:cond delay="indefinite"/>
                      </p:stCondLst>
                      <p:childTnLst>
                        <p:par>
                          <p:cTn id="248" fill="hold">
                            <p:stCondLst>
                              <p:cond delay="0"/>
                            </p:stCondLst>
                            <p:childTnLst>
                              <p:par>
                                <p:cTn id="249" presetID="2" presetClass="entr" presetSubtype="4" fill="hold" nodeType="clickEffect">
                                  <p:stCondLst>
                                    <p:cond delay="0"/>
                                  </p:stCondLst>
                                  <p:childTnLst>
                                    <p:set>
                                      <p:cBhvr>
                                        <p:cTn id="250" dur="1" fill="hold">
                                          <p:stCondLst>
                                            <p:cond delay="0"/>
                                          </p:stCondLst>
                                        </p:cTn>
                                        <p:tgtEl>
                                          <p:spTgt spid="52"/>
                                        </p:tgtEl>
                                        <p:attrNameLst>
                                          <p:attrName>style.visibility</p:attrName>
                                        </p:attrNameLst>
                                      </p:cBhvr>
                                      <p:to>
                                        <p:strVal val="visible"/>
                                      </p:to>
                                    </p:set>
                                    <p:anim calcmode="lin" valueType="num">
                                      <p:cBhvr additive="base">
                                        <p:cTn id="251" dur="500" fill="hold"/>
                                        <p:tgtEl>
                                          <p:spTgt spid="52"/>
                                        </p:tgtEl>
                                        <p:attrNameLst>
                                          <p:attrName>ppt_x</p:attrName>
                                        </p:attrNameLst>
                                      </p:cBhvr>
                                      <p:tavLst>
                                        <p:tav tm="0">
                                          <p:val>
                                            <p:strVal val="#ppt_x"/>
                                          </p:val>
                                        </p:tav>
                                        <p:tav tm="100000">
                                          <p:val>
                                            <p:strVal val="#ppt_x"/>
                                          </p:val>
                                        </p:tav>
                                      </p:tavLst>
                                    </p:anim>
                                    <p:anim calcmode="lin" valueType="num">
                                      <p:cBhvr additive="base">
                                        <p:cTn id="252" dur="500" fill="hold"/>
                                        <p:tgtEl>
                                          <p:spTgt spid="52"/>
                                        </p:tgtEl>
                                        <p:attrNameLst>
                                          <p:attrName>ppt_y</p:attrName>
                                        </p:attrNameLst>
                                      </p:cBhvr>
                                      <p:tavLst>
                                        <p:tav tm="0">
                                          <p:val>
                                            <p:strVal val="1+#ppt_h/2"/>
                                          </p:val>
                                        </p:tav>
                                        <p:tav tm="100000">
                                          <p:val>
                                            <p:strVal val="#ppt_y"/>
                                          </p:val>
                                        </p:tav>
                                      </p:tavLst>
                                    </p:anim>
                                  </p:childTnLst>
                                </p:cTn>
                              </p:par>
                              <p:par>
                                <p:cTn id="253" presetID="2" presetClass="entr" presetSubtype="4" fill="hold" nodeType="withEffect">
                                  <p:stCondLst>
                                    <p:cond delay="0"/>
                                  </p:stCondLst>
                                  <p:childTnLst>
                                    <p:set>
                                      <p:cBhvr>
                                        <p:cTn id="254" dur="1" fill="hold">
                                          <p:stCondLst>
                                            <p:cond delay="0"/>
                                          </p:stCondLst>
                                        </p:cTn>
                                        <p:tgtEl>
                                          <p:spTgt spid="53"/>
                                        </p:tgtEl>
                                        <p:attrNameLst>
                                          <p:attrName>style.visibility</p:attrName>
                                        </p:attrNameLst>
                                      </p:cBhvr>
                                      <p:to>
                                        <p:strVal val="visible"/>
                                      </p:to>
                                    </p:set>
                                    <p:anim calcmode="lin" valueType="num">
                                      <p:cBhvr additive="base">
                                        <p:cTn id="255" dur="500" fill="hold"/>
                                        <p:tgtEl>
                                          <p:spTgt spid="53"/>
                                        </p:tgtEl>
                                        <p:attrNameLst>
                                          <p:attrName>ppt_x</p:attrName>
                                        </p:attrNameLst>
                                      </p:cBhvr>
                                      <p:tavLst>
                                        <p:tav tm="0">
                                          <p:val>
                                            <p:strVal val="#ppt_x"/>
                                          </p:val>
                                        </p:tav>
                                        <p:tav tm="100000">
                                          <p:val>
                                            <p:strVal val="#ppt_x"/>
                                          </p:val>
                                        </p:tav>
                                      </p:tavLst>
                                    </p:anim>
                                    <p:anim calcmode="lin" valueType="num">
                                      <p:cBhvr additive="base">
                                        <p:cTn id="256" dur="500" fill="hold"/>
                                        <p:tgtEl>
                                          <p:spTgt spid="53"/>
                                        </p:tgtEl>
                                        <p:attrNameLst>
                                          <p:attrName>ppt_y</p:attrName>
                                        </p:attrNameLst>
                                      </p:cBhvr>
                                      <p:tavLst>
                                        <p:tav tm="0">
                                          <p:val>
                                            <p:strVal val="1+#ppt_h/2"/>
                                          </p:val>
                                        </p:tav>
                                        <p:tav tm="100000">
                                          <p:val>
                                            <p:strVal val="#ppt_y"/>
                                          </p:val>
                                        </p:tav>
                                      </p:tavLst>
                                    </p:anim>
                                  </p:childTnLst>
                                </p:cTn>
                              </p:par>
                              <p:par>
                                <p:cTn id="257" presetID="2" presetClass="entr" presetSubtype="4" fill="hold" nodeType="withEffect">
                                  <p:stCondLst>
                                    <p:cond delay="0"/>
                                  </p:stCondLst>
                                  <p:childTnLst>
                                    <p:set>
                                      <p:cBhvr>
                                        <p:cTn id="258" dur="1" fill="hold">
                                          <p:stCondLst>
                                            <p:cond delay="0"/>
                                          </p:stCondLst>
                                        </p:cTn>
                                        <p:tgtEl>
                                          <p:spTgt spid="54"/>
                                        </p:tgtEl>
                                        <p:attrNameLst>
                                          <p:attrName>style.visibility</p:attrName>
                                        </p:attrNameLst>
                                      </p:cBhvr>
                                      <p:to>
                                        <p:strVal val="visible"/>
                                      </p:to>
                                    </p:set>
                                    <p:anim calcmode="lin" valueType="num">
                                      <p:cBhvr additive="base">
                                        <p:cTn id="259" dur="500" fill="hold"/>
                                        <p:tgtEl>
                                          <p:spTgt spid="54"/>
                                        </p:tgtEl>
                                        <p:attrNameLst>
                                          <p:attrName>ppt_x</p:attrName>
                                        </p:attrNameLst>
                                      </p:cBhvr>
                                      <p:tavLst>
                                        <p:tav tm="0">
                                          <p:val>
                                            <p:strVal val="#ppt_x"/>
                                          </p:val>
                                        </p:tav>
                                        <p:tav tm="100000">
                                          <p:val>
                                            <p:strVal val="#ppt_x"/>
                                          </p:val>
                                        </p:tav>
                                      </p:tavLst>
                                    </p:anim>
                                    <p:anim calcmode="lin" valueType="num">
                                      <p:cBhvr additive="base">
                                        <p:cTn id="260" dur="500" fill="hold"/>
                                        <p:tgtEl>
                                          <p:spTgt spid="54"/>
                                        </p:tgtEl>
                                        <p:attrNameLst>
                                          <p:attrName>ppt_y</p:attrName>
                                        </p:attrNameLst>
                                      </p:cBhvr>
                                      <p:tavLst>
                                        <p:tav tm="0">
                                          <p:val>
                                            <p:strVal val="1+#ppt_h/2"/>
                                          </p:val>
                                        </p:tav>
                                        <p:tav tm="100000">
                                          <p:val>
                                            <p:strVal val="#ppt_y"/>
                                          </p:val>
                                        </p:tav>
                                      </p:tavLst>
                                    </p:anim>
                                  </p:childTnLst>
                                </p:cTn>
                              </p:par>
                              <p:par>
                                <p:cTn id="261" presetID="2" presetClass="entr" presetSubtype="4" fill="hold" nodeType="withEffect">
                                  <p:stCondLst>
                                    <p:cond delay="0"/>
                                  </p:stCondLst>
                                  <p:childTnLst>
                                    <p:set>
                                      <p:cBhvr>
                                        <p:cTn id="262" dur="1" fill="hold">
                                          <p:stCondLst>
                                            <p:cond delay="0"/>
                                          </p:stCondLst>
                                        </p:cTn>
                                        <p:tgtEl>
                                          <p:spTgt spid="55"/>
                                        </p:tgtEl>
                                        <p:attrNameLst>
                                          <p:attrName>style.visibility</p:attrName>
                                        </p:attrNameLst>
                                      </p:cBhvr>
                                      <p:to>
                                        <p:strVal val="visible"/>
                                      </p:to>
                                    </p:set>
                                    <p:anim calcmode="lin" valueType="num">
                                      <p:cBhvr additive="base">
                                        <p:cTn id="263" dur="500" fill="hold"/>
                                        <p:tgtEl>
                                          <p:spTgt spid="55"/>
                                        </p:tgtEl>
                                        <p:attrNameLst>
                                          <p:attrName>ppt_x</p:attrName>
                                        </p:attrNameLst>
                                      </p:cBhvr>
                                      <p:tavLst>
                                        <p:tav tm="0">
                                          <p:val>
                                            <p:strVal val="#ppt_x"/>
                                          </p:val>
                                        </p:tav>
                                        <p:tav tm="100000">
                                          <p:val>
                                            <p:strVal val="#ppt_x"/>
                                          </p:val>
                                        </p:tav>
                                      </p:tavLst>
                                    </p:anim>
                                    <p:anim calcmode="lin" valueType="num">
                                      <p:cBhvr additive="base">
                                        <p:cTn id="264" dur="500" fill="hold"/>
                                        <p:tgtEl>
                                          <p:spTgt spid="55"/>
                                        </p:tgtEl>
                                        <p:attrNameLst>
                                          <p:attrName>ppt_y</p:attrName>
                                        </p:attrNameLst>
                                      </p:cBhvr>
                                      <p:tavLst>
                                        <p:tav tm="0">
                                          <p:val>
                                            <p:strVal val="1+#ppt_h/2"/>
                                          </p:val>
                                        </p:tav>
                                        <p:tav tm="100000">
                                          <p:val>
                                            <p:strVal val="#ppt_y"/>
                                          </p:val>
                                        </p:tav>
                                      </p:tavLst>
                                    </p:anim>
                                  </p:childTnLst>
                                </p:cTn>
                              </p:par>
                              <p:par>
                                <p:cTn id="265" presetID="2" presetClass="entr" presetSubtype="4" fill="hold" nodeType="withEffect">
                                  <p:stCondLst>
                                    <p:cond delay="0"/>
                                  </p:stCondLst>
                                  <p:childTnLst>
                                    <p:set>
                                      <p:cBhvr>
                                        <p:cTn id="266" dur="1" fill="hold">
                                          <p:stCondLst>
                                            <p:cond delay="0"/>
                                          </p:stCondLst>
                                        </p:cTn>
                                        <p:tgtEl>
                                          <p:spTgt spid="56"/>
                                        </p:tgtEl>
                                        <p:attrNameLst>
                                          <p:attrName>style.visibility</p:attrName>
                                        </p:attrNameLst>
                                      </p:cBhvr>
                                      <p:to>
                                        <p:strVal val="visible"/>
                                      </p:to>
                                    </p:set>
                                    <p:anim calcmode="lin" valueType="num">
                                      <p:cBhvr additive="base">
                                        <p:cTn id="267" dur="500" fill="hold"/>
                                        <p:tgtEl>
                                          <p:spTgt spid="56"/>
                                        </p:tgtEl>
                                        <p:attrNameLst>
                                          <p:attrName>ppt_x</p:attrName>
                                        </p:attrNameLst>
                                      </p:cBhvr>
                                      <p:tavLst>
                                        <p:tav tm="0">
                                          <p:val>
                                            <p:strVal val="#ppt_x"/>
                                          </p:val>
                                        </p:tav>
                                        <p:tav tm="100000">
                                          <p:val>
                                            <p:strVal val="#ppt_x"/>
                                          </p:val>
                                        </p:tav>
                                      </p:tavLst>
                                    </p:anim>
                                    <p:anim calcmode="lin" valueType="num">
                                      <p:cBhvr additive="base">
                                        <p:cTn id="268" dur="500" fill="hold"/>
                                        <p:tgtEl>
                                          <p:spTgt spid="56"/>
                                        </p:tgtEl>
                                        <p:attrNameLst>
                                          <p:attrName>ppt_y</p:attrName>
                                        </p:attrNameLst>
                                      </p:cBhvr>
                                      <p:tavLst>
                                        <p:tav tm="0">
                                          <p:val>
                                            <p:strVal val="1+#ppt_h/2"/>
                                          </p:val>
                                        </p:tav>
                                        <p:tav tm="100000">
                                          <p:val>
                                            <p:strVal val="#ppt_y"/>
                                          </p:val>
                                        </p:tav>
                                      </p:tavLst>
                                    </p:anim>
                                  </p:childTnLst>
                                </p:cTn>
                              </p:par>
                              <p:par>
                                <p:cTn id="269" presetID="2" presetClass="entr" presetSubtype="4" fill="hold" nodeType="withEffect">
                                  <p:stCondLst>
                                    <p:cond delay="0"/>
                                  </p:stCondLst>
                                  <p:childTnLst>
                                    <p:set>
                                      <p:cBhvr>
                                        <p:cTn id="270" dur="1" fill="hold">
                                          <p:stCondLst>
                                            <p:cond delay="0"/>
                                          </p:stCondLst>
                                        </p:cTn>
                                        <p:tgtEl>
                                          <p:spTgt spid="57"/>
                                        </p:tgtEl>
                                        <p:attrNameLst>
                                          <p:attrName>style.visibility</p:attrName>
                                        </p:attrNameLst>
                                      </p:cBhvr>
                                      <p:to>
                                        <p:strVal val="visible"/>
                                      </p:to>
                                    </p:set>
                                    <p:anim calcmode="lin" valueType="num">
                                      <p:cBhvr additive="base">
                                        <p:cTn id="271" dur="500" fill="hold"/>
                                        <p:tgtEl>
                                          <p:spTgt spid="57"/>
                                        </p:tgtEl>
                                        <p:attrNameLst>
                                          <p:attrName>ppt_x</p:attrName>
                                        </p:attrNameLst>
                                      </p:cBhvr>
                                      <p:tavLst>
                                        <p:tav tm="0">
                                          <p:val>
                                            <p:strVal val="#ppt_x"/>
                                          </p:val>
                                        </p:tav>
                                        <p:tav tm="100000">
                                          <p:val>
                                            <p:strVal val="#ppt_x"/>
                                          </p:val>
                                        </p:tav>
                                      </p:tavLst>
                                    </p:anim>
                                    <p:anim calcmode="lin" valueType="num">
                                      <p:cBhvr additive="base">
                                        <p:cTn id="272" dur="500" fill="hold"/>
                                        <p:tgtEl>
                                          <p:spTgt spid="57"/>
                                        </p:tgtEl>
                                        <p:attrNameLst>
                                          <p:attrName>ppt_y</p:attrName>
                                        </p:attrNameLst>
                                      </p:cBhvr>
                                      <p:tavLst>
                                        <p:tav tm="0">
                                          <p:val>
                                            <p:strVal val="1+#ppt_h/2"/>
                                          </p:val>
                                        </p:tav>
                                        <p:tav tm="100000">
                                          <p:val>
                                            <p:strVal val="#ppt_y"/>
                                          </p:val>
                                        </p:tav>
                                      </p:tavLst>
                                    </p:anim>
                                  </p:childTnLst>
                                </p:cTn>
                              </p:par>
                              <p:par>
                                <p:cTn id="273" presetID="2" presetClass="entr" presetSubtype="4" fill="hold" nodeType="withEffect">
                                  <p:stCondLst>
                                    <p:cond delay="0"/>
                                  </p:stCondLst>
                                  <p:childTnLst>
                                    <p:set>
                                      <p:cBhvr>
                                        <p:cTn id="274" dur="1" fill="hold">
                                          <p:stCondLst>
                                            <p:cond delay="0"/>
                                          </p:stCondLst>
                                        </p:cTn>
                                        <p:tgtEl>
                                          <p:spTgt spid="58"/>
                                        </p:tgtEl>
                                        <p:attrNameLst>
                                          <p:attrName>style.visibility</p:attrName>
                                        </p:attrNameLst>
                                      </p:cBhvr>
                                      <p:to>
                                        <p:strVal val="visible"/>
                                      </p:to>
                                    </p:set>
                                    <p:anim calcmode="lin" valueType="num">
                                      <p:cBhvr additive="base">
                                        <p:cTn id="275" dur="500" fill="hold"/>
                                        <p:tgtEl>
                                          <p:spTgt spid="58"/>
                                        </p:tgtEl>
                                        <p:attrNameLst>
                                          <p:attrName>ppt_x</p:attrName>
                                        </p:attrNameLst>
                                      </p:cBhvr>
                                      <p:tavLst>
                                        <p:tav tm="0">
                                          <p:val>
                                            <p:strVal val="#ppt_x"/>
                                          </p:val>
                                        </p:tav>
                                        <p:tav tm="100000">
                                          <p:val>
                                            <p:strVal val="#ppt_x"/>
                                          </p:val>
                                        </p:tav>
                                      </p:tavLst>
                                    </p:anim>
                                    <p:anim calcmode="lin" valueType="num">
                                      <p:cBhvr additive="base">
                                        <p:cTn id="276" dur="500" fill="hold"/>
                                        <p:tgtEl>
                                          <p:spTgt spid="58"/>
                                        </p:tgtEl>
                                        <p:attrNameLst>
                                          <p:attrName>ppt_y</p:attrName>
                                        </p:attrNameLst>
                                      </p:cBhvr>
                                      <p:tavLst>
                                        <p:tav tm="0">
                                          <p:val>
                                            <p:strVal val="1+#ppt_h/2"/>
                                          </p:val>
                                        </p:tav>
                                        <p:tav tm="100000">
                                          <p:val>
                                            <p:strVal val="#ppt_y"/>
                                          </p:val>
                                        </p:tav>
                                      </p:tavLst>
                                    </p:anim>
                                  </p:childTnLst>
                                </p:cTn>
                              </p:par>
                              <p:par>
                                <p:cTn id="277" presetID="2" presetClass="entr" presetSubtype="4" fill="hold" nodeType="withEffect">
                                  <p:stCondLst>
                                    <p:cond delay="0"/>
                                  </p:stCondLst>
                                  <p:childTnLst>
                                    <p:set>
                                      <p:cBhvr>
                                        <p:cTn id="278" dur="1" fill="hold">
                                          <p:stCondLst>
                                            <p:cond delay="0"/>
                                          </p:stCondLst>
                                        </p:cTn>
                                        <p:tgtEl>
                                          <p:spTgt spid="67"/>
                                        </p:tgtEl>
                                        <p:attrNameLst>
                                          <p:attrName>style.visibility</p:attrName>
                                        </p:attrNameLst>
                                      </p:cBhvr>
                                      <p:to>
                                        <p:strVal val="visible"/>
                                      </p:to>
                                    </p:set>
                                    <p:anim calcmode="lin" valueType="num">
                                      <p:cBhvr additive="base">
                                        <p:cTn id="279" dur="500" fill="hold"/>
                                        <p:tgtEl>
                                          <p:spTgt spid="67"/>
                                        </p:tgtEl>
                                        <p:attrNameLst>
                                          <p:attrName>ppt_x</p:attrName>
                                        </p:attrNameLst>
                                      </p:cBhvr>
                                      <p:tavLst>
                                        <p:tav tm="0">
                                          <p:val>
                                            <p:strVal val="#ppt_x"/>
                                          </p:val>
                                        </p:tav>
                                        <p:tav tm="100000">
                                          <p:val>
                                            <p:strVal val="#ppt_x"/>
                                          </p:val>
                                        </p:tav>
                                      </p:tavLst>
                                    </p:anim>
                                    <p:anim calcmode="lin" valueType="num">
                                      <p:cBhvr additive="base">
                                        <p:cTn id="280" dur="500" fill="hold"/>
                                        <p:tgtEl>
                                          <p:spTgt spid="67"/>
                                        </p:tgtEl>
                                        <p:attrNameLst>
                                          <p:attrName>ppt_y</p:attrName>
                                        </p:attrNameLst>
                                      </p:cBhvr>
                                      <p:tavLst>
                                        <p:tav tm="0">
                                          <p:val>
                                            <p:strVal val="1+#ppt_h/2"/>
                                          </p:val>
                                        </p:tav>
                                        <p:tav tm="100000">
                                          <p:val>
                                            <p:strVal val="#ppt_y"/>
                                          </p:val>
                                        </p:tav>
                                      </p:tavLst>
                                    </p:anim>
                                  </p:childTnLst>
                                </p:cTn>
                              </p:par>
                              <p:par>
                                <p:cTn id="281" presetID="2" presetClass="entr" presetSubtype="4" fill="hold" nodeType="withEffect">
                                  <p:stCondLst>
                                    <p:cond delay="0"/>
                                  </p:stCondLst>
                                  <p:childTnLst>
                                    <p:set>
                                      <p:cBhvr>
                                        <p:cTn id="282" dur="1" fill="hold">
                                          <p:stCondLst>
                                            <p:cond delay="0"/>
                                          </p:stCondLst>
                                        </p:cTn>
                                        <p:tgtEl>
                                          <p:spTgt spid="68"/>
                                        </p:tgtEl>
                                        <p:attrNameLst>
                                          <p:attrName>style.visibility</p:attrName>
                                        </p:attrNameLst>
                                      </p:cBhvr>
                                      <p:to>
                                        <p:strVal val="visible"/>
                                      </p:to>
                                    </p:set>
                                    <p:anim calcmode="lin" valueType="num">
                                      <p:cBhvr additive="base">
                                        <p:cTn id="283" dur="500" fill="hold"/>
                                        <p:tgtEl>
                                          <p:spTgt spid="68"/>
                                        </p:tgtEl>
                                        <p:attrNameLst>
                                          <p:attrName>ppt_x</p:attrName>
                                        </p:attrNameLst>
                                      </p:cBhvr>
                                      <p:tavLst>
                                        <p:tav tm="0">
                                          <p:val>
                                            <p:strVal val="#ppt_x"/>
                                          </p:val>
                                        </p:tav>
                                        <p:tav tm="100000">
                                          <p:val>
                                            <p:strVal val="#ppt_x"/>
                                          </p:val>
                                        </p:tav>
                                      </p:tavLst>
                                    </p:anim>
                                    <p:anim calcmode="lin" valueType="num">
                                      <p:cBhvr additive="base">
                                        <p:cTn id="284" dur="500" fill="hold"/>
                                        <p:tgtEl>
                                          <p:spTgt spid="68"/>
                                        </p:tgtEl>
                                        <p:attrNameLst>
                                          <p:attrName>ppt_y</p:attrName>
                                        </p:attrNameLst>
                                      </p:cBhvr>
                                      <p:tavLst>
                                        <p:tav tm="0">
                                          <p:val>
                                            <p:strVal val="1+#ppt_h/2"/>
                                          </p:val>
                                        </p:tav>
                                        <p:tav tm="100000">
                                          <p:val>
                                            <p:strVal val="#ppt_y"/>
                                          </p:val>
                                        </p:tav>
                                      </p:tavLst>
                                    </p:anim>
                                  </p:childTnLst>
                                </p:cTn>
                              </p:par>
                              <p:par>
                                <p:cTn id="285" presetID="2" presetClass="entr" presetSubtype="4" fill="hold" nodeType="withEffect">
                                  <p:stCondLst>
                                    <p:cond delay="0"/>
                                  </p:stCondLst>
                                  <p:childTnLst>
                                    <p:set>
                                      <p:cBhvr>
                                        <p:cTn id="286" dur="1" fill="hold">
                                          <p:stCondLst>
                                            <p:cond delay="0"/>
                                          </p:stCondLst>
                                        </p:cTn>
                                        <p:tgtEl>
                                          <p:spTgt spid="69"/>
                                        </p:tgtEl>
                                        <p:attrNameLst>
                                          <p:attrName>style.visibility</p:attrName>
                                        </p:attrNameLst>
                                      </p:cBhvr>
                                      <p:to>
                                        <p:strVal val="visible"/>
                                      </p:to>
                                    </p:set>
                                    <p:anim calcmode="lin" valueType="num">
                                      <p:cBhvr additive="base">
                                        <p:cTn id="287" dur="500" fill="hold"/>
                                        <p:tgtEl>
                                          <p:spTgt spid="69"/>
                                        </p:tgtEl>
                                        <p:attrNameLst>
                                          <p:attrName>ppt_x</p:attrName>
                                        </p:attrNameLst>
                                      </p:cBhvr>
                                      <p:tavLst>
                                        <p:tav tm="0">
                                          <p:val>
                                            <p:strVal val="#ppt_x"/>
                                          </p:val>
                                        </p:tav>
                                        <p:tav tm="100000">
                                          <p:val>
                                            <p:strVal val="#ppt_x"/>
                                          </p:val>
                                        </p:tav>
                                      </p:tavLst>
                                    </p:anim>
                                    <p:anim calcmode="lin" valueType="num">
                                      <p:cBhvr additive="base">
                                        <p:cTn id="288" dur="500" fill="hold"/>
                                        <p:tgtEl>
                                          <p:spTgt spid="69"/>
                                        </p:tgtEl>
                                        <p:attrNameLst>
                                          <p:attrName>ppt_y</p:attrName>
                                        </p:attrNameLst>
                                      </p:cBhvr>
                                      <p:tavLst>
                                        <p:tav tm="0">
                                          <p:val>
                                            <p:strVal val="1+#ppt_h/2"/>
                                          </p:val>
                                        </p:tav>
                                        <p:tav tm="100000">
                                          <p:val>
                                            <p:strVal val="#ppt_y"/>
                                          </p:val>
                                        </p:tav>
                                      </p:tavLst>
                                    </p:anim>
                                  </p:childTnLst>
                                </p:cTn>
                              </p:par>
                              <p:par>
                                <p:cTn id="289" presetID="2" presetClass="entr" presetSubtype="4" fill="hold" nodeType="withEffect">
                                  <p:stCondLst>
                                    <p:cond delay="0"/>
                                  </p:stCondLst>
                                  <p:childTnLst>
                                    <p:set>
                                      <p:cBhvr>
                                        <p:cTn id="290" dur="1" fill="hold">
                                          <p:stCondLst>
                                            <p:cond delay="0"/>
                                          </p:stCondLst>
                                        </p:cTn>
                                        <p:tgtEl>
                                          <p:spTgt spid="71"/>
                                        </p:tgtEl>
                                        <p:attrNameLst>
                                          <p:attrName>style.visibility</p:attrName>
                                        </p:attrNameLst>
                                      </p:cBhvr>
                                      <p:to>
                                        <p:strVal val="visible"/>
                                      </p:to>
                                    </p:set>
                                    <p:anim calcmode="lin" valueType="num">
                                      <p:cBhvr additive="base">
                                        <p:cTn id="291" dur="500" fill="hold"/>
                                        <p:tgtEl>
                                          <p:spTgt spid="71"/>
                                        </p:tgtEl>
                                        <p:attrNameLst>
                                          <p:attrName>ppt_x</p:attrName>
                                        </p:attrNameLst>
                                      </p:cBhvr>
                                      <p:tavLst>
                                        <p:tav tm="0">
                                          <p:val>
                                            <p:strVal val="#ppt_x"/>
                                          </p:val>
                                        </p:tav>
                                        <p:tav tm="100000">
                                          <p:val>
                                            <p:strVal val="#ppt_x"/>
                                          </p:val>
                                        </p:tav>
                                      </p:tavLst>
                                    </p:anim>
                                    <p:anim calcmode="lin" valueType="num">
                                      <p:cBhvr additive="base">
                                        <p:cTn id="292" dur="500" fill="hold"/>
                                        <p:tgtEl>
                                          <p:spTgt spid="71"/>
                                        </p:tgtEl>
                                        <p:attrNameLst>
                                          <p:attrName>ppt_y</p:attrName>
                                        </p:attrNameLst>
                                      </p:cBhvr>
                                      <p:tavLst>
                                        <p:tav tm="0">
                                          <p:val>
                                            <p:strVal val="1+#ppt_h/2"/>
                                          </p:val>
                                        </p:tav>
                                        <p:tav tm="100000">
                                          <p:val>
                                            <p:strVal val="#ppt_y"/>
                                          </p:val>
                                        </p:tav>
                                      </p:tavLst>
                                    </p:anim>
                                  </p:childTnLst>
                                </p:cTn>
                              </p:par>
                              <p:par>
                                <p:cTn id="293" presetID="2" presetClass="entr" presetSubtype="4" fill="hold" nodeType="withEffect">
                                  <p:stCondLst>
                                    <p:cond delay="0"/>
                                  </p:stCondLst>
                                  <p:childTnLst>
                                    <p:set>
                                      <p:cBhvr>
                                        <p:cTn id="294" dur="1" fill="hold">
                                          <p:stCondLst>
                                            <p:cond delay="0"/>
                                          </p:stCondLst>
                                        </p:cTn>
                                        <p:tgtEl>
                                          <p:spTgt spid="76"/>
                                        </p:tgtEl>
                                        <p:attrNameLst>
                                          <p:attrName>style.visibility</p:attrName>
                                        </p:attrNameLst>
                                      </p:cBhvr>
                                      <p:to>
                                        <p:strVal val="visible"/>
                                      </p:to>
                                    </p:set>
                                    <p:anim calcmode="lin" valueType="num">
                                      <p:cBhvr additive="base">
                                        <p:cTn id="295" dur="500" fill="hold"/>
                                        <p:tgtEl>
                                          <p:spTgt spid="76"/>
                                        </p:tgtEl>
                                        <p:attrNameLst>
                                          <p:attrName>ppt_x</p:attrName>
                                        </p:attrNameLst>
                                      </p:cBhvr>
                                      <p:tavLst>
                                        <p:tav tm="0">
                                          <p:val>
                                            <p:strVal val="#ppt_x"/>
                                          </p:val>
                                        </p:tav>
                                        <p:tav tm="100000">
                                          <p:val>
                                            <p:strVal val="#ppt_x"/>
                                          </p:val>
                                        </p:tav>
                                      </p:tavLst>
                                    </p:anim>
                                    <p:anim calcmode="lin" valueType="num">
                                      <p:cBhvr additive="base">
                                        <p:cTn id="296" dur="500" fill="hold"/>
                                        <p:tgtEl>
                                          <p:spTgt spid="76"/>
                                        </p:tgtEl>
                                        <p:attrNameLst>
                                          <p:attrName>ppt_y</p:attrName>
                                        </p:attrNameLst>
                                      </p:cBhvr>
                                      <p:tavLst>
                                        <p:tav tm="0">
                                          <p:val>
                                            <p:strVal val="1+#ppt_h/2"/>
                                          </p:val>
                                        </p:tav>
                                        <p:tav tm="100000">
                                          <p:val>
                                            <p:strVal val="#ppt_y"/>
                                          </p:val>
                                        </p:tav>
                                      </p:tavLst>
                                    </p:anim>
                                  </p:childTnLst>
                                </p:cTn>
                              </p:par>
                              <p:par>
                                <p:cTn id="297" presetID="2" presetClass="entr" presetSubtype="4" fill="hold" nodeType="withEffect">
                                  <p:stCondLst>
                                    <p:cond delay="0"/>
                                  </p:stCondLst>
                                  <p:childTnLst>
                                    <p:set>
                                      <p:cBhvr>
                                        <p:cTn id="298" dur="1" fill="hold">
                                          <p:stCondLst>
                                            <p:cond delay="0"/>
                                          </p:stCondLst>
                                        </p:cTn>
                                        <p:tgtEl>
                                          <p:spTgt spid="77"/>
                                        </p:tgtEl>
                                        <p:attrNameLst>
                                          <p:attrName>style.visibility</p:attrName>
                                        </p:attrNameLst>
                                      </p:cBhvr>
                                      <p:to>
                                        <p:strVal val="visible"/>
                                      </p:to>
                                    </p:set>
                                    <p:anim calcmode="lin" valueType="num">
                                      <p:cBhvr additive="base">
                                        <p:cTn id="299" dur="500" fill="hold"/>
                                        <p:tgtEl>
                                          <p:spTgt spid="77"/>
                                        </p:tgtEl>
                                        <p:attrNameLst>
                                          <p:attrName>ppt_x</p:attrName>
                                        </p:attrNameLst>
                                      </p:cBhvr>
                                      <p:tavLst>
                                        <p:tav tm="0">
                                          <p:val>
                                            <p:strVal val="#ppt_x"/>
                                          </p:val>
                                        </p:tav>
                                        <p:tav tm="100000">
                                          <p:val>
                                            <p:strVal val="#ppt_x"/>
                                          </p:val>
                                        </p:tav>
                                      </p:tavLst>
                                    </p:anim>
                                    <p:anim calcmode="lin" valueType="num">
                                      <p:cBhvr additive="base">
                                        <p:cTn id="300" dur="500" fill="hold"/>
                                        <p:tgtEl>
                                          <p:spTgt spid="77"/>
                                        </p:tgtEl>
                                        <p:attrNameLst>
                                          <p:attrName>ppt_y</p:attrName>
                                        </p:attrNameLst>
                                      </p:cBhvr>
                                      <p:tavLst>
                                        <p:tav tm="0">
                                          <p:val>
                                            <p:strVal val="1+#ppt_h/2"/>
                                          </p:val>
                                        </p:tav>
                                        <p:tav tm="100000">
                                          <p:val>
                                            <p:strVal val="#ppt_y"/>
                                          </p:val>
                                        </p:tav>
                                      </p:tavLst>
                                    </p:anim>
                                  </p:childTnLst>
                                </p:cTn>
                              </p:par>
                              <p:par>
                                <p:cTn id="301" presetID="2" presetClass="entr" presetSubtype="4" fill="hold" grpId="0" nodeType="withEffect">
                                  <p:stCondLst>
                                    <p:cond delay="0"/>
                                  </p:stCondLst>
                                  <p:childTnLst>
                                    <p:set>
                                      <p:cBhvr>
                                        <p:cTn id="302" dur="1" fill="hold">
                                          <p:stCondLst>
                                            <p:cond delay="0"/>
                                          </p:stCondLst>
                                        </p:cTn>
                                        <p:tgtEl>
                                          <p:spTgt spid="78"/>
                                        </p:tgtEl>
                                        <p:attrNameLst>
                                          <p:attrName>style.visibility</p:attrName>
                                        </p:attrNameLst>
                                      </p:cBhvr>
                                      <p:to>
                                        <p:strVal val="visible"/>
                                      </p:to>
                                    </p:set>
                                    <p:anim calcmode="lin" valueType="num">
                                      <p:cBhvr additive="base">
                                        <p:cTn id="303" dur="500" fill="hold"/>
                                        <p:tgtEl>
                                          <p:spTgt spid="78"/>
                                        </p:tgtEl>
                                        <p:attrNameLst>
                                          <p:attrName>ppt_x</p:attrName>
                                        </p:attrNameLst>
                                      </p:cBhvr>
                                      <p:tavLst>
                                        <p:tav tm="0">
                                          <p:val>
                                            <p:strVal val="#ppt_x"/>
                                          </p:val>
                                        </p:tav>
                                        <p:tav tm="100000">
                                          <p:val>
                                            <p:strVal val="#ppt_x"/>
                                          </p:val>
                                        </p:tav>
                                      </p:tavLst>
                                    </p:anim>
                                    <p:anim calcmode="lin" valueType="num">
                                      <p:cBhvr additive="base">
                                        <p:cTn id="304" dur="500" fill="hold"/>
                                        <p:tgtEl>
                                          <p:spTgt spid="78"/>
                                        </p:tgtEl>
                                        <p:attrNameLst>
                                          <p:attrName>ppt_y</p:attrName>
                                        </p:attrNameLst>
                                      </p:cBhvr>
                                      <p:tavLst>
                                        <p:tav tm="0">
                                          <p:val>
                                            <p:strVal val="1+#ppt_h/2"/>
                                          </p:val>
                                        </p:tav>
                                        <p:tav tm="100000">
                                          <p:val>
                                            <p:strVal val="#ppt_y"/>
                                          </p:val>
                                        </p:tav>
                                      </p:tavLst>
                                    </p:anim>
                                  </p:childTnLst>
                                </p:cTn>
                              </p:par>
                              <p:par>
                                <p:cTn id="305" presetID="2" presetClass="entr" presetSubtype="4" fill="hold" grpId="0" nodeType="withEffect">
                                  <p:stCondLst>
                                    <p:cond delay="0"/>
                                  </p:stCondLst>
                                  <p:childTnLst>
                                    <p:set>
                                      <p:cBhvr>
                                        <p:cTn id="306" dur="1" fill="hold">
                                          <p:stCondLst>
                                            <p:cond delay="0"/>
                                          </p:stCondLst>
                                        </p:cTn>
                                        <p:tgtEl>
                                          <p:spTgt spid="18"/>
                                        </p:tgtEl>
                                        <p:attrNameLst>
                                          <p:attrName>style.visibility</p:attrName>
                                        </p:attrNameLst>
                                      </p:cBhvr>
                                      <p:to>
                                        <p:strVal val="visible"/>
                                      </p:to>
                                    </p:set>
                                    <p:anim calcmode="lin" valueType="num">
                                      <p:cBhvr additive="base">
                                        <p:cTn id="307" dur="500" fill="hold"/>
                                        <p:tgtEl>
                                          <p:spTgt spid="18"/>
                                        </p:tgtEl>
                                        <p:attrNameLst>
                                          <p:attrName>ppt_x</p:attrName>
                                        </p:attrNameLst>
                                      </p:cBhvr>
                                      <p:tavLst>
                                        <p:tav tm="0">
                                          <p:val>
                                            <p:strVal val="#ppt_x"/>
                                          </p:val>
                                        </p:tav>
                                        <p:tav tm="100000">
                                          <p:val>
                                            <p:strVal val="#ppt_x"/>
                                          </p:val>
                                        </p:tav>
                                      </p:tavLst>
                                    </p:anim>
                                    <p:anim calcmode="lin" valueType="num">
                                      <p:cBhvr additive="base">
                                        <p:cTn id="308" dur="500" fill="hold"/>
                                        <p:tgtEl>
                                          <p:spTgt spid="18"/>
                                        </p:tgtEl>
                                        <p:attrNameLst>
                                          <p:attrName>ppt_y</p:attrName>
                                        </p:attrNameLst>
                                      </p:cBhvr>
                                      <p:tavLst>
                                        <p:tav tm="0">
                                          <p:val>
                                            <p:strVal val="1+#ppt_h/2"/>
                                          </p:val>
                                        </p:tav>
                                        <p:tav tm="100000">
                                          <p:val>
                                            <p:strVal val="#ppt_y"/>
                                          </p:val>
                                        </p:tav>
                                      </p:tavLst>
                                    </p:anim>
                                  </p:childTnLst>
                                </p:cTn>
                              </p:par>
                              <p:par>
                                <p:cTn id="309" presetID="2" presetClass="entr" presetSubtype="4" fill="hold" grpId="0" nodeType="withEffect">
                                  <p:stCondLst>
                                    <p:cond delay="0"/>
                                  </p:stCondLst>
                                  <p:childTnLst>
                                    <p:set>
                                      <p:cBhvr>
                                        <p:cTn id="310" dur="1" fill="hold">
                                          <p:stCondLst>
                                            <p:cond delay="0"/>
                                          </p:stCondLst>
                                        </p:cTn>
                                        <p:tgtEl>
                                          <p:spTgt spid="20"/>
                                        </p:tgtEl>
                                        <p:attrNameLst>
                                          <p:attrName>style.visibility</p:attrName>
                                        </p:attrNameLst>
                                      </p:cBhvr>
                                      <p:to>
                                        <p:strVal val="visible"/>
                                      </p:to>
                                    </p:set>
                                    <p:anim calcmode="lin" valueType="num">
                                      <p:cBhvr additive="base">
                                        <p:cTn id="311" dur="500" fill="hold"/>
                                        <p:tgtEl>
                                          <p:spTgt spid="20"/>
                                        </p:tgtEl>
                                        <p:attrNameLst>
                                          <p:attrName>ppt_x</p:attrName>
                                        </p:attrNameLst>
                                      </p:cBhvr>
                                      <p:tavLst>
                                        <p:tav tm="0">
                                          <p:val>
                                            <p:strVal val="#ppt_x"/>
                                          </p:val>
                                        </p:tav>
                                        <p:tav tm="100000">
                                          <p:val>
                                            <p:strVal val="#ppt_x"/>
                                          </p:val>
                                        </p:tav>
                                      </p:tavLst>
                                    </p:anim>
                                    <p:anim calcmode="lin" valueType="num">
                                      <p:cBhvr additive="base">
                                        <p:cTn id="312" dur="500" fill="hold"/>
                                        <p:tgtEl>
                                          <p:spTgt spid="20"/>
                                        </p:tgtEl>
                                        <p:attrNameLst>
                                          <p:attrName>ppt_y</p:attrName>
                                        </p:attrNameLst>
                                      </p:cBhvr>
                                      <p:tavLst>
                                        <p:tav tm="0">
                                          <p:val>
                                            <p:strVal val="1+#ppt_h/2"/>
                                          </p:val>
                                        </p:tav>
                                        <p:tav tm="100000">
                                          <p:val>
                                            <p:strVal val="#ppt_y"/>
                                          </p:val>
                                        </p:tav>
                                      </p:tavLst>
                                    </p:anim>
                                  </p:childTnLst>
                                </p:cTn>
                              </p:par>
                              <p:par>
                                <p:cTn id="313" presetID="2" presetClass="entr" presetSubtype="4" fill="hold" grpId="0" nodeType="withEffect">
                                  <p:stCondLst>
                                    <p:cond delay="0"/>
                                  </p:stCondLst>
                                  <p:childTnLst>
                                    <p:set>
                                      <p:cBhvr>
                                        <p:cTn id="314" dur="1" fill="hold">
                                          <p:stCondLst>
                                            <p:cond delay="0"/>
                                          </p:stCondLst>
                                        </p:cTn>
                                        <p:tgtEl>
                                          <p:spTgt spid="23"/>
                                        </p:tgtEl>
                                        <p:attrNameLst>
                                          <p:attrName>style.visibility</p:attrName>
                                        </p:attrNameLst>
                                      </p:cBhvr>
                                      <p:to>
                                        <p:strVal val="visible"/>
                                      </p:to>
                                    </p:set>
                                    <p:anim calcmode="lin" valueType="num">
                                      <p:cBhvr additive="base">
                                        <p:cTn id="315" dur="500" fill="hold"/>
                                        <p:tgtEl>
                                          <p:spTgt spid="23"/>
                                        </p:tgtEl>
                                        <p:attrNameLst>
                                          <p:attrName>ppt_x</p:attrName>
                                        </p:attrNameLst>
                                      </p:cBhvr>
                                      <p:tavLst>
                                        <p:tav tm="0">
                                          <p:val>
                                            <p:strVal val="#ppt_x"/>
                                          </p:val>
                                        </p:tav>
                                        <p:tav tm="100000">
                                          <p:val>
                                            <p:strVal val="#ppt_x"/>
                                          </p:val>
                                        </p:tav>
                                      </p:tavLst>
                                    </p:anim>
                                    <p:anim calcmode="lin" valueType="num">
                                      <p:cBhvr additive="base">
                                        <p:cTn id="316" dur="500" fill="hold"/>
                                        <p:tgtEl>
                                          <p:spTgt spid="23"/>
                                        </p:tgtEl>
                                        <p:attrNameLst>
                                          <p:attrName>ppt_y</p:attrName>
                                        </p:attrNameLst>
                                      </p:cBhvr>
                                      <p:tavLst>
                                        <p:tav tm="0">
                                          <p:val>
                                            <p:strVal val="1+#ppt_h/2"/>
                                          </p:val>
                                        </p:tav>
                                        <p:tav tm="100000">
                                          <p:val>
                                            <p:strVal val="#ppt_y"/>
                                          </p:val>
                                        </p:tav>
                                      </p:tavLst>
                                    </p:anim>
                                  </p:childTnLst>
                                </p:cTn>
                              </p:par>
                              <p:par>
                                <p:cTn id="317" presetID="2" presetClass="entr" presetSubtype="4" fill="hold" grpId="0" nodeType="withEffect">
                                  <p:stCondLst>
                                    <p:cond delay="0"/>
                                  </p:stCondLst>
                                  <p:childTnLst>
                                    <p:set>
                                      <p:cBhvr>
                                        <p:cTn id="318" dur="1" fill="hold">
                                          <p:stCondLst>
                                            <p:cond delay="0"/>
                                          </p:stCondLst>
                                        </p:cTn>
                                        <p:tgtEl>
                                          <p:spTgt spid="26"/>
                                        </p:tgtEl>
                                        <p:attrNameLst>
                                          <p:attrName>style.visibility</p:attrName>
                                        </p:attrNameLst>
                                      </p:cBhvr>
                                      <p:to>
                                        <p:strVal val="visible"/>
                                      </p:to>
                                    </p:set>
                                    <p:anim calcmode="lin" valueType="num">
                                      <p:cBhvr additive="base">
                                        <p:cTn id="319" dur="500" fill="hold"/>
                                        <p:tgtEl>
                                          <p:spTgt spid="26"/>
                                        </p:tgtEl>
                                        <p:attrNameLst>
                                          <p:attrName>ppt_x</p:attrName>
                                        </p:attrNameLst>
                                      </p:cBhvr>
                                      <p:tavLst>
                                        <p:tav tm="0">
                                          <p:val>
                                            <p:strVal val="#ppt_x"/>
                                          </p:val>
                                        </p:tav>
                                        <p:tav tm="100000">
                                          <p:val>
                                            <p:strVal val="#ppt_x"/>
                                          </p:val>
                                        </p:tav>
                                      </p:tavLst>
                                    </p:anim>
                                    <p:anim calcmode="lin" valueType="num">
                                      <p:cBhvr additive="base">
                                        <p:cTn id="320" dur="500" fill="hold"/>
                                        <p:tgtEl>
                                          <p:spTgt spid="26"/>
                                        </p:tgtEl>
                                        <p:attrNameLst>
                                          <p:attrName>ppt_y</p:attrName>
                                        </p:attrNameLst>
                                      </p:cBhvr>
                                      <p:tavLst>
                                        <p:tav tm="0">
                                          <p:val>
                                            <p:strVal val="1+#ppt_h/2"/>
                                          </p:val>
                                        </p:tav>
                                        <p:tav tm="100000">
                                          <p:val>
                                            <p:strVal val="#ppt_y"/>
                                          </p:val>
                                        </p:tav>
                                      </p:tavLst>
                                    </p:anim>
                                  </p:childTnLst>
                                </p:cTn>
                              </p:par>
                              <p:par>
                                <p:cTn id="321" presetID="2" presetClass="entr" presetSubtype="4" fill="hold" grpId="0" nodeType="withEffect">
                                  <p:stCondLst>
                                    <p:cond delay="0"/>
                                  </p:stCondLst>
                                  <p:childTnLst>
                                    <p:set>
                                      <p:cBhvr>
                                        <p:cTn id="322" dur="1" fill="hold">
                                          <p:stCondLst>
                                            <p:cond delay="0"/>
                                          </p:stCondLst>
                                        </p:cTn>
                                        <p:tgtEl>
                                          <p:spTgt spid="28"/>
                                        </p:tgtEl>
                                        <p:attrNameLst>
                                          <p:attrName>style.visibility</p:attrName>
                                        </p:attrNameLst>
                                      </p:cBhvr>
                                      <p:to>
                                        <p:strVal val="visible"/>
                                      </p:to>
                                    </p:set>
                                    <p:anim calcmode="lin" valueType="num">
                                      <p:cBhvr additive="base">
                                        <p:cTn id="323" dur="500" fill="hold"/>
                                        <p:tgtEl>
                                          <p:spTgt spid="28"/>
                                        </p:tgtEl>
                                        <p:attrNameLst>
                                          <p:attrName>ppt_x</p:attrName>
                                        </p:attrNameLst>
                                      </p:cBhvr>
                                      <p:tavLst>
                                        <p:tav tm="0">
                                          <p:val>
                                            <p:strVal val="#ppt_x"/>
                                          </p:val>
                                        </p:tav>
                                        <p:tav tm="100000">
                                          <p:val>
                                            <p:strVal val="#ppt_x"/>
                                          </p:val>
                                        </p:tav>
                                      </p:tavLst>
                                    </p:anim>
                                    <p:anim calcmode="lin" valueType="num">
                                      <p:cBhvr additive="base">
                                        <p:cTn id="324" dur="500" fill="hold"/>
                                        <p:tgtEl>
                                          <p:spTgt spid="28"/>
                                        </p:tgtEl>
                                        <p:attrNameLst>
                                          <p:attrName>ppt_y</p:attrName>
                                        </p:attrNameLst>
                                      </p:cBhvr>
                                      <p:tavLst>
                                        <p:tav tm="0">
                                          <p:val>
                                            <p:strVal val="1+#ppt_h/2"/>
                                          </p:val>
                                        </p:tav>
                                        <p:tav tm="100000">
                                          <p:val>
                                            <p:strVal val="#ppt_y"/>
                                          </p:val>
                                        </p:tav>
                                      </p:tavLst>
                                    </p:anim>
                                  </p:childTnLst>
                                </p:cTn>
                              </p:par>
                              <p:par>
                                <p:cTn id="325" presetID="2" presetClass="entr" presetSubtype="4" fill="hold" grpId="0" nodeType="withEffect">
                                  <p:stCondLst>
                                    <p:cond delay="0"/>
                                  </p:stCondLst>
                                  <p:childTnLst>
                                    <p:set>
                                      <p:cBhvr>
                                        <p:cTn id="326" dur="1" fill="hold">
                                          <p:stCondLst>
                                            <p:cond delay="0"/>
                                          </p:stCondLst>
                                        </p:cTn>
                                        <p:tgtEl>
                                          <p:spTgt spid="32"/>
                                        </p:tgtEl>
                                        <p:attrNameLst>
                                          <p:attrName>style.visibility</p:attrName>
                                        </p:attrNameLst>
                                      </p:cBhvr>
                                      <p:to>
                                        <p:strVal val="visible"/>
                                      </p:to>
                                    </p:set>
                                    <p:anim calcmode="lin" valueType="num">
                                      <p:cBhvr additive="base">
                                        <p:cTn id="327" dur="500" fill="hold"/>
                                        <p:tgtEl>
                                          <p:spTgt spid="32"/>
                                        </p:tgtEl>
                                        <p:attrNameLst>
                                          <p:attrName>ppt_x</p:attrName>
                                        </p:attrNameLst>
                                      </p:cBhvr>
                                      <p:tavLst>
                                        <p:tav tm="0">
                                          <p:val>
                                            <p:strVal val="#ppt_x"/>
                                          </p:val>
                                        </p:tav>
                                        <p:tav tm="100000">
                                          <p:val>
                                            <p:strVal val="#ppt_x"/>
                                          </p:val>
                                        </p:tav>
                                      </p:tavLst>
                                    </p:anim>
                                    <p:anim calcmode="lin" valueType="num">
                                      <p:cBhvr additive="base">
                                        <p:cTn id="328" dur="500" fill="hold"/>
                                        <p:tgtEl>
                                          <p:spTgt spid="32"/>
                                        </p:tgtEl>
                                        <p:attrNameLst>
                                          <p:attrName>ppt_y</p:attrName>
                                        </p:attrNameLst>
                                      </p:cBhvr>
                                      <p:tavLst>
                                        <p:tav tm="0">
                                          <p:val>
                                            <p:strVal val="1+#ppt_h/2"/>
                                          </p:val>
                                        </p:tav>
                                        <p:tav tm="100000">
                                          <p:val>
                                            <p:strVal val="#ppt_y"/>
                                          </p:val>
                                        </p:tav>
                                      </p:tavLst>
                                    </p:anim>
                                  </p:childTnLst>
                                </p:cTn>
                              </p:par>
                              <p:par>
                                <p:cTn id="329" presetID="2" presetClass="entr" presetSubtype="4" fill="hold" grpId="0" nodeType="withEffect">
                                  <p:stCondLst>
                                    <p:cond delay="0"/>
                                  </p:stCondLst>
                                  <p:childTnLst>
                                    <p:set>
                                      <p:cBhvr>
                                        <p:cTn id="330" dur="1" fill="hold">
                                          <p:stCondLst>
                                            <p:cond delay="0"/>
                                          </p:stCondLst>
                                        </p:cTn>
                                        <p:tgtEl>
                                          <p:spTgt spid="34"/>
                                        </p:tgtEl>
                                        <p:attrNameLst>
                                          <p:attrName>style.visibility</p:attrName>
                                        </p:attrNameLst>
                                      </p:cBhvr>
                                      <p:to>
                                        <p:strVal val="visible"/>
                                      </p:to>
                                    </p:set>
                                    <p:anim calcmode="lin" valueType="num">
                                      <p:cBhvr additive="base">
                                        <p:cTn id="331" dur="500" fill="hold"/>
                                        <p:tgtEl>
                                          <p:spTgt spid="34"/>
                                        </p:tgtEl>
                                        <p:attrNameLst>
                                          <p:attrName>ppt_x</p:attrName>
                                        </p:attrNameLst>
                                      </p:cBhvr>
                                      <p:tavLst>
                                        <p:tav tm="0">
                                          <p:val>
                                            <p:strVal val="#ppt_x"/>
                                          </p:val>
                                        </p:tav>
                                        <p:tav tm="100000">
                                          <p:val>
                                            <p:strVal val="#ppt_x"/>
                                          </p:val>
                                        </p:tav>
                                      </p:tavLst>
                                    </p:anim>
                                    <p:anim calcmode="lin" valueType="num">
                                      <p:cBhvr additive="base">
                                        <p:cTn id="33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4" grpId="1" animBg="1"/>
      <p:bldP spid="74" grpId="2" bldLvl="0" animBg="1"/>
      <p:bldP spid="78" grpId="0" animBg="1"/>
      <p:bldP spid="18" grpId="0"/>
      <p:bldP spid="20" grpId="0"/>
      <p:bldP spid="23" grpId="0"/>
      <p:bldP spid="26" grpId="0"/>
      <p:bldP spid="28" grpId="0"/>
      <p:bldP spid="32" grpId="0"/>
      <p:bldP spid="34" grpId="0"/>
      <p:bldP spid="78" grpId="1" animBg="1"/>
      <p:bldP spid="18" grpId="1"/>
      <p:bldP spid="20" grpId="1"/>
      <p:bldP spid="23" grpId="1"/>
      <p:bldP spid="26" grpId="1"/>
      <p:bldP spid="28" grpId="1"/>
      <p:bldP spid="32" grpId="1"/>
      <p:bldP spid="34" grpId="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279" y="1052736"/>
            <a:ext cx="340614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a:t>
            </a:r>
            <a:r>
              <a:rPr lang="zh-CN" altLang="en-US" sz="2800" b="1" dirty="0">
                <a:solidFill>
                  <a:srgbClr val="0000FF"/>
                </a:solidFill>
                <a:latin typeface="楷体" panose="02010609060101010101" pitchFamily="49" charset="-122"/>
                <a:ea typeface="楷体" panose="02010609060101010101" pitchFamily="49" charset="-122"/>
              </a:rPr>
              <a:t>设计案例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1115695" y="2493010"/>
            <a:ext cx="7097395" cy="3120390"/>
          </a:xfrm>
          <a:prstGeom prst="rect">
            <a:avLst/>
          </a:prstGeom>
          <a:noFill/>
        </p:spPr>
        <p:txBody>
          <a:bodyPr wrap="square" rtlCol="0" anchor="t">
            <a:noAutofit/>
          </a:bodyPr>
          <a:p>
            <a:r>
              <a:rPr lang="en-US" altLang="zh-CN">
                <a:latin typeface="Times New Roman" panose="02020603050405020304" pitchFamily="18" charset="0"/>
                <a:cs typeface="Times New Roman" panose="02020603050405020304" pitchFamily="18" charset="0"/>
              </a:rPr>
              <a:t>#python</a:t>
            </a:r>
            <a:r>
              <a:rPr lang="zh-CN" altLang="en-US">
                <a:latin typeface="Times New Roman" panose="02020603050405020304" pitchFamily="18" charset="0"/>
                <a:cs typeface="Times New Roman" panose="02020603050405020304" pitchFamily="18" charset="0"/>
              </a:rPr>
              <a:t>版本</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def select_minAndMax(nums:list)-&gt;tuple: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if len(nums)==1: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nums[0], nums[0]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else: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mid = len(nums)//2</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min1, max1 = select_minAndMax(nums[:mid])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min2, max2 = select_minAndMax(nums[mid:])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min1 if min1&lt;min2 else min2, max1 if max1&gt;max2 else max2</a:t>
            </a:r>
            <a:endParaRPr lang="zh-CN" altLang="en-US">
              <a:latin typeface="Times New Roman" panose="02020603050405020304" pitchFamily="18" charset="0"/>
              <a:cs typeface="Times New Roman" panose="02020603050405020304" pitchFamily="18" charset="0"/>
            </a:endParaRPr>
          </a:p>
        </p:txBody>
      </p:sp>
      <p:sp>
        <p:nvSpPr>
          <p:cNvPr id="4" name="文本框 3"/>
          <p:cNvSpPr txBox="1"/>
          <p:nvPr/>
        </p:nvSpPr>
        <p:spPr>
          <a:xfrm>
            <a:off x="1115695" y="1574800"/>
            <a:ext cx="6723380" cy="4769485"/>
          </a:xfrm>
          <a:prstGeom prst="rect">
            <a:avLst/>
          </a:prstGeom>
          <a:noFill/>
        </p:spPr>
        <p:txBody>
          <a:bodyPr wrap="square" rtlCol="0" anchor="t">
            <a:spAutoFit/>
          </a:bodyPr>
          <a:p>
            <a:r>
              <a:rPr lang="en-US" altLang="zh-CN" sz="1600">
                <a:latin typeface="Times New Roman" panose="02020603050405020304" pitchFamily="18" charset="0"/>
                <a:cs typeface="Times New Roman" panose="02020603050405020304" pitchFamily="18" charset="0"/>
              </a:rPr>
              <a:t>void min_max(int a[],int low,int high,int *max1,int *min1)</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if(low==high)</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*max1=a[low];</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*min1=a[low];</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else</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int mid=(low+high)/2;</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min_max(a,low,mid,max1,min1);</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a:t>
            </a:r>
            <a:r>
              <a:rPr lang="en-US" altLang="zh-CN" sz="1600">
                <a:solidFill>
                  <a:srgbClr val="FF0000"/>
                </a:solidFill>
                <a:latin typeface="Times New Roman" panose="02020603050405020304" pitchFamily="18" charset="0"/>
                <a:cs typeface="Times New Roman" panose="02020603050405020304" pitchFamily="18" charset="0"/>
              </a:rPr>
              <a:t>//</a:t>
            </a:r>
            <a:r>
              <a:rPr lang="zh-CN" altLang="en-US" sz="1600">
                <a:solidFill>
                  <a:srgbClr val="FF0000"/>
                </a:solidFill>
                <a:latin typeface="Times New Roman" panose="02020603050405020304" pitchFamily="18" charset="0"/>
                <a:cs typeface="Times New Roman" panose="02020603050405020304" pitchFamily="18" charset="0"/>
              </a:rPr>
              <a:t>拿到最大值和最小值</a:t>
            </a:r>
            <a:endParaRPr lang="zh-CN" altLang="en-US"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int min2 = *min1;</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int max2 = *max1;</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min_max(a,mid+1,high,max1,min1);</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*min1 = *min1&gt;min2?min2:*min1;</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*max1 = *max1&lt;max2?max2:*max1;</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a:t>
            </a:r>
            <a:endParaRPr lang="en-US" altLang="zh-CN" sz="16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ppt_x"/>
                                          </p:val>
                                        </p:tav>
                                      </p:tavLst>
                                    </p:anim>
                                    <p:anim calcmode="lin" valueType="num">
                                      <p:cBhvr additive="base">
                                        <p:cTn id="7" dur="500"/>
                                        <p:tgtEl>
                                          <p:spTgt spid="3"/>
                                        </p:tgtEl>
                                        <p:attrNameLst>
                                          <p:attrName>ppt_y</p:attrName>
                                        </p:attrNameLst>
                                      </p:cBhvr>
                                      <p:tavLst>
                                        <p:tav tm="0">
                                          <p:val>
                                            <p:strVal val="ppt_y"/>
                                          </p:val>
                                        </p:tav>
                                        <p:tav tm="100000">
                                          <p:val>
                                            <p:strVal val="1+ppt_h/2"/>
                                          </p:val>
                                        </p:tav>
                                      </p:tavLst>
                                    </p:anim>
                                    <p:set>
                                      <p:cBhvr>
                                        <p:cTn id="8" dur="1" fill="hold">
                                          <p:stCondLst>
                                            <p:cond delay="499"/>
                                          </p:stCondLst>
                                        </p:cTn>
                                        <p:tgtEl>
                                          <p:spTgt spid="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4" y="1844824"/>
            <a:ext cx="860425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例</a:t>
            </a:r>
            <a:r>
              <a:rPr lang="en-US" altLang="zh-CN" sz="2400" dirty="0">
                <a:solidFill>
                  <a:srgbClr val="080808"/>
                </a:solidFill>
                <a:uFillTx/>
                <a:latin typeface="Times New Roman" panose="02020603050405020304" pitchFamily="18" charset="0"/>
              </a:rPr>
              <a:t>3.7】</a:t>
            </a:r>
            <a:r>
              <a:rPr lang="zh-CN" altLang="en-US" sz="2400" dirty="0">
                <a:solidFill>
                  <a:srgbClr val="080808"/>
                </a:solidFill>
                <a:uFillTx/>
                <a:latin typeface="Times New Roman" panose="02020603050405020304" pitchFamily="18" charset="0"/>
              </a:rPr>
              <a:t>给定一个含有</a:t>
            </a:r>
            <a:r>
              <a:rPr lang="en-US" altLang="zh-CN" sz="2400" dirty="0">
                <a:solidFill>
                  <a:srgbClr val="080808"/>
                </a:solidFill>
                <a:uFillTx/>
                <a:latin typeface="Times New Roman" panose="02020603050405020304" pitchFamily="18" charset="0"/>
              </a:rPr>
              <a:t>n</a:t>
            </a:r>
            <a:r>
              <a:rPr lang="zh-CN" altLang="en-US" sz="2400" dirty="0">
                <a:solidFill>
                  <a:srgbClr val="080808"/>
                </a:solidFill>
                <a:uFillTx/>
                <a:latin typeface="Times New Roman" panose="02020603050405020304" pitchFamily="18" charset="0"/>
              </a:rPr>
              <a:t>个整数的数组，要求找到一个起始位置和一个结束位置，使得这两个位置之间的元素之和最大。例如：</a:t>
            </a:r>
            <a:endParaRPr lang="zh-CN" altLang="en-US" sz="2400" dirty="0">
              <a:solidFill>
                <a:srgbClr val="080808"/>
              </a:solidFill>
              <a:uFillTx/>
              <a:latin typeface="Times New Roman" panose="02020603050405020304" pitchFamily="18" charset="0"/>
            </a:endParaRPr>
          </a:p>
        </p:txBody>
      </p:sp>
      <p:sp>
        <p:nvSpPr>
          <p:cNvPr id="5" name="矩形 4"/>
          <p:cNvSpPr/>
          <p:nvPr/>
        </p:nvSpPr>
        <p:spPr>
          <a:xfrm>
            <a:off x="539279" y="1052736"/>
            <a:ext cx="340614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a:t>
            </a:r>
            <a:r>
              <a:rPr lang="zh-CN" altLang="en-US" sz="2800" b="1" dirty="0">
                <a:solidFill>
                  <a:srgbClr val="0000FF"/>
                </a:solidFill>
                <a:latin typeface="楷体" panose="02010609060101010101" pitchFamily="49" charset="-122"/>
                <a:ea typeface="楷体" panose="02010609060101010101" pitchFamily="49" charset="-122"/>
              </a:rPr>
              <a:t>设计案例</a:t>
            </a:r>
            <a:endParaRPr lang="zh-CN" altLang="en-US" sz="2800" b="1" dirty="0">
              <a:solidFill>
                <a:srgbClr val="0000FF"/>
              </a:solidFill>
              <a:latin typeface="楷体" panose="02010609060101010101" pitchFamily="49" charset="-122"/>
              <a:ea typeface="楷体" panose="02010609060101010101" pitchFamily="49" charset="-122"/>
            </a:endParaRPr>
          </a:p>
        </p:txBody>
      </p:sp>
      <p:graphicFrame>
        <p:nvGraphicFramePr>
          <p:cNvPr id="17" name="表格 16"/>
          <p:cNvGraphicFramePr/>
          <p:nvPr>
            <p:custDataLst>
              <p:tags r:id="rId6"/>
            </p:custDataLst>
          </p:nvPr>
        </p:nvGraphicFramePr>
        <p:xfrm>
          <a:off x="899795" y="3213100"/>
          <a:ext cx="6854190" cy="424180"/>
        </p:xfrm>
        <a:graphic>
          <a:graphicData uri="http://schemas.openxmlformats.org/drawingml/2006/table">
            <a:tbl>
              <a:tblPr firstRow="1" bandRow="1">
                <a:tableStyleId>{5C22544A-7EE6-4342-B048-85BDC9FD1C3A}</a:tableStyleId>
              </a:tblPr>
              <a:tblGrid>
                <a:gridCol w="489585"/>
                <a:gridCol w="489585"/>
                <a:gridCol w="489585"/>
                <a:gridCol w="489585"/>
                <a:gridCol w="489585"/>
                <a:gridCol w="489585"/>
                <a:gridCol w="489585"/>
                <a:gridCol w="489585"/>
                <a:gridCol w="489585"/>
                <a:gridCol w="489585"/>
                <a:gridCol w="489585"/>
                <a:gridCol w="489585"/>
                <a:gridCol w="489585"/>
                <a:gridCol w="489585"/>
              </a:tblGrid>
              <a:tr h="424180">
                <a:tc>
                  <a:txBody>
                    <a:bodyPr/>
                    <a:p>
                      <a:pPr>
                        <a:buNone/>
                      </a:pPr>
                      <a:r>
                        <a:rPr lang="en-US" altLang="zh-CN">
                          <a:solidFill>
                            <a:schemeClr val="tx1"/>
                          </a:solidFill>
                          <a:latin typeface="Times New Roman" panose="02020603050405020304" pitchFamily="18" charset="0"/>
                          <a:cs typeface="Times New Roman" panose="02020603050405020304" pitchFamily="18" charset="0"/>
                        </a:rPr>
                        <a:t>13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2" name="文本框 1"/>
          <p:cNvSpPr txBox="1"/>
          <p:nvPr/>
        </p:nvSpPr>
        <p:spPr>
          <a:xfrm>
            <a:off x="492760" y="4662170"/>
            <a:ext cx="5086985" cy="368300"/>
          </a:xfrm>
          <a:prstGeom prst="rect">
            <a:avLst/>
          </a:prstGeom>
          <a:noFill/>
        </p:spPr>
        <p:txBody>
          <a:bodyPr wrap="square" rtlCol="0">
            <a:spAutoFit/>
          </a:bodyPr>
          <a:p>
            <a:r>
              <a:rPr lang="zh-CN" altLang="en-US"/>
              <a:t>思考：这个问题到底如何</a:t>
            </a:r>
            <a:r>
              <a:rPr lang="zh-CN" altLang="en-US"/>
              <a:t>求解？</a:t>
            </a:r>
            <a:endParaRPr lang="zh-CN" altLang="en-US"/>
          </a:p>
        </p:txBody>
      </p:sp>
      <p:sp>
        <p:nvSpPr>
          <p:cNvPr id="3" name="文本框 2"/>
          <p:cNvSpPr txBox="1"/>
          <p:nvPr/>
        </p:nvSpPr>
        <p:spPr>
          <a:xfrm>
            <a:off x="611505" y="4029075"/>
            <a:ext cx="508698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[18,20,-7,12]</a:t>
            </a:r>
            <a:r>
              <a:rPr lang="zh-CN" altLang="en-US">
                <a:latin typeface="Times New Roman" panose="02020603050405020304" pitchFamily="18" charset="0"/>
                <a:cs typeface="Times New Roman" panose="02020603050405020304" pitchFamily="18" charset="0"/>
              </a:rPr>
              <a:t>的子数组的和最大为</a:t>
            </a:r>
            <a:r>
              <a:rPr lang="en-US" altLang="zh-CN">
                <a:latin typeface="Times New Roman" panose="02020603050405020304" pitchFamily="18" charset="0"/>
                <a:cs typeface="Times New Roman" panose="02020603050405020304" pitchFamily="18" charset="0"/>
              </a:rPr>
              <a:t>43</a:t>
            </a:r>
            <a:r>
              <a:rPr lang="zh-CN" altLang="en-US">
                <a:latin typeface="Times New Roman" panose="02020603050405020304" pitchFamily="18" charset="0"/>
                <a:cs typeface="Times New Roman" panose="02020603050405020304" pitchFamily="18" charset="0"/>
              </a:rPr>
              <a:t>。</a:t>
            </a:r>
            <a:endParaRPr lang="zh-CN" alt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279" y="1052736"/>
            <a:ext cx="340614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a:t>
            </a:r>
            <a:r>
              <a:rPr lang="zh-CN" altLang="en-US" sz="2800" b="1" dirty="0">
                <a:solidFill>
                  <a:srgbClr val="0000FF"/>
                </a:solidFill>
                <a:latin typeface="楷体" panose="02010609060101010101" pitchFamily="49" charset="-122"/>
                <a:ea typeface="楷体" panose="02010609060101010101" pitchFamily="49" charset="-122"/>
              </a:rPr>
              <a:t>设计案例</a:t>
            </a:r>
            <a:endParaRPr lang="zh-CN" altLang="en-US" sz="2800" b="1" dirty="0">
              <a:solidFill>
                <a:srgbClr val="0000FF"/>
              </a:solidFill>
              <a:latin typeface="楷体" panose="02010609060101010101" pitchFamily="49" charset="-122"/>
              <a:ea typeface="楷体" panose="02010609060101010101" pitchFamily="49" charset="-122"/>
            </a:endParaRPr>
          </a:p>
        </p:txBody>
      </p:sp>
      <p:graphicFrame>
        <p:nvGraphicFramePr>
          <p:cNvPr id="17" name="表格 16"/>
          <p:cNvGraphicFramePr/>
          <p:nvPr>
            <p:custDataLst>
              <p:tags r:id="rId1"/>
            </p:custDataLst>
          </p:nvPr>
        </p:nvGraphicFramePr>
        <p:xfrm>
          <a:off x="899795" y="2433320"/>
          <a:ext cx="6854190" cy="424180"/>
        </p:xfrm>
        <a:graphic>
          <a:graphicData uri="http://schemas.openxmlformats.org/drawingml/2006/table">
            <a:tbl>
              <a:tblPr firstRow="1" bandRow="1">
                <a:tableStyleId>{5C22544A-7EE6-4342-B048-85BDC9FD1C3A}</a:tableStyleId>
              </a:tblPr>
              <a:tblGrid>
                <a:gridCol w="489585"/>
                <a:gridCol w="489585"/>
                <a:gridCol w="489585"/>
                <a:gridCol w="489585"/>
                <a:gridCol w="489585"/>
                <a:gridCol w="489585"/>
                <a:gridCol w="489585"/>
                <a:gridCol w="489585"/>
                <a:gridCol w="489585"/>
                <a:gridCol w="489585"/>
                <a:gridCol w="489585"/>
                <a:gridCol w="489585"/>
                <a:gridCol w="489585"/>
                <a:gridCol w="489585"/>
              </a:tblGrid>
              <a:tr h="424180">
                <a:tc>
                  <a:txBody>
                    <a:bodyPr/>
                    <a:p>
                      <a:pPr>
                        <a:buNone/>
                      </a:pPr>
                      <a:r>
                        <a:rPr lang="en-US" altLang="zh-CN">
                          <a:solidFill>
                            <a:schemeClr val="tx1"/>
                          </a:solidFill>
                          <a:latin typeface="Times New Roman" panose="02020603050405020304" pitchFamily="18" charset="0"/>
                          <a:cs typeface="Times New Roman" panose="02020603050405020304" pitchFamily="18" charset="0"/>
                        </a:rPr>
                        <a:t>13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2" name="文本框 1"/>
          <p:cNvSpPr txBox="1"/>
          <p:nvPr/>
        </p:nvSpPr>
        <p:spPr>
          <a:xfrm>
            <a:off x="539750" y="1819910"/>
            <a:ext cx="5086985" cy="368300"/>
          </a:xfrm>
          <a:prstGeom prst="rect">
            <a:avLst/>
          </a:prstGeom>
          <a:noFill/>
        </p:spPr>
        <p:txBody>
          <a:bodyPr wrap="square" rtlCol="0">
            <a:spAutoFit/>
          </a:bodyPr>
          <a:p>
            <a:r>
              <a:rPr lang="zh-CN" altLang="en-US"/>
              <a:t>（</a:t>
            </a:r>
            <a:r>
              <a:rPr lang="en-US" altLang="zh-CN">
                <a:latin typeface="Times New Roman" panose="02020603050405020304" pitchFamily="18" charset="0"/>
                <a:cs typeface="Times New Roman" panose="02020603050405020304" pitchFamily="18" charset="0"/>
              </a:rPr>
              <a:t>1</a:t>
            </a:r>
            <a:r>
              <a:rPr lang="zh-CN" altLang="en-US"/>
              <a:t>）暴力求解如何</a:t>
            </a:r>
            <a:r>
              <a:rPr lang="zh-CN" altLang="en-US"/>
              <a:t>求？</a:t>
            </a:r>
            <a:endParaRPr lang="zh-CN" altLang="en-US"/>
          </a:p>
        </p:txBody>
      </p:sp>
      <p:sp>
        <p:nvSpPr>
          <p:cNvPr id="4" name="文本框 3"/>
          <p:cNvSpPr txBox="1"/>
          <p:nvPr/>
        </p:nvSpPr>
        <p:spPr>
          <a:xfrm>
            <a:off x="2188845" y="4526915"/>
            <a:ext cx="5180330" cy="2494280"/>
          </a:xfrm>
          <a:prstGeom prst="rect">
            <a:avLst/>
          </a:prstGeom>
          <a:noFill/>
        </p:spPr>
        <p:txBody>
          <a:bodyPr wrap="square" rtlCol="0" anchor="t">
            <a:noAutofit/>
          </a:bodyPr>
          <a:p>
            <a:r>
              <a:rPr lang="en-US" altLang="zh-CN" sz="1600">
                <a:solidFill>
                  <a:schemeClr val="tx1"/>
                </a:solidFill>
                <a:uFillTx/>
                <a:latin typeface="Times New Roman" panose="02020603050405020304" pitchFamily="18" charset="0"/>
              </a:rPr>
              <a:t>def max_array1(nums: list) -&gt; int:  # </a:t>
            </a:r>
            <a:r>
              <a:rPr lang="zh-CN" altLang="en-US" sz="1600">
                <a:solidFill>
                  <a:schemeClr val="tx1"/>
                </a:solidFill>
                <a:uFillTx/>
                <a:latin typeface="Times New Roman" panose="02020603050405020304" pitchFamily="18" charset="0"/>
              </a:rPr>
              <a:t>使用暴力求解算法</a:t>
            </a:r>
            <a:endParaRPr lang="zh-CN" altLang="en-US"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maxSum = 0</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for i in range(len(nums)):</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tempSum = 0</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for j in range(i,len(nums)):</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tempSum += nums[j]</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if tempSum&gt;maxSum:</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maxSum = tempSum</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tempArr</a:t>
            </a:r>
            <a:endParaRPr lang="en-US" altLang="zh-CN" sz="1600">
              <a:solidFill>
                <a:schemeClr val="tx1"/>
              </a:solidFill>
              <a:uFillTx/>
              <a:latin typeface="Times New Roman" panose="02020603050405020304" pitchFamily="18" charset="0"/>
            </a:endParaRPr>
          </a:p>
        </p:txBody>
      </p:sp>
      <p:sp>
        <p:nvSpPr>
          <p:cNvPr id="15" name="文本框 14"/>
          <p:cNvSpPr txBox="1"/>
          <p:nvPr/>
        </p:nvSpPr>
        <p:spPr>
          <a:xfrm>
            <a:off x="1028065" y="3141345"/>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endParaRPr lang="en-US" altLang="zh-CN">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flipH="1" flipV="1">
            <a:off x="1158240" y="287655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8" name="文本框 7"/>
          <p:cNvSpPr txBox="1"/>
          <p:nvPr/>
        </p:nvSpPr>
        <p:spPr>
          <a:xfrm>
            <a:off x="1478915" y="3131820"/>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j</a:t>
            </a:r>
            <a:endParaRPr lang="en-US" altLang="zh-CN">
              <a:latin typeface="Times New Roman" panose="02020603050405020304" pitchFamily="18" charset="0"/>
              <a:cs typeface="Times New Roman" panose="02020603050405020304" pitchFamily="18" charset="0"/>
            </a:endParaRPr>
          </a:p>
        </p:txBody>
      </p:sp>
      <p:cxnSp>
        <p:nvCxnSpPr>
          <p:cNvPr id="9" name="直接箭头连接符 8"/>
          <p:cNvCxnSpPr/>
          <p:nvPr/>
        </p:nvCxnSpPr>
        <p:spPr>
          <a:xfrm flipH="1" flipV="1">
            <a:off x="1609090" y="286702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4" name="文本框 13"/>
          <p:cNvSpPr txBox="1"/>
          <p:nvPr/>
        </p:nvSpPr>
        <p:spPr>
          <a:xfrm>
            <a:off x="666750" y="3644900"/>
            <a:ext cx="6188075" cy="323850"/>
          </a:xfrm>
          <a:prstGeom prst="rect">
            <a:avLst/>
          </a:prstGeom>
          <a:noFill/>
        </p:spPr>
        <p:txBody>
          <a:bodyPr wrap="square" rtlCol="0">
            <a:noAutofit/>
          </a:bodyPr>
          <a:p>
            <a:r>
              <a:rPr lang="zh-CN" altLang="en-US"/>
              <a:t>定义两个指针，</a:t>
            </a:r>
            <a:r>
              <a:rPr lang="en-US" altLang="zh-CN"/>
              <a:t>j</a:t>
            </a:r>
            <a:r>
              <a:rPr lang="zh-CN" altLang="en-US"/>
              <a:t>指针向右移动寻找以</a:t>
            </a:r>
            <a:r>
              <a:rPr lang="en-US" altLang="zh-CN"/>
              <a:t>i</a:t>
            </a:r>
            <a:r>
              <a:rPr lang="zh-CN" altLang="en-US"/>
              <a:t>指针开始的</a:t>
            </a:r>
            <a:r>
              <a:rPr lang="zh-CN" altLang="en-US"/>
              <a:t>最大值</a:t>
            </a:r>
            <a:endParaRPr lang="zh-CN" altLang="en-US"/>
          </a:p>
        </p:txBody>
      </p:sp>
      <p:sp>
        <p:nvSpPr>
          <p:cNvPr id="18" name="文本框 17"/>
          <p:cNvSpPr txBox="1"/>
          <p:nvPr/>
        </p:nvSpPr>
        <p:spPr>
          <a:xfrm>
            <a:off x="683895" y="4077335"/>
            <a:ext cx="6617335" cy="445770"/>
          </a:xfrm>
          <a:prstGeom prst="rect">
            <a:avLst/>
          </a:prstGeom>
          <a:noFill/>
        </p:spPr>
        <p:txBody>
          <a:bodyPr wrap="square" rtlCol="0">
            <a:noAutofit/>
          </a:bodyPr>
          <a:p>
            <a:r>
              <a:rPr lang="en-US" altLang="zh-CN"/>
              <a:t>j</a:t>
            </a:r>
            <a:r>
              <a:rPr lang="zh-CN" altLang="en-US"/>
              <a:t>指针直至移动到最后的位置，</a:t>
            </a:r>
            <a:r>
              <a:rPr lang="zh-CN" altLang="en-US"/>
              <a:t>然后找到最大值，然后移动</a:t>
            </a:r>
            <a:r>
              <a:rPr lang="en-US" altLang="zh-CN"/>
              <a:t>i</a:t>
            </a:r>
            <a:r>
              <a:rPr lang="zh-CN" altLang="en-US"/>
              <a:t>指针</a:t>
            </a:r>
            <a:endParaRPr lang="zh-CN" altLang="en-US"/>
          </a:p>
        </p:txBody>
      </p:sp>
      <p:sp>
        <p:nvSpPr>
          <p:cNvPr id="19" name="文本框 18"/>
          <p:cNvSpPr txBox="1"/>
          <p:nvPr/>
        </p:nvSpPr>
        <p:spPr>
          <a:xfrm>
            <a:off x="1475740" y="3141345"/>
            <a:ext cx="405130" cy="332105"/>
          </a:xfrm>
          <a:prstGeom prst="rect">
            <a:avLst/>
          </a:prstGeom>
          <a:noFill/>
        </p:spPr>
        <p:txBody>
          <a:bodyPr wrap="square" rtlCol="0">
            <a:noAutofit/>
          </a:bodyPr>
          <a:p>
            <a:r>
              <a:rPr lang="en-US" altLang="zh-CN">
                <a:solidFill>
                  <a:srgbClr val="FF0000"/>
                </a:solidFill>
                <a:latin typeface="Times New Roman" panose="02020603050405020304" pitchFamily="18" charset="0"/>
                <a:cs typeface="Times New Roman" panose="02020603050405020304" pitchFamily="18" charset="0"/>
              </a:rPr>
              <a:t>i</a:t>
            </a:r>
            <a:endParaRPr lang="en-US" altLang="zh-CN">
              <a:solidFill>
                <a:srgbClr val="FF0000"/>
              </a:solidFill>
              <a:latin typeface="Times New Roman" panose="02020603050405020304" pitchFamily="18" charset="0"/>
              <a:cs typeface="Times New Roman" panose="02020603050405020304" pitchFamily="18" charset="0"/>
            </a:endParaRPr>
          </a:p>
        </p:txBody>
      </p:sp>
      <p:cxnSp>
        <p:nvCxnSpPr>
          <p:cNvPr id="20" name="直接箭头连接符 19"/>
          <p:cNvCxnSpPr/>
          <p:nvPr/>
        </p:nvCxnSpPr>
        <p:spPr>
          <a:xfrm flipH="1" flipV="1">
            <a:off x="1605915" y="287655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nodeType="clickEffect">
                                  <p:stCondLst>
                                    <p:cond delay="0"/>
                                  </p:stCondLst>
                                  <p:childTnLst>
                                    <p:animMotion origin="layout" path="M 0 0 L 0.0563194 -0.000277778 " pathEditMode="relative" rAng="0" ptsTypes="">
                                      <p:cBhvr>
                                        <p:cTn id="24" dur="2000" fill="hold"/>
                                        <p:tgtEl>
                                          <p:spTgt spid="9"/>
                                        </p:tgtEl>
                                        <p:attrNameLst>
                                          <p:attrName>ppt_x</p:attrName>
                                          <p:attrName>ppt_y</p:attrName>
                                        </p:attrNameLst>
                                      </p:cBhvr>
                                      <p:rCtr x="28" y="5"/>
                                    </p:animMotion>
                                  </p:childTnLst>
                                </p:cTn>
                              </p:par>
                              <p:par>
                                <p:cTn id="25" presetID="0" presetClass="path" presetSubtype="0" accel="50000" decel="50000" fill="hold" grpId="2" nodeType="withEffect">
                                  <p:stCondLst>
                                    <p:cond delay="0"/>
                                  </p:stCondLst>
                                  <p:childTnLst>
                                    <p:animMotion origin="layout" path="M 0 0 L 0.05625 -0.00185185 " pathEditMode="relative" rAng="0" ptsTypes="">
                                      <p:cBhvr>
                                        <p:cTn id="26" dur="2000" fill="hold"/>
                                        <p:tgtEl>
                                          <p:spTgt spid="8"/>
                                        </p:tgtEl>
                                        <p:attrNameLst>
                                          <p:attrName>ppt_x</p:attrName>
                                          <p:attrName>ppt_y</p:attrName>
                                        </p:attrNameLst>
                                      </p:cBhvr>
                                      <p:rCtr x="28" y="5"/>
                                    </p:animMotion>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nodeType="clickEffect">
                                  <p:stCondLst>
                                    <p:cond delay="0"/>
                                  </p:stCondLst>
                                  <p:childTnLst>
                                    <p:animMotion origin="layout" path="M 0.0590278 0 L 0.649653 0 " pathEditMode="relative" rAng="0" ptsTypes="">
                                      <p:cBhvr>
                                        <p:cTn id="36" dur="2000" fill="hold"/>
                                        <p:tgtEl>
                                          <p:spTgt spid="9"/>
                                        </p:tgtEl>
                                        <p:attrNameLst>
                                          <p:attrName>ppt_x</p:attrName>
                                          <p:attrName>ppt_y</p:attrName>
                                        </p:attrNameLst>
                                      </p:cBhvr>
                                      <p:rCtr x="295" y="0"/>
                                    </p:animMotion>
                                  </p:childTnLst>
                                </p:cTn>
                              </p:par>
                              <p:par>
                                <p:cTn id="37" presetID="0" presetClass="path" presetSubtype="0" accel="50000" decel="50000" fill="hold" grpId="3" nodeType="withEffect">
                                  <p:stCondLst>
                                    <p:cond delay="0"/>
                                  </p:stCondLst>
                                  <p:childTnLst>
                                    <p:animMotion origin="layout" path="M 0.0590278 0 L 0.649653 0 " pathEditMode="relative" rAng="0" ptsTypes="">
                                      <p:cBhvr>
                                        <p:cTn id="38" dur="2000" fill="hold"/>
                                        <p:tgtEl>
                                          <p:spTgt spid="8"/>
                                        </p:tgtEl>
                                        <p:attrNameLst>
                                          <p:attrName>ppt_x</p:attrName>
                                          <p:attrName>ppt_y</p:attrName>
                                        </p:attrNameLst>
                                      </p:cBhvr>
                                      <p:rCtr x="295" y="0"/>
                                    </p:animMotion>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nodeType="clickEffect">
                                  <p:stCondLst>
                                    <p:cond delay="0"/>
                                  </p:stCondLst>
                                  <p:childTnLst>
                                    <p:anim calcmode="lin" valueType="num">
                                      <p:cBhvr additive="base">
                                        <p:cTn id="42" dur="500"/>
                                        <p:tgtEl>
                                          <p:spTgt spid="16"/>
                                        </p:tgtEl>
                                        <p:attrNameLst>
                                          <p:attrName>ppt_x</p:attrName>
                                        </p:attrNameLst>
                                      </p:cBhvr>
                                      <p:tavLst>
                                        <p:tav tm="0">
                                          <p:val>
                                            <p:strVal val="ppt_x"/>
                                          </p:val>
                                        </p:tav>
                                        <p:tav tm="100000">
                                          <p:val>
                                            <p:strVal val="ppt_x"/>
                                          </p:val>
                                        </p:tav>
                                      </p:tavLst>
                                    </p:anim>
                                    <p:anim calcmode="lin" valueType="num">
                                      <p:cBhvr additive="base">
                                        <p:cTn id="43" dur="500"/>
                                        <p:tgtEl>
                                          <p:spTgt spid="16"/>
                                        </p:tgtEl>
                                        <p:attrNameLst>
                                          <p:attrName>ppt_y</p:attrName>
                                        </p:attrNameLst>
                                      </p:cBhvr>
                                      <p:tavLst>
                                        <p:tav tm="0">
                                          <p:val>
                                            <p:strVal val="ppt_y"/>
                                          </p:val>
                                        </p:tav>
                                        <p:tav tm="100000">
                                          <p:val>
                                            <p:strVal val="1+ppt_h/2"/>
                                          </p:val>
                                        </p:tav>
                                      </p:tavLst>
                                    </p:anim>
                                    <p:set>
                                      <p:cBhvr>
                                        <p:cTn id="44" dur="1" fill="hold">
                                          <p:stCondLst>
                                            <p:cond delay="499"/>
                                          </p:stCondLst>
                                        </p:cTn>
                                        <p:tgtEl>
                                          <p:spTgt spid="16"/>
                                        </p:tgtEl>
                                        <p:attrNameLst>
                                          <p:attrName>style.visibility</p:attrName>
                                        </p:attrNameLst>
                                      </p:cBhvr>
                                      <p:to>
                                        <p:strVal val="hidden"/>
                                      </p:to>
                                    </p:set>
                                  </p:childTnLst>
                                </p:cTn>
                              </p:par>
                              <p:par>
                                <p:cTn id="45" presetID="2" presetClass="exit" presetSubtype="4" fill="hold" grpId="2" nodeType="withEffect">
                                  <p:stCondLst>
                                    <p:cond delay="0"/>
                                  </p:stCondLst>
                                  <p:childTnLst>
                                    <p:anim calcmode="lin" valueType="num">
                                      <p:cBhvr additive="base">
                                        <p:cTn id="46" dur="500"/>
                                        <p:tgtEl>
                                          <p:spTgt spid="15"/>
                                        </p:tgtEl>
                                        <p:attrNameLst>
                                          <p:attrName>ppt_x</p:attrName>
                                        </p:attrNameLst>
                                      </p:cBhvr>
                                      <p:tavLst>
                                        <p:tav tm="0">
                                          <p:val>
                                            <p:strVal val="ppt_x"/>
                                          </p:val>
                                        </p:tav>
                                        <p:tav tm="100000">
                                          <p:val>
                                            <p:strVal val="ppt_x"/>
                                          </p:val>
                                        </p:tav>
                                      </p:tavLst>
                                    </p:anim>
                                    <p:anim calcmode="lin" valueType="num">
                                      <p:cBhvr additive="base">
                                        <p:cTn id="47" dur="500"/>
                                        <p:tgtEl>
                                          <p:spTgt spid="15"/>
                                        </p:tgtEl>
                                        <p:attrNameLst>
                                          <p:attrName>ppt_y</p:attrName>
                                        </p:attrNameLst>
                                      </p:cBhvr>
                                      <p:tavLst>
                                        <p:tav tm="0">
                                          <p:val>
                                            <p:strVal val="ppt_y"/>
                                          </p:val>
                                        </p:tav>
                                        <p:tav tm="100000">
                                          <p:val>
                                            <p:strVal val="1+ppt_h/2"/>
                                          </p:val>
                                        </p:tav>
                                      </p:tavLst>
                                    </p:anim>
                                    <p:set>
                                      <p:cBhvr>
                                        <p:cTn id="48" dur="1" fill="hold">
                                          <p:stCondLst>
                                            <p:cond delay="499"/>
                                          </p:stCondLst>
                                        </p:cTn>
                                        <p:tgtEl>
                                          <p:spTgt spid="15"/>
                                        </p:tgtEl>
                                        <p:attrNameLst>
                                          <p:attrName>style.visibility</p:attrName>
                                        </p:attrNameLst>
                                      </p:cBhvr>
                                      <p:to>
                                        <p:strVal val="hidden"/>
                                      </p:to>
                                    </p:set>
                                  </p:childTnLst>
                                </p:cTn>
                              </p:par>
                              <p:par>
                                <p:cTn id="49" presetID="2" presetClass="exit" presetSubtype="4" fill="hold" nodeType="withEffect">
                                  <p:stCondLst>
                                    <p:cond delay="0"/>
                                  </p:stCondLst>
                                  <p:childTnLst>
                                    <p:anim calcmode="lin" valueType="num">
                                      <p:cBhvr additive="base">
                                        <p:cTn id="50" dur="500"/>
                                        <p:tgtEl>
                                          <p:spTgt spid="9"/>
                                        </p:tgtEl>
                                        <p:attrNameLst>
                                          <p:attrName>ppt_x</p:attrName>
                                        </p:attrNameLst>
                                      </p:cBhvr>
                                      <p:tavLst>
                                        <p:tav tm="0">
                                          <p:val>
                                            <p:strVal val="ppt_x"/>
                                          </p:val>
                                        </p:tav>
                                        <p:tav tm="100000">
                                          <p:val>
                                            <p:strVal val="ppt_x"/>
                                          </p:val>
                                        </p:tav>
                                      </p:tavLst>
                                    </p:anim>
                                    <p:anim calcmode="lin" valueType="num">
                                      <p:cBhvr additive="base">
                                        <p:cTn id="51" dur="500"/>
                                        <p:tgtEl>
                                          <p:spTgt spid="9"/>
                                        </p:tgtEl>
                                        <p:attrNameLst>
                                          <p:attrName>ppt_y</p:attrName>
                                        </p:attrNameLst>
                                      </p:cBhvr>
                                      <p:tavLst>
                                        <p:tav tm="0">
                                          <p:val>
                                            <p:strVal val="ppt_y"/>
                                          </p:val>
                                        </p:tav>
                                        <p:tav tm="100000">
                                          <p:val>
                                            <p:strVal val="1+ppt_h/2"/>
                                          </p:val>
                                        </p:tav>
                                      </p:tavLst>
                                    </p:anim>
                                    <p:set>
                                      <p:cBhvr>
                                        <p:cTn id="52" dur="1" fill="hold">
                                          <p:stCondLst>
                                            <p:cond delay="499"/>
                                          </p:stCondLst>
                                        </p:cTn>
                                        <p:tgtEl>
                                          <p:spTgt spid="9"/>
                                        </p:tgtEl>
                                        <p:attrNameLst>
                                          <p:attrName>style.visibility</p:attrName>
                                        </p:attrNameLst>
                                      </p:cBhvr>
                                      <p:to>
                                        <p:strVal val="hidden"/>
                                      </p:to>
                                    </p:set>
                                  </p:childTnLst>
                                </p:cTn>
                              </p:par>
                              <p:par>
                                <p:cTn id="53" presetID="2" presetClass="exit" presetSubtype="4" fill="hold" grpId="4" nodeType="withEffect">
                                  <p:stCondLst>
                                    <p:cond delay="0"/>
                                  </p:stCondLst>
                                  <p:childTnLst>
                                    <p:anim calcmode="lin" valueType="num">
                                      <p:cBhvr additive="base">
                                        <p:cTn id="54" dur="500"/>
                                        <p:tgtEl>
                                          <p:spTgt spid="8"/>
                                        </p:tgtEl>
                                        <p:attrNameLst>
                                          <p:attrName>ppt_x</p:attrName>
                                        </p:attrNameLst>
                                      </p:cBhvr>
                                      <p:tavLst>
                                        <p:tav tm="0">
                                          <p:val>
                                            <p:strVal val="ppt_x"/>
                                          </p:val>
                                        </p:tav>
                                        <p:tav tm="100000">
                                          <p:val>
                                            <p:strVal val="ppt_x"/>
                                          </p:val>
                                        </p:tav>
                                      </p:tavLst>
                                    </p:anim>
                                    <p:anim calcmode="lin" valueType="num">
                                      <p:cBhvr additive="base">
                                        <p:cTn id="55" dur="500"/>
                                        <p:tgtEl>
                                          <p:spTgt spid="8"/>
                                        </p:tgtEl>
                                        <p:attrNameLst>
                                          <p:attrName>ppt_y</p:attrName>
                                        </p:attrNameLst>
                                      </p:cBhvr>
                                      <p:tavLst>
                                        <p:tav tm="0">
                                          <p:val>
                                            <p:strVal val="ppt_y"/>
                                          </p:val>
                                        </p:tav>
                                        <p:tav tm="100000">
                                          <p:val>
                                            <p:strVal val="1+ppt_h/2"/>
                                          </p:val>
                                        </p:tav>
                                      </p:tavLst>
                                    </p:anim>
                                    <p:set>
                                      <p:cBhvr>
                                        <p:cTn id="56" dur="1" fill="hold">
                                          <p:stCondLst>
                                            <p:cond delay="499"/>
                                          </p:stCondLst>
                                        </p:cTn>
                                        <p:tgtEl>
                                          <p:spTgt spid="8"/>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ppt_x"/>
                                          </p:val>
                                        </p:tav>
                                        <p:tav tm="100000">
                                          <p:val>
                                            <p:strVal val="#ppt_x"/>
                                          </p:val>
                                        </p:tav>
                                      </p:tavLst>
                                    </p:anim>
                                    <p:anim calcmode="lin" valueType="num">
                                      <p:cBhvr additive="base">
                                        <p:cTn id="6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grpId="2" nodeType="withEffect">
                                  <p:stCondLst>
                                    <p:cond delay="0"/>
                                  </p:stCondLst>
                                  <p:childTnLst>
                                    <p:set>
                                      <p:cBhvr>
                                        <p:cTn id="70" dur="1" fill="hold">
                                          <p:stCondLst>
                                            <p:cond delay="0"/>
                                          </p:stCondLst>
                                        </p:cTn>
                                        <p:tgtEl>
                                          <p:spTgt spid="19"/>
                                        </p:tgtEl>
                                        <p:attrNameLst>
                                          <p:attrName>style.visibility</p:attrName>
                                        </p:attrNameLst>
                                      </p:cBhvr>
                                      <p:to>
                                        <p:strVal val="visible"/>
                                      </p:to>
                                    </p:set>
                                    <p:anim calcmode="lin" valueType="num">
                                      <p:cBhvr additive="base">
                                        <p:cTn id="71" dur="500" fill="hold"/>
                                        <p:tgtEl>
                                          <p:spTgt spid="19"/>
                                        </p:tgtEl>
                                        <p:attrNameLst>
                                          <p:attrName>ppt_x</p:attrName>
                                        </p:attrNameLst>
                                      </p:cBhvr>
                                      <p:tavLst>
                                        <p:tav tm="0">
                                          <p:val>
                                            <p:strVal val="#ppt_x"/>
                                          </p:val>
                                        </p:tav>
                                        <p:tav tm="100000">
                                          <p:val>
                                            <p:strVal val="#ppt_x"/>
                                          </p:val>
                                        </p:tav>
                                      </p:tavLst>
                                    </p:anim>
                                    <p:anim calcmode="lin" valueType="num">
                                      <p:cBhvr additive="base">
                                        <p:cTn id="7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4"/>
                                        </p:tgtEl>
                                        <p:attrNameLst>
                                          <p:attrName>style.visibility</p:attrName>
                                        </p:attrNameLst>
                                      </p:cBhvr>
                                      <p:to>
                                        <p:strVal val="visible"/>
                                      </p:to>
                                    </p:set>
                                    <p:anim calcmode="lin" valueType="num">
                                      <p:cBhvr additive="base">
                                        <p:cTn id="77" dur="500" fill="hold"/>
                                        <p:tgtEl>
                                          <p:spTgt spid="4"/>
                                        </p:tgtEl>
                                        <p:attrNameLst>
                                          <p:attrName>ppt_x</p:attrName>
                                        </p:attrNameLst>
                                      </p:cBhvr>
                                      <p:tavLst>
                                        <p:tav tm="0">
                                          <p:val>
                                            <p:strVal val="#ppt_x"/>
                                          </p:val>
                                        </p:tav>
                                        <p:tav tm="100000">
                                          <p:val>
                                            <p:strVal val="#ppt_x"/>
                                          </p:val>
                                        </p:tav>
                                      </p:tavLst>
                                    </p:anim>
                                    <p:anim calcmode="lin" valueType="num">
                                      <p:cBhvr additive="base">
                                        <p:cTn id="7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p:bldP spid="15" grpId="1"/>
      <p:bldP spid="8" grpId="1"/>
      <p:bldP spid="8" grpId="2"/>
      <p:bldP spid="14" grpId="0"/>
      <p:bldP spid="14" grpId="1"/>
      <p:bldP spid="8" grpId="3"/>
      <p:bldP spid="15" grpId="2"/>
      <p:bldP spid="8" grpId="4"/>
      <p:bldP spid="19" grpId="1"/>
      <p:bldP spid="19" grpId="2"/>
      <p:bldP spid="18" grpId="0"/>
      <p:bldP spid="4" grpId="0"/>
      <p:bldP spid="4" grpId="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279" y="1052736"/>
            <a:ext cx="340614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a:t>
            </a:r>
            <a:r>
              <a:rPr lang="zh-CN" altLang="en-US" sz="2800" b="1" dirty="0">
                <a:solidFill>
                  <a:srgbClr val="0000FF"/>
                </a:solidFill>
                <a:latin typeface="楷体" panose="02010609060101010101" pitchFamily="49" charset="-122"/>
                <a:ea typeface="楷体" panose="02010609060101010101" pitchFamily="49" charset="-122"/>
              </a:rPr>
              <a:t>设计案例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文本框 1"/>
          <p:cNvSpPr txBox="1"/>
          <p:nvPr/>
        </p:nvSpPr>
        <p:spPr>
          <a:xfrm>
            <a:off x="539750" y="1819910"/>
            <a:ext cx="5086985" cy="368300"/>
          </a:xfrm>
          <a:prstGeom prst="rect">
            <a:avLst/>
          </a:prstGeom>
          <a:noFill/>
        </p:spPr>
        <p:txBody>
          <a:bodyPr wrap="square" rtlCol="0">
            <a:spAutoFit/>
          </a:bodyPr>
          <a:p>
            <a:r>
              <a:rPr lang="zh-CN" altLang="en-US"/>
              <a:t>（</a:t>
            </a:r>
            <a:r>
              <a:rPr lang="en-US" altLang="zh-CN">
                <a:latin typeface="Times New Roman" panose="02020603050405020304" pitchFamily="18" charset="0"/>
                <a:cs typeface="Times New Roman" panose="02020603050405020304" pitchFamily="18" charset="0"/>
              </a:rPr>
              <a:t>2</a:t>
            </a:r>
            <a:r>
              <a:rPr lang="zh-CN" altLang="en-US"/>
              <a:t>）如何用分治法来解决该</a:t>
            </a:r>
            <a:r>
              <a:rPr lang="zh-CN" altLang="en-US"/>
              <a:t>问题？</a:t>
            </a:r>
            <a:endParaRPr lang="zh-CN" altLang="en-US"/>
          </a:p>
        </p:txBody>
      </p:sp>
      <p:sp>
        <p:nvSpPr>
          <p:cNvPr id="3" name="文本框 2"/>
          <p:cNvSpPr txBox="1"/>
          <p:nvPr/>
        </p:nvSpPr>
        <p:spPr>
          <a:xfrm>
            <a:off x="664845" y="2236470"/>
            <a:ext cx="8278495" cy="580390"/>
          </a:xfrm>
          <a:prstGeom prst="rect">
            <a:avLst/>
          </a:prstGeom>
          <a:noFill/>
        </p:spPr>
        <p:txBody>
          <a:bodyPr wrap="square" rtlCol="0">
            <a:noAutofit/>
          </a:bodyPr>
          <a:p>
            <a:r>
              <a:rPr lang="zh-CN" altLang="en-US"/>
              <a:t>如果将数组分成均等的二部分，仔细思考一下最大子数组会出现在什么</a:t>
            </a:r>
            <a:r>
              <a:rPr lang="zh-CN" altLang="en-US"/>
              <a:t>地方？</a:t>
            </a:r>
            <a:endParaRPr lang="zh-CN" altLang="en-US"/>
          </a:p>
        </p:txBody>
      </p:sp>
      <p:graphicFrame>
        <p:nvGraphicFramePr>
          <p:cNvPr id="6" name="表格 5"/>
          <p:cNvGraphicFramePr/>
          <p:nvPr>
            <p:custDataLst>
              <p:tags r:id="rId1"/>
            </p:custDataLst>
          </p:nvPr>
        </p:nvGraphicFramePr>
        <p:xfrm>
          <a:off x="971550" y="2865120"/>
          <a:ext cx="6854190" cy="424180"/>
        </p:xfrm>
        <a:graphic>
          <a:graphicData uri="http://schemas.openxmlformats.org/drawingml/2006/table">
            <a:tbl>
              <a:tblPr firstRow="1" bandRow="1">
                <a:tableStyleId>{5C22544A-7EE6-4342-B048-85BDC9FD1C3A}</a:tableStyleId>
              </a:tblPr>
              <a:tblGrid>
                <a:gridCol w="489585"/>
                <a:gridCol w="489585"/>
                <a:gridCol w="489585"/>
                <a:gridCol w="489585"/>
                <a:gridCol w="489585"/>
                <a:gridCol w="489585"/>
                <a:gridCol w="489585"/>
              </a:tblGrid>
              <a:tr h="424180">
                <a:tc>
                  <a:txBody>
                    <a:bodyPr/>
                    <a:p>
                      <a:pPr>
                        <a:buNone/>
                      </a:pPr>
                      <a:r>
                        <a:rPr lang="en-US" altLang="zh-CN">
                          <a:solidFill>
                            <a:schemeClr val="tx1"/>
                          </a:solidFill>
                          <a:latin typeface="Times New Roman" panose="02020603050405020304" pitchFamily="18" charset="0"/>
                          <a:cs typeface="Times New Roman" panose="02020603050405020304" pitchFamily="18" charset="0"/>
                        </a:rPr>
                        <a:t>13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7" name="表格 6"/>
          <p:cNvGraphicFramePr/>
          <p:nvPr/>
        </p:nvGraphicFramePr>
        <p:xfrm>
          <a:off x="4932045" y="2865120"/>
          <a:ext cx="3427095" cy="424180"/>
        </p:xfrm>
        <a:graphic>
          <a:graphicData uri="http://schemas.openxmlformats.org/drawingml/2006/table">
            <a:tbl>
              <a:tblPr firstRow="1" bandRow="1">
                <a:tableStyleId>{5C22544A-7EE6-4342-B048-85BDC9FD1C3A}</a:tableStyleId>
              </a:tblPr>
              <a:tblGrid>
                <a:gridCol w="489585"/>
                <a:gridCol w="489585"/>
                <a:gridCol w="489585"/>
                <a:gridCol w="489585"/>
                <a:gridCol w="489585"/>
                <a:gridCol w="489585"/>
                <a:gridCol w="489585"/>
              </a:tblGrid>
              <a:tr h="424180">
                <a:tc>
                  <a:txBody>
                    <a:bodyPr/>
                    <a:p>
                      <a:pPr>
                        <a:buNone/>
                      </a:pPr>
                      <a:r>
                        <a:rPr lang="en-US" altLang="zh-CN">
                          <a:solidFill>
                            <a:schemeClr val="tx1"/>
                          </a:solidFill>
                          <a:latin typeface="Times New Roman" panose="02020603050405020304" pitchFamily="18" charset="0"/>
                          <a:cs typeface="Times New Roman" panose="02020603050405020304" pitchFamily="18" charset="0"/>
                        </a:rPr>
                        <a:t>18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10" name="文本框 9"/>
          <p:cNvSpPr txBox="1"/>
          <p:nvPr/>
        </p:nvSpPr>
        <p:spPr>
          <a:xfrm>
            <a:off x="474980" y="4149090"/>
            <a:ext cx="3809365" cy="1753235"/>
          </a:xfrm>
          <a:prstGeom prst="rect">
            <a:avLst/>
          </a:prstGeom>
          <a:noFill/>
        </p:spPr>
        <p:txBody>
          <a:bodyPr wrap="square" rtlCol="0">
            <a:spAutoFit/>
          </a:bodyPr>
          <a:p>
            <a:r>
              <a:rPr lang="zh-CN" altLang="en-US"/>
              <a:t>（</a:t>
            </a:r>
            <a:r>
              <a:rPr lang="en-US" altLang="zh-CN"/>
              <a:t>1</a:t>
            </a:r>
            <a:r>
              <a:rPr lang="zh-CN" altLang="en-US"/>
              <a:t>）最大子数组出现在左侧</a:t>
            </a:r>
            <a:r>
              <a:rPr lang="zh-CN" altLang="en-US"/>
              <a:t>数组</a:t>
            </a:r>
            <a:endParaRPr lang="zh-CN" altLang="en-US"/>
          </a:p>
          <a:p>
            <a:endParaRPr lang="zh-CN" altLang="en-US"/>
          </a:p>
          <a:p>
            <a:r>
              <a:rPr lang="zh-CN" altLang="en-US"/>
              <a:t>（</a:t>
            </a:r>
            <a:r>
              <a:rPr lang="en-US" altLang="zh-CN"/>
              <a:t>2</a:t>
            </a:r>
            <a:r>
              <a:rPr lang="zh-CN" altLang="en-US"/>
              <a:t>）最大子数组出现在右侧</a:t>
            </a:r>
            <a:r>
              <a:rPr lang="zh-CN" altLang="en-US"/>
              <a:t>数组</a:t>
            </a:r>
            <a:endParaRPr lang="zh-CN" altLang="en-US"/>
          </a:p>
          <a:p>
            <a:endParaRPr lang="zh-CN" altLang="en-US"/>
          </a:p>
          <a:p>
            <a:r>
              <a:rPr lang="zh-CN" altLang="en-US"/>
              <a:t>（</a:t>
            </a:r>
            <a:r>
              <a:rPr lang="en-US" altLang="zh-CN"/>
              <a:t>3</a:t>
            </a:r>
            <a:r>
              <a:rPr lang="zh-CN" altLang="en-US"/>
              <a:t>）最大子数据在被分成二部分，</a:t>
            </a:r>
            <a:r>
              <a:rPr lang="en-US" altLang="zh-CN"/>
              <a:t>           </a:t>
            </a:r>
            <a:r>
              <a:rPr lang="zh-CN" altLang="en-US"/>
              <a:t>分别在左数组右侧，右数组</a:t>
            </a:r>
            <a:r>
              <a:rPr lang="zh-CN" altLang="en-US"/>
              <a:t>左侧</a:t>
            </a:r>
            <a:endParaRPr lang="zh-CN" altLang="en-US"/>
          </a:p>
        </p:txBody>
      </p:sp>
      <p:graphicFrame>
        <p:nvGraphicFramePr>
          <p:cNvPr id="8" name="表格 7"/>
          <p:cNvGraphicFramePr/>
          <p:nvPr>
            <p:custDataLst>
              <p:tags r:id="rId2"/>
            </p:custDataLst>
          </p:nvPr>
        </p:nvGraphicFramePr>
        <p:xfrm>
          <a:off x="4356100" y="4293235"/>
          <a:ext cx="2164080" cy="365760"/>
        </p:xfrm>
        <a:graphic>
          <a:graphicData uri="http://schemas.openxmlformats.org/drawingml/2006/table">
            <a:tbl>
              <a:tblPr firstRow="1" bandRow="1">
                <a:tableStyleId>{5C22544A-7EE6-4342-B048-85BDC9FD1C3A}</a:tableStyleId>
              </a:tblPr>
              <a:tblGrid>
                <a:gridCol w="360680"/>
                <a:gridCol w="1442720"/>
                <a:gridCol w="360680"/>
              </a:tblGrid>
              <a:tr h="339090">
                <a:tc>
                  <a:txBody>
                    <a:bodyPr/>
                    <a:p>
                      <a:pPr>
                        <a:buNone/>
                      </a:pPr>
                      <a:endParaRPr lang="zh-CN" altLang="en-US">
                        <a:no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endParaRPr lang="zh-CN" altLang="en-US">
                        <a:no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4F7913"/>
                    </a:solidFill>
                  </a:tcPr>
                </a:tc>
                <a:tc>
                  <a:txBody>
                    <a:bodyPr/>
                    <a:p>
                      <a:pPr>
                        <a:buNone/>
                      </a:pPr>
                      <a:endParaRPr lang="zh-CN" altLang="en-US">
                        <a:no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9" name="表格 8"/>
          <p:cNvGraphicFramePr/>
          <p:nvPr>
            <p:custDataLst>
              <p:tags r:id="rId3"/>
            </p:custDataLst>
          </p:nvPr>
        </p:nvGraphicFramePr>
        <p:xfrm>
          <a:off x="6779260" y="4293235"/>
          <a:ext cx="2164080" cy="365760"/>
        </p:xfrm>
        <a:graphic>
          <a:graphicData uri="http://schemas.openxmlformats.org/drawingml/2006/table">
            <a:tbl>
              <a:tblPr firstRow="1" bandRow="1">
                <a:tableStyleId>{5C22544A-7EE6-4342-B048-85BDC9FD1C3A}</a:tableStyleId>
              </a:tblPr>
              <a:tblGrid>
                <a:gridCol w="360680"/>
                <a:gridCol w="1442720"/>
                <a:gridCol w="360680"/>
              </a:tblGrid>
              <a:tr h="339090">
                <a:tc>
                  <a:txBody>
                    <a:bodyPr/>
                    <a:p>
                      <a:pPr>
                        <a:buNone/>
                      </a:pPr>
                      <a:endParaRPr lang="zh-CN" altLang="en-US">
                        <a:no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endParaRPr lang="zh-CN" altLang="en-US">
                        <a:no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4F7913"/>
                    </a:solidFill>
                  </a:tcPr>
                </a:tc>
                <a:tc>
                  <a:txBody>
                    <a:bodyPr/>
                    <a:p>
                      <a:pPr>
                        <a:buNone/>
                      </a:pPr>
                      <a:endParaRPr lang="zh-CN" altLang="en-US">
                        <a:no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11" name="文本框 10"/>
          <p:cNvSpPr txBox="1"/>
          <p:nvPr/>
        </p:nvSpPr>
        <p:spPr>
          <a:xfrm>
            <a:off x="4068445" y="5013325"/>
            <a:ext cx="4828540" cy="745490"/>
          </a:xfrm>
          <a:prstGeom prst="rect">
            <a:avLst/>
          </a:prstGeom>
          <a:noFill/>
        </p:spPr>
        <p:txBody>
          <a:bodyPr wrap="square" rtlCol="0">
            <a:noAutofit/>
          </a:bodyPr>
          <a:p>
            <a:r>
              <a:rPr lang="zh-CN" altLang="en-US"/>
              <a:t>第一种和第二种示意图：左部分是最大子数组和，右部分是最大子数组</a:t>
            </a:r>
            <a:r>
              <a:rPr lang="zh-CN" altLang="en-US"/>
              <a:t>和。</a:t>
            </a:r>
            <a:endParaRPr lang="zh-CN" altLang="en-US"/>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graphicFrame>
        <p:nvGraphicFramePr>
          <p:cNvPr id="13" name="表格 12"/>
          <p:cNvGraphicFramePr/>
          <p:nvPr>
            <p:custDataLst>
              <p:tags r:id="rId1"/>
            </p:custDataLst>
          </p:nvPr>
        </p:nvGraphicFramePr>
        <p:xfrm>
          <a:off x="2411730" y="1484630"/>
          <a:ext cx="1818640" cy="365760"/>
        </p:xfrm>
        <a:graphic>
          <a:graphicData uri="http://schemas.openxmlformats.org/drawingml/2006/table">
            <a:tbl>
              <a:tblPr firstRow="1" bandRow="1">
                <a:tableStyleId>{5C22544A-7EE6-4342-B048-85BDC9FD1C3A}</a:tableStyleId>
              </a:tblPr>
              <a:tblGrid>
                <a:gridCol w="779145"/>
                <a:gridCol w="1039495"/>
              </a:tblGrid>
              <a:tr h="365760">
                <a:tc>
                  <a:txBody>
                    <a:bodyPr/>
                    <a:p>
                      <a:pPr>
                        <a:buNone/>
                      </a:pP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2"/>
                    </a:solidFill>
                  </a:tcPr>
                </a:tc>
              </a:tr>
            </a:tbl>
          </a:graphicData>
        </a:graphic>
      </p:graphicFrame>
      <p:graphicFrame>
        <p:nvGraphicFramePr>
          <p:cNvPr id="21" name="表格 20"/>
          <p:cNvGraphicFramePr/>
          <p:nvPr>
            <p:custDataLst>
              <p:tags r:id="rId2"/>
            </p:custDataLst>
          </p:nvPr>
        </p:nvGraphicFramePr>
        <p:xfrm>
          <a:off x="4716145" y="1484630"/>
          <a:ext cx="1818640" cy="365760"/>
        </p:xfrm>
        <a:graphic>
          <a:graphicData uri="http://schemas.openxmlformats.org/drawingml/2006/table">
            <a:tbl>
              <a:tblPr firstRow="1" bandRow="1">
                <a:tableStyleId>{5C22544A-7EE6-4342-B048-85BDC9FD1C3A}</a:tableStyleId>
              </a:tblPr>
              <a:tblGrid>
                <a:gridCol w="779145"/>
                <a:gridCol w="1039495"/>
              </a:tblGrid>
              <a:tr h="365760">
                <a:tc>
                  <a:txBody>
                    <a:bodyPr/>
                    <a:p>
                      <a:pPr>
                        <a:buNone/>
                      </a:pPr>
                      <a:endParaRPr lang="en-US" altLang="zh-CN">
                        <a:solidFill>
                          <a:schemeClr val="accent2"/>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solidFill>
                      <a:schemeClr val="accent2"/>
                    </a:solidFill>
                  </a:tcPr>
                </a:tc>
                <a:tc>
                  <a:txBody>
                    <a:bodyPr/>
                    <a:p>
                      <a:pPr>
                        <a:buNone/>
                      </a:pP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bl>
          </a:graphicData>
        </a:graphic>
      </p:graphicFrame>
      <p:sp>
        <p:nvSpPr>
          <p:cNvPr id="22" name="文本框 21"/>
          <p:cNvSpPr txBox="1"/>
          <p:nvPr/>
        </p:nvSpPr>
        <p:spPr>
          <a:xfrm>
            <a:off x="2339975" y="3067050"/>
            <a:ext cx="4828540" cy="745490"/>
          </a:xfrm>
          <a:prstGeom prst="rect">
            <a:avLst/>
          </a:prstGeom>
          <a:noFill/>
        </p:spPr>
        <p:txBody>
          <a:bodyPr wrap="square" rtlCol="0">
            <a:noAutofit/>
          </a:bodyPr>
          <a:p>
            <a:r>
              <a:rPr lang="zh-CN" altLang="en-US"/>
              <a:t>第三种示意图：左右各含有最大数组的</a:t>
            </a:r>
            <a:r>
              <a:rPr lang="zh-CN" altLang="en-US"/>
              <a:t>一部分</a:t>
            </a:r>
            <a:endParaRPr lang="zh-CN" altLang="en-US"/>
          </a:p>
        </p:txBody>
      </p:sp>
      <p:cxnSp>
        <p:nvCxnSpPr>
          <p:cNvPr id="23" name="直接箭头连接符 22"/>
          <p:cNvCxnSpPr/>
          <p:nvPr/>
        </p:nvCxnSpPr>
        <p:spPr>
          <a:xfrm flipV="1">
            <a:off x="3612515" y="1844675"/>
            <a:ext cx="0" cy="3270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4" name="直接箭头连接符 23"/>
          <p:cNvCxnSpPr/>
          <p:nvPr/>
        </p:nvCxnSpPr>
        <p:spPr>
          <a:xfrm flipV="1">
            <a:off x="5076190" y="1844675"/>
            <a:ext cx="0" cy="3270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5" name="文本框 24"/>
          <p:cNvSpPr txBox="1"/>
          <p:nvPr/>
        </p:nvSpPr>
        <p:spPr>
          <a:xfrm>
            <a:off x="3420110" y="2169160"/>
            <a:ext cx="1935480" cy="645160"/>
          </a:xfrm>
          <a:prstGeom prst="rect">
            <a:avLst/>
          </a:prstGeom>
          <a:noFill/>
          <a:ln>
            <a:solidFill>
              <a:schemeClr val="tx2"/>
            </a:solidFill>
          </a:ln>
        </p:spPr>
        <p:txBody>
          <a:bodyPr wrap="square" rtlCol="0">
            <a:spAutoFit/>
          </a:bodyPr>
          <a:p>
            <a:pPr algn="ctr"/>
            <a:r>
              <a:rPr lang="zh-CN" altLang="en-US" sz="1200"/>
              <a:t>最大子数组出现在中间，左半部分和右半部分都包含一部分</a:t>
            </a:r>
            <a:endParaRPr lang="zh-CN" altLang="en-US" sz="1200"/>
          </a:p>
        </p:txBody>
      </p:sp>
      <p:sp>
        <p:nvSpPr>
          <p:cNvPr id="3" name="文本框 2"/>
          <p:cNvSpPr txBox="1"/>
          <p:nvPr/>
        </p:nvSpPr>
        <p:spPr>
          <a:xfrm>
            <a:off x="323850" y="1052830"/>
            <a:ext cx="4572000" cy="368300"/>
          </a:xfrm>
          <a:prstGeom prst="rect">
            <a:avLst/>
          </a:prstGeom>
          <a:noFill/>
        </p:spPr>
        <p:txBody>
          <a:bodyPr wrap="square" rtlCol="0" anchor="t">
            <a:spAutoFit/>
          </a:bodyPr>
          <a:p>
            <a:r>
              <a:rPr lang="zh-CN" altLang="en-US">
                <a:sym typeface="+mn-ea"/>
              </a:rPr>
              <a:t>（</a:t>
            </a:r>
            <a:r>
              <a:rPr lang="en-US" altLang="zh-CN">
                <a:sym typeface="+mn-ea"/>
              </a:rPr>
              <a:t>3</a:t>
            </a:r>
            <a:r>
              <a:rPr lang="zh-CN" altLang="en-US">
                <a:sym typeface="+mn-ea"/>
              </a:rPr>
              <a:t>）第三种情况</a:t>
            </a:r>
            <a:r>
              <a:rPr lang="zh-CN" altLang="en-US">
                <a:sym typeface="+mn-ea"/>
              </a:rPr>
              <a:t>示意图：</a:t>
            </a:r>
            <a:endParaRPr lang="zh-CN" altLang="en-US">
              <a:sym typeface="+mn-ea"/>
            </a:endParaRPr>
          </a:p>
        </p:txBody>
      </p:sp>
      <p:sp>
        <p:nvSpPr>
          <p:cNvPr id="4" name="文本框 3"/>
          <p:cNvSpPr txBox="1"/>
          <p:nvPr/>
        </p:nvSpPr>
        <p:spPr>
          <a:xfrm>
            <a:off x="467995" y="4149090"/>
            <a:ext cx="5796915" cy="599440"/>
          </a:xfrm>
          <a:prstGeom prst="rect">
            <a:avLst/>
          </a:prstGeom>
          <a:noFill/>
        </p:spPr>
        <p:txBody>
          <a:bodyPr wrap="square" rtlCol="0">
            <a:noAutofit/>
          </a:bodyPr>
          <a:p>
            <a:r>
              <a:rPr lang="zh-CN" altLang="en-US"/>
              <a:t>课后</a:t>
            </a:r>
            <a:r>
              <a:rPr lang="zh-CN" altLang="en-US"/>
              <a:t>作业：根据上述思路完成分治算法的</a:t>
            </a:r>
            <a:r>
              <a:rPr lang="zh-CN" altLang="en-US"/>
              <a:t>实现。</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1342" y="1136298"/>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6"/>
          <p:cNvSpPr txBox="1">
            <a:spLocks noChangeArrowheads="1"/>
          </p:cNvSpPr>
          <p:nvPr/>
        </p:nvSpPr>
        <p:spPr bwMode="auto">
          <a:xfrm>
            <a:off x="395605" y="2348548"/>
            <a:ext cx="8126413" cy="1383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latin typeface="宋体" panose="02010600030101010101" pitchFamily="2" charset="-122"/>
                <a:cs typeface="宋体" panose="02010600030101010101" pitchFamily="2" charset="-122"/>
              </a:rPr>
              <a:t>意大利著名数学家斐波那契在他的</a:t>
            </a:r>
            <a:r>
              <a:rPr lang="en-US" altLang="zh-CN" dirty="0">
                <a:solidFill>
                  <a:srgbClr val="080808"/>
                </a:solidFill>
                <a:latin typeface="宋体" panose="02010600030101010101" pitchFamily="2" charset="-122"/>
                <a:cs typeface="宋体" panose="02010600030101010101" pitchFamily="2" charset="-122"/>
              </a:rPr>
              <a:t>《</a:t>
            </a:r>
            <a:r>
              <a:rPr lang="zh-CN" altLang="en-US" dirty="0">
                <a:solidFill>
                  <a:srgbClr val="080808"/>
                </a:solidFill>
                <a:latin typeface="宋体" panose="02010600030101010101" pitchFamily="2" charset="-122"/>
                <a:cs typeface="宋体" panose="02010600030101010101" pitchFamily="2" charset="-122"/>
              </a:rPr>
              <a:t>算盘全集</a:t>
            </a:r>
            <a:r>
              <a:rPr lang="en-US" altLang="zh-CN" dirty="0">
                <a:solidFill>
                  <a:srgbClr val="080808"/>
                </a:solidFill>
                <a:latin typeface="宋体" panose="02010600030101010101" pitchFamily="2" charset="-122"/>
                <a:cs typeface="宋体" panose="02010600030101010101" pitchFamily="2" charset="-122"/>
              </a:rPr>
              <a:t>》</a:t>
            </a:r>
            <a:r>
              <a:rPr lang="zh-CN" altLang="en-US" dirty="0">
                <a:solidFill>
                  <a:srgbClr val="080808"/>
                </a:solidFill>
                <a:latin typeface="宋体" panose="02010600030101010101" pitchFamily="2" charset="-122"/>
                <a:cs typeface="宋体" panose="02010600030101010101" pitchFamily="2" charset="-122"/>
              </a:rPr>
              <a:t>一书中提出了这样一道有趣的兔子繁殖问题</a:t>
            </a:r>
            <a:r>
              <a:rPr lang="en-US" altLang="zh-CN" dirty="0">
                <a:solidFill>
                  <a:srgbClr val="080808"/>
                </a:solidFill>
                <a:latin typeface="宋体" panose="02010600030101010101" pitchFamily="2" charset="-122"/>
                <a:cs typeface="宋体" panose="02010600030101010101" pitchFamily="2" charset="-122"/>
              </a:rPr>
              <a:t>:</a:t>
            </a:r>
            <a:endParaRPr lang="zh-CN" altLang="en-US" dirty="0">
              <a:solidFill>
                <a:srgbClr val="080808"/>
              </a:solidFill>
              <a:latin typeface="宋体" panose="02010600030101010101" pitchFamily="2" charset="-122"/>
              <a:cs typeface="宋体" panose="02010600030101010101" pitchFamily="2" charset="-122"/>
            </a:endParaRPr>
          </a:p>
          <a:p>
            <a:pPr algn="just" eaLnBrk="1" hangingPunct="1">
              <a:spcBef>
                <a:spcPct val="50000"/>
              </a:spcBef>
            </a:pPr>
            <a:r>
              <a:rPr lang="zh-CN" altLang="en-US" dirty="0">
                <a:solidFill>
                  <a:srgbClr val="080808"/>
                </a:solidFill>
                <a:ea typeface="楷体_GB2312" panose="02010609030101010101" pitchFamily="49" charset="-122"/>
              </a:rPr>
              <a:t>        </a:t>
            </a:r>
            <a:endParaRPr lang="en-US" altLang="zh-CN" dirty="0">
              <a:ea typeface="楷体_GB2312" panose="02010609030101010101" pitchFamily="49" charset="-122"/>
            </a:endParaRPr>
          </a:p>
        </p:txBody>
      </p:sp>
      <p:pic>
        <p:nvPicPr>
          <p:cNvPr id="5" name="Picture 7" descr="http://p2.so.qhimg.com/bdr/_240_/t0101b123876f22ce1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650" y="3230563"/>
            <a:ext cx="2927350" cy="20224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1"/>
          <p:cNvSpPr>
            <a:spLocks noChangeArrowheads="1"/>
          </p:cNvSpPr>
          <p:nvPr/>
        </p:nvSpPr>
        <p:spPr bwMode="auto">
          <a:xfrm>
            <a:off x="4267200" y="3087688"/>
            <a:ext cx="4183063"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latin typeface="宋体" panose="02010600030101010101" pitchFamily="2" charset="-122"/>
                <a:cs typeface="宋体" panose="02010600030101010101" pitchFamily="2" charset="-122"/>
              </a:rPr>
              <a:t>假设一对初生兔子要一个月才到成熟期，而一对成熟期的兔子每个月会生一对小兔子，那么，从一对初生兔子开始，假设所有的兔子都不死，请计算出</a:t>
            </a:r>
            <a:r>
              <a:rPr lang="en-US" altLang="zh-CN" dirty="0">
                <a:solidFill>
                  <a:srgbClr val="080808"/>
                </a:solidFill>
                <a:latin typeface="宋体" panose="02010600030101010101" pitchFamily="2" charset="-122"/>
                <a:cs typeface="宋体" panose="02010600030101010101" pitchFamily="2" charset="-122"/>
              </a:rPr>
              <a:t>n</a:t>
            </a:r>
            <a:r>
              <a:rPr lang="zh-CN" altLang="en-US" dirty="0">
                <a:solidFill>
                  <a:srgbClr val="080808"/>
                </a:solidFill>
                <a:latin typeface="宋体" panose="02010600030101010101" pitchFamily="2" charset="-122"/>
                <a:cs typeface="宋体" panose="02010600030101010101" pitchFamily="2" charset="-122"/>
              </a:rPr>
              <a:t>个月后兔子的对数。</a:t>
            </a:r>
            <a:endParaRPr lang="en-US" altLang="zh-CN" dirty="0">
              <a:latin typeface="宋体" panose="02010600030101010101" pitchFamily="2" charset="-122"/>
              <a:cs typeface="宋体" panose="02010600030101010101" pitchFamily="2" charset="-122"/>
            </a:endParaRPr>
          </a:p>
        </p:txBody>
      </p:sp>
      <p:sp>
        <p:nvSpPr>
          <p:cNvPr id="11" name="文本框 10"/>
          <p:cNvSpPr txBox="1"/>
          <p:nvPr/>
        </p:nvSpPr>
        <p:spPr>
          <a:xfrm>
            <a:off x="419735" y="1756410"/>
            <a:ext cx="4572000" cy="460375"/>
          </a:xfrm>
          <a:prstGeom prst="rect">
            <a:avLst/>
          </a:prstGeom>
          <a:noFill/>
        </p:spPr>
        <p:txBody>
          <a:bodyPr wrap="square" rtlCol="0" anchor="t">
            <a:spAutoFit/>
          </a:bodyPr>
          <a:p>
            <a:r>
              <a:rPr lang="zh-CN" altLang="en-US" sz="2400" dirty="0">
                <a:solidFill>
                  <a:srgbClr val="080808"/>
                </a:solidFill>
                <a:latin typeface="宋体" panose="02010600030101010101" pitchFamily="2" charset="-122"/>
                <a:sym typeface="+mn-ea"/>
              </a:rPr>
              <a:t>斐波那契数列问题：</a:t>
            </a:r>
            <a:endParaRPr lang="zh-CN" altLang="en-US" sz="2400" dirty="0">
              <a:solidFill>
                <a:srgbClr val="080808"/>
              </a:solidFill>
              <a:latin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
        <p:nvSpPr>
          <p:cNvPr id="3" name="文本框 2"/>
          <p:cNvSpPr txBox="1"/>
          <p:nvPr/>
        </p:nvSpPr>
        <p:spPr>
          <a:xfrm>
            <a:off x="323850" y="764540"/>
            <a:ext cx="4572000" cy="368300"/>
          </a:xfrm>
          <a:prstGeom prst="rect">
            <a:avLst/>
          </a:prstGeom>
          <a:noFill/>
        </p:spPr>
        <p:txBody>
          <a:bodyPr wrap="square" rtlCol="0" anchor="t">
            <a:spAutoFit/>
          </a:bodyPr>
          <a:p>
            <a:r>
              <a:rPr lang="zh-CN" altLang="en-US">
                <a:sym typeface="+mn-ea"/>
              </a:rPr>
              <a:t>代码实现（</a:t>
            </a:r>
            <a:r>
              <a:rPr lang="en-US" altLang="zh-CN">
                <a:latin typeface="Times New Roman" panose="02020603050405020304" pitchFamily="18" charset="0"/>
                <a:cs typeface="Times New Roman" panose="02020603050405020304" pitchFamily="18" charset="0"/>
                <a:sym typeface="+mn-ea"/>
              </a:rPr>
              <a:t>C</a:t>
            </a:r>
            <a:r>
              <a:rPr lang="zh-CN" altLang="en-US">
                <a:sym typeface="+mn-ea"/>
              </a:rPr>
              <a:t>语言）：</a:t>
            </a:r>
            <a:endParaRPr lang="zh-CN" altLang="en-US">
              <a:sym typeface="+mn-ea"/>
            </a:endParaRPr>
          </a:p>
        </p:txBody>
      </p:sp>
      <p:sp>
        <p:nvSpPr>
          <p:cNvPr id="5" name="文本框 4"/>
          <p:cNvSpPr txBox="1"/>
          <p:nvPr/>
        </p:nvSpPr>
        <p:spPr>
          <a:xfrm>
            <a:off x="467360" y="1484630"/>
            <a:ext cx="4572000" cy="4246245"/>
          </a:xfrm>
          <a:prstGeom prst="rect">
            <a:avLst/>
          </a:prstGeom>
          <a:noFill/>
        </p:spPr>
        <p:txBody>
          <a:bodyPr wrap="square" rtlCol="0" anchor="t">
            <a:spAutoFit/>
          </a:bodyPr>
          <a:p>
            <a:r>
              <a:rPr lang="en-US" altLang="zh-CN">
                <a:latin typeface="Times New Roman" panose="02020603050405020304" pitchFamily="18" charset="0"/>
                <a:cs typeface="Times New Roman" panose="02020603050405020304" pitchFamily="18" charset="0"/>
              </a:rPr>
              <a:t>int left_MaxArr(int arr[],int s,int f)</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int ss = s;</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int ff = f;</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int maxNum=arr[f];</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int temp=arr[f];</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while (ff-1&gt;=ss)</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temp+=arr[ff-1];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if (maxNum&lt;temp)</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maxNum=temp;</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ff-=1;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maxNum;</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a:t>
            </a:r>
            <a:endParaRPr lang="zh-CN" altLang="en-US">
              <a:latin typeface="Times New Roman" panose="02020603050405020304" pitchFamily="18" charset="0"/>
              <a:cs typeface="Times New Roman" panose="02020603050405020304" pitchFamily="18" charset="0"/>
            </a:endParaRPr>
          </a:p>
        </p:txBody>
      </p:sp>
      <p:sp>
        <p:nvSpPr>
          <p:cNvPr id="6" name="文本框 5"/>
          <p:cNvSpPr txBox="1"/>
          <p:nvPr/>
        </p:nvSpPr>
        <p:spPr>
          <a:xfrm>
            <a:off x="4356100" y="1484630"/>
            <a:ext cx="4572000" cy="4246245"/>
          </a:xfrm>
          <a:prstGeom prst="rect">
            <a:avLst/>
          </a:prstGeom>
          <a:noFill/>
        </p:spPr>
        <p:txBody>
          <a:bodyPr wrap="square" rtlCol="0" anchor="t">
            <a:spAutoFit/>
          </a:bodyPr>
          <a:p>
            <a:r>
              <a:rPr lang="en-US" altLang="zh-CN"/>
              <a:t>int right_MaxArr(int arr[],int s,int f)</a:t>
            </a:r>
            <a:endParaRPr lang="en-US" altLang="zh-CN"/>
          </a:p>
          <a:p>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int ss = s;</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int ff = f;</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int temp=arr[s];</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int maxNum=arr[s];</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while (ss+1&lt;=ff)</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temp+=arr[ss+1];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if (temp&gt;maxNum)</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maxNum=temp;</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ss+=1;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maxNum;</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a:t>
            </a:r>
            <a:endParaRPr lang="zh-C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
        <p:nvSpPr>
          <p:cNvPr id="3" name="文本框 2"/>
          <p:cNvSpPr txBox="1"/>
          <p:nvPr/>
        </p:nvSpPr>
        <p:spPr>
          <a:xfrm>
            <a:off x="323850" y="764540"/>
            <a:ext cx="4572000" cy="368300"/>
          </a:xfrm>
          <a:prstGeom prst="rect">
            <a:avLst/>
          </a:prstGeom>
          <a:noFill/>
        </p:spPr>
        <p:txBody>
          <a:bodyPr wrap="square" rtlCol="0" anchor="t">
            <a:spAutoFit/>
          </a:bodyPr>
          <a:p>
            <a:r>
              <a:rPr lang="zh-CN" altLang="en-US">
                <a:sym typeface="+mn-ea"/>
              </a:rPr>
              <a:t>代码实现（</a:t>
            </a:r>
            <a:r>
              <a:rPr lang="en-US" altLang="zh-CN">
                <a:latin typeface="Times New Roman" panose="02020603050405020304" pitchFamily="18" charset="0"/>
                <a:cs typeface="Times New Roman" panose="02020603050405020304" pitchFamily="18" charset="0"/>
                <a:sym typeface="+mn-ea"/>
              </a:rPr>
              <a:t>C</a:t>
            </a:r>
            <a:r>
              <a:rPr lang="zh-CN" altLang="en-US">
                <a:sym typeface="+mn-ea"/>
              </a:rPr>
              <a:t>语言）：</a:t>
            </a:r>
            <a:endParaRPr lang="zh-CN" altLang="en-US">
              <a:sym typeface="+mn-ea"/>
            </a:endParaRPr>
          </a:p>
        </p:txBody>
      </p:sp>
      <p:sp>
        <p:nvSpPr>
          <p:cNvPr id="4" name="文本框 3"/>
          <p:cNvSpPr txBox="1"/>
          <p:nvPr/>
        </p:nvSpPr>
        <p:spPr>
          <a:xfrm>
            <a:off x="1547495" y="1268730"/>
            <a:ext cx="6626860" cy="5072380"/>
          </a:xfrm>
          <a:prstGeom prst="rect">
            <a:avLst/>
          </a:prstGeom>
          <a:noFill/>
        </p:spPr>
        <p:txBody>
          <a:bodyPr wrap="square" rtlCol="0" anchor="t">
            <a:noAutofit/>
          </a:bodyPr>
          <a:p>
            <a:r>
              <a:rPr lang="en-US" altLang="zh-CN">
                <a:latin typeface="Times New Roman" panose="02020603050405020304" pitchFamily="18" charset="0"/>
                <a:cs typeface="Times New Roman" panose="02020603050405020304" pitchFamily="18" charset="0"/>
              </a:rPr>
              <a:t>int Max_SonArr(int a[],int s,int f)</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if (s==f)</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a[s];</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else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int mid = (s+f)/2;</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int max1 = Max_SonArr(a,s,mid);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int max2 = Max_SonArr(a,mid+1,f);</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int left = left_MaxArr(a,s,mid);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int right = right_MaxArr(a,mid+1,f);</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int max3 = left_MaxArr(a,s,mid)+right_MaxArr(a,mid+1,f);</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int temp = (max1&gt;max2?max1:max2);</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temp&gt;max3?temp:max3;</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a:t>
            </a:r>
            <a:endParaRPr lang="zh-CN"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4"/>
          <p:cNvSpPr txBox="1">
            <a:spLocks noChangeArrowheads="1"/>
          </p:cNvSpPr>
          <p:nvPr/>
        </p:nvSpPr>
        <p:spPr bwMode="auto">
          <a:xfrm>
            <a:off x="323528" y="1052736"/>
            <a:ext cx="817245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例</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3.8】</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循环赛日程安排。问题描述：设有</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个选手参加循环赛，请设计一个满足以下要求比赛日程表：</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a:spcBef>
                <a:spcPct val="5000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）每个选手都必须与其它</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个选手比赛一次；</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a:spcBef>
                <a:spcPct val="5000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）每个选手一天只能参赛一次。</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Text Box 4"/>
          <p:cNvSpPr txBox="1">
            <a:spLocks noChangeArrowheads="1"/>
          </p:cNvSpPr>
          <p:nvPr/>
        </p:nvSpPr>
        <p:spPr bwMode="auto">
          <a:xfrm>
            <a:off x="347463" y="3140968"/>
            <a:ext cx="817245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按照</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上面的要求，可以将比赛表设计成一个</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行</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列的二维表，其中第</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行第</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列的元素表示和第</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个选手在第</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天比赛的选手号。采用分治策略，可将所有参加比赛的选手分成两部分，</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个选手的比赛日程表就可以通过</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zh-CN" altLang="en-US" sz="2400" baseline="30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k-1</a:t>
            </a:r>
            <a:r>
              <a:rPr lang="zh-CN" altLang="en-US" sz="2400" baseline="300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个选手的的比赛日程表来决定。递归的执行这样的分割，直到只剩下两个选手，比赛日程表的就可以通过这样的分治策略逐步构建。</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0.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1.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2.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3.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4.xml><?xml version="1.0" encoding="utf-8"?>
<p:tagLst xmlns:p="http://schemas.openxmlformats.org/presentationml/2006/main">
  <p:tag name="TABLE_ENDDRAG_ORIGIN_RECT" val="58*287"/>
  <p:tag name="TABLE_ENDDRAG_RECT" val="483*133*58*287"/>
</p:tagLst>
</file>

<file path=ppt/tags/tag15.xml><?xml version="1.0" encoding="utf-8"?>
<p:tagLst xmlns:p="http://schemas.openxmlformats.org/presentationml/2006/main">
  <p:tag name="TABLE_ENDDRAG_ORIGIN_RECT" val="537*118"/>
  <p:tag name="TABLE_ENDDRAG_RECT" val="93*150*537*118"/>
</p:tagLst>
</file>

<file path=ppt/tags/tag16.xml><?xml version="1.0" encoding="utf-8"?>
<p:tagLst xmlns:p="http://schemas.openxmlformats.org/presentationml/2006/main">
  <p:tag name="TABLE_ENDDRAG_ORIGIN_RECT" val="47*180"/>
  <p:tag name="TABLE_ENDDRAG_RECT" val="108*180*47*180"/>
</p:tagLst>
</file>

<file path=ppt/tags/tag17.xml><?xml version="1.0" encoding="utf-8"?>
<p:tagLst xmlns:p="http://schemas.openxmlformats.org/presentationml/2006/main">
  <p:tag name="TABLE_ENDDRAG_ORIGIN_RECT" val="47*180"/>
  <p:tag name="TABLE_ENDDRAG_RECT" val="108*180*47*180"/>
</p:tagLst>
</file>

<file path=ppt/tags/tag18.xml><?xml version="1.0" encoding="utf-8"?>
<p:tagLst xmlns:p="http://schemas.openxmlformats.org/presentationml/2006/main">
  <p:tag name="TABLE_ENDDRAG_ORIGIN_RECT" val="47*180"/>
  <p:tag name="TABLE_ENDDRAG_RECT" val="108*180*47*180"/>
</p:tagLst>
</file>

<file path=ppt/tags/tag19.xml><?xml version="1.0" encoding="utf-8"?>
<p:tagLst xmlns:p="http://schemas.openxmlformats.org/presentationml/2006/main">
  <p:tag name="TABLE_ENDDRAG_ORIGIN_RECT" val="47*180"/>
  <p:tag name="TABLE_ENDDRAG_RECT" val="108*180*47*180"/>
</p:tagLst>
</file>

<file path=ppt/tags/tag2.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20.xml><?xml version="1.0" encoding="utf-8"?>
<p:tagLst xmlns:p="http://schemas.openxmlformats.org/presentationml/2006/main">
  <p:tag name="TABLE_ENDDRAG_ORIGIN_RECT" val="47*180"/>
  <p:tag name="TABLE_ENDDRAG_RECT" val="108*180*47*180"/>
</p:tagLst>
</file>

<file path=ppt/tags/tag21.xml><?xml version="1.0" encoding="utf-8"?>
<p:tagLst xmlns:p="http://schemas.openxmlformats.org/presentationml/2006/main">
  <p:tag name="TABLE_ENDDRAG_ORIGIN_RECT" val="47*180"/>
  <p:tag name="TABLE_ENDDRAG_RECT" val="108*180*47*180"/>
</p:tagLst>
</file>

<file path=ppt/tags/tag22.xml><?xml version="1.0" encoding="utf-8"?>
<p:tagLst xmlns:p="http://schemas.openxmlformats.org/presentationml/2006/main">
  <p:tag name="TABLE_ENDDRAG_ORIGIN_RECT" val="47*180"/>
  <p:tag name="TABLE_ENDDRAG_RECT" val="108*180*47*180"/>
</p:tagLst>
</file>

<file path=ppt/tags/tag23.xml><?xml version="1.0" encoding="utf-8"?>
<p:tagLst xmlns:p="http://schemas.openxmlformats.org/presentationml/2006/main">
  <p:tag name="TABLE_ENDDRAG_ORIGIN_RECT" val="47*180"/>
  <p:tag name="TABLE_ENDDRAG_RECT" val="108*180*47*180"/>
</p:tagLst>
</file>

<file path=ppt/tags/tag24.xml><?xml version="1.0" encoding="utf-8"?>
<p:tagLst xmlns:p="http://schemas.openxmlformats.org/presentationml/2006/main">
  <p:tag name="TABLE_ENDDRAG_ORIGIN_RECT" val="47*180"/>
  <p:tag name="TABLE_ENDDRAG_RECT" val="108*180*47*180"/>
</p:tagLst>
</file>

<file path=ppt/tags/tag25.xml><?xml version="1.0" encoding="utf-8"?>
<p:tagLst xmlns:p="http://schemas.openxmlformats.org/presentationml/2006/main">
  <p:tag name="TABLE_ENDDRAG_ORIGIN_RECT" val="47*180"/>
  <p:tag name="TABLE_ENDDRAG_RECT" val="108*180*47*180"/>
</p:tagLst>
</file>

<file path=ppt/tags/tag26.xml><?xml version="1.0" encoding="utf-8"?>
<p:tagLst xmlns:p="http://schemas.openxmlformats.org/presentationml/2006/main">
  <p:tag name="TABLE_ENDDRAG_ORIGIN_RECT" val="47*180"/>
  <p:tag name="TABLE_ENDDRAG_RECT" val="108*180*47*180"/>
</p:tagLst>
</file>

<file path=ppt/tags/tag27.xml><?xml version="1.0" encoding="utf-8"?>
<p:tagLst xmlns:p="http://schemas.openxmlformats.org/presentationml/2006/main">
  <p:tag name="TABLE_ENDDRAG_ORIGIN_RECT" val="47*180"/>
  <p:tag name="TABLE_ENDDRAG_RECT" val="108*180*47*180"/>
</p:tagLst>
</file>

<file path=ppt/tags/tag28.xml><?xml version="1.0" encoding="utf-8"?>
<p:tagLst xmlns:p="http://schemas.openxmlformats.org/presentationml/2006/main">
  <p:tag name="TABLE_ENDDRAG_ORIGIN_RECT" val="345*27"/>
  <p:tag name="TABLE_ENDDRAG_RECT" val="108*255*345*27"/>
</p:tagLst>
</file>

<file path=ppt/tags/tag29.xml><?xml version="1.0" encoding="utf-8"?>
<p:tagLst xmlns:p="http://schemas.openxmlformats.org/presentationml/2006/main">
  <p:tag name="TABLE_ENDDRAG_ORIGIN_RECT" val="345*27"/>
  <p:tag name="TABLE_ENDDRAG_RECT" val="108*255*345*27"/>
</p:tagLst>
</file>

<file path=ppt/tags/tag3.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30.xml><?xml version="1.0" encoding="utf-8"?>
<p:tagLst xmlns:p="http://schemas.openxmlformats.org/presentationml/2006/main">
  <p:tag name="TABLE_ENDDRAG_ORIGIN_RECT" val="345*27"/>
  <p:tag name="TABLE_ENDDRAG_RECT" val="108*255*345*27"/>
</p:tagLst>
</file>

<file path=ppt/tags/tag31.xml><?xml version="1.0" encoding="utf-8"?>
<p:tagLst xmlns:p="http://schemas.openxmlformats.org/presentationml/2006/main">
  <p:tag name="TABLE_ENDDRAG_ORIGIN_RECT" val="345*27"/>
  <p:tag name="TABLE_ENDDRAG_RECT" val="108*255*345*27"/>
</p:tagLst>
</file>

<file path=ppt/tags/tag32.xml><?xml version="1.0" encoding="utf-8"?>
<p:tagLst xmlns:p="http://schemas.openxmlformats.org/presentationml/2006/main">
  <p:tag name="TABLE_ENDDRAG_ORIGIN_RECT" val="345*27"/>
  <p:tag name="TABLE_ENDDRAG_RECT" val="108*255*345*27"/>
</p:tagLst>
</file>

<file path=ppt/tags/tag33.xml><?xml version="1.0" encoding="utf-8"?>
<p:tagLst xmlns:p="http://schemas.openxmlformats.org/presentationml/2006/main">
  <p:tag name="TABLE_ENDDRAG_ORIGIN_RECT" val="345*27"/>
  <p:tag name="TABLE_ENDDRAG_RECT" val="108*255*345*27"/>
</p:tagLst>
</file>

<file path=ppt/tags/tag34.xml><?xml version="1.0" encoding="utf-8"?>
<p:tagLst xmlns:p="http://schemas.openxmlformats.org/presentationml/2006/main">
  <p:tag name="TABLE_ENDDRAG_ORIGIN_RECT" val="345*27"/>
  <p:tag name="TABLE_ENDDRAG_RECT" val="108*255*345*27"/>
</p:tagLst>
</file>

<file path=ppt/tags/tag35.xml><?xml version="1.0" encoding="utf-8"?>
<p:tagLst xmlns:p="http://schemas.openxmlformats.org/presentationml/2006/main">
  <p:tag name="TABLE_ENDDRAG_ORIGIN_RECT" val="345*27"/>
  <p:tag name="TABLE_ENDDRAG_RECT" val="108*255*345*27"/>
</p:tagLst>
</file>

<file path=ppt/tags/tag36.xml><?xml version="1.0" encoding="utf-8"?>
<p:tagLst xmlns:p="http://schemas.openxmlformats.org/presentationml/2006/main">
  <p:tag name="TABLE_ENDDRAG_ORIGIN_RECT" val="376*32"/>
  <p:tag name="TABLE_ENDDRAG_RECT" val="108*255*376*32"/>
</p:tagLst>
</file>

<file path=ppt/tags/tag37.xml><?xml version="1.0" encoding="utf-8"?>
<p:tagLst xmlns:p="http://schemas.openxmlformats.org/presentationml/2006/main">
  <p:tag name="TABLE_ENDDRAG_ORIGIN_RECT" val="539*33"/>
  <p:tag name="TABLE_ENDDRAG_RECT" val="70*253*539*33"/>
</p:tagLst>
</file>

<file path=ppt/tags/tag38.xml><?xml version="1.0" encoding="utf-8"?>
<p:tagLst xmlns:p="http://schemas.openxmlformats.org/presentationml/2006/main">
  <p:tag name="TABLE_ENDDRAG_ORIGIN_RECT" val="539*33"/>
  <p:tag name="TABLE_ENDDRAG_RECT" val="70*253*539*33"/>
</p:tagLst>
</file>

<file path=ppt/tags/tag39.xml><?xml version="1.0" encoding="utf-8"?>
<p:tagLst xmlns:p="http://schemas.openxmlformats.org/presentationml/2006/main">
  <p:tag name="TABLE_ENDDRAG_ORIGIN_RECT" val="539*33"/>
  <p:tag name="TABLE_ENDDRAG_RECT" val="70*253*539*33"/>
</p:tagLst>
</file>

<file path=ppt/tags/tag4.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40.xml><?xml version="1.0" encoding="utf-8"?>
<p:tagLst xmlns:p="http://schemas.openxmlformats.org/presentationml/2006/main">
  <p:tag name="TABLE_ENDDRAG_ORIGIN_RECT" val="170*28"/>
  <p:tag name="TABLE_ENDDRAG_RECT" val="428*372*170*28"/>
</p:tagLst>
</file>

<file path=ppt/tags/tag41.xml><?xml version="1.0" encoding="utf-8"?>
<p:tagLst xmlns:p="http://schemas.openxmlformats.org/presentationml/2006/main">
  <p:tag name="TABLE_ENDDRAG_ORIGIN_RECT" val="170*28"/>
  <p:tag name="TABLE_ENDDRAG_RECT" val="428*372*170*28"/>
</p:tagLst>
</file>

<file path=ppt/tags/tag42.xml><?xml version="1.0" encoding="utf-8"?>
<p:tagLst xmlns:p="http://schemas.openxmlformats.org/presentationml/2006/main">
  <p:tag name="TABLE_ENDDRAG_ORIGIN_RECT" val="143*25"/>
  <p:tag name="TABLE_ENDDRAG_RECT" val="331*343*143*25"/>
</p:tagLst>
</file>

<file path=ppt/tags/tag43.xml><?xml version="1.0" encoding="utf-8"?>
<p:tagLst xmlns:p="http://schemas.openxmlformats.org/presentationml/2006/main">
  <p:tag name="TABLE_ENDDRAG_ORIGIN_RECT" val="143*25"/>
  <p:tag name="TABLE_ENDDRAG_RECT" val="331*343*143*25"/>
</p:tagLst>
</file>

<file path=ppt/tags/tag5.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6.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7.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8.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9.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演示设计">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20365</Words>
  <Application>WPS 演示</Application>
  <PresentationFormat>全屏显示(4:3)</PresentationFormat>
  <Paragraphs>2646</Paragraphs>
  <Slides>92</Slides>
  <Notes>5</Notes>
  <HiddenSlides>0</HiddenSlides>
  <MMClips>0</MMClips>
  <ScaleCrop>false</ScaleCrop>
  <HeadingPairs>
    <vt:vector size="6" baseType="variant">
      <vt:variant>
        <vt:lpstr>已用的字体</vt:lpstr>
      </vt:variant>
      <vt:variant>
        <vt:i4>22</vt:i4>
      </vt:variant>
      <vt:variant>
        <vt:lpstr>主题</vt:lpstr>
      </vt:variant>
      <vt:variant>
        <vt:i4>2</vt:i4>
      </vt:variant>
      <vt:variant>
        <vt:lpstr>幻灯片标题</vt:lpstr>
      </vt:variant>
      <vt:variant>
        <vt:i4>92</vt:i4>
      </vt:variant>
    </vt:vector>
  </HeadingPairs>
  <TitlesOfParts>
    <vt:vector size="116" baseType="lpstr">
      <vt:lpstr>Arial</vt:lpstr>
      <vt:lpstr>宋体</vt:lpstr>
      <vt:lpstr>Wingdings</vt:lpstr>
      <vt:lpstr>Calibri</vt:lpstr>
      <vt:lpstr>华文细黑</vt:lpstr>
      <vt:lpstr>MS UI Gothic</vt:lpstr>
      <vt:lpstr>方正正大黑简体</vt:lpstr>
      <vt:lpstr>黑体</vt:lpstr>
      <vt:lpstr>Verdana</vt:lpstr>
      <vt:lpstr>微软雅黑</vt:lpstr>
      <vt:lpstr>隶书</vt:lpstr>
      <vt:lpstr>Tahoma</vt:lpstr>
      <vt:lpstr>Times New Roman</vt:lpstr>
      <vt:lpstr>楷体</vt:lpstr>
      <vt:lpstr>PingFang SC</vt:lpstr>
      <vt:lpstr>Segoe Print</vt:lpstr>
      <vt:lpstr>楷体_GB2312</vt:lpstr>
      <vt:lpstr>新宋体</vt:lpstr>
      <vt:lpstr>Arial Unicode MS</vt:lpstr>
      <vt:lpstr>Cambria Math</vt:lpstr>
      <vt:lpstr>JetBrains Mono</vt:lpstr>
      <vt:lpstr>MS Mincho</vt:lpstr>
      <vt:lpstr>第一PPT模板网：www.1ppt.com</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时间矿泉水</cp:lastModifiedBy>
  <cp:revision>557</cp:revision>
  <dcterms:created xsi:type="dcterms:W3CDTF">2010-09-23T08:30:00Z</dcterms:created>
  <dcterms:modified xsi:type="dcterms:W3CDTF">2025-10-27T05:36:55Z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
    <vt:lpwstr>www.1ppt.com</vt:lpwstr>
  </property>
  <property fmtid="{D5CDD505-2E9C-101B-9397-08002B2CF9AE}" pid="3" name="ICV">
    <vt:lpwstr>9230DEA123E042C4A3B1F30922662B0D_12</vt:lpwstr>
  </property>
  <property fmtid="{D5CDD505-2E9C-101B-9397-08002B2CF9AE}" pid="4" name="KSOProductBuildVer">
    <vt:lpwstr>2052-12.1.0.23125</vt:lpwstr>
  </property>
</Properties>
</file>