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54"/>
  </p:handoutMasterIdLst>
  <p:sldIdLst>
    <p:sldId id="709" r:id="rId4"/>
    <p:sldId id="720" r:id="rId6"/>
    <p:sldId id="802" r:id="rId7"/>
    <p:sldId id="335" r:id="rId8"/>
    <p:sldId id="803" r:id="rId9"/>
    <p:sldId id="731" r:id="rId10"/>
    <p:sldId id="804" r:id="rId11"/>
    <p:sldId id="732" r:id="rId12"/>
    <p:sldId id="794" r:id="rId13"/>
    <p:sldId id="744" r:id="rId14"/>
    <p:sldId id="745" r:id="rId15"/>
    <p:sldId id="747" r:id="rId16"/>
    <p:sldId id="748" r:id="rId17"/>
    <p:sldId id="749" r:id="rId18"/>
    <p:sldId id="750" r:id="rId19"/>
    <p:sldId id="755" r:id="rId20"/>
    <p:sldId id="757" r:id="rId21"/>
    <p:sldId id="758" r:id="rId22"/>
    <p:sldId id="759" r:id="rId23"/>
    <p:sldId id="760" r:id="rId24"/>
    <p:sldId id="761" r:id="rId25"/>
    <p:sldId id="763" r:id="rId26"/>
    <p:sldId id="612" r:id="rId27"/>
    <p:sldId id="762" r:id="rId28"/>
    <p:sldId id="764" r:id="rId29"/>
    <p:sldId id="766" r:id="rId30"/>
    <p:sldId id="765" r:id="rId31"/>
    <p:sldId id="743" r:id="rId32"/>
    <p:sldId id="773" r:id="rId33"/>
    <p:sldId id="649" r:id="rId34"/>
    <p:sldId id="650" r:id="rId35"/>
    <p:sldId id="795" r:id="rId36"/>
    <p:sldId id="796" r:id="rId37"/>
    <p:sldId id="797" r:id="rId38"/>
    <p:sldId id="798" r:id="rId39"/>
    <p:sldId id="775" r:id="rId40"/>
    <p:sldId id="776" r:id="rId41"/>
    <p:sldId id="777" r:id="rId42"/>
    <p:sldId id="799" r:id="rId43"/>
    <p:sldId id="778" r:id="rId44"/>
    <p:sldId id="779" r:id="rId45"/>
    <p:sldId id="780" r:id="rId46"/>
    <p:sldId id="781" r:id="rId47"/>
    <p:sldId id="782" r:id="rId48"/>
    <p:sldId id="783" r:id="rId49"/>
    <p:sldId id="787" r:id="rId50"/>
    <p:sldId id="788" r:id="rId51"/>
    <p:sldId id="790" r:id="rId52"/>
    <p:sldId id="680" r:id="rId5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06" userDrawn="1">
          <p15:clr>
            <a:srgbClr val="A4A3A4"/>
          </p15:clr>
        </p15:guide>
        <p15:guide id="2" pos="291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CC"/>
    <a:srgbClr val="FF3399"/>
    <a:srgbClr val="0066FF"/>
    <a:srgbClr val="FF6600"/>
    <a:srgbClr val="55B70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0" autoAdjust="0"/>
    <p:restoredTop sz="96387" autoAdjust="0"/>
  </p:normalViewPr>
  <p:slideViewPr>
    <p:cSldViewPr showGuides="1">
      <p:cViewPr>
        <p:scale>
          <a:sx n="150" d="100"/>
          <a:sy n="150" d="100"/>
        </p:scale>
        <p:origin x="294" y="-1188"/>
      </p:cViewPr>
      <p:guideLst>
        <p:guide orient="horz" pos="2206"/>
        <p:guide pos="291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8" Type="http://schemas.openxmlformats.org/officeDocument/2006/relationships/commentAuthors" Target="commentAuthors.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handoutMaster" Target="handoutMasters/handoutMaster1.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1134E214-E3C0-4F75-A783-D0C3FCB417FE}" type="datetimeFigureOut">
              <a:rPr lang="zh-CN" altLang="en-US"/>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AB76F6FC-157B-4160-B88F-123B3C4C0F2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什么，递归解决的问题他的子问题与我们当前要解决的问题具有相同的解决方法，或者说性质相同。面对这样的问题我们写出的程序，如果函数是直接或间接的调用自己，我们就可以说我们的函数是递归函数，这个函数就有递归思想。</a:t>
            </a:r>
            <a:endParaRPr lang="en-US" altLang="zh-CN" smtClean="0"/>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什么，递归解决的问题他的子问题与我们当前要解决的问题具有相同的解决方法，或者说性质相同。面对这样的问题我们写出的程序，如果函数是直接或间接的调用自己，我们就可以说我们的函数是递归函数，这个函数就有递归思想。</a:t>
            </a:r>
            <a:endParaRPr lang="en-US" altLang="zh-CN" smtClean="0"/>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p:sp>
      <p:sp>
        <p:nvSpPr>
          <p:cNvPr id="131075" name="Rectangle 3"/>
          <p:cNvSpPr>
            <a:spLocks noGrp="1" noChangeArrowheads="1"/>
          </p:cNvSpPr>
          <p:nvPr>
            <p:ph type="body" idx="1"/>
          </p:nvPr>
        </p:nvSpPr>
        <p:spPr>
          <a:noFill/>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D4C337C-56CD-4E78-A199-8ED66DBF5B5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621EFB7-24A1-4297-A07F-399B1DFE6377}"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A041A82-1373-40DD-AF95-6D291423A5B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4FF7C98-0C26-42AA-8C14-C0C3C1C768A2}"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5A2F362-28BD-4F85-AA63-899E512CA5D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852C04-6D91-45C9-80C4-65680D9B2F04}"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lvl1pPr>
          </a:lstStyle>
          <a:p>
            <a:r>
              <a:rPr lang="zh-CN"/>
              <a:t>单击此处编辑母版标题样式</a:t>
            </a:r>
            <a:endParaRPr lang="zh-CN"/>
          </a:p>
        </p:txBody>
      </p:sp>
      <p:sp>
        <p:nvSpPr>
          <p:cNvPr id="2052" name="Rectangle 31"/>
          <p:cNvSpPr>
            <a:spLocks noGrp="1" noChangeArrowheads="1"/>
          </p:cNvSpPr>
          <p:nvPr>
            <p:ph type="subTitle" idx="1" hasCustomPrompt="1"/>
          </p:nvPr>
        </p:nvSpPr>
        <p:spPr>
          <a:xfrm>
            <a:off x="468313" y="3549650"/>
            <a:ext cx="5400675" cy="600075"/>
          </a:xfrm>
          <a:prstGeom prst="rect">
            <a:avLst/>
          </a:prstGeom>
        </p:spPr>
        <p:txBody>
          <a:bodyPr/>
          <a:lstStyle>
            <a:lvl1pPr marL="0" indent="0">
              <a:buFont typeface="Wingdings" panose="05000000000000000000" pitchFamily="2" charset="2"/>
              <a:buNone/>
              <a:defRPr sz="1800">
                <a:solidFill>
                  <a:schemeClr val="bg1"/>
                </a:solidFill>
              </a:defRPr>
            </a:lvl1pPr>
          </a:lstStyle>
          <a:p>
            <a:r>
              <a:rPr lang="zh-CN"/>
              <a:t>单击添加署名或公司信息</a:t>
            </a:r>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468313" y="1125538"/>
            <a:ext cx="8207375" cy="51625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D5D6385-73FF-48F7-8DDA-F02439D7B60D}" type="slidenum">
              <a:rPr lang="zh-CN" altLang="en-US"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45E1E5F-9D19-4FC7-A71A-24AB39712209}" type="slidenum">
              <a:rPr lang="zh-CN" altLang="en-US"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01DEBBD1-2960-4502-95D3-F1444E13883A}" type="slidenum">
              <a:rPr lang="zh-CN" altLang="en-US"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3FFE5EB4-F84A-4001-AC86-DD5EEB2060DD}" type="slidenum">
              <a:rPr lang="zh-CN" altLang="en-US"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A7D3370-EE2E-49E3-B92B-CC864B084AD2}" type="slidenum">
              <a:rPr lang="zh-CN" altLang="en-US"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76786A8-DA7B-4463-AC0E-627FA292886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8F0AC98-C112-462F-A733-1142817643B5}"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FF81DA7-16D0-41E8-A52E-04703233FF3D}" type="slidenum">
              <a:rPr lang="zh-CN" altLang="en-US" smtClean="0"/>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5395485-1E7F-4AEF-8259-7171D9A6624F}" type="slidenum">
              <a:rPr lang="zh-CN" altLang="en-US" smtClean="0"/>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7EFF9BE1-89C5-461A-8080-0860368CA4E7}" type="slidenum">
              <a:rPr lang="zh-CN" altLang="en-US" smtClean="0"/>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C8FEDC41-C8C7-4EFD-A6DE-BC4A4069D4EC}" type="slidenum">
              <a:rPr lang="zh-CN" altLang="en-US" smtClean="0"/>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6FF87EDD-D88C-44D8-97FB-6009DD6ED594}" type="slidenum">
              <a:rPr lang="zh-CN" altLang="en-US"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92404DC-45E9-4B79-B710-EF7B8A82D15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30054E0-3ECF-4993-B704-01BF04B9C137}"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1494BF-5B1D-4083-B2B1-F899FD3CD3A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40C7736-4C23-4814-8178-1062D7CE527C}"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6E47BC8-F845-43A1-BFB2-79B7CA2E9C08}"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CD8B52F-138E-4474-B3E2-E382D2AC0E4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C6D38EF-6919-415F-8B66-396DB8B36CE2}"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14E45C3-B2E5-4741-AA4C-575377E6A51F}"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313B4B4-E48B-452F-B373-B321188AE55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3028E7B-B7E0-41F8-BDFE-59048185547B}"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C2B4C89-A87E-4B95-BFA0-7FA97462C64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7E0EA25-2385-4128-9C3D-A106F721463A}"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54C2CE68-96F6-421B-A84A-ADA3305998C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F4EE7F1-3F8F-4896-A845-A94111029746}"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9B433B3C-293C-4A78-916C-E8BD3FD00FA6}"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a:defRPr/>
            </a:pPr>
            <a:fld id="{A1596B22-6535-4D74-9806-9999F834F1F8}"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p:cNvSpPr>
            <a:spLocks noGrp="1" noChangeArrowheads="1"/>
          </p:cNvSpPr>
          <p:nvPr>
            <p:ph type="sldNum" sz="quarter" idx="4"/>
          </p:nvPr>
        </p:nvSpPr>
        <p:spPr bwMode="auto">
          <a:xfrm>
            <a:off x="7235825" y="6453188"/>
            <a:ext cx="1439863" cy="19685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000" b="1">
                <a:ea typeface="华文细黑" panose="02010600040101010101" pitchFamily="2" charset="-122"/>
              </a:defRPr>
            </a:lvl1pPr>
          </a:lstStyle>
          <a:p>
            <a:pPr>
              <a:defRPr/>
            </a:pPr>
            <a:r>
              <a:rPr lang="de-DE" altLang="en-US"/>
              <a:t>Page </a:t>
            </a:r>
            <a:r>
              <a:rPr lang="de-DE" altLang="en-US">
                <a:sym typeface="MS UI Gothic" panose="020B0600070205080204" pitchFamily="34" charset="-128"/>
              </a:rPr>
              <a:t></a:t>
            </a:r>
            <a:r>
              <a:rPr lang="de-DE" altLang="en-US"/>
              <a:t> </a:t>
            </a:r>
            <a:fld id="{B8F227BD-8E81-48D9-8EB2-264A8CA59D9A}" type="slidenum">
              <a:rPr lang="zh-CN" altLang="en-US" smtClean="0"/>
            </a:fld>
            <a:endParaRPr lang="en-US" altLang="zh-CN"/>
          </a:p>
        </p:txBody>
      </p:sp>
      <p:pic>
        <p:nvPicPr>
          <p:cNvPr id="2" name="图片 1"/>
          <p:cNvPicPr>
            <a:picLocks noChangeAspect="1"/>
          </p:cNvPicPr>
          <p:nvPr userDrawn="1"/>
        </p:nvPicPr>
        <p:blipFill>
          <a:blip r:embed="rId15"/>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6.jpeg"/></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image" Target="../media/image22.emf"/></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3.emf"/><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slide" Target="slide36.xml"/><Relationship Id="rId20" Type="http://schemas.openxmlformats.org/officeDocument/2006/relationships/notesSlide" Target="../notesSlides/notesSlide3.xml"/><Relationship Id="rId2" Type="http://schemas.openxmlformats.org/officeDocument/2006/relationships/tags" Target="../tags/tag2.xml"/><Relationship Id="rId19" Type="http://schemas.openxmlformats.org/officeDocument/2006/relationships/slideLayout" Target="../slideLayouts/slideLayout18.xml"/><Relationship Id="rId18" Type="http://schemas.openxmlformats.org/officeDocument/2006/relationships/image" Target="../media/image9.png"/><Relationship Id="rId17" Type="http://schemas.openxmlformats.org/officeDocument/2006/relationships/tags" Target="../tags/tag13.xml"/><Relationship Id="rId16" Type="http://schemas.openxmlformats.org/officeDocument/2006/relationships/image" Target="../media/image8.png"/><Relationship Id="rId15" Type="http://schemas.openxmlformats.org/officeDocument/2006/relationships/tags" Target="../tags/tag12.xml"/><Relationship Id="rId14" Type="http://schemas.openxmlformats.org/officeDocument/2006/relationships/image" Target="../media/image7.png"/><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4.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9.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5.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8.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7.png"/><Relationship Id="rId1" Type="http://schemas.openxmlformats.org/officeDocument/2006/relationships/image" Target="../media/image26.png"/></Relationships>
</file>

<file path=ppt/slides/_rels/slide41.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28.png"/></Relationships>
</file>

<file path=ppt/slides/_rels/slide4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9.png"/></Relationships>
</file>

<file path=ppt/slides/_rels/slide4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8.xml"/><Relationship Id="rId6" Type="http://schemas.openxmlformats.org/officeDocument/2006/relationships/tags" Target="../tags/tag14.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8.xml"/><Relationship Id="rId6" Type="http://schemas.openxmlformats.org/officeDocument/2006/relationships/tags" Target="../tags/tag15.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7"/>
          <p:cNvSpPr>
            <a:spLocks noChangeArrowheads="1"/>
          </p:cNvSpPr>
          <p:nvPr/>
        </p:nvSpPr>
        <p:spPr bwMode="auto">
          <a:xfrm>
            <a:off x="900113" y="23495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第</a:t>
            </a:r>
            <a:r>
              <a:rPr lang="en-US" altLang="zh-CN"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3</a:t>
            </a: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章 分治法</a:t>
            </a:r>
            <a:endPar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endParaRPr>
          </a:p>
        </p:txBody>
      </p:sp>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251520" y="1844824"/>
            <a:ext cx="8712968"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3.2】</a:t>
            </a:r>
            <a:r>
              <a:rPr lang="zh-CN" altLang="en-US" sz="2400" dirty="0">
                <a:solidFill>
                  <a:srgbClr val="080808"/>
                </a:solidFill>
                <a:latin typeface="楷体" panose="02010609060101010101" pitchFamily="49" charset="-122"/>
                <a:ea typeface="楷体" panose="02010609060101010101" pitchFamily="49" charset="-122"/>
              </a:rPr>
              <a:t>斐波那契数列。源自意大利著名数学家斐波那契在</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算盘全集</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中提出的一个有趣的兔子繁殖问题</a:t>
            </a: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假设一对初生兔子要一个月才到成熟期，而一对成熟期的兔子每个月会生一对小兔子，那么，从一对初生兔子开始，假设所有的兔子都不死，请计算出</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个月后兔子的对数。</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根据题意，计算</a:t>
            </a:r>
            <a:r>
              <a:rPr lang="en-US" altLang="zh-CN" sz="2400" dirty="0">
                <a:solidFill>
                  <a:srgbClr val="080808"/>
                </a:solidFill>
                <a:latin typeface="楷体" panose="02010609060101010101" pitchFamily="49" charset="-122"/>
                <a:ea typeface="楷体" panose="02010609060101010101" pitchFamily="49" charset="-122"/>
              </a:rPr>
              <a:t>1-10</a:t>
            </a:r>
            <a:r>
              <a:rPr lang="zh-CN" altLang="en-US" sz="2400" dirty="0">
                <a:solidFill>
                  <a:srgbClr val="080808"/>
                </a:solidFill>
                <a:latin typeface="楷体" panose="02010609060101010101" pitchFamily="49" charset="-122"/>
                <a:ea typeface="楷体" panose="02010609060101010101" pitchFamily="49" charset="-122"/>
              </a:rPr>
              <a:t>月的兔子对数，如下</a:t>
            </a:r>
            <a:r>
              <a:rPr lang="zh-CN" altLang="en-US" sz="2400" dirty="0" smtClean="0">
                <a:solidFill>
                  <a:srgbClr val="080808"/>
                </a:solidFill>
                <a:latin typeface="楷体" panose="02010609060101010101" pitchFamily="49" charset="-122"/>
                <a:ea typeface="楷体" panose="02010609060101010101" pitchFamily="49" charset="-122"/>
              </a:rPr>
              <a:t>表所</a:t>
            </a:r>
            <a:r>
              <a:rPr lang="zh-CN" altLang="en-US" sz="2400" dirty="0">
                <a:solidFill>
                  <a:srgbClr val="080808"/>
                </a:solidFill>
                <a:latin typeface="楷体" panose="02010609060101010101" pitchFamily="49" charset="-122"/>
                <a:ea typeface="楷体" panose="02010609060101010101" pitchFamily="49" charset="-122"/>
              </a:rPr>
              <a:t>示：</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2" name="矩形 1"/>
          <p:cNvSpPr/>
          <p:nvPr/>
        </p:nvSpPr>
        <p:spPr>
          <a:xfrm>
            <a:off x="431858" y="1124744"/>
            <a:ext cx="4156907"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3.1.4 </a:t>
            </a:r>
            <a:r>
              <a:rPr lang="zh-CN" altLang="en-US" sz="2800" b="1" dirty="0">
                <a:solidFill>
                  <a:srgbClr val="0000FF"/>
                </a:solidFill>
                <a:latin typeface="楷体" panose="02010609060101010101" pitchFamily="49" charset="-122"/>
                <a:ea typeface="楷体" panose="02010609060101010101" pitchFamily="49" charset="-122"/>
              </a:rPr>
              <a:t>递归技术效率分析</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4" name="表格 3"/>
          <p:cNvGraphicFramePr>
            <a:graphicFrameLocks noGrp="1"/>
          </p:cNvGraphicFramePr>
          <p:nvPr/>
        </p:nvGraphicFramePr>
        <p:xfrm>
          <a:off x="1569479" y="4869160"/>
          <a:ext cx="6077049" cy="853440"/>
        </p:xfrm>
        <a:graphic>
          <a:graphicData uri="http://schemas.openxmlformats.org/drawingml/2006/table">
            <a:tbl>
              <a:tblPr firstRow="1" firstCol="1" bandRow="1">
                <a:tableStyleId>{5C22544A-7EE6-4342-B048-85BDC9FD1C3A}</a:tableStyleId>
              </a:tblPr>
              <a:tblGrid>
                <a:gridCol w="1263983"/>
                <a:gridCol w="480991"/>
                <a:gridCol w="481780"/>
                <a:gridCol w="480991"/>
                <a:gridCol w="480991"/>
                <a:gridCol w="481780"/>
                <a:gridCol w="480991"/>
                <a:gridCol w="480991"/>
                <a:gridCol w="481780"/>
                <a:gridCol w="480991"/>
                <a:gridCol w="481780"/>
              </a:tblGrid>
              <a:tr h="0">
                <a:tc>
                  <a:txBody>
                    <a:bodyPr/>
                    <a:lstStyle/>
                    <a:p>
                      <a:pPr algn="just">
                        <a:spcAft>
                          <a:spcPts val="0"/>
                        </a:spcAft>
                      </a:pPr>
                      <a:r>
                        <a:rPr lang="zh-CN" sz="1400" kern="100">
                          <a:effectLst/>
                        </a:rPr>
                        <a:t>月份</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400" kern="100">
                          <a:effectLst/>
                        </a:rPr>
                        <a:t>初生兔子对数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21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400" kern="100">
                          <a:effectLst/>
                        </a:rPr>
                        <a:t>成熟兔子对数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21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34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400" kern="100">
                          <a:effectLst/>
                        </a:rPr>
                        <a:t>总对数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3</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21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34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55</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971550" y="1098550"/>
            <a:ext cx="5867400" cy="5238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a:solidFill>
                  <a:srgbClr val="080808"/>
                </a:solidFill>
                <a:latin typeface="楷体_GB2312" panose="02010609030101010101" pitchFamily="49" charset="-122"/>
                <a:ea typeface="楷体_GB2312" panose="02010609030101010101" pitchFamily="49" charset="-122"/>
              </a:rPr>
              <a:t>斐波那契数列</a:t>
            </a:r>
            <a:endParaRPr lang="zh-CN" altLang="en-US" sz="2800" b="1">
              <a:solidFill>
                <a:srgbClr val="080808"/>
              </a:solidFill>
              <a:ea typeface="楷体_GB2312" panose="02010609030101010101" pitchFamily="49" charset="-122"/>
            </a:endParaRPr>
          </a:p>
        </p:txBody>
      </p:sp>
      <p:sp>
        <p:nvSpPr>
          <p:cNvPr id="4" name="Text Box 6"/>
          <p:cNvSpPr txBox="1">
            <a:spLocks noChangeArrowheads="1"/>
          </p:cNvSpPr>
          <p:nvPr/>
        </p:nvSpPr>
        <p:spPr bwMode="auto">
          <a:xfrm>
            <a:off x="323850" y="1916113"/>
            <a:ext cx="8126413" cy="138588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ea typeface="楷体_GB2312" panose="02010609030101010101" pitchFamily="49" charset="-122"/>
              </a:rPr>
              <a:t>意大利著名数学家斐波那契在他的</a:t>
            </a:r>
            <a:r>
              <a:rPr lang="en-US" altLang="zh-CN" dirty="0">
                <a:solidFill>
                  <a:srgbClr val="080808"/>
                </a:solidFill>
                <a:ea typeface="楷体_GB2312" panose="02010609030101010101" pitchFamily="49" charset="-122"/>
              </a:rPr>
              <a:t>《</a:t>
            </a:r>
            <a:r>
              <a:rPr lang="zh-CN" altLang="en-US" dirty="0">
                <a:solidFill>
                  <a:srgbClr val="080808"/>
                </a:solidFill>
                <a:ea typeface="楷体_GB2312" panose="02010609030101010101" pitchFamily="49" charset="-122"/>
              </a:rPr>
              <a:t>算盘全集</a:t>
            </a:r>
            <a:r>
              <a:rPr lang="en-US" altLang="zh-CN" dirty="0">
                <a:solidFill>
                  <a:srgbClr val="080808"/>
                </a:solidFill>
                <a:ea typeface="楷体_GB2312" panose="02010609030101010101" pitchFamily="49" charset="-122"/>
              </a:rPr>
              <a:t>》</a:t>
            </a:r>
            <a:r>
              <a:rPr lang="zh-CN" altLang="en-US" dirty="0">
                <a:solidFill>
                  <a:srgbClr val="080808"/>
                </a:solidFill>
                <a:ea typeface="楷体_GB2312" panose="02010609030101010101" pitchFamily="49" charset="-122"/>
              </a:rPr>
              <a:t>一书中提出了这样一道有趣的兔子繁殖问题</a:t>
            </a:r>
            <a:r>
              <a:rPr lang="en-US" altLang="zh-CN" dirty="0">
                <a:solidFill>
                  <a:srgbClr val="080808"/>
                </a:solidFill>
                <a:ea typeface="楷体_GB2312" panose="02010609030101010101" pitchFamily="49" charset="-122"/>
              </a:rPr>
              <a:t>:</a:t>
            </a:r>
            <a:endParaRPr lang="zh-CN" altLang="en-US" dirty="0">
              <a:solidFill>
                <a:srgbClr val="080808"/>
              </a:solidFill>
              <a:ea typeface="楷体_GB2312" panose="02010609030101010101" pitchFamily="49" charset="-122"/>
            </a:endParaRPr>
          </a:p>
          <a:p>
            <a:pPr algn="just" eaLnBrk="1" hangingPunct="1">
              <a:spcBef>
                <a:spcPct val="50000"/>
              </a:spcBef>
            </a:pPr>
            <a:r>
              <a:rPr lang="zh-CN" altLang="en-US" dirty="0">
                <a:solidFill>
                  <a:srgbClr val="080808"/>
                </a:solidFill>
                <a:ea typeface="楷体_GB2312" panose="02010609030101010101" pitchFamily="49" charset="-122"/>
              </a:rPr>
              <a:t>        </a:t>
            </a:r>
            <a:endParaRPr lang="en-US" altLang="zh-CN" dirty="0">
              <a:ea typeface="楷体_GB2312" panose="02010609030101010101" pitchFamily="49" charset="-122"/>
            </a:endParaRPr>
          </a:p>
        </p:txBody>
      </p:sp>
      <p:pic>
        <p:nvPicPr>
          <p:cNvPr id="5" name="Picture 7" descr="http://p2.so.qhimg.com/bdr/_240_/t0101b123876f22ce1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650" y="3230563"/>
            <a:ext cx="2927350" cy="20224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1"/>
          <p:cNvSpPr>
            <a:spLocks noChangeArrowheads="1"/>
          </p:cNvSpPr>
          <p:nvPr/>
        </p:nvSpPr>
        <p:spPr bwMode="auto">
          <a:xfrm>
            <a:off x="4267200" y="3087688"/>
            <a:ext cx="41830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ea typeface="楷体_GB2312" panose="02010609030101010101" pitchFamily="49" charset="-122"/>
              </a:rPr>
              <a:t>假设一对初生兔子要一个月才到成熟期，而一对成熟期的兔子每个月会生一对小兔子，那么，从一对初生兔子开始，假设所有的兔子都不死，请计算出</a:t>
            </a:r>
            <a:r>
              <a:rPr lang="en-US" altLang="zh-CN" dirty="0">
                <a:solidFill>
                  <a:srgbClr val="080808"/>
                </a:solidFill>
                <a:ea typeface="楷体_GB2312" panose="02010609030101010101" pitchFamily="49" charset="-122"/>
              </a:rPr>
              <a:t>n</a:t>
            </a:r>
            <a:r>
              <a:rPr lang="zh-CN" altLang="en-US" dirty="0">
                <a:solidFill>
                  <a:srgbClr val="080808"/>
                </a:solidFill>
                <a:ea typeface="楷体_GB2312" panose="02010609030101010101" pitchFamily="49" charset="-122"/>
              </a:rPr>
              <a:t>个月后兔子的对数。</a:t>
            </a:r>
            <a:endParaRPr lang="en-US" altLang="zh-CN" dirty="0">
              <a:ea typeface="楷体_GB2312" panose="02010609030101010101"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390150" y="963982"/>
            <a:ext cx="836369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如上表所示，第一个月和第二个月的兔子对数是</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，从第三个月开始，当月的兔子对数等于前两个月兔子对数之和。可以得出斐波那契数列</a:t>
            </a:r>
            <a:r>
              <a:rPr lang="en-US" altLang="zh-CN" sz="2400" dirty="0">
                <a:solidFill>
                  <a:srgbClr val="080808"/>
                </a:solidFill>
                <a:latin typeface="楷体" panose="02010609060101010101" pitchFamily="49" charset="-122"/>
                <a:ea typeface="楷体" panose="02010609060101010101" pitchFamily="49" charset="-122"/>
              </a:rPr>
              <a:t>Fib(n)</a:t>
            </a:r>
            <a:r>
              <a:rPr lang="zh-CN" altLang="en-US" sz="2400" dirty="0">
                <a:solidFill>
                  <a:srgbClr val="080808"/>
                </a:solidFill>
                <a:latin typeface="楷体" panose="02010609060101010101" pitchFamily="49" charset="-122"/>
                <a:ea typeface="楷体" panose="02010609060101010101" pitchFamily="49" charset="-122"/>
              </a:rPr>
              <a:t>的递推定义是：</a:t>
            </a:r>
            <a:endParaRPr lang="zh-CN" altLang="en-US" sz="2400" dirty="0">
              <a:solidFill>
                <a:srgbClr val="080808"/>
              </a:solidFill>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6"/>
          <a:stretch>
            <a:fillRect/>
          </a:stretch>
        </p:blipFill>
        <p:spPr>
          <a:xfrm>
            <a:off x="1218069" y="2276872"/>
            <a:ext cx="6594289" cy="1449808"/>
          </a:xfrm>
          <a:prstGeom prst="rect">
            <a:avLst/>
          </a:prstGeom>
        </p:spPr>
      </p:pic>
      <p:sp>
        <p:nvSpPr>
          <p:cNvPr id="5" name="Text Box 4"/>
          <p:cNvSpPr txBox="1">
            <a:spLocks noChangeArrowheads="1"/>
          </p:cNvSpPr>
          <p:nvPr/>
        </p:nvSpPr>
        <p:spPr bwMode="auto">
          <a:xfrm>
            <a:off x="611560" y="3933056"/>
            <a:ext cx="8363699"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long fib(int n)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if(n == 1 || n == 2)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                        //</a:t>
            </a:r>
            <a:r>
              <a:rPr lang="zh-CN" altLang="en-US" sz="2400" dirty="0">
                <a:solidFill>
                  <a:srgbClr val="080808"/>
                </a:solidFill>
                <a:latin typeface="楷体" panose="02010609060101010101" pitchFamily="49" charset="-122"/>
                <a:ea typeface="楷体" panose="02010609060101010101" pitchFamily="49" charset="-122"/>
              </a:rPr>
              <a:t>递归出口</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else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fib(n-1) + fib(n-2);     //</a:t>
            </a:r>
            <a:r>
              <a:rPr lang="zh-CN" altLang="en-US" sz="2400" dirty="0">
                <a:solidFill>
                  <a:srgbClr val="080808"/>
                </a:solidFill>
                <a:latin typeface="楷体" panose="02010609060101010101" pitchFamily="49" charset="-122"/>
                <a:ea typeface="楷体" panose="02010609060101010101" pitchFamily="49" charset="-122"/>
              </a:rPr>
              <a:t>递归调用</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1">
            <a:extLst>
              <a:ext uri="{28A0092B-C50C-407E-A947-70E740481C1C}">
                <a14:useLocalDpi xmlns:a14="http://schemas.microsoft.com/office/drawing/2010/main" val="0"/>
              </a:ext>
            </a:extLst>
          </a:blip>
          <a:stretch>
            <a:fillRect/>
          </a:stretch>
        </p:blipFill>
        <p:spPr>
          <a:xfrm>
            <a:off x="683568" y="908720"/>
            <a:ext cx="6714419" cy="4176464"/>
          </a:xfrm>
          <a:prstGeom prst="rect">
            <a:avLst/>
          </a:prstGeom>
        </p:spPr>
      </p:pic>
      <p:sp>
        <p:nvSpPr>
          <p:cNvPr id="5" name="Text Box 4"/>
          <p:cNvSpPr txBox="1">
            <a:spLocks noChangeArrowheads="1"/>
          </p:cNvSpPr>
          <p:nvPr/>
        </p:nvSpPr>
        <p:spPr bwMode="auto">
          <a:xfrm>
            <a:off x="390150" y="5147794"/>
            <a:ext cx="836369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如上图所示，求解</a:t>
            </a:r>
            <a:r>
              <a:rPr lang="en-US" altLang="zh-CN" sz="2400" dirty="0">
                <a:solidFill>
                  <a:srgbClr val="080808"/>
                </a:solidFill>
                <a:latin typeface="楷体" panose="02010609060101010101" pitchFamily="49" charset="-122"/>
                <a:ea typeface="楷体" panose="02010609060101010101" pitchFamily="49" charset="-122"/>
              </a:rPr>
              <a:t>fib(5)</a:t>
            </a:r>
            <a:r>
              <a:rPr lang="zh-CN" altLang="en-US" sz="2400" dirty="0">
                <a:solidFill>
                  <a:srgbClr val="080808"/>
                </a:solidFill>
                <a:latin typeface="楷体" panose="02010609060101010101" pitchFamily="49" charset="-122"/>
                <a:ea typeface="楷体" panose="02010609060101010101" pitchFamily="49" charset="-122"/>
              </a:rPr>
              <a:t>要递归调用</a:t>
            </a:r>
            <a:r>
              <a:rPr lang="en-US" altLang="zh-CN" sz="2400" dirty="0">
                <a:solidFill>
                  <a:srgbClr val="080808"/>
                </a:solidFill>
                <a:latin typeface="楷体" panose="02010609060101010101" pitchFamily="49" charset="-122"/>
                <a:ea typeface="楷体" panose="02010609060101010101" pitchFamily="49" charset="-122"/>
              </a:rPr>
              <a:t>fib(4)</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fib(3)</a:t>
            </a:r>
            <a:r>
              <a:rPr lang="zh-CN" altLang="en-US" sz="2400" dirty="0">
                <a:solidFill>
                  <a:srgbClr val="080808"/>
                </a:solidFill>
                <a:latin typeface="楷体" panose="02010609060101010101" pitchFamily="49" charset="-122"/>
                <a:ea typeface="楷体" panose="02010609060101010101" pitchFamily="49" charset="-122"/>
              </a:rPr>
              <a:t>，求解</a:t>
            </a:r>
            <a:r>
              <a:rPr lang="en-US" altLang="zh-CN" sz="2400" dirty="0">
                <a:solidFill>
                  <a:srgbClr val="080808"/>
                </a:solidFill>
                <a:latin typeface="楷体" panose="02010609060101010101" pitchFamily="49" charset="-122"/>
                <a:ea typeface="楷体" panose="02010609060101010101" pitchFamily="49" charset="-122"/>
              </a:rPr>
              <a:t>fib(4)</a:t>
            </a:r>
            <a:r>
              <a:rPr lang="zh-CN" altLang="en-US" sz="2400" dirty="0">
                <a:solidFill>
                  <a:srgbClr val="080808"/>
                </a:solidFill>
                <a:latin typeface="楷体" panose="02010609060101010101" pitchFamily="49" charset="-122"/>
                <a:ea typeface="楷体" panose="02010609060101010101" pitchFamily="49" charset="-122"/>
              </a:rPr>
              <a:t>又要递归调用</a:t>
            </a:r>
            <a:r>
              <a:rPr lang="en-US" altLang="zh-CN" sz="2400" dirty="0">
                <a:solidFill>
                  <a:srgbClr val="080808"/>
                </a:solidFill>
                <a:latin typeface="楷体" panose="02010609060101010101" pitchFamily="49" charset="-122"/>
                <a:ea typeface="楷体" panose="02010609060101010101" pitchFamily="49" charset="-122"/>
              </a:rPr>
              <a:t>fib(3)</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fib(2)</a:t>
            </a:r>
            <a:r>
              <a:rPr lang="zh-CN" altLang="en-US" sz="2400" dirty="0">
                <a:solidFill>
                  <a:srgbClr val="080808"/>
                </a:solidFill>
                <a:latin typeface="楷体" panose="02010609060101010101" pitchFamily="49" charset="-122"/>
                <a:ea typeface="楷体" panose="02010609060101010101" pitchFamily="49" charset="-122"/>
              </a:rPr>
              <a:t>，求解</a:t>
            </a:r>
            <a:r>
              <a:rPr lang="en-US" altLang="zh-CN" sz="2400" dirty="0">
                <a:solidFill>
                  <a:srgbClr val="080808"/>
                </a:solidFill>
                <a:latin typeface="楷体" panose="02010609060101010101" pitchFamily="49" charset="-122"/>
                <a:ea typeface="楷体" panose="02010609060101010101" pitchFamily="49" charset="-122"/>
              </a:rPr>
              <a:t>fib(3)</a:t>
            </a:r>
            <a:r>
              <a:rPr lang="zh-CN" altLang="en-US" sz="2400" dirty="0">
                <a:solidFill>
                  <a:srgbClr val="080808"/>
                </a:solidFill>
                <a:latin typeface="楷体" panose="02010609060101010101" pitchFamily="49" charset="-122"/>
                <a:ea typeface="楷体" panose="02010609060101010101" pitchFamily="49" charset="-122"/>
              </a:rPr>
              <a:t>又要递归调用</a:t>
            </a:r>
            <a:r>
              <a:rPr lang="en-US" altLang="zh-CN" sz="2400" dirty="0">
                <a:solidFill>
                  <a:srgbClr val="080808"/>
                </a:solidFill>
                <a:latin typeface="楷体" panose="02010609060101010101" pitchFamily="49" charset="-122"/>
                <a:ea typeface="楷体" panose="02010609060101010101" pitchFamily="49" charset="-122"/>
              </a:rPr>
              <a:t>fib(2)</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fib(1)</a:t>
            </a:r>
            <a:r>
              <a:rPr lang="zh-CN" altLang="en-US" sz="2400" dirty="0">
                <a:solidFill>
                  <a:srgbClr val="080808"/>
                </a:solidFill>
                <a:latin typeface="楷体" panose="02010609060101010101" pitchFamily="49" charset="-122"/>
                <a:ea typeface="楷体" panose="02010609060101010101" pitchFamily="49" charset="-122"/>
              </a:rPr>
              <a:t>，因此斐波那契数列的递归算法的时间复杂度为</a:t>
            </a:r>
            <a:r>
              <a:rPr lang="en-US" altLang="zh-CN" sz="2400" dirty="0">
                <a:solidFill>
                  <a:srgbClr val="080808"/>
                </a:solidFill>
                <a:latin typeface="楷体" panose="02010609060101010101" pitchFamily="49" charset="-122"/>
                <a:ea typeface="楷体" panose="02010609060101010101" pitchFamily="49" charset="-122"/>
              </a:rPr>
              <a:t>O(2</a:t>
            </a:r>
            <a:r>
              <a:rPr lang="en-US" altLang="zh-CN" sz="2400" baseline="30000" dirty="0">
                <a:solidFill>
                  <a:srgbClr val="080808"/>
                </a:solidFill>
                <a:latin typeface="楷体" panose="02010609060101010101" pitchFamily="49" charset="-122"/>
                <a:ea typeface="楷体" panose="02010609060101010101" pitchFamily="49" charset="-122"/>
              </a:rPr>
              <a:t>n</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539552" y="856357"/>
            <a:ext cx="8363699"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long fib1(int 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long </a:t>
            </a:r>
            <a:r>
              <a:rPr lang="en-US" altLang="zh-CN" sz="2400" dirty="0" err="1">
                <a:solidFill>
                  <a:srgbClr val="080808"/>
                </a:solidFill>
                <a:latin typeface="楷体" panose="02010609060101010101" pitchFamily="49" charset="-122"/>
                <a:ea typeface="楷体" panose="02010609060101010101" pitchFamily="49" charset="-122"/>
              </a:rPr>
              <a:t>onepre</a:t>
            </a: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twopre</a:t>
            </a:r>
            <a:r>
              <a:rPr lang="en-US" altLang="zh-CN" sz="2400" dirty="0">
                <a:solidFill>
                  <a:srgbClr val="080808"/>
                </a:solidFill>
                <a:latin typeface="楷体" panose="02010609060101010101" pitchFamily="49" charset="-122"/>
                <a:ea typeface="楷体" panose="02010609060101010101" pitchFamily="49" charset="-122"/>
              </a:rPr>
              <a:t>, current;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int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 (n == 1 || n == 2)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else</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a:t>
            </a:r>
            <a:r>
              <a:rPr lang="en-US" altLang="zh-CN" sz="2400" dirty="0" err="1">
                <a:solidFill>
                  <a:srgbClr val="080808"/>
                </a:solidFill>
                <a:latin typeface="楷体" panose="02010609060101010101" pitchFamily="49" charset="-122"/>
                <a:ea typeface="楷体" panose="02010609060101010101" pitchFamily="49" charset="-122"/>
              </a:rPr>
              <a:t>onepre</a:t>
            </a:r>
            <a:r>
              <a:rPr lang="en-US" altLang="zh-CN" sz="2400" dirty="0">
                <a:solidFill>
                  <a:srgbClr val="080808"/>
                </a:solidFill>
                <a:latin typeface="楷体" panose="02010609060101010101" pitchFamily="49" charset="-122"/>
                <a:ea typeface="楷体" panose="02010609060101010101" pitchFamily="49" charset="-122"/>
              </a:rPr>
              <a:t> = 1;</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twopre</a:t>
            </a:r>
            <a:r>
              <a:rPr lang="en-US" altLang="zh-CN" sz="2400" dirty="0">
                <a:solidFill>
                  <a:srgbClr val="080808"/>
                </a:solidFill>
                <a:latin typeface="楷体" panose="02010609060101010101" pitchFamily="49" charset="-122"/>
                <a:ea typeface="楷体" panose="02010609060101010101" pitchFamily="49" charset="-122"/>
              </a:rPr>
              <a:t> = 1;</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for(</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 3;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&lt;= n;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current = </a:t>
            </a:r>
            <a:r>
              <a:rPr lang="en-US" altLang="zh-CN" sz="2400" dirty="0" err="1">
                <a:solidFill>
                  <a:srgbClr val="080808"/>
                </a:solidFill>
                <a:latin typeface="楷体" panose="02010609060101010101" pitchFamily="49" charset="-122"/>
                <a:ea typeface="楷体" panose="02010609060101010101" pitchFamily="49" charset="-122"/>
              </a:rPr>
              <a:t>onepre</a:t>
            </a:r>
            <a:r>
              <a:rPr lang="en-US" altLang="zh-CN" sz="2400" dirty="0">
                <a:solidFill>
                  <a:srgbClr val="080808"/>
                </a:solidFill>
                <a:latin typeface="楷体" panose="02010609060101010101" pitchFamily="49" charset="-122"/>
                <a:ea typeface="楷体" panose="02010609060101010101" pitchFamily="49" charset="-122"/>
              </a:rPr>
              <a:t> + </a:t>
            </a:r>
            <a:r>
              <a:rPr lang="en-US" altLang="zh-CN" sz="2400" dirty="0" err="1">
                <a:solidFill>
                  <a:srgbClr val="080808"/>
                </a:solidFill>
                <a:latin typeface="楷体" panose="02010609060101010101" pitchFamily="49" charset="-122"/>
                <a:ea typeface="楷体" panose="02010609060101010101" pitchFamily="49" charset="-122"/>
              </a:rPr>
              <a:t>twopre</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twopre</a:t>
            </a:r>
            <a:r>
              <a:rPr lang="en-US" altLang="zh-CN" sz="2400" dirty="0">
                <a:solidFill>
                  <a:srgbClr val="080808"/>
                </a:solidFill>
                <a:latin typeface="楷体" panose="02010609060101010101" pitchFamily="49" charset="-122"/>
                <a:ea typeface="楷体" panose="02010609060101010101" pitchFamily="49" charset="-122"/>
              </a:rPr>
              <a:t> = </a:t>
            </a:r>
            <a:r>
              <a:rPr lang="en-US" altLang="zh-CN" sz="2400" dirty="0" err="1">
                <a:solidFill>
                  <a:srgbClr val="080808"/>
                </a:solidFill>
                <a:latin typeface="楷体" panose="02010609060101010101" pitchFamily="49" charset="-122"/>
                <a:ea typeface="楷体" panose="02010609060101010101" pitchFamily="49" charset="-122"/>
              </a:rPr>
              <a:t>onepre</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onepre</a:t>
            </a:r>
            <a:r>
              <a:rPr lang="en-US" altLang="zh-CN" sz="2400" dirty="0">
                <a:solidFill>
                  <a:srgbClr val="080808"/>
                </a:solidFill>
                <a:latin typeface="楷体" panose="02010609060101010101" pitchFamily="49" charset="-122"/>
                <a:ea typeface="楷体" panose="02010609060101010101" pitchFamily="49" charset="-122"/>
              </a:rPr>
              <a:t> = current;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current;}}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390150" y="1412776"/>
            <a:ext cx="850233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斐波那契数列的非递归算法的时间复杂度为</a:t>
            </a:r>
            <a:r>
              <a:rPr lang="en-US" altLang="zh-CN" sz="2400" dirty="0">
                <a:solidFill>
                  <a:srgbClr val="080808"/>
                </a:solidFill>
                <a:latin typeface="楷体" panose="02010609060101010101" pitchFamily="49" charset="-122"/>
                <a:ea typeface="楷体" panose="02010609060101010101" pitchFamily="49" charset="-122"/>
              </a:rPr>
              <a:t>O(n)</a:t>
            </a:r>
            <a:r>
              <a:rPr lang="zh-CN" altLang="en-US" sz="2400" dirty="0">
                <a:solidFill>
                  <a:srgbClr val="080808"/>
                </a:solidFill>
                <a:latin typeface="楷体" panose="02010609060101010101" pitchFamily="49" charset="-122"/>
                <a:ea typeface="楷体" panose="02010609060101010101" pitchFamily="49" charset="-122"/>
              </a:rPr>
              <a:t>。对比递归算法和非递归算法，发现非递归算法在计算第</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项的值的时候使用的是之前已经计算得到并保存下来的第</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项和第</a:t>
            </a:r>
            <a:r>
              <a:rPr lang="en-US" altLang="zh-CN" sz="2400" dirty="0">
                <a:solidFill>
                  <a:srgbClr val="080808"/>
                </a:solidFill>
                <a:latin typeface="楷体" panose="02010609060101010101" pitchFamily="49" charset="-122"/>
                <a:ea typeface="楷体" panose="02010609060101010101" pitchFamily="49" charset="-122"/>
              </a:rPr>
              <a:t>n-2</a:t>
            </a:r>
            <a:r>
              <a:rPr lang="zh-CN" altLang="en-US" sz="2400" dirty="0">
                <a:solidFill>
                  <a:srgbClr val="080808"/>
                </a:solidFill>
                <a:latin typeface="楷体" panose="02010609060101010101" pitchFamily="49" charset="-122"/>
                <a:ea typeface="楷体" panose="02010609060101010101" pitchFamily="49" charset="-122"/>
              </a:rPr>
              <a:t>项的值，其时间复杂度为</a:t>
            </a:r>
            <a:r>
              <a:rPr lang="en-US" altLang="zh-CN" sz="2400" dirty="0">
                <a:solidFill>
                  <a:srgbClr val="080808"/>
                </a:solidFill>
                <a:latin typeface="楷体" panose="02010609060101010101" pitchFamily="49" charset="-122"/>
                <a:ea typeface="楷体" panose="02010609060101010101" pitchFamily="49" charset="-122"/>
              </a:rPr>
              <a:t>O(n)</a:t>
            </a:r>
            <a:r>
              <a:rPr lang="zh-CN" altLang="en-US" sz="2400" dirty="0">
                <a:solidFill>
                  <a:srgbClr val="080808"/>
                </a:solidFill>
                <a:latin typeface="楷体" panose="02010609060101010101" pitchFamily="49" charset="-122"/>
                <a:ea typeface="楷体" panose="02010609060101010101" pitchFamily="49" charset="-122"/>
              </a:rPr>
              <a:t>；而递归算法在计算第</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项的值的时候，必须要先计算第</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项和第</a:t>
            </a:r>
            <a:r>
              <a:rPr lang="en-US" altLang="zh-CN" sz="2400" dirty="0">
                <a:solidFill>
                  <a:srgbClr val="080808"/>
                </a:solidFill>
                <a:latin typeface="楷体" panose="02010609060101010101" pitchFamily="49" charset="-122"/>
                <a:ea typeface="楷体" panose="02010609060101010101" pitchFamily="49" charset="-122"/>
              </a:rPr>
              <a:t>n-2</a:t>
            </a:r>
            <a:r>
              <a:rPr lang="zh-CN" altLang="en-US" sz="2400" dirty="0">
                <a:solidFill>
                  <a:srgbClr val="080808"/>
                </a:solidFill>
                <a:latin typeface="楷体" panose="02010609060101010101" pitchFamily="49" charset="-122"/>
                <a:ea typeface="楷体" panose="02010609060101010101" pitchFamily="49" charset="-122"/>
              </a:rPr>
              <a:t>项的值，而之前所求出的</a:t>
            </a:r>
            <a:r>
              <a:rPr lang="en-US" altLang="zh-CN" sz="2400" dirty="0">
                <a:solidFill>
                  <a:srgbClr val="080808"/>
                </a:solidFill>
                <a:latin typeface="楷体" panose="02010609060101010101" pitchFamily="49" charset="-122"/>
                <a:ea typeface="楷体" panose="02010609060101010101" pitchFamily="49" charset="-122"/>
              </a:rPr>
              <a:t>fib(n-1)</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fib(n-2)</a:t>
            </a:r>
            <a:r>
              <a:rPr lang="zh-CN" altLang="en-US" sz="2400" dirty="0">
                <a:solidFill>
                  <a:srgbClr val="080808"/>
                </a:solidFill>
                <a:latin typeface="楷体" panose="02010609060101010101" pitchFamily="49" charset="-122"/>
                <a:ea typeface="楷体" panose="02010609060101010101" pitchFamily="49" charset="-122"/>
              </a:rPr>
              <a:t>是没有保存的，因此存在很多次重复计算的问题，导致其时间复杂度增加，为</a:t>
            </a:r>
            <a:r>
              <a:rPr lang="en-US" altLang="zh-CN" sz="2400" dirty="0">
                <a:solidFill>
                  <a:srgbClr val="080808"/>
                </a:solidFill>
                <a:latin typeface="楷体" panose="02010609060101010101" pitchFamily="49" charset="-122"/>
                <a:ea typeface="楷体" panose="02010609060101010101" pitchFamily="49" charset="-122"/>
              </a:rPr>
              <a:t>O(2</a:t>
            </a:r>
            <a:r>
              <a:rPr lang="en-US" altLang="zh-CN" sz="2400" baseline="30000" dirty="0">
                <a:solidFill>
                  <a:srgbClr val="080808"/>
                </a:solidFill>
                <a:latin typeface="楷体" panose="02010609060101010101" pitchFamily="49" charset="-122"/>
                <a:ea typeface="楷体" panose="02010609060101010101" pitchFamily="49" charset="-122"/>
              </a:rPr>
              <a:t>n</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使用递归技术能够使得算法的结构清晰，易于理解， 缺点是运行效率较低，通常情况下算法的时间复杂度要比非递归算法高。</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456666" y="2082636"/>
            <a:ext cx="857983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递归函数被调用时，系统为每一次递归调用开辟一组存储单元，用来存放两类信息：本次调用函数的返回地址和调用函数的局部变量值。</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系统采用运行时栈的形式来存储这些数据。每一层递归调用所需保存的信息构成运行时栈的一个记录，在每进入下一层的递归调用时，系统就会建立一个新的记录，并把这个工作记录入栈成为运行时栈新的栈顶；每返回一层递归调用，就出栈一个工作记录，把当前栈顶保留的值送回相应的局部变量中进行恢复，并按栈顶中的返回地址，从调用函数的断点继续执行。</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2" name="矩形 1"/>
          <p:cNvSpPr/>
          <p:nvPr/>
        </p:nvSpPr>
        <p:spPr>
          <a:xfrm>
            <a:off x="179512" y="1124744"/>
            <a:ext cx="2714205"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3.1.5 </a:t>
            </a:r>
            <a:r>
              <a:rPr lang="zh-CN" altLang="en-US" sz="2800" b="1" dirty="0">
                <a:solidFill>
                  <a:srgbClr val="0000FF"/>
                </a:solidFill>
                <a:latin typeface="楷体" panose="02010609060101010101" pitchFamily="49" charset="-122"/>
                <a:ea typeface="楷体" panose="02010609060101010101" pitchFamily="49" charset="-122"/>
              </a:rPr>
              <a:t>递归过程</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179512" y="2060848"/>
            <a:ext cx="8604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3.3】</a:t>
            </a:r>
            <a:r>
              <a:rPr lang="zh-CN" altLang="en-US" sz="2400" dirty="0">
                <a:solidFill>
                  <a:srgbClr val="080808"/>
                </a:solidFill>
                <a:latin typeface="楷体" panose="02010609060101010101" pitchFamily="49" charset="-122"/>
                <a:ea typeface="楷体" panose="02010609060101010101" pitchFamily="49" charset="-122"/>
              </a:rPr>
              <a:t>设计一个输出如下形式数值的递归算法。</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69874" y="5373216"/>
            <a:ext cx="86042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解题思路：首先分解问题，可以分解为两个问题：一是输出一行值为</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的数值；二是原问题的子问题，也就是打印</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行数值的问题。递归的出口是当参数</a:t>
            </a:r>
            <a:r>
              <a:rPr lang="en-US" altLang="zh-CN" sz="2400" dirty="0">
                <a:solidFill>
                  <a:srgbClr val="080808"/>
                </a:solidFill>
                <a:latin typeface="楷体" panose="02010609060101010101" pitchFamily="49" charset="-122"/>
                <a:ea typeface="楷体" panose="02010609060101010101" pitchFamily="49" charset="-122"/>
              </a:rPr>
              <a:t>n≤0</a:t>
            </a:r>
            <a:r>
              <a:rPr lang="zh-CN" altLang="en-US" sz="2400" dirty="0">
                <a:solidFill>
                  <a:srgbClr val="080808"/>
                </a:solidFill>
                <a:latin typeface="楷体" panose="02010609060101010101" pitchFamily="49" charset="-122"/>
                <a:ea typeface="楷体" panose="02010609060101010101" pitchFamily="49" charset="-122"/>
              </a:rPr>
              <a:t>时结束。</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4" name="Text Box 3"/>
          <p:cNvSpPr txBox="1">
            <a:spLocks noChangeArrowheads="1"/>
          </p:cNvSpPr>
          <p:nvPr/>
        </p:nvSpPr>
        <p:spPr bwMode="auto">
          <a:xfrm>
            <a:off x="2083739" y="1065375"/>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3.2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递归设计实例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pic>
        <p:nvPicPr>
          <p:cNvPr id="2" name="图片 1"/>
          <p:cNvPicPr>
            <a:picLocks noChangeAspect="1"/>
          </p:cNvPicPr>
          <p:nvPr/>
        </p:nvPicPr>
        <p:blipFill>
          <a:blip r:embed="rId6"/>
          <a:stretch>
            <a:fillRect/>
          </a:stretch>
        </p:blipFill>
        <p:spPr>
          <a:xfrm>
            <a:off x="1547663" y="2771411"/>
            <a:ext cx="3064187" cy="2313773"/>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571060" y="1074509"/>
            <a:ext cx="800188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void Display(int 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int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for(</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 1;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&lt;= n;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a:t>
            </a:r>
            <a:r>
              <a:rPr lang="en-US" altLang="zh-CN" sz="2400">
                <a:solidFill>
                  <a:srgbClr val="080808"/>
                </a:solidFill>
                <a:latin typeface="楷体" panose="02010609060101010101" pitchFamily="49" charset="-122"/>
                <a:ea typeface="楷体" panose="02010609060101010101" pitchFamily="49" charset="-122"/>
              </a:rPr>
              <a:t>d </a:t>
            </a:r>
            <a:r>
              <a:rPr lang="en-US" altLang="zh-CN" sz="2400" smtClean="0">
                <a:solidFill>
                  <a:srgbClr val="080808"/>
                </a:solidFill>
                <a:latin typeface="楷体" panose="02010609060101010101" pitchFamily="49" charset="-122"/>
                <a:ea typeface="楷体" panose="02010609060101010101" pitchFamily="49" charset="-122"/>
              </a:rPr>
              <a:t>“,n);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 (n &gt; 0)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Display(n - 1);	               //</a:t>
            </a:r>
            <a:r>
              <a:rPr lang="zh-CN" altLang="en-US" sz="2400" dirty="0">
                <a:solidFill>
                  <a:srgbClr val="080808"/>
                </a:solidFill>
                <a:latin typeface="楷体" panose="02010609060101010101" pitchFamily="49" charset="-122"/>
                <a:ea typeface="楷体" panose="02010609060101010101" pitchFamily="49" charset="-122"/>
              </a:rPr>
              <a:t>递归调用 </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//n&lt;=0</a:t>
            </a:r>
            <a:r>
              <a:rPr lang="zh-CN" altLang="en-US" sz="2400" dirty="0">
                <a:solidFill>
                  <a:srgbClr val="080808"/>
                </a:solidFill>
                <a:latin typeface="楷体" panose="02010609060101010101" pitchFamily="49" charset="-122"/>
                <a:ea typeface="楷体" panose="02010609060101010101" pitchFamily="49" charset="-122"/>
              </a:rPr>
              <a:t>为递归出口，递归出口为空语句</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3.4】</a:t>
            </a:r>
            <a:r>
              <a:rPr lang="zh-CN" altLang="en-US" sz="2400" dirty="0">
                <a:solidFill>
                  <a:srgbClr val="080808"/>
                </a:solidFill>
                <a:latin typeface="楷体" panose="02010609060101010101" pitchFamily="49" charset="-122"/>
                <a:ea typeface="楷体" panose="02010609060101010101" pitchFamily="49" charset="-122"/>
              </a:rPr>
              <a:t>设计一个输出如下形式数值的递归算法。</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48779" y="4725144"/>
            <a:ext cx="86042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解题思路：首先分解问题，这道题其实和上一题是同类型的问题，也可以分解为两个问题：一是原问题的子问题；二是输出一行值为</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的数值，也就是打印</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行数值的问题。和上一题的区别在于，上一题是先输出，再递归调用，本题是先递归调用，再输出，递归的出口是当参数</a:t>
            </a:r>
            <a:r>
              <a:rPr lang="en-US" altLang="zh-CN" sz="2400" dirty="0">
                <a:solidFill>
                  <a:srgbClr val="080808"/>
                </a:solidFill>
                <a:latin typeface="楷体" panose="02010609060101010101" pitchFamily="49" charset="-122"/>
                <a:ea typeface="楷体" panose="02010609060101010101" pitchFamily="49" charset="-122"/>
              </a:rPr>
              <a:t>n≤0</a:t>
            </a:r>
            <a:r>
              <a:rPr lang="zh-CN" altLang="en-US" sz="2400" dirty="0">
                <a:solidFill>
                  <a:srgbClr val="080808"/>
                </a:solidFill>
                <a:latin typeface="楷体" panose="02010609060101010101" pitchFamily="49" charset="-122"/>
                <a:ea typeface="楷体" panose="02010609060101010101" pitchFamily="49" charset="-122"/>
              </a:rPr>
              <a:t>时结束。</a:t>
            </a:r>
            <a:endParaRPr lang="zh-CN" altLang="en-US" sz="2400" dirty="0">
              <a:solidFill>
                <a:srgbClr val="080808"/>
              </a:solidFill>
              <a:latin typeface="楷体" panose="02010609060101010101" pitchFamily="49" charset="-122"/>
              <a:ea typeface="楷体" panose="02010609060101010101" pitchFamily="49" charset="-122"/>
            </a:endParaRPr>
          </a:p>
        </p:txBody>
      </p:sp>
      <p:pic>
        <p:nvPicPr>
          <p:cNvPr id="5" name="图片 4"/>
          <p:cNvPicPr>
            <a:picLocks noChangeAspect="1"/>
          </p:cNvPicPr>
          <p:nvPr/>
        </p:nvPicPr>
        <p:blipFill>
          <a:blip r:embed="rId6"/>
          <a:stretch>
            <a:fillRect/>
          </a:stretch>
        </p:blipFill>
        <p:spPr>
          <a:xfrm>
            <a:off x="1403648" y="1875503"/>
            <a:ext cx="3845828" cy="255838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文本框 1"/>
          <p:cNvSpPr txBox="1"/>
          <p:nvPr/>
        </p:nvSpPr>
        <p:spPr>
          <a:xfrm>
            <a:off x="521335" y="1124585"/>
            <a:ext cx="1515745" cy="368300"/>
          </a:xfrm>
          <a:prstGeom prst="rect">
            <a:avLst/>
          </a:prstGeom>
          <a:noFill/>
        </p:spPr>
        <p:txBody>
          <a:bodyPr wrap="square" rtlCol="0">
            <a:spAutoFit/>
          </a:bodyPr>
          <a:p>
            <a:r>
              <a:rPr lang="zh-CN" altLang="en-US">
                <a:latin typeface="黑体" panose="02010609060101010101" charset="-122"/>
                <a:ea typeface="黑体" panose="02010609060101010101" charset="-122"/>
              </a:rPr>
              <a:t>本章概要</a:t>
            </a:r>
            <a:endParaRPr lang="zh-CN" altLang="en-US">
              <a:latin typeface="黑体" panose="02010609060101010101" charset="-122"/>
              <a:ea typeface="黑体" panose="02010609060101010101" charset="-122"/>
            </a:endParaRPr>
          </a:p>
        </p:txBody>
      </p:sp>
      <p:pic>
        <p:nvPicPr>
          <p:cNvPr id="4" name="图片 3"/>
          <p:cNvPicPr>
            <a:picLocks noChangeAspect="1"/>
          </p:cNvPicPr>
          <p:nvPr/>
        </p:nvPicPr>
        <p:blipFill>
          <a:blip r:embed="rId1"/>
          <a:stretch>
            <a:fillRect/>
          </a:stretch>
        </p:blipFill>
        <p:spPr>
          <a:xfrm>
            <a:off x="1353820" y="1643380"/>
            <a:ext cx="6510020" cy="443547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571060" y="1074509"/>
            <a:ext cx="800188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void Display1(int 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int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if(n&gt;0)</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Display (n-1);    //</a:t>
            </a:r>
            <a:r>
              <a:rPr lang="zh-CN" altLang="en-US" sz="2400" dirty="0">
                <a:solidFill>
                  <a:srgbClr val="080808"/>
                </a:solidFill>
                <a:latin typeface="楷体" panose="02010609060101010101" pitchFamily="49" charset="-122"/>
                <a:ea typeface="楷体" panose="02010609060101010101" pitchFamily="49" charset="-122"/>
              </a:rPr>
              <a:t>递归调用 </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//n&lt;=0</a:t>
            </a:r>
            <a:r>
              <a:rPr lang="zh-CN" altLang="en-US" sz="2400" dirty="0">
                <a:solidFill>
                  <a:srgbClr val="080808"/>
                </a:solidFill>
                <a:latin typeface="楷体" panose="02010609060101010101" pitchFamily="49" charset="-122"/>
                <a:ea typeface="楷体" panose="02010609060101010101" pitchFamily="49" charset="-122"/>
              </a:rPr>
              <a:t>为递归出口，递归出口为空语句</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for(</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r>
              <a:rPr lang="en-US" altLang="zh-CN" sz="2400" dirty="0" err="1">
                <a:solidFill>
                  <a:srgbClr val="080808"/>
                </a:solidFill>
                <a:latin typeface="楷体" panose="02010609060101010101" pitchFamily="49" charset="-122"/>
                <a:ea typeface="楷体" panose="02010609060101010101" pitchFamily="49" charset="-122"/>
              </a:rPr>
              <a:t>n;i</a:t>
            </a:r>
            <a:r>
              <a:rPr lang="en-US" altLang="zh-CN" sz="2400" dirty="0">
                <a:solidFill>
                  <a:srgbClr val="080808"/>
                </a:solidFill>
                <a:latin typeface="楷体" panose="02010609060101010101" pitchFamily="49" charset="-122"/>
                <a:ea typeface="楷体" panose="02010609060101010101" pitchFamily="49" charset="-122"/>
              </a:rPr>
              <a:t>&gt;0;i--)</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 ("%d ",n);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3.5】</a:t>
            </a:r>
            <a:r>
              <a:rPr lang="zh-CN" altLang="en-US" sz="2400" dirty="0">
                <a:solidFill>
                  <a:srgbClr val="080808"/>
                </a:solidFill>
                <a:latin typeface="楷体" panose="02010609060101010101" pitchFamily="49" charset="-122"/>
                <a:ea typeface="楷体" panose="02010609060101010101" pitchFamily="49" charset="-122"/>
              </a:rPr>
              <a:t>委员会问题。问题描述：从由</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个人组成的团体中选出</a:t>
            </a:r>
            <a:r>
              <a:rPr lang="en-US" altLang="zh-CN" sz="2400" dirty="0">
                <a:solidFill>
                  <a:srgbClr val="080808"/>
                </a:solidFill>
                <a:latin typeface="楷体" panose="02010609060101010101" pitchFamily="49" charset="-122"/>
                <a:ea typeface="楷体" panose="02010609060101010101" pitchFamily="49" charset="-122"/>
              </a:rPr>
              <a:t>k (</a:t>
            </a:r>
            <a:r>
              <a:rPr lang="en-US" altLang="zh-CN" sz="2400" dirty="0" err="1">
                <a:solidFill>
                  <a:srgbClr val="080808"/>
                </a:solidFill>
                <a:latin typeface="楷体" panose="02010609060101010101" pitchFamily="49" charset="-122"/>
                <a:ea typeface="楷体" panose="02010609060101010101" pitchFamily="49" charset="-122"/>
              </a:rPr>
              <a:t>k≤n</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个人组成一个委员会，请设计算法求出共有多少种构成方法。</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69875" y="2459504"/>
            <a:ext cx="860425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解题思路：从</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个人中选出</a:t>
            </a:r>
            <a:r>
              <a:rPr lang="en-US" altLang="zh-CN" sz="2400" dirty="0">
                <a:solidFill>
                  <a:srgbClr val="080808"/>
                </a:solidFill>
                <a:latin typeface="楷体" panose="02010609060101010101" pitchFamily="49" charset="-122"/>
                <a:ea typeface="楷体" panose="02010609060101010101" pitchFamily="49" charset="-122"/>
              </a:rPr>
              <a:t>k(</a:t>
            </a:r>
            <a:r>
              <a:rPr lang="en-US" altLang="zh-CN" sz="2400" dirty="0" err="1">
                <a:solidFill>
                  <a:srgbClr val="080808"/>
                </a:solidFill>
                <a:latin typeface="楷体" panose="02010609060101010101" pitchFamily="49" charset="-122"/>
                <a:ea typeface="楷体" panose="02010609060101010101" pitchFamily="49" charset="-122"/>
              </a:rPr>
              <a:t>k≤n</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个人的问题是一个组合问题。首先将</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个人固定位置，如此从</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个人中选出</a:t>
            </a:r>
            <a:r>
              <a:rPr lang="en-US" altLang="zh-CN" sz="2400" dirty="0">
                <a:solidFill>
                  <a:srgbClr val="080808"/>
                </a:solidFill>
                <a:latin typeface="楷体" panose="02010609060101010101" pitchFamily="49" charset="-122"/>
                <a:ea typeface="楷体" panose="02010609060101010101" pitchFamily="49" charset="-122"/>
              </a:rPr>
              <a:t>k</a:t>
            </a:r>
            <a:r>
              <a:rPr lang="zh-CN" altLang="en-US" sz="2400" dirty="0">
                <a:solidFill>
                  <a:srgbClr val="080808"/>
                </a:solidFill>
                <a:latin typeface="楷体" panose="02010609060101010101" pitchFamily="49" charset="-122"/>
                <a:ea typeface="楷体" panose="02010609060101010101" pitchFamily="49" charset="-122"/>
              </a:rPr>
              <a:t>个人的问题就分解成为两种情况：第一种情况是第一个人是委员会的成员，即包括在</a:t>
            </a:r>
            <a:r>
              <a:rPr lang="en-US" altLang="zh-CN" sz="2400" dirty="0">
                <a:solidFill>
                  <a:srgbClr val="080808"/>
                </a:solidFill>
                <a:latin typeface="楷体" panose="02010609060101010101" pitchFamily="49" charset="-122"/>
                <a:ea typeface="楷体" panose="02010609060101010101" pitchFamily="49" charset="-122"/>
              </a:rPr>
              <a:t>k</a:t>
            </a:r>
            <a:r>
              <a:rPr lang="zh-CN" altLang="en-US" sz="2400" dirty="0">
                <a:solidFill>
                  <a:srgbClr val="080808"/>
                </a:solidFill>
                <a:latin typeface="楷体" panose="02010609060101010101" pitchFamily="49" charset="-122"/>
                <a:ea typeface="楷体" panose="02010609060101010101" pitchFamily="49" charset="-122"/>
              </a:rPr>
              <a:t>个人中；第二种情况是是第一个人不是委员会的成员，即不包括在</a:t>
            </a:r>
            <a:r>
              <a:rPr lang="en-US" altLang="zh-CN" sz="2400" dirty="0">
                <a:solidFill>
                  <a:srgbClr val="080808"/>
                </a:solidFill>
                <a:latin typeface="楷体" panose="02010609060101010101" pitchFamily="49" charset="-122"/>
                <a:ea typeface="楷体" panose="02010609060101010101" pitchFamily="49" charset="-122"/>
              </a:rPr>
              <a:t>k</a:t>
            </a:r>
            <a:r>
              <a:rPr lang="zh-CN" altLang="en-US" sz="2400" dirty="0">
                <a:solidFill>
                  <a:srgbClr val="080808"/>
                </a:solidFill>
                <a:latin typeface="楷体" panose="02010609060101010101" pitchFamily="49" charset="-122"/>
                <a:ea typeface="楷体" panose="02010609060101010101" pitchFamily="49" charset="-122"/>
              </a:rPr>
              <a:t>个人中。对于第一种情况，问题就简化为从</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个人中选出</a:t>
            </a:r>
            <a:r>
              <a:rPr lang="en-US" altLang="zh-CN" sz="2400" dirty="0">
                <a:solidFill>
                  <a:srgbClr val="080808"/>
                </a:solidFill>
                <a:latin typeface="楷体" panose="02010609060101010101" pitchFamily="49" charset="-122"/>
                <a:ea typeface="楷体" panose="02010609060101010101" pitchFamily="49" charset="-122"/>
              </a:rPr>
              <a:t>k-1</a:t>
            </a:r>
            <a:r>
              <a:rPr lang="zh-CN" altLang="en-US" sz="2400" dirty="0">
                <a:solidFill>
                  <a:srgbClr val="080808"/>
                </a:solidFill>
                <a:latin typeface="楷体" panose="02010609060101010101" pitchFamily="49" charset="-122"/>
                <a:ea typeface="楷体" panose="02010609060101010101" pitchFamily="49" charset="-122"/>
              </a:rPr>
              <a:t>个人的问题，这是原问题的子问题；对于第二种情况，问题就简化为从</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个人中抽出</a:t>
            </a:r>
            <a:r>
              <a:rPr lang="en-US" altLang="zh-CN" sz="2400" dirty="0">
                <a:solidFill>
                  <a:srgbClr val="080808"/>
                </a:solidFill>
                <a:latin typeface="楷体" panose="02010609060101010101" pitchFamily="49" charset="-122"/>
                <a:ea typeface="楷体" panose="02010609060101010101" pitchFamily="49" charset="-122"/>
              </a:rPr>
              <a:t>k</a:t>
            </a:r>
            <a:r>
              <a:rPr lang="zh-CN" altLang="en-US" sz="2400" dirty="0">
                <a:solidFill>
                  <a:srgbClr val="080808"/>
                </a:solidFill>
                <a:latin typeface="楷体" panose="02010609060101010101" pitchFamily="49" charset="-122"/>
                <a:ea typeface="楷体" panose="02010609060101010101" pitchFamily="49" charset="-122"/>
              </a:rPr>
              <a:t>个人的问题，这也是原问题的子问题，原问题的解等于以上两部分之和。</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1">
            <a:extLst>
              <a:ext uri="{28A0092B-C50C-407E-A947-70E740481C1C}">
                <a14:useLocalDpi xmlns:a14="http://schemas.microsoft.com/office/drawing/2010/main" val="0"/>
              </a:ext>
            </a:extLst>
          </a:blip>
          <a:stretch>
            <a:fillRect/>
          </a:stretch>
        </p:blipFill>
        <p:spPr>
          <a:xfrm>
            <a:off x="881590" y="1268760"/>
            <a:ext cx="7380820" cy="5328592"/>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467544" y="1700808"/>
            <a:ext cx="8064896"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solidFill>
                  <a:srgbClr val="080808"/>
                </a:solidFill>
                <a:ea typeface="楷体_GB2312" panose="02010609030101010101" pitchFamily="49" charset="-122"/>
              </a:rPr>
              <a:t>    </a:t>
            </a:r>
            <a:r>
              <a:rPr lang="en-US" altLang="zh-CN" dirty="0" smtClean="0">
                <a:solidFill>
                  <a:srgbClr val="080808"/>
                </a:solidFill>
                <a:ea typeface="楷体_GB2312" panose="02010609030101010101" pitchFamily="49" charset="-122"/>
              </a:rPr>
              <a:t>    </a:t>
            </a:r>
            <a:r>
              <a:rPr lang="zh-CN" altLang="en-US" dirty="0" smtClean="0">
                <a:solidFill>
                  <a:srgbClr val="080808"/>
                </a:solidFill>
                <a:ea typeface="楷体_GB2312" panose="02010609030101010101" pitchFamily="49" charset="-122"/>
              </a:rPr>
              <a:t>当</a:t>
            </a:r>
            <a:r>
              <a:rPr lang="en-US" altLang="zh-CN" i="1" dirty="0">
                <a:solidFill>
                  <a:srgbClr val="080808"/>
                </a:solidFill>
                <a:ea typeface="楷体_GB2312" panose="02010609030101010101" pitchFamily="49" charset="-122"/>
              </a:rPr>
              <a:t>n</a:t>
            </a:r>
            <a:r>
              <a:rPr lang="en-US" altLang="zh-CN" dirty="0">
                <a:solidFill>
                  <a:srgbClr val="080808"/>
                </a:solidFill>
                <a:ea typeface="楷体_GB2312" panose="02010609030101010101" pitchFamily="49" charset="-122"/>
              </a:rPr>
              <a:t>=</a:t>
            </a:r>
            <a:r>
              <a:rPr lang="en-US" altLang="zh-CN" i="1" dirty="0">
                <a:solidFill>
                  <a:srgbClr val="080808"/>
                </a:solidFill>
                <a:ea typeface="楷体_GB2312" panose="02010609030101010101" pitchFamily="49" charset="-122"/>
              </a:rPr>
              <a:t>k</a:t>
            </a:r>
            <a:r>
              <a:rPr lang="zh-CN" altLang="en-US" dirty="0">
                <a:solidFill>
                  <a:srgbClr val="080808"/>
                </a:solidFill>
                <a:ea typeface="楷体_GB2312" panose="02010609030101010101" pitchFamily="49" charset="-122"/>
              </a:rPr>
              <a:t>或</a:t>
            </a:r>
            <a:r>
              <a:rPr lang="en-US" altLang="zh-CN" i="1" dirty="0">
                <a:solidFill>
                  <a:srgbClr val="080808"/>
                </a:solidFill>
                <a:ea typeface="楷体_GB2312" panose="02010609030101010101" pitchFamily="49" charset="-122"/>
              </a:rPr>
              <a:t>k</a:t>
            </a:r>
            <a:r>
              <a:rPr lang="en-US" altLang="zh-CN" dirty="0">
                <a:solidFill>
                  <a:srgbClr val="080808"/>
                </a:solidFill>
                <a:ea typeface="楷体_GB2312" panose="02010609030101010101" pitchFamily="49" charset="-122"/>
              </a:rPr>
              <a:t>=0</a:t>
            </a:r>
            <a:r>
              <a:rPr lang="zh-CN" altLang="en-US" dirty="0">
                <a:solidFill>
                  <a:srgbClr val="080808"/>
                </a:solidFill>
                <a:ea typeface="楷体_GB2312" panose="02010609030101010101" pitchFamily="49" charset="-122"/>
              </a:rPr>
              <a:t>时，该问题可直接求解，数值均为</a:t>
            </a:r>
            <a:r>
              <a:rPr lang="en-US" altLang="zh-CN" dirty="0">
                <a:solidFill>
                  <a:srgbClr val="080808"/>
                </a:solidFill>
                <a:ea typeface="楷体_GB2312" panose="02010609030101010101" pitchFamily="49" charset="-122"/>
              </a:rPr>
              <a:t>1</a:t>
            </a:r>
            <a:r>
              <a:rPr lang="zh-CN" altLang="en-US" dirty="0">
                <a:solidFill>
                  <a:srgbClr val="080808"/>
                </a:solidFill>
                <a:ea typeface="楷体_GB2312" panose="02010609030101010101" pitchFamily="49" charset="-122"/>
              </a:rPr>
              <a:t>，这是算法的递归出口。因此，委员会问题的</a:t>
            </a:r>
            <a:r>
              <a:rPr lang="zh-CN" altLang="en-US" dirty="0">
                <a:solidFill>
                  <a:srgbClr val="FF00FF"/>
                </a:solidFill>
                <a:ea typeface="楷体_GB2312" panose="02010609030101010101" pitchFamily="49" charset="-122"/>
              </a:rPr>
              <a:t>递推定义式</a:t>
            </a:r>
            <a:r>
              <a:rPr lang="zh-CN" altLang="en-US" dirty="0">
                <a:solidFill>
                  <a:srgbClr val="080808"/>
                </a:solidFill>
                <a:ea typeface="楷体_GB2312" panose="02010609030101010101" pitchFamily="49" charset="-122"/>
              </a:rPr>
              <a:t>为： </a:t>
            </a:r>
            <a:endParaRPr lang="zh-CN" altLang="en-US" dirty="0">
              <a:solidFill>
                <a:srgbClr val="080808"/>
              </a:solidFill>
              <a:ea typeface="楷体_GB2312" panose="02010609030101010101" pitchFamily="49" charset="-122"/>
            </a:endParaRPr>
          </a:p>
        </p:txBody>
      </p:sp>
      <p:pic>
        <p:nvPicPr>
          <p:cNvPr id="3" name="图片 2"/>
          <p:cNvPicPr>
            <a:picLocks noChangeAspect="1"/>
          </p:cNvPicPr>
          <p:nvPr/>
        </p:nvPicPr>
        <p:blipFill>
          <a:blip r:embed="rId1"/>
          <a:stretch>
            <a:fillRect/>
          </a:stretch>
        </p:blipFill>
        <p:spPr>
          <a:xfrm>
            <a:off x="395536" y="3573016"/>
            <a:ext cx="7907753" cy="1332668"/>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530" y="1268760"/>
            <a:ext cx="857294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int committee (int n, int k)</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if(k == 0)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	      //</a:t>
            </a:r>
            <a:r>
              <a:rPr lang="zh-CN" altLang="en-US" sz="2400" dirty="0">
                <a:solidFill>
                  <a:srgbClr val="080808"/>
                </a:solidFill>
                <a:latin typeface="楷体" panose="02010609060101010101" pitchFamily="49" charset="-122"/>
                <a:ea typeface="楷体" panose="02010609060101010101" pitchFamily="49" charset="-122"/>
              </a:rPr>
              <a:t>递归出口</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if(n == k)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	      //</a:t>
            </a:r>
            <a:r>
              <a:rPr lang="zh-CN" altLang="en-US" sz="2400" dirty="0">
                <a:solidFill>
                  <a:srgbClr val="080808"/>
                </a:solidFill>
                <a:latin typeface="楷体" panose="02010609060101010101" pitchFamily="49" charset="-122"/>
                <a:ea typeface="楷体" panose="02010609060101010101" pitchFamily="49" charset="-122"/>
              </a:rPr>
              <a:t>递归出口</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committee (n-1, k-1) + committee (n-1, k);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递归调用 </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3.6】</a:t>
            </a:r>
            <a:r>
              <a:rPr lang="zh-CN" altLang="en-US" sz="2400" dirty="0">
                <a:solidFill>
                  <a:srgbClr val="080808"/>
                </a:solidFill>
                <a:latin typeface="楷体" panose="02010609060101010101" pitchFamily="49" charset="-122"/>
                <a:ea typeface="楷体" panose="02010609060101010101" pitchFamily="49" charset="-122"/>
              </a:rPr>
              <a:t>排队买票问题。现在有一场电影在售票，一张影票的价格是</a:t>
            </a:r>
            <a:r>
              <a:rPr lang="en-US" altLang="zh-CN" sz="2400" dirty="0">
                <a:solidFill>
                  <a:srgbClr val="080808"/>
                </a:solidFill>
                <a:latin typeface="楷体" panose="02010609060101010101" pitchFamily="49" charset="-122"/>
                <a:ea typeface="楷体" panose="02010609060101010101" pitchFamily="49" charset="-122"/>
              </a:rPr>
              <a:t>50</a:t>
            </a:r>
            <a:r>
              <a:rPr lang="zh-CN" altLang="en-US" sz="2400" dirty="0">
                <a:solidFill>
                  <a:srgbClr val="080808"/>
                </a:solidFill>
                <a:latin typeface="楷体" panose="02010609060101010101" pitchFamily="49" charset="-122"/>
                <a:ea typeface="楷体" panose="02010609060101010101" pitchFamily="49" charset="-122"/>
              </a:rPr>
              <a:t>元，现在有</a:t>
            </a:r>
            <a:r>
              <a:rPr lang="en-US" altLang="zh-CN" sz="2400" dirty="0" err="1">
                <a:solidFill>
                  <a:srgbClr val="080808"/>
                </a:solidFill>
                <a:latin typeface="楷体" panose="02010609060101010101" pitchFamily="49" charset="-122"/>
                <a:ea typeface="楷体" panose="02010609060101010101" pitchFamily="49" charset="-122"/>
              </a:rPr>
              <a:t>m+n</a:t>
            </a:r>
            <a:r>
              <a:rPr lang="zh-CN" altLang="en-US" sz="2400" dirty="0">
                <a:solidFill>
                  <a:srgbClr val="080808"/>
                </a:solidFill>
                <a:latin typeface="楷体" panose="02010609060101010101" pitchFamily="49" charset="-122"/>
                <a:ea typeface="楷体" panose="02010609060101010101" pitchFamily="49" charset="-122"/>
              </a:rPr>
              <a:t>个人在排队等待购票，其中有</a:t>
            </a:r>
            <a:r>
              <a:rPr lang="en-US" altLang="zh-CN" sz="2400" dirty="0">
                <a:solidFill>
                  <a:srgbClr val="080808"/>
                </a:solidFill>
                <a:latin typeface="楷体" panose="02010609060101010101" pitchFamily="49" charset="-122"/>
                <a:ea typeface="楷体" panose="02010609060101010101" pitchFamily="49" charset="-122"/>
              </a:rPr>
              <a:t>m</a:t>
            </a:r>
            <a:r>
              <a:rPr lang="zh-CN" altLang="en-US" sz="2400" dirty="0">
                <a:solidFill>
                  <a:srgbClr val="080808"/>
                </a:solidFill>
                <a:latin typeface="楷体" panose="02010609060101010101" pitchFamily="49" charset="-122"/>
                <a:ea typeface="楷体" panose="02010609060101010101" pitchFamily="49" charset="-122"/>
              </a:rPr>
              <a:t>个人拿的是面额</a:t>
            </a:r>
            <a:r>
              <a:rPr lang="en-US" altLang="zh-CN" sz="2400" dirty="0">
                <a:solidFill>
                  <a:srgbClr val="080808"/>
                </a:solidFill>
                <a:latin typeface="楷体" panose="02010609060101010101" pitchFamily="49" charset="-122"/>
                <a:ea typeface="楷体" panose="02010609060101010101" pitchFamily="49" charset="-122"/>
              </a:rPr>
              <a:t>50</a:t>
            </a:r>
            <a:r>
              <a:rPr lang="zh-CN" altLang="en-US" sz="2400" dirty="0">
                <a:solidFill>
                  <a:srgbClr val="080808"/>
                </a:solidFill>
                <a:latin typeface="楷体" panose="02010609060101010101" pitchFamily="49" charset="-122"/>
                <a:ea typeface="楷体" panose="02010609060101010101" pitchFamily="49" charset="-122"/>
              </a:rPr>
              <a:t>元的钞票，另</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个人拿的是面额</a:t>
            </a:r>
            <a:r>
              <a:rPr lang="en-US" altLang="zh-CN" sz="2400" dirty="0">
                <a:solidFill>
                  <a:srgbClr val="080808"/>
                </a:solidFill>
                <a:latin typeface="楷体" panose="02010609060101010101" pitchFamily="49" charset="-122"/>
                <a:ea typeface="楷体" panose="02010609060101010101" pitchFamily="49" charset="-122"/>
              </a:rPr>
              <a:t>100</a:t>
            </a:r>
            <a:r>
              <a:rPr lang="zh-CN" altLang="en-US" sz="2400" dirty="0">
                <a:solidFill>
                  <a:srgbClr val="080808"/>
                </a:solidFill>
                <a:latin typeface="楷体" panose="02010609060101010101" pitchFamily="49" charset="-122"/>
                <a:ea typeface="楷体" panose="02010609060101010101" pitchFamily="49" charset="-122"/>
              </a:rPr>
              <a:t>元的钞票。设计算法求出这</a:t>
            </a:r>
            <a:r>
              <a:rPr lang="en-US" altLang="zh-CN" sz="2400" dirty="0" err="1">
                <a:solidFill>
                  <a:srgbClr val="080808"/>
                </a:solidFill>
                <a:latin typeface="楷体" panose="02010609060101010101" pitchFamily="49" charset="-122"/>
                <a:ea typeface="楷体" panose="02010609060101010101" pitchFamily="49" charset="-122"/>
              </a:rPr>
              <a:t>m+n</a:t>
            </a:r>
            <a:r>
              <a:rPr lang="zh-CN" altLang="en-US" sz="2400" dirty="0">
                <a:solidFill>
                  <a:srgbClr val="080808"/>
                </a:solidFill>
                <a:latin typeface="楷体" panose="02010609060101010101" pitchFamily="49" charset="-122"/>
                <a:ea typeface="楷体" panose="02010609060101010101" pitchFamily="49" charset="-122"/>
              </a:rPr>
              <a:t>个人排队购票，售票处不会出现找不开钱的局面的不同排队种数 。（假设初始状态下售票时售票处没有零钱，拿同样面值钞票的人对换位置为同一种排队。）。</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48779" y="3717032"/>
            <a:ext cx="860425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解题思路：定义</a:t>
            </a:r>
            <a:r>
              <a:rPr lang="en-US" altLang="zh-CN" sz="2000" dirty="0">
                <a:solidFill>
                  <a:srgbClr val="080808"/>
                </a:solidFill>
                <a:latin typeface="楷体" panose="02010609060101010101" pitchFamily="49" charset="-122"/>
                <a:ea typeface="楷体" panose="02010609060101010101" pitchFamily="49" charset="-122"/>
              </a:rPr>
              <a:t>tickets (</a:t>
            </a:r>
            <a:r>
              <a:rPr lang="en-US" altLang="zh-CN" sz="2000" dirty="0" err="1">
                <a:solidFill>
                  <a:srgbClr val="080808"/>
                </a:solidFill>
                <a:latin typeface="楷体" panose="02010609060101010101" pitchFamily="49" charset="-122"/>
                <a:ea typeface="楷体" panose="02010609060101010101" pitchFamily="49" charset="-122"/>
              </a:rPr>
              <a:t>m,n</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，含义是有</a:t>
            </a:r>
            <a:r>
              <a:rPr lang="en-US" altLang="zh-CN" sz="2000" dirty="0">
                <a:solidFill>
                  <a:srgbClr val="080808"/>
                </a:solidFill>
                <a:latin typeface="楷体" panose="02010609060101010101" pitchFamily="49" charset="-122"/>
                <a:ea typeface="楷体" panose="02010609060101010101" pitchFamily="49" charset="-122"/>
              </a:rPr>
              <a:t>m</a:t>
            </a:r>
            <a:r>
              <a:rPr lang="zh-CN" altLang="en-US" sz="2000" dirty="0">
                <a:solidFill>
                  <a:srgbClr val="080808"/>
                </a:solidFill>
                <a:latin typeface="楷体" panose="02010609060101010101" pitchFamily="49" charset="-122"/>
                <a:ea typeface="楷体" panose="02010609060101010101" pitchFamily="49" charset="-122"/>
              </a:rPr>
              <a:t>个人拿的是面额</a:t>
            </a:r>
            <a:r>
              <a:rPr lang="en-US" altLang="zh-CN" sz="2000" dirty="0">
                <a:solidFill>
                  <a:srgbClr val="080808"/>
                </a:solidFill>
                <a:latin typeface="楷体" panose="02010609060101010101" pitchFamily="49" charset="-122"/>
                <a:ea typeface="楷体" panose="02010609060101010101" pitchFamily="49" charset="-122"/>
              </a:rPr>
              <a:t>50</a:t>
            </a:r>
            <a:r>
              <a:rPr lang="zh-CN" altLang="en-US" sz="2000" dirty="0">
                <a:solidFill>
                  <a:srgbClr val="080808"/>
                </a:solidFill>
                <a:latin typeface="楷体" panose="02010609060101010101" pitchFamily="49" charset="-122"/>
                <a:ea typeface="楷体" panose="02010609060101010101" pitchFamily="49" charset="-122"/>
              </a:rPr>
              <a:t>元的钞票，</a:t>
            </a:r>
            <a:r>
              <a:rPr lang="en-US" altLang="zh-CN" sz="2000" dirty="0">
                <a:solidFill>
                  <a:srgbClr val="080808"/>
                </a:solidFill>
                <a:latin typeface="楷体" panose="02010609060101010101" pitchFamily="49" charset="-122"/>
                <a:ea typeface="楷体" panose="02010609060101010101" pitchFamily="49" charset="-122"/>
              </a:rPr>
              <a:t>n</a:t>
            </a:r>
            <a:r>
              <a:rPr lang="zh-CN" altLang="en-US" sz="2000" dirty="0">
                <a:solidFill>
                  <a:srgbClr val="080808"/>
                </a:solidFill>
                <a:latin typeface="楷体" panose="02010609060101010101" pitchFamily="49" charset="-122"/>
                <a:ea typeface="楷体" panose="02010609060101010101" pitchFamily="49" charset="-122"/>
              </a:rPr>
              <a:t>个人拿的是面额</a:t>
            </a:r>
            <a:r>
              <a:rPr lang="en-US" altLang="zh-CN" sz="2000" dirty="0">
                <a:solidFill>
                  <a:srgbClr val="080808"/>
                </a:solidFill>
                <a:latin typeface="楷体" panose="02010609060101010101" pitchFamily="49" charset="-122"/>
                <a:ea typeface="楷体" panose="02010609060101010101" pitchFamily="49" charset="-122"/>
              </a:rPr>
              <a:t>100</a:t>
            </a:r>
            <a:r>
              <a:rPr lang="zh-CN" altLang="en-US" sz="2000" dirty="0">
                <a:solidFill>
                  <a:srgbClr val="080808"/>
                </a:solidFill>
                <a:latin typeface="楷体" panose="02010609060101010101" pitchFamily="49" charset="-122"/>
                <a:ea typeface="楷体" panose="02010609060101010101" pitchFamily="49" charset="-122"/>
              </a:rPr>
              <a:t>元的钞票时，售票处不会出现找不开钱的局面的不同排队种数。首先考虑两类特殊情况：一是当 </a:t>
            </a:r>
            <a:r>
              <a:rPr lang="en-US" altLang="zh-CN" sz="2000" dirty="0">
                <a:solidFill>
                  <a:srgbClr val="080808"/>
                </a:solidFill>
                <a:latin typeface="楷体" panose="02010609060101010101" pitchFamily="49" charset="-122"/>
                <a:ea typeface="楷体" panose="02010609060101010101" pitchFamily="49" charset="-122"/>
              </a:rPr>
              <a:t>n=0</a:t>
            </a:r>
            <a:r>
              <a:rPr lang="zh-CN" altLang="en-US" sz="2000" dirty="0">
                <a:solidFill>
                  <a:srgbClr val="080808"/>
                </a:solidFill>
                <a:latin typeface="楷体" panose="02010609060101010101" pitchFamily="49" charset="-122"/>
                <a:ea typeface="楷体" panose="02010609060101010101" pitchFamily="49" charset="-122"/>
              </a:rPr>
              <a:t>时，此时排队购票的所有人手中拿的都是面额</a:t>
            </a:r>
            <a:r>
              <a:rPr lang="en-US" altLang="zh-CN" sz="2000" dirty="0">
                <a:solidFill>
                  <a:srgbClr val="080808"/>
                </a:solidFill>
                <a:latin typeface="楷体" panose="02010609060101010101" pitchFamily="49" charset="-122"/>
                <a:ea typeface="楷体" panose="02010609060101010101" pitchFamily="49" charset="-122"/>
              </a:rPr>
              <a:t>50</a:t>
            </a:r>
            <a:r>
              <a:rPr lang="zh-CN" altLang="en-US" sz="2000" dirty="0">
                <a:solidFill>
                  <a:srgbClr val="080808"/>
                </a:solidFill>
                <a:latin typeface="楷体" panose="02010609060101010101" pitchFamily="49" charset="-122"/>
                <a:ea typeface="楷体" panose="02010609060101010101" pitchFamily="49" charset="-122"/>
              </a:rPr>
              <a:t>元的钞票，售票处不会出现找不开钱的局面，根据题意拿同样面值钞票的人对换位置为同一种排队，因此</a:t>
            </a:r>
            <a:r>
              <a:rPr lang="en-US" altLang="zh-CN" sz="2000" dirty="0">
                <a:solidFill>
                  <a:srgbClr val="080808"/>
                </a:solidFill>
                <a:latin typeface="楷体" panose="02010609060101010101" pitchFamily="49" charset="-122"/>
                <a:ea typeface="楷体" panose="02010609060101010101" pitchFamily="49" charset="-122"/>
              </a:rPr>
              <a:t>tickets (m,0)=1</a:t>
            </a:r>
            <a:r>
              <a:rPr lang="zh-CN" altLang="en-US" sz="2000" dirty="0">
                <a:solidFill>
                  <a:srgbClr val="080808"/>
                </a:solidFill>
                <a:latin typeface="楷体" panose="02010609060101010101" pitchFamily="49" charset="-122"/>
                <a:ea typeface="楷体" panose="02010609060101010101" pitchFamily="49" charset="-122"/>
              </a:rPr>
              <a:t>。二是当</a:t>
            </a:r>
            <a:r>
              <a:rPr lang="en-US" altLang="zh-CN" sz="2000" dirty="0">
                <a:solidFill>
                  <a:srgbClr val="080808"/>
                </a:solidFill>
                <a:latin typeface="楷体" panose="02010609060101010101" pitchFamily="49" charset="-122"/>
                <a:ea typeface="楷体" panose="02010609060101010101" pitchFamily="49" charset="-122"/>
              </a:rPr>
              <a:t>m&lt;n</a:t>
            </a:r>
            <a:r>
              <a:rPr lang="zh-CN" altLang="en-US" sz="2000" dirty="0">
                <a:solidFill>
                  <a:srgbClr val="080808"/>
                </a:solidFill>
                <a:latin typeface="楷体" panose="02010609060101010101" pitchFamily="49" charset="-122"/>
                <a:ea typeface="楷体" panose="02010609060101010101" pitchFamily="49" charset="-122"/>
              </a:rPr>
              <a:t>时，即购票的人中手持面额</a:t>
            </a:r>
            <a:r>
              <a:rPr lang="en-US" altLang="zh-CN" sz="2000" dirty="0">
                <a:solidFill>
                  <a:srgbClr val="080808"/>
                </a:solidFill>
                <a:latin typeface="楷体" panose="02010609060101010101" pitchFamily="49" charset="-122"/>
                <a:ea typeface="楷体" panose="02010609060101010101" pitchFamily="49" charset="-122"/>
              </a:rPr>
              <a:t>50</a:t>
            </a:r>
            <a:r>
              <a:rPr lang="zh-CN" altLang="en-US" sz="2000" dirty="0">
                <a:solidFill>
                  <a:srgbClr val="080808"/>
                </a:solidFill>
                <a:latin typeface="楷体" panose="02010609060101010101" pitchFamily="49" charset="-122"/>
                <a:ea typeface="楷体" panose="02010609060101010101" pitchFamily="49" charset="-122"/>
              </a:rPr>
              <a:t>元钞票的人数小于手持面额</a:t>
            </a:r>
            <a:r>
              <a:rPr lang="en-US" altLang="zh-CN" sz="2000" dirty="0">
                <a:solidFill>
                  <a:srgbClr val="080808"/>
                </a:solidFill>
                <a:latin typeface="楷体" panose="02010609060101010101" pitchFamily="49" charset="-122"/>
                <a:ea typeface="楷体" panose="02010609060101010101" pitchFamily="49" charset="-122"/>
              </a:rPr>
              <a:t>100</a:t>
            </a:r>
            <a:r>
              <a:rPr lang="zh-CN" altLang="en-US" sz="2000" dirty="0">
                <a:solidFill>
                  <a:srgbClr val="080808"/>
                </a:solidFill>
                <a:latin typeface="楷体" panose="02010609060101010101" pitchFamily="49" charset="-122"/>
                <a:ea typeface="楷体" panose="02010609060101010101" pitchFamily="49" charset="-122"/>
              </a:rPr>
              <a:t>元钞票的人数，不管怎么样排队，即便把</a:t>
            </a:r>
            <a:r>
              <a:rPr lang="en-US" altLang="zh-CN" sz="2000" dirty="0">
                <a:solidFill>
                  <a:srgbClr val="080808"/>
                </a:solidFill>
                <a:latin typeface="楷体" panose="02010609060101010101" pitchFamily="49" charset="-122"/>
                <a:ea typeface="楷体" panose="02010609060101010101" pitchFamily="49" charset="-122"/>
              </a:rPr>
              <a:t>m</a:t>
            </a:r>
            <a:r>
              <a:rPr lang="zh-CN" altLang="en-US" sz="2000" dirty="0">
                <a:solidFill>
                  <a:srgbClr val="080808"/>
                </a:solidFill>
                <a:latin typeface="楷体" panose="02010609060101010101" pitchFamily="49" charset="-122"/>
                <a:ea typeface="楷体" panose="02010609060101010101" pitchFamily="49" charset="-122"/>
              </a:rPr>
              <a:t>张</a:t>
            </a:r>
            <a:r>
              <a:rPr lang="en-US" altLang="zh-CN" sz="2000" dirty="0">
                <a:solidFill>
                  <a:srgbClr val="080808"/>
                </a:solidFill>
                <a:latin typeface="楷体" panose="02010609060101010101" pitchFamily="49" charset="-122"/>
                <a:ea typeface="楷体" panose="02010609060101010101" pitchFamily="49" charset="-122"/>
              </a:rPr>
              <a:t>50</a:t>
            </a:r>
            <a:r>
              <a:rPr lang="zh-CN" altLang="en-US" sz="2000" dirty="0">
                <a:solidFill>
                  <a:srgbClr val="080808"/>
                </a:solidFill>
                <a:latin typeface="楷体" panose="02010609060101010101" pitchFamily="49" charset="-122"/>
                <a:ea typeface="楷体" panose="02010609060101010101" pitchFamily="49" charset="-122"/>
              </a:rPr>
              <a:t>元的钞票都用上，仍然会出现找不开钱的局面，因此</a:t>
            </a:r>
            <a:r>
              <a:rPr lang="en-US" altLang="zh-CN" sz="2000" dirty="0">
                <a:solidFill>
                  <a:srgbClr val="080808"/>
                </a:solidFill>
                <a:latin typeface="楷体" panose="02010609060101010101" pitchFamily="49" charset="-122"/>
                <a:ea typeface="楷体" panose="02010609060101010101" pitchFamily="49" charset="-122"/>
              </a:rPr>
              <a:t>tickets (</a:t>
            </a:r>
            <a:r>
              <a:rPr lang="en-US" altLang="zh-CN" sz="2000" dirty="0" err="1">
                <a:solidFill>
                  <a:srgbClr val="080808"/>
                </a:solidFill>
                <a:latin typeface="楷体" panose="02010609060101010101" pitchFamily="49" charset="-122"/>
                <a:ea typeface="楷体" panose="02010609060101010101" pitchFamily="49" charset="-122"/>
              </a:rPr>
              <a:t>m,n</a:t>
            </a:r>
            <a:r>
              <a:rPr lang="en-US" altLang="zh-CN" sz="2000" dirty="0">
                <a:solidFill>
                  <a:srgbClr val="080808"/>
                </a:solidFill>
                <a:latin typeface="楷体" panose="02010609060101010101" pitchFamily="49" charset="-122"/>
                <a:ea typeface="楷体" panose="02010609060101010101" pitchFamily="49" charset="-122"/>
              </a:rPr>
              <a:t>)=0</a:t>
            </a:r>
            <a:r>
              <a:rPr lang="zh-CN" altLang="en-US" sz="2000" dirty="0">
                <a:solidFill>
                  <a:srgbClr val="080808"/>
                </a:solidFill>
                <a:latin typeface="楷体" panose="02010609060101010101" pitchFamily="49" charset="-122"/>
                <a:ea typeface="楷体" panose="02010609060101010101" pitchFamily="49" charset="-122"/>
              </a:rPr>
              <a:t>。</a:t>
            </a:r>
            <a:endParaRPr lang="zh-CN" altLang="en-US" sz="20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接下来将问题分解成为两种情况：</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）假设第</a:t>
            </a:r>
            <a:r>
              <a:rPr lang="en-US" altLang="zh-CN" sz="2400" dirty="0" err="1">
                <a:solidFill>
                  <a:srgbClr val="080808"/>
                </a:solidFill>
                <a:latin typeface="楷体" panose="02010609060101010101" pitchFamily="49" charset="-122"/>
                <a:ea typeface="楷体" panose="02010609060101010101" pitchFamily="49" charset="-122"/>
              </a:rPr>
              <a:t>m+n</a:t>
            </a:r>
            <a:r>
              <a:rPr lang="zh-CN" altLang="en-US" sz="2400" dirty="0">
                <a:solidFill>
                  <a:srgbClr val="080808"/>
                </a:solidFill>
                <a:latin typeface="楷体" panose="02010609060101010101" pitchFamily="49" charset="-122"/>
                <a:ea typeface="楷体" panose="02010609060101010101" pitchFamily="49" charset="-122"/>
              </a:rPr>
              <a:t>个人手持面额</a:t>
            </a:r>
            <a:r>
              <a:rPr lang="en-US" altLang="zh-CN" sz="2400" dirty="0">
                <a:solidFill>
                  <a:srgbClr val="080808"/>
                </a:solidFill>
                <a:latin typeface="楷体" panose="02010609060101010101" pitchFamily="49" charset="-122"/>
                <a:ea typeface="楷体" panose="02010609060101010101" pitchFamily="49" charset="-122"/>
              </a:rPr>
              <a:t>100</a:t>
            </a:r>
            <a:r>
              <a:rPr lang="zh-CN" altLang="en-US" sz="2400" dirty="0">
                <a:solidFill>
                  <a:srgbClr val="080808"/>
                </a:solidFill>
                <a:latin typeface="楷体" panose="02010609060101010101" pitchFamily="49" charset="-122"/>
                <a:ea typeface="楷体" panose="02010609060101010101" pitchFamily="49" charset="-122"/>
              </a:rPr>
              <a:t>元的钞票，则在他之前的</a:t>
            </a:r>
            <a:r>
              <a:rPr lang="en-US" altLang="zh-CN" sz="2400" dirty="0">
                <a:solidFill>
                  <a:srgbClr val="080808"/>
                </a:solidFill>
                <a:latin typeface="楷体" panose="02010609060101010101" pitchFamily="49" charset="-122"/>
                <a:ea typeface="楷体" panose="02010609060101010101" pitchFamily="49" charset="-122"/>
              </a:rPr>
              <a:t>m+n-1</a:t>
            </a:r>
            <a:r>
              <a:rPr lang="zh-CN" altLang="en-US" sz="2400" dirty="0">
                <a:solidFill>
                  <a:srgbClr val="080808"/>
                </a:solidFill>
                <a:latin typeface="楷体" panose="02010609060101010101" pitchFamily="49" charset="-122"/>
                <a:ea typeface="楷体" panose="02010609060101010101" pitchFamily="49" charset="-122"/>
              </a:rPr>
              <a:t>个人中有</a:t>
            </a:r>
            <a:r>
              <a:rPr lang="en-US" altLang="zh-CN" sz="2400" dirty="0">
                <a:solidFill>
                  <a:srgbClr val="080808"/>
                </a:solidFill>
                <a:latin typeface="楷体" panose="02010609060101010101" pitchFamily="49" charset="-122"/>
                <a:ea typeface="楷体" panose="02010609060101010101" pitchFamily="49" charset="-122"/>
              </a:rPr>
              <a:t>m</a:t>
            </a:r>
            <a:r>
              <a:rPr lang="zh-CN" altLang="en-US" sz="2400" dirty="0">
                <a:solidFill>
                  <a:srgbClr val="080808"/>
                </a:solidFill>
                <a:latin typeface="楷体" panose="02010609060101010101" pitchFamily="49" charset="-122"/>
                <a:ea typeface="楷体" panose="02010609060101010101" pitchFamily="49" charset="-122"/>
              </a:rPr>
              <a:t>个人手持面额</a:t>
            </a:r>
            <a:r>
              <a:rPr lang="en-US" altLang="zh-CN" sz="2400" dirty="0">
                <a:solidFill>
                  <a:srgbClr val="080808"/>
                </a:solidFill>
                <a:latin typeface="楷体" panose="02010609060101010101" pitchFamily="49" charset="-122"/>
                <a:ea typeface="楷体" panose="02010609060101010101" pitchFamily="49" charset="-122"/>
              </a:rPr>
              <a:t>50</a:t>
            </a:r>
            <a:r>
              <a:rPr lang="zh-CN" altLang="en-US" sz="2400" dirty="0">
                <a:solidFill>
                  <a:srgbClr val="080808"/>
                </a:solidFill>
                <a:latin typeface="楷体" panose="02010609060101010101" pitchFamily="49" charset="-122"/>
                <a:ea typeface="楷体" panose="02010609060101010101" pitchFamily="49" charset="-122"/>
              </a:rPr>
              <a:t>元的钞票，有</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个人手持</a:t>
            </a:r>
            <a:r>
              <a:rPr lang="en-US" altLang="zh-CN" sz="2400" dirty="0">
                <a:solidFill>
                  <a:srgbClr val="080808"/>
                </a:solidFill>
                <a:latin typeface="楷体" panose="02010609060101010101" pitchFamily="49" charset="-122"/>
                <a:ea typeface="楷体" panose="02010609060101010101" pitchFamily="49" charset="-122"/>
              </a:rPr>
              <a:t>100</a:t>
            </a:r>
            <a:r>
              <a:rPr lang="zh-CN" altLang="en-US" sz="2400" dirty="0">
                <a:solidFill>
                  <a:srgbClr val="080808"/>
                </a:solidFill>
                <a:latin typeface="楷体" panose="02010609060101010101" pitchFamily="49" charset="-122"/>
                <a:ea typeface="楷体" panose="02010609060101010101" pitchFamily="49" charset="-122"/>
              </a:rPr>
              <a:t>元的钞票，此种情况共有</a:t>
            </a:r>
            <a:r>
              <a:rPr lang="en-US" altLang="zh-CN" sz="2400" dirty="0">
                <a:solidFill>
                  <a:srgbClr val="080808"/>
                </a:solidFill>
                <a:latin typeface="楷体" panose="02010609060101010101" pitchFamily="49" charset="-122"/>
                <a:ea typeface="楷体" panose="02010609060101010101" pitchFamily="49" charset="-122"/>
              </a:rPr>
              <a:t>tickets (m,n-1)</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）第</a:t>
            </a:r>
            <a:r>
              <a:rPr lang="en-US" altLang="zh-CN" sz="2400" dirty="0" err="1">
                <a:solidFill>
                  <a:srgbClr val="080808"/>
                </a:solidFill>
                <a:latin typeface="楷体" panose="02010609060101010101" pitchFamily="49" charset="-122"/>
                <a:ea typeface="楷体" panose="02010609060101010101" pitchFamily="49" charset="-122"/>
              </a:rPr>
              <a:t>m+n</a:t>
            </a:r>
            <a:r>
              <a:rPr lang="zh-CN" altLang="en-US" sz="2400" dirty="0">
                <a:solidFill>
                  <a:srgbClr val="080808"/>
                </a:solidFill>
                <a:latin typeface="楷体" panose="02010609060101010101" pitchFamily="49" charset="-122"/>
                <a:ea typeface="楷体" panose="02010609060101010101" pitchFamily="49" charset="-122"/>
              </a:rPr>
              <a:t>个人手持面额</a:t>
            </a:r>
            <a:r>
              <a:rPr lang="en-US" altLang="zh-CN" sz="2400" dirty="0">
                <a:solidFill>
                  <a:srgbClr val="080808"/>
                </a:solidFill>
                <a:latin typeface="楷体" panose="02010609060101010101" pitchFamily="49" charset="-122"/>
                <a:ea typeface="楷体" panose="02010609060101010101" pitchFamily="49" charset="-122"/>
              </a:rPr>
              <a:t>50</a:t>
            </a:r>
            <a:r>
              <a:rPr lang="zh-CN" altLang="en-US" sz="2400" dirty="0">
                <a:solidFill>
                  <a:srgbClr val="080808"/>
                </a:solidFill>
                <a:latin typeface="楷体" panose="02010609060101010101" pitchFamily="49" charset="-122"/>
                <a:ea typeface="楷体" panose="02010609060101010101" pitchFamily="49" charset="-122"/>
              </a:rPr>
              <a:t>元的钞票，则在他之前的</a:t>
            </a:r>
            <a:r>
              <a:rPr lang="en-US" altLang="zh-CN" sz="2400" dirty="0">
                <a:solidFill>
                  <a:srgbClr val="080808"/>
                </a:solidFill>
                <a:latin typeface="楷体" panose="02010609060101010101" pitchFamily="49" charset="-122"/>
                <a:ea typeface="楷体" panose="02010609060101010101" pitchFamily="49" charset="-122"/>
              </a:rPr>
              <a:t>m+n-1</a:t>
            </a:r>
            <a:r>
              <a:rPr lang="zh-CN" altLang="en-US" sz="2400" dirty="0">
                <a:solidFill>
                  <a:srgbClr val="080808"/>
                </a:solidFill>
                <a:latin typeface="楷体" panose="02010609060101010101" pitchFamily="49" charset="-122"/>
                <a:ea typeface="楷体" panose="02010609060101010101" pitchFamily="49" charset="-122"/>
              </a:rPr>
              <a:t>个人中有</a:t>
            </a:r>
            <a:r>
              <a:rPr lang="en-US" altLang="zh-CN" sz="2400" dirty="0">
                <a:solidFill>
                  <a:srgbClr val="080808"/>
                </a:solidFill>
                <a:latin typeface="楷体" panose="02010609060101010101" pitchFamily="49" charset="-122"/>
                <a:ea typeface="楷体" panose="02010609060101010101" pitchFamily="49" charset="-122"/>
              </a:rPr>
              <a:t>m-1</a:t>
            </a:r>
            <a:r>
              <a:rPr lang="zh-CN" altLang="en-US" sz="2400" dirty="0">
                <a:solidFill>
                  <a:srgbClr val="080808"/>
                </a:solidFill>
                <a:latin typeface="楷体" panose="02010609060101010101" pitchFamily="49" charset="-122"/>
                <a:ea typeface="楷体" panose="02010609060101010101" pitchFamily="49" charset="-122"/>
              </a:rPr>
              <a:t>个人手持面额</a:t>
            </a:r>
            <a:r>
              <a:rPr lang="en-US" altLang="zh-CN" sz="2400" dirty="0">
                <a:solidFill>
                  <a:srgbClr val="080808"/>
                </a:solidFill>
                <a:latin typeface="楷体" panose="02010609060101010101" pitchFamily="49" charset="-122"/>
                <a:ea typeface="楷体" panose="02010609060101010101" pitchFamily="49" charset="-122"/>
              </a:rPr>
              <a:t>50</a:t>
            </a:r>
            <a:r>
              <a:rPr lang="zh-CN" altLang="en-US" sz="2400" dirty="0">
                <a:solidFill>
                  <a:srgbClr val="080808"/>
                </a:solidFill>
                <a:latin typeface="楷体" panose="02010609060101010101" pitchFamily="49" charset="-122"/>
                <a:ea typeface="楷体" panose="02010609060101010101" pitchFamily="49" charset="-122"/>
              </a:rPr>
              <a:t>元的钞票，有</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个人手持面额</a:t>
            </a:r>
            <a:r>
              <a:rPr lang="en-US" altLang="zh-CN" sz="2400" dirty="0">
                <a:solidFill>
                  <a:srgbClr val="080808"/>
                </a:solidFill>
                <a:latin typeface="楷体" panose="02010609060101010101" pitchFamily="49" charset="-122"/>
                <a:ea typeface="楷体" panose="02010609060101010101" pitchFamily="49" charset="-122"/>
              </a:rPr>
              <a:t>100</a:t>
            </a:r>
            <a:r>
              <a:rPr lang="zh-CN" altLang="en-US" sz="2400" dirty="0">
                <a:solidFill>
                  <a:srgbClr val="080808"/>
                </a:solidFill>
                <a:latin typeface="楷体" panose="02010609060101010101" pitchFamily="49" charset="-122"/>
                <a:ea typeface="楷体" panose="02010609060101010101" pitchFamily="49" charset="-122"/>
              </a:rPr>
              <a:t>元的钞票，此种情况共有</a:t>
            </a:r>
            <a:r>
              <a:rPr lang="en-US" altLang="zh-CN" sz="2400" dirty="0">
                <a:solidFill>
                  <a:srgbClr val="080808"/>
                </a:solidFill>
                <a:latin typeface="楷体" panose="02010609060101010101" pitchFamily="49" charset="-122"/>
                <a:ea typeface="楷体" panose="02010609060101010101" pitchFamily="49" charset="-122"/>
              </a:rPr>
              <a:t>tickets (m-1,n)</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107504" y="3861048"/>
            <a:ext cx="56491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 由此得出递推定义式如下所示</a:t>
            </a:r>
            <a:r>
              <a:rPr lang="zh-CN" altLang="en-US" sz="2400" dirty="0" smtClean="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6"/>
          <a:stretch>
            <a:fillRect/>
          </a:stretch>
        </p:blipFill>
        <p:spPr>
          <a:xfrm>
            <a:off x="1115616" y="4869160"/>
            <a:ext cx="7185721" cy="108012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571060" y="1074509"/>
            <a:ext cx="800188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long tickets (int m, int 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long y;</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if(n==0)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y=1;</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else if(m&lt;n)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y=0;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else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y= tickets (m,n-1)+ tickets (m-1,n);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递归调用  </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return(y);</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195075" y="1124744"/>
            <a:ext cx="875385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int fun(int pos)</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 (pos == 6)</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2;</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1.5*(fun(pos+1) + 2);</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void main()</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一共有</a:t>
            </a:r>
            <a:r>
              <a:rPr lang="en-US" altLang="zh-CN" sz="2400" dirty="0">
                <a:solidFill>
                  <a:srgbClr val="080808"/>
                </a:solidFill>
                <a:latin typeface="楷体" panose="02010609060101010101" pitchFamily="49" charset="-122"/>
                <a:ea typeface="楷体" panose="02010609060101010101" pitchFamily="49" charset="-122"/>
              </a:rPr>
              <a:t>%d</a:t>
            </a:r>
            <a:r>
              <a:rPr lang="zh-CN" altLang="en-US" sz="2400" dirty="0">
                <a:solidFill>
                  <a:srgbClr val="080808"/>
                </a:solidFill>
                <a:latin typeface="楷体" panose="02010609060101010101" pitchFamily="49" charset="-122"/>
                <a:ea typeface="楷体" panose="02010609060101010101" pitchFamily="49" charset="-122"/>
              </a:rPr>
              <a:t>个鸭子</a:t>
            </a:r>
            <a:r>
              <a:rPr lang="en-US" altLang="zh-CN" sz="2400" dirty="0">
                <a:solidFill>
                  <a:srgbClr val="080808"/>
                </a:solidFill>
                <a:latin typeface="楷体" panose="02010609060101010101" pitchFamily="49" charset="-122"/>
                <a:ea typeface="楷体" panose="02010609060101010101" pitchFamily="49" charset="-122"/>
              </a:rPr>
              <a:t>!\n", fun(1));</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分治法概述</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539550" y="1967060"/>
            <a:ext cx="813690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前两个章节深入介绍了递归技术及其应用，接下来将使用学到的新技能来解决问题，探索分而治之（</a:t>
            </a:r>
            <a:r>
              <a:rPr lang="en-US" altLang="zh-CN" sz="2400" dirty="0">
                <a:solidFill>
                  <a:srgbClr val="080808"/>
                </a:solidFill>
                <a:latin typeface="楷体" panose="02010609060101010101" pitchFamily="49" charset="-122"/>
                <a:ea typeface="楷体" panose="02010609060101010101" pitchFamily="49" charset="-122"/>
              </a:rPr>
              <a:t>divide and conquer</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D&amp;C</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这种实用的递归式问题解决方法。采用分治法分解出的问题往往是原问题的较小规模的子问题，这就为使用递归技术提供了方便。在求解问题的过程中，反复应用分治策略，可以使子问题与原问题类型一致而其规模却不断缩小，最终使子问题缩小到很容易直接求出其解，而这自然导致递归过程的产生，分治与递归相辅相成，联合应用于算法设计之中。</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 name="Freeform 8"/>
          <p:cNvSpPr>
            <a:spLocks noEditPoints="1"/>
          </p:cNvSpPr>
          <p:nvPr/>
        </p:nvSpPr>
        <p:spPr bwMode="auto">
          <a:xfrm>
            <a:off x="595080" y="10618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24"/>
          <p:cNvSpPr/>
          <p:nvPr>
            <p:custDataLst>
              <p:tags r:id="rId1"/>
            </p:custDataLst>
          </p:nvPr>
        </p:nvSpPr>
        <p:spPr bwMode="auto">
          <a:xfrm>
            <a:off x="4660082" y="2372308"/>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3" name="Freeform 26"/>
          <p:cNvSpPr/>
          <p:nvPr>
            <p:custDataLst>
              <p:tags r:id="rId2"/>
            </p:custDataLst>
          </p:nvPr>
        </p:nvSpPr>
        <p:spPr bwMode="auto">
          <a:xfrm>
            <a:off x="4660082" y="345990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4" name="Freeform 27">
            <a:hlinkClick r:id="rId3" action="ppaction://hlinksldjump"/>
          </p:cNvPr>
          <p:cNvSpPr/>
          <p:nvPr>
            <p:custDataLst>
              <p:tags r:id="rId4"/>
            </p:custDataLst>
          </p:nvPr>
        </p:nvSpPr>
        <p:spPr bwMode="auto">
          <a:xfrm>
            <a:off x="4075714" y="4028359"/>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p>
        </p:txBody>
      </p:sp>
      <p:sp>
        <p:nvSpPr>
          <p:cNvPr id="15" name="Freeform 28"/>
          <p:cNvSpPr/>
          <p:nvPr>
            <p:custDataLst>
              <p:tags r:id="rId5"/>
            </p:custDataLst>
          </p:nvPr>
        </p:nvSpPr>
        <p:spPr bwMode="auto">
          <a:xfrm>
            <a:off x="4660082" y="4606209"/>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7" name="TextBox 47"/>
          <p:cNvSpPr txBox="1"/>
          <p:nvPr>
            <p:custDataLst>
              <p:tags r:id="rId6"/>
            </p:custDataLst>
          </p:nvPr>
        </p:nvSpPr>
        <p:spPr>
          <a:xfrm>
            <a:off x="4784389" y="2420888"/>
            <a:ext cx="2955963" cy="430887"/>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rPr>
              <a:t>3.1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rPr>
              <a:t>递归技术</a:t>
            </a:r>
            <a:endPar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endParaRPr>
          </a:p>
        </p:txBody>
      </p:sp>
      <p:sp>
        <p:nvSpPr>
          <p:cNvPr id="18" name="TextBox 48"/>
          <p:cNvSpPr txBox="1"/>
          <p:nvPr>
            <p:custDataLst>
              <p:tags r:id="rId7"/>
            </p:custDataLst>
          </p:nvPr>
        </p:nvSpPr>
        <p:spPr>
          <a:xfrm>
            <a:off x="4784389" y="3553125"/>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3.2 </a:t>
            </a:r>
            <a:r>
              <a:rPr lang="zh-CN" altLang="en-US" sz="2200" dirty="0">
                <a:solidFill>
                  <a:schemeClr val="tx2">
                    <a:lumMod val="75000"/>
                    <a:lumOff val="25000"/>
                  </a:schemeClr>
                </a:solidFill>
                <a:sym typeface="+mn-ea"/>
              </a:rPr>
              <a:t>分治法概述及</a:t>
            </a:r>
            <a:r>
              <a:rPr lang="zh-CN" altLang="en-US" sz="2200" dirty="0">
                <a:solidFill>
                  <a:schemeClr val="tx2">
                    <a:lumMod val="75000"/>
                    <a:lumOff val="25000"/>
                  </a:schemeClr>
                </a:solidFill>
                <a:sym typeface="+mn-ea"/>
              </a:rPr>
              <a:t>示例</a:t>
            </a:r>
            <a:endParaRPr lang="zh-CN" altLang="en-US" sz="2200" dirty="0">
              <a:solidFill>
                <a:schemeClr val="tx2">
                  <a:lumMod val="75000"/>
                  <a:lumOff val="25000"/>
                </a:schemeClr>
              </a:solidFill>
              <a:sym typeface="+mn-ea"/>
            </a:endParaRPr>
          </a:p>
        </p:txBody>
      </p:sp>
      <p:sp>
        <p:nvSpPr>
          <p:cNvPr id="19" name="TextBox 49"/>
          <p:cNvSpPr txBox="1"/>
          <p:nvPr>
            <p:custDataLst>
              <p:tags r:id="rId8"/>
            </p:custDataLst>
          </p:nvPr>
        </p:nvSpPr>
        <p:spPr>
          <a:xfrm>
            <a:off x="4784389" y="4650474"/>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3.3 </a:t>
            </a:r>
            <a:r>
              <a:rPr lang="zh-CN" altLang="en-US" sz="2200" dirty="0">
                <a:solidFill>
                  <a:schemeClr val="tx2">
                    <a:lumMod val="75000"/>
                    <a:lumOff val="25000"/>
                  </a:schemeClr>
                </a:solidFill>
                <a:sym typeface="+mn-ea"/>
              </a:rPr>
              <a:t>分治算法设计实例</a:t>
            </a:r>
            <a:endParaRPr lang="zh-CN" altLang="en-US" sz="2200" dirty="0">
              <a:solidFill>
                <a:schemeClr val="tx2">
                  <a:lumMod val="75000"/>
                  <a:lumOff val="25000"/>
                </a:schemeClr>
              </a:solidFill>
            </a:endParaRPr>
          </a:p>
        </p:txBody>
      </p:sp>
      <p:pic>
        <p:nvPicPr>
          <p:cNvPr id="21" name="Picture 2" descr="E:\我的文档\Nipic_6852949_20110401101000478152.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a:stretch>
            <a:fillRect/>
          </a:stretch>
        </p:blipFill>
        <p:spPr bwMode="auto">
          <a:xfrm>
            <a:off x="582590" y="24208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2" name="Freeform 41"/>
          <p:cNvSpPr>
            <a:spLocks noEditPoints="1"/>
          </p:cNvSpPr>
          <p:nvPr>
            <p:custDataLst>
              <p:tags r:id="rId10"/>
            </p:custDataLst>
          </p:nvPr>
        </p:nvSpPr>
        <p:spPr bwMode="auto">
          <a:xfrm>
            <a:off x="4161357" y="2477381"/>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3" name="Freeform 47"/>
          <p:cNvSpPr>
            <a:spLocks noEditPoints="1"/>
          </p:cNvSpPr>
          <p:nvPr>
            <p:custDataLst>
              <p:tags r:id="rId11"/>
            </p:custDataLst>
          </p:nvPr>
        </p:nvSpPr>
        <p:spPr bwMode="auto">
          <a:xfrm>
            <a:off x="4213509" y="3286424"/>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4" name="Freeform 49"/>
          <p:cNvSpPr>
            <a:spLocks noEditPoints="1"/>
          </p:cNvSpPr>
          <p:nvPr>
            <p:custDataLst>
              <p:tags r:id="rId12"/>
            </p:custDataLst>
          </p:nvPr>
        </p:nvSpPr>
        <p:spPr bwMode="auto">
          <a:xfrm>
            <a:off x="4177292" y="4123956"/>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pic>
        <p:nvPicPr>
          <p:cNvPr id="25" name="图片 24"/>
          <p:cNvPicPr>
            <a:picLocks noChangeAspect="1"/>
          </p:cNvPicPr>
          <p:nvPr>
            <p:custDataLst>
              <p:tags r:id="rId13"/>
            </p:custDataLst>
          </p:nvPr>
        </p:nvPicPr>
        <p:blipFill>
          <a:blip r:embed="rId14"/>
          <a:stretch>
            <a:fillRect/>
          </a:stretch>
        </p:blipFill>
        <p:spPr>
          <a:xfrm>
            <a:off x="3896499" y="4591792"/>
            <a:ext cx="558000" cy="562768"/>
          </a:xfrm>
          <a:prstGeom prst="rect">
            <a:avLst/>
          </a:prstGeom>
        </p:spPr>
      </p:pic>
      <p:pic>
        <p:nvPicPr>
          <p:cNvPr id="26" name="图片 25"/>
          <p:cNvPicPr>
            <a:picLocks noChangeAspect="1"/>
          </p:cNvPicPr>
          <p:nvPr>
            <p:custDataLst>
              <p:tags r:id="rId15"/>
            </p:custDataLst>
          </p:nvPr>
        </p:nvPicPr>
        <p:blipFill>
          <a:blip r:embed="rId16"/>
          <a:stretch>
            <a:fillRect/>
          </a:stretch>
        </p:blipFill>
        <p:spPr>
          <a:xfrm>
            <a:off x="3872356" y="3448686"/>
            <a:ext cx="558000" cy="558000"/>
          </a:xfrm>
          <a:prstGeom prst="rect">
            <a:avLst/>
          </a:prstGeom>
        </p:spPr>
      </p:pic>
      <p:pic>
        <p:nvPicPr>
          <p:cNvPr id="27" name="图片 26"/>
          <p:cNvPicPr>
            <a:picLocks noChangeAspect="1"/>
          </p:cNvPicPr>
          <p:nvPr>
            <p:custDataLst>
              <p:tags r:id="rId17"/>
            </p:custDataLst>
          </p:nvPr>
        </p:nvPicPr>
        <p:blipFill>
          <a:blip r:embed="rId18"/>
          <a:stretch>
            <a:fillRect/>
          </a:stretch>
        </p:blipFill>
        <p:spPr>
          <a:xfrm>
            <a:off x="3885236" y="2372308"/>
            <a:ext cx="558000" cy="5580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矩形 3"/>
          <p:cNvSpPr>
            <a:spLocks noChangeArrowheads="1"/>
          </p:cNvSpPr>
          <p:nvPr/>
        </p:nvSpPr>
        <p:spPr bwMode="auto">
          <a:xfrm>
            <a:off x="5940425" y="4652963"/>
            <a:ext cx="3203575" cy="3603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SzTx/>
              <a:buFontTx/>
              <a:buNone/>
            </a:pPr>
            <a:endParaRPr lang="zh-CN" altLang="en-US" sz="2400">
              <a:latin typeface="Times New Roman" panose="02020603050405020304" pitchFamily="18" charset="0"/>
              <a:ea typeface="楷体_GB2312" panose="02010609030101010101" pitchFamily="49" charset="-122"/>
            </a:endParaRPr>
          </a:p>
        </p:txBody>
      </p:sp>
      <p:sp>
        <p:nvSpPr>
          <p:cNvPr id="9" name="Text Box 4"/>
          <p:cNvSpPr txBox="1">
            <a:spLocks noChangeArrowheads="1"/>
          </p:cNvSpPr>
          <p:nvPr/>
        </p:nvSpPr>
        <p:spPr bwMode="auto">
          <a:xfrm>
            <a:off x="467544" y="1144122"/>
            <a:ext cx="8136905"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引入：假设现在有一块布，要求将这块布均匀地分成方块，且分出的方块要尽可能大。</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思路：使用分治策略，分治策略使用递归技术，因此解决问题时主要要考虑两个方面：一是找出递归出口，这种出口必须尽可能简单。二是不断将问题分解，缩小规模，直到符合递归出口条件。</a:t>
            </a:r>
            <a:endParaRPr lang="zh-CN" altLang="en-US" sz="2400" dirty="0">
              <a:solidFill>
                <a:srgbClr val="080808"/>
              </a:solidFill>
              <a:latin typeface="楷体" panose="02010609060101010101" pitchFamily="49" charset="-122"/>
              <a:ea typeface="楷体" panose="02010609060101010101" pitchFamily="49" charset="-122"/>
            </a:endParaRPr>
          </a:p>
        </p:txBody>
      </p:sp>
      <p:grpSp>
        <p:nvGrpSpPr>
          <p:cNvPr id="10" name="组合 9"/>
          <p:cNvGrpSpPr/>
          <p:nvPr/>
        </p:nvGrpSpPr>
        <p:grpSpPr>
          <a:xfrm>
            <a:off x="2285628" y="3846897"/>
            <a:ext cx="5256584" cy="2332856"/>
            <a:chOff x="0" y="-58922"/>
            <a:chExt cx="4510480" cy="2070653"/>
          </a:xfrm>
        </p:grpSpPr>
        <p:sp>
          <p:nvSpPr>
            <p:cNvPr id="11" name="矩形 10"/>
            <p:cNvSpPr/>
            <p:nvPr/>
          </p:nvSpPr>
          <p:spPr>
            <a:xfrm>
              <a:off x="0" y="482804"/>
              <a:ext cx="3869741" cy="1528927"/>
            </a:xfrm>
            <a:prstGeom prst="rect">
              <a:avLst/>
            </a:prstGeom>
            <a:blipFill>
              <a:blip r:embed="rId6"/>
              <a:tile tx="0" ty="0" sx="100000" sy="100000" flip="none" algn="tl"/>
            </a:bli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2" name="文本框 2"/>
            <p:cNvSpPr txBox="1">
              <a:spLocks noChangeArrowheads="1"/>
            </p:cNvSpPr>
            <p:nvPr/>
          </p:nvSpPr>
          <p:spPr bwMode="auto">
            <a:xfrm>
              <a:off x="1594714" y="-58922"/>
              <a:ext cx="680146" cy="32957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2"/>
            <p:cNvSpPr txBox="1">
              <a:spLocks noChangeArrowheads="1"/>
            </p:cNvSpPr>
            <p:nvPr/>
          </p:nvSpPr>
          <p:spPr bwMode="auto">
            <a:xfrm>
              <a:off x="4001413" y="1025509"/>
              <a:ext cx="509067" cy="32957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右大括号 13"/>
            <p:cNvSpPr/>
            <p:nvPr/>
          </p:nvSpPr>
          <p:spPr>
            <a:xfrm rot="16200000">
              <a:off x="1843430" y="-1565452"/>
              <a:ext cx="174625" cy="384683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5" name="右大括号 14"/>
            <p:cNvSpPr/>
            <p:nvPr/>
          </p:nvSpPr>
          <p:spPr>
            <a:xfrm>
              <a:off x="3913632" y="482804"/>
              <a:ext cx="153619" cy="152844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190596" y="1133521"/>
            <a:ext cx="864096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第一步，先找出递归出口，对于这个问题最容易处理的情况是，一条边的长度是另外一条边的整数倍。即如果一条边是</a:t>
            </a:r>
            <a:r>
              <a:rPr lang="en-US" altLang="zh-CN" sz="2000" dirty="0">
                <a:solidFill>
                  <a:srgbClr val="080808"/>
                </a:solidFill>
                <a:latin typeface="楷体" panose="02010609060101010101" pitchFamily="49" charset="-122"/>
                <a:ea typeface="楷体" panose="02010609060101010101" pitchFamily="49" charset="-122"/>
              </a:rPr>
              <a:t>20m</a:t>
            </a:r>
            <a:r>
              <a:rPr lang="zh-CN" altLang="en-US" sz="2000" dirty="0">
                <a:solidFill>
                  <a:srgbClr val="080808"/>
                </a:solidFill>
                <a:latin typeface="楷体" panose="02010609060101010101" pitchFamily="49" charset="-122"/>
                <a:ea typeface="楷体" panose="02010609060101010101" pitchFamily="49" charset="-122"/>
              </a:rPr>
              <a:t>，另外一条边是</a:t>
            </a:r>
            <a:r>
              <a:rPr lang="en-US" altLang="zh-CN" sz="2000" dirty="0">
                <a:solidFill>
                  <a:srgbClr val="080808"/>
                </a:solidFill>
                <a:latin typeface="楷体" panose="02010609060101010101" pitchFamily="49" charset="-122"/>
                <a:ea typeface="楷体" panose="02010609060101010101" pitchFamily="49" charset="-122"/>
              </a:rPr>
              <a:t>10m</a:t>
            </a:r>
            <a:r>
              <a:rPr lang="zh-CN" altLang="en-US" sz="2000" dirty="0">
                <a:solidFill>
                  <a:srgbClr val="080808"/>
                </a:solidFill>
                <a:latin typeface="楷体" panose="02010609060101010101" pitchFamily="49" charset="-122"/>
                <a:ea typeface="楷体" panose="02010609060101010101" pitchFamily="49" charset="-122"/>
              </a:rPr>
              <a:t>，就能直接将布分成两块，最大方块是</a:t>
            </a:r>
            <a:r>
              <a:rPr lang="en-US" altLang="zh-CN" sz="2000" dirty="0">
                <a:solidFill>
                  <a:srgbClr val="080808"/>
                </a:solidFill>
                <a:latin typeface="楷体" panose="02010609060101010101" pitchFamily="49" charset="-122"/>
                <a:ea typeface="楷体" panose="02010609060101010101" pitchFamily="49" charset="-122"/>
              </a:rPr>
              <a:t>10m×10m</a:t>
            </a:r>
            <a:r>
              <a:rPr lang="zh-CN" altLang="en-US" sz="2000" dirty="0">
                <a:solidFill>
                  <a:srgbClr val="080808"/>
                </a:solidFill>
                <a:latin typeface="楷体" panose="02010609060101010101" pitchFamily="49" charset="-122"/>
                <a:ea typeface="楷体" panose="02010609060101010101" pitchFamily="49" charset="-122"/>
              </a:rPr>
              <a:t>。</a:t>
            </a:r>
            <a:endParaRPr lang="zh-CN" altLang="en-US" sz="2000" dirty="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第二步，分解问题，找出递归条件。根据分治策略，缩小问题规模。如何缩小问题的规模呢？首先找出这块布可以分出的最大方块，如下</a:t>
            </a:r>
            <a:r>
              <a:rPr lang="zh-CN" altLang="en-US" sz="2000" dirty="0" smtClean="0">
                <a:solidFill>
                  <a:srgbClr val="080808"/>
                </a:solidFill>
                <a:latin typeface="楷体" panose="02010609060101010101" pitchFamily="49" charset="-122"/>
                <a:ea typeface="楷体" panose="02010609060101010101" pitchFamily="49" charset="-122"/>
              </a:rPr>
              <a:t>图所示：</a:t>
            </a:r>
            <a:endParaRPr lang="en-US" altLang="zh-CN" sz="2000" dirty="0" smtClean="0">
              <a:solidFill>
                <a:srgbClr val="080808"/>
              </a:solidFill>
              <a:latin typeface="楷体" panose="02010609060101010101" pitchFamily="49" charset="-122"/>
              <a:ea typeface="楷体" panose="02010609060101010101" pitchFamily="49" charset="-122"/>
            </a:endParaRPr>
          </a:p>
        </p:txBody>
      </p:sp>
      <p:grpSp>
        <p:nvGrpSpPr>
          <p:cNvPr id="6" name="组合 5"/>
          <p:cNvGrpSpPr/>
          <p:nvPr/>
        </p:nvGrpSpPr>
        <p:grpSpPr>
          <a:xfrm>
            <a:off x="2123728" y="3284984"/>
            <a:ext cx="4204334" cy="1817370"/>
            <a:chOff x="0" y="0"/>
            <a:chExt cx="4205960" cy="1818183"/>
          </a:xfrm>
        </p:grpSpPr>
        <p:grpSp>
          <p:nvGrpSpPr>
            <p:cNvPr id="7" name="组合 6"/>
            <p:cNvGrpSpPr/>
            <p:nvPr/>
          </p:nvGrpSpPr>
          <p:grpSpPr>
            <a:xfrm>
              <a:off x="0" y="0"/>
              <a:ext cx="4193514" cy="1817548"/>
              <a:chOff x="0" y="0"/>
              <a:chExt cx="4193514" cy="1817548"/>
            </a:xfrm>
          </p:grpSpPr>
          <p:sp>
            <p:nvSpPr>
              <p:cNvPr id="15" name="文本框 2"/>
              <p:cNvSpPr txBox="1">
                <a:spLocks noChangeArrowheads="1"/>
              </p:cNvSpPr>
              <p:nvPr/>
            </p:nvSpPr>
            <p:spPr bwMode="auto">
              <a:xfrm>
                <a:off x="980236"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2"/>
              <p:cNvSpPr txBox="1">
                <a:spLocks noChangeArrowheads="1"/>
              </p:cNvSpPr>
              <p:nvPr/>
            </p:nvSpPr>
            <p:spPr bwMode="auto">
              <a:xfrm>
                <a:off x="0" y="950976"/>
                <a:ext cx="46418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右大括号 16"/>
              <p:cNvSpPr/>
              <p:nvPr/>
            </p:nvSpPr>
            <p:spPr>
              <a:xfrm rot="16200000">
                <a:off x="1155801" y="-336499"/>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8" name="右大括号 17"/>
              <p:cNvSpPr/>
              <p:nvPr/>
            </p:nvSpPr>
            <p:spPr>
              <a:xfrm flipH="1">
                <a:off x="365760" y="468173"/>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9" name="文本框 2"/>
              <p:cNvSpPr txBox="1">
                <a:spLocks noChangeArrowheads="1"/>
              </p:cNvSpPr>
              <p:nvPr/>
            </p:nvSpPr>
            <p:spPr bwMode="auto">
              <a:xfrm>
                <a:off x="2326233"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右大括号 19"/>
              <p:cNvSpPr/>
              <p:nvPr/>
            </p:nvSpPr>
            <p:spPr>
              <a:xfrm rot="16200000">
                <a:off x="2509113" y="-336499"/>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1" name="文本框 2"/>
              <p:cNvSpPr txBox="1">
                <a:spLocks noChangeArrowheads="1"/>
              </p:cNvSpPr>
              <p:nvPr/>
            </p:nvSpPr>
            <p:spPr bwMode="auto">
              <a:xfrm>
                <a:off x="3401568"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右大括号 21"/>
              <p:cNvSpPr/>
              <p:nvPr/>
            </p:nvSpPr>
            <p:spPr>
              <a:xfrm rot="16200000">
                <a:off x="3642969" y="-117043"/>
                <a:ext cx="183515" cy="9175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grpSp>
          <p:nvGrpSpPr>
            <p:cNvPr id="8" name="组合 7"/>
            <p:cNvGrpSpPr/>
            <p:nvPr/>
          </p:nvGrpSpPr>
          <p:grpSpPr>
            <a:xfrm>
              <a:off x="570585" y="468173"/>
              <a:ext cx="3635375" cy="1350010"/>
              <a:chOff x="570585" y="468173"/>
              <a:chExt cx="3635375" cy="1350010"/>
            </a:xfrm>
          </p:grpSpPr>
          <p:sp>
            <p:nvSpPr>
              <p:cNvPr id="9" name="矩形 8"/>
              <p:cNvSpPr/>
              <p:nvPr/>
            </p:nvSpPr>
            <p:spPr>
              <a:xfrm>
                <a:off x="570585" y="468173"/>
                <a:ext cx="3635375" cy="1350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10" name="直接连接符 9"/>
              <p:cNvCxnSpPr/>
              <p:nvPr/>
            </p:nvCxnSpPr>
            <p:spPr>
              <a:xfrm>
                <a:off x="1923897" y="468173"/>
                <a:ext cx="0" cy="1350010"/>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a:off x="3277209" y="468173"/>
                <a:ext cx="0" cy="1350010"/>
              </a:xfrm>
              <a:prstGeom prst="line">
                <a:avLst/>
              </a:prstGeom>
            </p:spPr>
            <p:style>
              <a:lnRef idx="1">
                <a:schemeClr val="dk1"/>
              </a:lnRef>
              <a:fillRef idx="0">
                <a:schemeClr val="dk1"/>
              </a:fillRef>
              <a:effectRef idx="0">
                <a:schemeClr val="dk1"/>
              </a:effectRef>
              <a:fontRef idx="minor">
                <a:schemeClr val="tx1"/>
              </a:fontRef>
            </p:style>
          </p:cxnSp>
          <p:sp>
            <p:nvSpPr>
              <p:cNvPr id="12" name="文本框 2"/>
              <p:cNvSpPr txBox="1">
                <a:spLocks noChangeArrowheads="1"/>
              </p:cNvSpPr>
              <p:nvPr/>
            </p:nvSpPr>
            <p:spPr bwMode="auto">
              <a:xfrm>
                <a:off x="921715" y="92171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2"/>
              <p:cNvSpPr txBox="1">
                <a:spLocks noChangeArrowheads="1"/>
              </p:cNvSpPr>
              <p:nvPr/>
            </p:nvSpPr>
            <p:spPr bwMode="auto">
              <a:xfrm>
                <a:off x="2326233" y="91440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2"/>
              <p:cNvSpPr txBox="1">
                <a:spLocks noChangeArrowheads="1"/>
              </p:cNvSpPr>
              <p:nvPr/>
            </p:nvSpPr>
            <p:spPr bwMode="auto">
              <a:xfrm>
                <a:off x="3460089" y="91440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sp>
        <p:nvSpPr>
          <p:cNvPr id="23" name="Text Box 4"/>
          <p:cNvSpPr txBox="1">
            <a:spLocks noChangeArrowheads="1"/>
          </p:cNvSpPr>
          <p:nvPr/>
        </p:nvSpPr>
        <p:spPr bwMode="auto">
          <a:xfrm>
            <a:off x="190596" y="5589259"/>
            <a:ext cx="874139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如上图所示，从这块布中分出两个</a:t>
            </a:r>
            <a:r>
              <a:rPr lang="en-US" altLang="zh-CN" sz="2000" dirty="0">
                <a:solidFill>
                  <a:srgbClr val="080808"/>
                </a:solidFill>
                <a:latin typeface="楷体" panose="02010609060101010101" pitchFamily="49" charset="-122"/>
                <a:ea typeface="楷体" panose="02010609060101010101" pitchFamily="49" charset="-122"/>
              </a:rPr>
              <a:t>64m×64m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64m×40m</a:t>
            </a:r>
            <a:r>
              <a:rPr lang="zh-CN" altLang="en-US" sz="2000" dirty="0">
                <a:solidFill>
                  <a:srgbClr val="080808"/>
                </a:solidFill>
                <a:latin typeface="楷体" panose="02010609060101010101" pitchFamily="49" charset="-122"/>
                <a:ea typeface="楷体" panose="02010609060101010101" pitchFamily="49" charset="-122"/>
              </a:rPr>
              <a:t>的布。能不能何对剩余的这块布使用相同的算法呢？现在要解决的问题从划分</a:t>
            </a:r>
            <a:r>
              <a:rPr lang="en-US" altLang="zh-CN" sz="2000" dirty="0">
                <a:solidFill>
                  <a:srgbClr val="080808"/>
                </a:solidFill>
                <a:latin typeface="楷体" panose="02010609060101010101" pitchFamily="49" charset="-122"/>
                <a:ea typeface="楷体" panose="02010609060101010101" pitchFamily="49" charset="-122"/>
              </a:rPr>
              <a:t>168m×64m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64m×40m</a:t>
            </a:r>
            <a:r>
              <a:rPr lang="zh-CN" altLang="en-US" sz="2000" dirty="0">
                <a:solidFill>
                  <a:srgbClr val="080808"/>
                </a:solidFill>
                <a:latin typeface="楷体" panose="02010609060101010101" pitchFamily="49" charset="-122"/>
                <a:ea typeface="楷体" panose="02010609060101010101" pitchFamily="49" charset="-122"/>
              </a:rPr>
              <a:t>的布了。</a:t>
            </a:r>
            <a:endParaRPr lang="zh-CN" altLang="en-US" sz="20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第三步，继续使用上述策略来分解问题，找出当前这块布可以分出的最大方块</a:t>
            </a:r>
            <a:r>
              <a:rPr lang="zh-CN" altLang="en-US" sz="2000" dirty="0" smtClean="0">
                <a:solidFill>
                  <a:srgbClr val="080808"/>
                </a:solidFill>
                <a:latin typeface="楷体" panose="02010609060101010101" pitchFamily="49" charset="-122"/>
                <a:ea typeface="楷体" panose="02010609060101010101" pitchFamily="49" charset="-122"/>
              </a:rPr>
              <a:t>，如下图所示：</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grpSp>
        <p:nvGrpSpPr>
          <p:cNvPr id="23" name="组合 22"/>
          <p:cNvGrpSpPr/>
          <p:nvPr/>
        </p:nvGrpSpPr>
        <p:grpSpPr>
          <a:xfrm>
            <a:off x="2267744" y="1988840"/>
            <a:ext cx="3658963" cy="2033763"/>
            <a:chOff x="0" y="-47326"/>
            <a:chExt cx="2494026" cy="1495329"/>
          </a:xfrm>
        </p:grpSpPr>
        <p:sp>
          <p:nvSpPr>
            <p:cNvPr id="24" name="文本框 2"/>
            <p:cNvSpPr txBox="1">
              <a:spLocks noChangeArrowheads="1"/>
            </p:cNvSpPr>
            <p:nvPr/>
          </p:nvSpPr>
          <p:spPr bwMode="auto">
            <a:xfrm>
              <a:off x="848563" y="-29071"/>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
            <p:cNvSpPr txBox="1">
              <a:spLocks noChangeArrowheads="1"/>
            </p:cNvSpPr>
            <p:nvPr/>
          </p:nvSpPr>
          <p:spPr bwMode="auto">
            <a:xfrm>
              <a:off x="0" y="775411"/>
              <a:ext cx="46418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右大括号 25"/>
            <p:cNvSpPr/>
            <p:nvPr/>
          </p:nvSpPr>
          <p:spPr>
            <a:xfrm rot="16200000">
              <a:off x="1042416" y="-193853"/>
              <a:ext cx="183515" cy="109474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7" name="右大括号 26"/>
            <p:cNvSpPr/>
            <p:nvPr/>
          </p:nvSpPr>
          <p:spPr>
            <a:xfrm flipH="1">
              <a:off x="380390" y="482803"/>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8" name="文本框 2"/>
            <p:cNvSpPr txBox="1">
              <a:spLocks noChangeArrowheads="1"/>
            </p:cNvSpPr>
            <p:nvPr/>
          </p:nvSpPr>
          <p:spPr bwMode="auto">
            <a:xfrm>
              <a:off x="1799539" y="-4732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右大括号 28"/>
            <p:cNvSpPr/>
            <p:nvPr/>
          </p:nvSpPr>
          <p:spPr>
            <a:xfrm rot="16200000">
              <a:off x="1975104" y="-43891"/>
              <a:ext cx="221742"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0" name="矩形 29"/>
            <p:cNvSpPr/>
            <p:nvPr/>
          </p:nvSpPr>
          <p:spPr>
            <a:xfrm>
              <a:off x="585216" y="482803"/>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1" name="直接连接符 30"/>
            <p:cNvCxnSpPr/>
            <p:nvPr/>
          </p:nvCxnSpPr>
          <p:spPr>
            <a:xfrm>
              <a:off x="1682496" y="482803"/>
              <a:ext cx="0" cy="965200"/>
            </a:xfrm>
            <a:prstGeom prst="line">
              <a:avLst/>
            </a:prstGeom>
          </p:spPr>
          <p:style>
            <a:lnRef idx="1">
              <a:schemeClr val="dk1"/>
            </a:lnRef>
            <a:fillRef idx="0">
              <a:schemeClr val="dk1"/>
            </a:fillRef>
            <a:effectRef idx="0">
              <a:schemeClr val="dk1"/>
            </a:effectRef>
            <a:fontRef idx="minor">
              <a:schemeClr val="tx1"/>
            </a:fontRef>
          </p:style>
        </p:cxnSp>
        <p:sp>
          <p:nvSpPr>
            <p:cNvPr id="32" name="文本框 2"/>
            <p:cNvSpPr txBox="1">
              <a:spLocks noChangeArrowheads="1"/>
            </p:cNvSpPr>
            <p:nvPr/>
          </p:nvSpPr>
          <p:spPr bwMode="auto">
            <a:xfrm>
              <a:off x="848563" y="760781"/>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2"/>
            <p:cNvSpPr txBox="1">
              <a:spLocks noChangeArrowheads="1"/>
            </p:cNvSpPr>
            <p:nvPr/>
          </p:nvSpPr>
          <p:spPr bwMode="auto">
            <a:xfrm>
              <a:off x="1799539" y="76809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4" name="Text Box 4"/>
          <p:cNvSpPr txBox="1">
            <a:spLocks noChangeArrowheads="1"/>
          </p:cNvSpPr>
          <p:nvPr/>
        </p:nvSpPr>
        <p:spPr bwMode="auto">
          <a:xfrm>
            <a:off x="354386" y="4581128"/>
            <a:ext cx="813690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如上图所示，从这块布中分出一个</a:t>
            </a:r>
            <a:r>
              <a:rPr lang="en-US" altLang="zh-CN" sz="2000" dirty="0">
                <a:solidFill>
                  <a:srgbClr val="080808"/>
                </a:solidFill>
                <a:latin typeface="楷体" panose="02010609060101010101" pitchFamily="49" charset="-122"/>
                <a:ea typeface="楷体" panose="02010609060101010101" pitchFamily="49" charset="-122"/>
              </a:rPr>
              <a:t>40m×40m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40m×24m</a:t>
            </a:r>
            <a:r>
              <a:rPr lang="zh-CN" altLang="en-US" sz="2000" dirty="0">
                <a:solidFill>
                  <a:srgbClr val="080808"/>
                </a:solidFill>
                <a:latin typeface="楷体" panose="02010609060101010101" pitchFamily="49" charset="-122"/>
                <a:ea typeface="楷体" panose="02010609060101010101" pitchFamily="49" charset="-122"/>
              </a:rPr>
              <a:t>的布。当前要解决的问题有从划分</a:t>
            </a:r>
            <a:r>
              <a:rPr lang="en-US" altLang="zh-CN" sz="2000" dirty="0">
                <a:solidFill>
                  <a:srgbClr val="080808"/>
                </a:solidFill>
                <a:latin typeface="楷体" panose="02010609060101010101" pitchFamily="49" charset="-122"/>
                <a:ea typeface="楷体" panose="02010609060101010101" pitchFamily="49" charset="-122"/>
              </a:rPr>
              <a:t>64m×40m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40m×24m</a:t>
            </a:r>
            <a:r>
              <a:rPr lang="zh-CN" altLang="en-US" sz="2000" dirty="0">
                <a:solidFill>
                  <a:srgbClr val="080808"/>
                </a:solidFill>
                <a:latin typeface="楷体" panose="02010609060101010101" pitchFamily="49" charset="-122"/>
                <a:ea typeface="楷体" panose="02010609060101010101" pitchFamily="49" charset="-122"/>
              </a:rPr>
              <a:t>的布了。</a:t>
            </a:r>
            <a:endParaRPr lang="zh-CN" altLang="en-US" sz="20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第四步，继续使用上述策略来分解问题，找出当前这块布可以分出的最大</a:t>
            </a:r>
            <a:r>
              <a:rPr lang="zh-CN" altLang="en-US" sz="2000" dirty="0" smtClean="0">
                <a:solidFill>
                  <a:srgbClr val="080808"/>
                </a:solidFill>
                <a:latin typeface="楷体" panose="02010609060101010101" pitchFamily="49" charset="-122"/>
                <a:ea typeface="楷体" panose="02010609060101010101" pitchFamily="49" charset="-122"/>
              </a:rPr>
              <a:t>方块，如下图所示：</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p:cNvSpPr txBox="1">
            <a:spLocks noChangeArrowheads="1"/>
          </p:cNvSpPr>
          <p:nvPr/>
        </p:nvSpPr>
        <p:spPr bwMode="auto">
          <a:xfrm>
            <a:off x="399878" y="4778708"/>
            <a:ext cx="813690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如上图所示，从这块布中分出一个</a:t>
            </a:r>
            <a:r>
              <a:rPr lang="en-US" altLang="zh-CN" sz="2000" dirty="0">
                <a:solidFill>
                  <a:srgbClr val="080808"/>
                </a:solidFill>
                <a:latin typeface="楷体" panose="02010609060101010101" pitchFamily="49" charset="-122"/>
                <a:ea typeface="楷体" panose="02010609060101010101" pitchFamily="49" charset="-122"/>
              </a:rPr>
              <a:t>24m×24m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24m×16m</a:t>
            </a:r>
            <a:r>
              <a:rPr lang="zh-CN" altLang="en-US" sz="2000" dirty="0">
                <a:solidFill>
                  <a:srgbClr val="080808"/>
                </a:solidFill>
                <a:latin typeface="楷体" panose="02010609060101010101" pitchFamily="49" charset="-122"/>
                <a:ea typeface="楷体" panose="02010609060101010101" pitchFamily="49" charset="-122"/>
              </a:rPr>
              <a:t>的布。当前要解决的问题有从划分</a:t>
            </a:r>
            <a:r>
              <a:rPr lang="en-US" altLang="zh-CN" sz="2000" dirty="0">
                <a:solidFill>
                  <a:srgbClr val="080808"/>
                </a:solidFill>
                <a:latin typeface="楷体" panose="02010609060101010101" pitchFamily="49" charset="-122"/>
                <a:ea typeface="楷体" panose="02010609060101010101" pitchFamily="49" charset="-122"/>
              </a:rPr>
              <a:t>40m×24m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24m×16m</a:t>
            </a:r>
            <a:r>
              <a:rPr lang="zh-CN" altLang="en-US" sz="2000" dirty="0">
                <a:solidFill>
                  <a:srgbClr val="080808"/>
                </a:solidFill>
                <a:latin typeface="楷体" panose="02010609060101010101" pitchFamily="49" charset="-122"/>
                <a:ea typeface="楷体" panose="02010609060101010101" pitchFamily="49" charset="-122"/>
              </a:rPr>
              <a:t>的布了。</a:t>
            </a:r>
            <a:endParaRPr lang="zh-CN" altLang="en-US" sz="2000" dirty="0">
              <a:solidFill>
                <a:srgbClr val="080808"/>
              </a:solidFill>
              <a:latin typeface="楷体" panose="02010609060101010101" pitchFamily="49" charset="-122"/>
              <a:ea typeface="楷体" panose="02010609060101010101" pitchFamily="49" charset="-122"/>
            </a:endParaRPr>
          </a:p>
        </p:txBody>
      </p:sp>
      <p:grpSp>
        <p:nvGrpSpPr>
          <p:cNvPr id="15" name="组合 14"/>
          <p:cNvGrpSpPr/>
          <p:nvPr/>
        </p:nvGrpSpPr>
        <p:grpSpPr>
          <a:xfrm>
            <a:off x="2483768" y="2441168"/>
            <a:ext cx="3214787" cy="1976228"/>
            <a:chOff x="0" y="0"/>
            <a:chExt cx="2494026" cy="1472337"/>
          </a:xfrm>
        </p:grpSpPr>
        <p:sp>
          <p:nvSpPr>
            <p:cNvPr id="16" name="文本框 2"/>
            <p:cNvSpPr txBox="1">
              <a:spLocks noChangeArrowheads="1"/>
            </p:cNvSpPr>
            <p:nvPr/>
          </p:nvSpPr>
          <p:spPr bwMode="auto">
            <a:xfrm>
              <a:off x="848346" y="0"/>
              <a:ext cx="620395" cy="37189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文本框 2"/>
            <p:cNvSpPr txBox="1">
              <a:spLocks noChangeArrowheads="1"/>
            </p:cNvSpPr>
            <p:nvPr/>
          </p:nvSpPr>
          <p:spPr bwMode="auto">
            <a:xfrm>
              <a:off x="0" y="775949"/>
              <a:ext cx="464185" cy="348149"/>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右大括号 17"/>
            <p:cNvSpPr/>
            <p:nvPr/>
          </p:nvSpPr>
          <p:spPr>
            <a:xfrm rot="16200000">
              <a:off x="1042416" y="-169519"/>
              <a:ext cx="183515" cy="109474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9" name="右大括号 18"/>
            <p:cNvSpPr/>
            <p:nvPr/>
          </p:nvSpPr>
          <p:spPr>
            <a:xfrm flipH="1">
              <a:off x="380390" y="507137"/>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0" name="文本框 2"/>
            <p:cNvSpPr txBox="1">
              <a:spLocks noChangeArrowheads="1"/>
            </p:cNvSpPr>
            <p:nvPr/>
          </p:nvSpPr>
          <p:spPr bwMode="auto">
            <a:xfrm>
              <a:off x="1799077" y="8509"/>
              <a:ext cx="620395" cy="3554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右大括号 20"/>
            <p:cNvSpPr/>
            <p:nvPr/>
          </p:nvSpPr>
          <p:spPr>
            <a:xfrm rot="16200000">
              <a:off x="1975104" y="-19557"/>
              <a:ext cx="221742"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2" name="矩形 21"/>
            <p:cNvSpPr/>
            <p:nvPr/>
          </p:nvSpPr>
          <p:spPr>
            <a:xfrm>
              <a:off x="585216" y="507137"/>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5" name="直接连接符 34"/>
            <p:cNvCxnSpPr/>
            <p:nvPr/>
          </p:nvCxnSpPr>
          <p:spPr>
            <a:xfrm>
              <a:off x="1682496" y="507137"/>
              <a:ext cx="0" cy="965200"/>
            </a:xfrm>
            <a:prstGeom prst="line">
              <a:avLst/>
            </a:prstGeom>
          </p:spPr>
          <p:style>
            <a:lnRef idx="1">
              <a:schemeClr val="dk1"/>
            </a:lnRef>
            <a:fillRef idx="0">
              <a:schemeClr val="dk1"/>
            </a:fillRef>
            <a:effectRef idx="0">
              <a:schemeClr val="dk1"/>
            </a:effectRef>
            <a:fontRef idx="minor">
              <a:schemeClr val="tx1"/>
            </a:fontRef>
          </p:style>
        </p:cxnSp>
        <p:sp>
          <p:nvSpPr>
            <p:cNvPr id="36" name="文本框 2"/>
            <p:cNvSpPr txBox="1">
              <a:spLocks noChangeArrowheads="1"/>
            </p:cNvSpPr>
            <p:nvPr/>
          </p:nvSpPr>
          <p:spPr bwMode="auto">
            <a:xfrm>
              <a:off x="848346" y="785057"/>
              <a:ext cx="620395" cy="36277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文本框 2"/>
            <p:cNvSpPr txBox="1">
              <a:spLocks noChangeArrowheads="1"/>
            </p:cNvSpPr>
            <p:nvPr/>
          </p:nvSpPr>
          <p:spPr bwMode="auto">
            <a:xfrm>
              <a:off x="1799077" y="792372"/>
              <a:ext cx="620395" cy="355549"/>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第五步，继续使用上述策略来分解问题，找出当前这块布可以分出的最大方块：</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p:cNvSpPr txBox="1">
            <a:spLocks noChangeArrowheads="1"/>
          </p:cNvSpPr>
          <p:nvPr/>
        </p:nvSpPr>
        <p:spPr bwMode="auto">
          <a:xfrm>
            <a:off x="399878" y="4778708"/>
            <a:ext cx="813690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如上图所示，从这块布中分出一个</a:t>
            </a:r>
            <a:r>
              <a:rPr lang="en-US" altLang="zh-CN" sz="2000" dirty="0">
                <a:solidFill>
                  <a:srgbClr val="080808"/>
                </a:solidFill>
                <a:latin typeface="楷体" panose="02010609060101010101" pitchFamily="49" charset="-122"/>
                <a:ea typeface="楷体" panose="02010609060101010101" pitchFamily="49" charset="-122"/>
              </a:rPr>
              <a:t>16m×16m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16m×8m</a:t>
            </a:r>
            <a:r>
              <a:rPr lang="zh-CN" altLang="en-US" sz="2000" dirty="0">
                <a:solidFill>
                  <a:srgbClr val="080808"/>
                </a:solidFill>
                <a:latin typeface="楷体" panose="02010609060101010101" pitchFamily="49" charset="-122"/>
                <a:ea typeface="楷体" panose="02010609060101010101" pitchFamily="49" charset="-122"/>
              </a:rPr>
              <a:t>的布。当前要解决的问题有从划分</a:t>
            </a:r>
            <a:r>
              <a:rPr lang="en-US" altLang="zh-CN" sz="2000" dirty="0">
                <a:solidFill>
                  <a:srgbClr val="080808"/>
                </a:solidFill>
                <a:latin typeface="楷体" panose="02010609060101010101" pitchFamily="49" charset="-122"/>
                <a:ea typeface="楷体" panose="02010609060101010101" pitchFamily="49" charset="-122"/>
              </a:rPr>
              <a:t>16m×16m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16m×8m</a:t>
            </a:r>
            <a:r>
              <a:rPr lang="zh-CN" altLang="en-US" sz="2000" dirty="0">
                <a:solidFill>
                  <a:srgbClr val="080808"/>
                </a:solidFill>
                <a:latin typeface="楷体" panose="02010609060101010101" pitchFamily="49" charset="-122"/>
                <a:ea typeface="楷体" panose="02010609060101010101" pitchFamily="49" charset="-122"/>
              </a:rPr>
              <a:t>的布了。</a:t>
            </a:r>
            <a:endParaRPr lang="zh-CN" altLang="en-US" sz="2000" dirty="0">
              <a:solidFill>
                <a:srgbClr val="080808"/>
              </a:solidFill>
              <a:latin typeface="楷体" panose="02010609060101010101" pitchFamily="49" charset="-122"/>
              <a:ea typeface="楷体" panose="02010609060101010101" pitchFamily="49" charset="-122"/>
            </a:endParaRPr>
          </a:p>
        </p:txBody>
      </p:sp>
      <p:grpSp>
        <p:nvGrpSpPr>
          <p:cNvPr id="23" name="组合 22"/>
          <p:cNvGrpSpPr/>
          <p:nvPr/>
        </p:nvGrpSpPr>
        <p:grpSpPr>
          <a:xfrm>
            <a:off x="3442806" y="2338963"/>
            <a:ext cx="2051048" cy="1497331"/>
            <a:chOff x="-39740" y="88830"/>
            <a:chExt cx="2625876" cy="1420445"/>
          </a:xfrm>
        </p:grpSpPr>
        <p:sp>
          <p:nvSpPr>
            <p:cNvPr id="24" name="文本框 2"/>
            <p:cNvSpPr txBox="1">
              <a:spLocks noChangeArrowheads="1"/>
            </p:cNvSpPr>
            <p:nvPr/>
          </p:nvSpPr>
          <p:spPr bwMode="auto">
            <a:xfrm>
              <a:off x="940456" y="100392"/>
              <a:ext cx="620395" cy="371893"/>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
            <p:cNvSpPr txBox="1">
              <a:spLocks noChangeArrowheads="1"/>
            </p:cNvSpPr>
            <p:nvPr/>
          </p:nvSpPr>
          <p:spPr bwMode="auto">
            <a:xfrm>
              <a:off x="-39740" y="833826"/>
              <a:ext cx="655896" cy="4075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右大括号 25"/>
            <p:cNvSpPr/>
            <p:nvPr/>
          </p:nvSpPr>
          <p:spPr>
            <a:xfrm rot="16200000">
              <a:off x="1162504" y="-105557"/>
              <a:ext cx="128514" cy="109569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7" name="右大括号 26"/>
            <p:cNvSpPr/>
            <p:nvPr/>
          </p:nvSpPr>
          <p:spPr>
            <a:xfrm flipH="1">
              <a:off x="472500" y="544075"/>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8" name="文本框 2"/>
            <p:cNvSpPr txBox="1">
              <a:spLocks noChangeArrowheads="1"/>
            </p:cNvSpPr>
            <p:nvPr/>
          </p:nvSpPr>
          <p:spPr bwMode="auto">
            <a:xfrm>
              <a:off x="1891187" y="88830"/>
              <a:ext cx="620394" cy="3554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右大括号 28"/>
            <p:cNvSpPr/>
            <p:nvPr/>
          </p:nvSpPr>
          <p:spPr>
            <a:xfrm rot="16200000">
              <a:off x="2085514" y="35682"/>
              <a:ext cx="185140"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0" name="矩形 29"/>
            <p:cNvSpPr/>
            <p:nvPr/>
          </p:nvSpPr>
          <p:spPr>
            <a:xfrm>
              <a:off x="677326" y="544075"/>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1" name="直接连接符 30"/>
            <p:cNvCxnSpPr/>
            <p:nvPr/>
          </p:nvCxnSpPr>
          <p:spPr>
            <a:xfrm>
              <a:off x="1774606" y="544075"/>
              <a:ext cx="0" cy="965200"/>
            </a:xfrm>
            <a:prstGeom prst="line">
              <a:avLst/>
            </a:prstGeom>
          </p:spPr>
          <p:style>
            <a:lnRef idx="1">
              <a:schemeClr val="dk1"/>
            </a:lnRef>
            <a:fillRef idx="0">
              <a:schemeClr val="dk1"/>
            </a:fillRef>
            <a:effectRef idx="0">
              <a:schemeClr val="dk1"/>
            </a:effectRef>
            <a:fontRef idx="minor">
              <a:schemeClr val="tx1"/>
            </a:fontRef>
          </p:style>
        </p:cxnSp>
        <p:sp>
          <p:nvSpPr>
            <p:cNvPr id="32" name="文本框 2"/>
            <p:cNvSpPr txBox="1">
              <a:spLocks noChangeArrowheads="1"/>
            </p:cNvSpPr>
            <p:nvPr/>
          </p:nvSpPr>
          <p:spPr bwMode="auto">
            <a:xfrm>
              <a:off x="940456" y="833936"/>
              <a:ext cx="620394" cy="441467"/>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2"/>
            <p:cNvSpPr txBox="1">
              <a:spLocks noChangeArrowheads="1"/>
            </p:cNvSpPr>
            <p:nvPr/>
          </p:nvSpPr>
          <p:spPr bwMode="auto">
            <a:xfrm>
              <a:off x="1890851" y="825782"/>
              <a:ext cx="620394" cy="443597"/>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而</a:t>
            </a:r>
            <a:r>
              <a:rPr lang="en-US" altLang="zh-CN" sz="2000" dirty="0">
                <a:solidFill>
                  <a:srgbClr val="080808"/>
                </a:solidFill>
                <a:latin typeface="楷体" panose="02010609060101010101" pitchFamily="49" charset="-122"/>
                <a:ea typeface="楷体" panose="02010609060101010101" pitchFamily="49" charset="-122"/>
              </a:rPr>
              <a:t>16m×8m</a:t>
            </a:r>
            <a:r>
              <a:rPr lang="zh-CN" altLang="en-US" sz="2000" dirty="0">
                <a:solidFill>
                  <a:srgbClr val="080808"/>
                </a:solidFill>
                <a:latin typeface="楷体" panose="02010609060101010101" pitchFamily="49" charset="-122"/>
                <a:ea typeface="楷体" panose="02010609060101010101" pitchFamily="49" charset="-122"/>
              </a:rPr>
              <a:t>满足递归出口的条件，因为</a:t>
            </a:r>
            <a:r>
              <a:rPr lang="en-US" altLang="zh-CN" sz="2000" dirty="0">
                <a:solidFill>
                  <a:srgbClr val="080808"/>
                </a:solidFill>
                <a:latin typeface="楷体" panose="02010609060101010101" pitchFamily="49" charset="-122"/>
                <a:ea typeface="楷体" panose="02010609060101010101" pitchFamily="49" charset="-122"/>
              </a:rPr>
              <a:t>16</a:t>
            </a:r>
            <a:r>
              <a:rPr lang="zh-CN" altLang="en-US" sz="2000" dirty="0">
                <a:solidFill>
                  <a:srgbClr val="080808"/>
                </a:solidFill>
                <a:latin typeface="楷体" panose="02010609060101010101" pitchFamily="49" charset="-122"/>
                <a:ea typeface="楷体" panose="02010609060101010101" pitchFamily="49" charset="-122"/>
              </a:rPr>
              <a:t>是</a:t>
            </a:r>
            <a:r>
              <a:rPr lang="en-US" altLang="zh-CN" sz="2000" dirty="0">
                <a:solidFill>
                  <a:srgbClr val="080808"/>
                </a:solidFill>
                <a:latin typeface="楷体" panose="02010609060101010101" pitchFamily="49" charset="-122"/>
                <a:ea typeface="楷体" panose="02010609060101010101" pitchFamily="49" charset="-122"/>
              </a:rPr>
              <a:t>8</a:t>
            </a:r>
            <a:r>
              <a:rPr lang="zh-CN" altLang="en-US" sz="2000" dirty="0">
                <a:solidFill>
                  <a:srgbClr val="080808"/>
                </a:solidFill>
                <a:latin typeface="楷体" panose="02010609060101010101" pitchFamily="49" charset="-122"/>
                <a:ea typeface="楷体" panose="02010609060101010101" pitchFamily="49" charset="-122"/>
              </a:rPr>
              <a:t>的整数倍。因此接下来只需将将这块布分成两个</a:t>
            </a:r>
            <a:r>
              <a:rPr lang="en-US" altLang="zh-CN" sz="2000" dirty="0">
                <a:solidFill>
                  <a:srgbClr val="080808"/>
                </a:solidFill>
                <a:latin typeface="楷体" panose="02010609060101010101" pitchFamily="49" charset="-122"/>
                <a:ea typeface="楷体" panose="02010609060101010101" pitchFamily="49" charset="-122"/>
              </a:rPr>
              <a:t>8m×8m</a:t>
            </a:r>
            <a:r>
              <a:rPr lang="zh-CN" altLang="en-US" sz="2000" dirty="0">
                <a:solidFill>
                  <a:srgbClr val="080808"/>
                </a:solidFill>
                <a:latin typeface="楷体" panose="02010609060101010101" pitchFamily="49" charset="-122"/>
                <a:ea typeface="楷体" panose="02010609060101010101" pitchFamily="49" charset="-122"/>
              </a:rPr>
              <a:t>方块即可，如下</a:t>
            </a:r>
            <a:r>
              <a:rPr lang="zh-CN" altLang="en-US" sz="2000" dirty="0" smtClean="0">
                <a:solidFill>
                  <a:srgbClr val="080808"/>
                </a:solidFill>
                <a:latin typeface="楷体" panose="02010609060101010101" pitchFamily="49" charset="-122"/>
                <a:ea typeface="楷体" panose="02010609060101010101" pitchFamily="49" charset="-122"/>
              </a:rPr>
              <a:t>图所</a:t>
            </a:r>
            <a:r>
              <a:rPr lang="zh-CN" altLang="en-US" sz="2000" dirty="0">
                <a:solidFill>
                  <a:srgbClr val="080808"/>
                </a:solidFill>
                <a:latin typeface="楷体" panose="02010609060101010101" pitchFamily="49" charset="-122"/>
                <a:ea typeface="楷体" panose="02010609060101010101" pitchFamily="49" charset="-122"/>
              </a:rPr>
              <a:t>示：</a:t>
            </a: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p:cNvSpPr txBox="1">
            <a:spLocks noChangeArrowheads="1"/>
          </p:cNvSpPr>
          <p:nvPr/>
        </p:nvSpPr>
        <p:spPr bwMode="auto">
          <a:xfrm>
            <a:off x="399878" y="4778708"/>
            <a:ext cx="813690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由此划分完成，将不剩下任何布了，该问题的解是对于</a:t>
            </a:r>
            <a:r>
              <a:rPr lang="en-US" altLang="zh-CN" sz="2000" dirty="0">
                <a:solidFill>
                  <a:srgbClr val="080808"/>
                </a:solidFill>
                <a:latin typeface="楷体" panose="02010609060101010101" pitchFamily="49" charset="-122"/>
                <a:ea typeface="楷体" panose="02010609060101010101" pitchFamily="49" charset="-122"/>
              </a:rPr>
              <a:t>168m×64m</a:t>
            </a:r>
            <a:r>
              <a:rPr lang="zh-CN" altLang="en-US" sz="2000" dirty="0">
                <a:solidFill>
                  <a:srgbClr val="080808"/>
                </a:solidFill>
                <a:latin typeface="楷体" panose="02010609060101010101" pitchFamily="49" charset="-122"/>
                <a:ea typeface="楷体" panose="02010609060101010101" pitchFamily="49" charset="-122"/>
              </a:rPr>
              <a:t>的布，均匀划分方块的所得最大方块尺寸是</a:t>
            </a:r>
            <a:r>
              <a:rPr lang="en-US" altLang="zh-CN" sz="2000" dirty="0">
                <a:solidFill>
                  <a:srgbClr val="080808"/>
                </a:solidFill>
                <a:latin typeface="楷体" panose="02010609060101010101" pitchFamily="49" charset="-122"/>
                <a:ea typeface="楷体" panose="02010609060101010101" pitchFamily="49" charset="-122"/>
              </a:rPr>
              <a:t>8 m× 8m</a:t>
            </a:r>
            <a:r>
              <a:rPr lang="zh-CN" altLang="en-US" sz="2000" dirty="0">
                <a:solidFill>
                  <a:srgbClr val="080808"/>
                </a:solidFill>
                <a:latin typeface="楷体" panose="02010609060101010101" pitchFamily="49" charset="-122"/>
                <a:ea typeface="楷体" panose="02010609060101010101" pitchFamily="49" charset="-122"/>
              </a:rPr>
              <a:t>。</a:t>
            </a:r>
            <a:endParaRPr lang="zh-CN" altLang="en-US" sz="2000" dirty="0">
              <a:solidFill>
                <a:srgbClr val="080808"/>
              </a:solidFill>
              <a:latin typeface="楷体" panose="02010609060101010101" pitchFamily="49" charset="-122"/>
              <a:ea typeface="楷体" panose="02010609060101010101" pitchFamily="49" charset="-122"/>
            </a:endParaRPr>
          </a:p>
        </p:txBody>
      </p:sp>
      <p:grpSp>
        <p:nvGrpSpPr>
          <p:cNvPr id="16" name="组合 15"/>
          <p:cNvGrpSpPr/>
          <p:nvPr/>
        </p:nvGrpSpPr>
        <p:grpSpPr>
          <a:xfrm>
            <a:off x="3275856" y="2492896"/>
            <a:ext cx="2519978" cy="1456234"/>
            <a:chOff x="0" y="0"/>
            <a:chExt cx="2161737" cy="1185290"/>
          </a:xfrm>
        </p:grpSpPr>
        <p:grpSp>
          <p:nvGrpSpPr>
            <p:cNvPr id="17" name="组合 16"/>
            <p:cNvGrpSpPr/>
            <p:nvPr/>
          </p:nvGrpSpPr>
          <p:grpSpPr>
            <a:xfrm>
              <a:off x="0" y="0"/>
              <a:ext cx="2150110" cy="1184910"/>
              <a:chOff x="0" y="0"/>
              <a:chExt cx="2150110" cy="1184910"/>
            </a:xfrm>
          </p:grpSpPr>
          <p:sp>
            <p:nvSpPr>
              <p:cNvPr id="35" name="文本框 2"/>
              <p:cNvSpPr txBox="1">
                <a:spLocks noChangeArrowheads="1"/>
              </p:cNvSpPr>
              <p:nvPr/>
            </p:nvSpPr>
            <p:spPr bwMode="auto">
              <a:xfrm>
                <a:off x="730250" y="0"/>
                <a:ext cx="544195" cy="29337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文本框 2"/>
              <p:cNvSpPr txBox="1">
                <a:spLocks noChangeArrowheads="1"/>
              </p:cNvSpPr>
              <p:nvPr/>
            </p:nvSpPr>
            <p:spPr bwMode="auto">
              <a:xfrm>
                <a:off x="0" y="590550"/>
                <a:ext cx="575310" cy="32131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右大括号 36"/>
              <p:cNvSpPr/>
              <p:nvPr/>
            </p:nvSpPr>
            <p:spPr>
              <a:xfrm rot="16200000">
                <a:off x="914400" y="-69850"/>
                <a:ext cx="115570" cy="78105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8" name="右大括号 37"/>
              <p:cNvSpPr/>
              <p:nvPr/>
            </p:nvSpPr>
            <p:spPr>
              <a:xfrm flipH="1">
                <a:off x="431800" y="393700"/>
                <a:ext cx="124460" cy="79121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9" name="文本框 2"/>
              <p:cNvSpPr txBox="1">
                <a:spLocks noChangeArrowheads="1"/>
              </p:cNvSpPr>
              <p:nvPr/>
            </p:nvSpPr>
            <p:spPr bwMode="auto">
              <a:xfrm>
                <a:off x="1504950" y="0"/>
                <a:ext cx="544195" cy="311785"/>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 name="右大括号 39"/>
              <p:cNvSpPr/>
              <p:nvPr/>
            </p:nvSpPr>
            <p:spPr>
              <a:xfrm rot="16200000">
                <a:off x="1701800" y="-69850"/>
                <a:ext cx="115570" cy="78105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grpSp>
          <p:nvGrpSpPr>
            <p:cNvPr id="18" name="组合 17"/>
            <p:cNvGrpSpPr/>
            <p:nvPr/>
          </p:nvGrpSpPr>
          <p:grpSpPr>
            <a:xfrm>
              <a:off x="577850" y="393700"/>
              <a:ext cx="1583887" cy="791590"/>
              <a:chOff x="577850" y="393700"/>
              <a:chExt cx="1583887" cy="791590"/>
            </a:xfrm>
          </p:grpSpPr>
          <p:sp>
            <p:nvSpPr>
              <p:cNvPr id="19" name="矩形 18"/>
              <p:cNvSpPr/>
              <p:nvPr/>
            </p:nvSpPr>
            <p:spPr>
              <a:xfrm>
                <a:off x="577850" y="393700"/>
                <a:ext cx="1583887" cy="7915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20" name="直接连接符 19"/>
              <p:cNvCxnSpPr/>
              <p:nvPr/>
            </p:nvCxnSpPr>
            <p:spPr>
              <a:xfrm>
                <a:off x="1384300" y="393700"/>
                <a:ext cx="0" cy="791210"/>
              </a:xfrm>
              <a:prstGeom prst="line">
                <a:avLst/>
              </a:prstGeom>
            </p:spPr>
            <p:style>
              <a:lnRef idx="1">
                <a:schemeClr val="dk1"/>
              </a:lnRef>
              <a:fillRef idx="0">
                <a:schemeClr val="dk1"/>
              </a:fillRef>
              <a:effectRef idx="0">
                <a:schemeClr val="dk1"/>
              </a:effectRef>
              <a:fontRef idx="minor">
                <a:schemeClr val="tx1"/>
              </a:fontRef>
            </p:style>
          </p:cxnSp>
          <p:sp>
            <p:nvSpPr>
              <p:cNvPr id="21" name="文本框 2"/>
              <p:cNvSpPr txBox="1">
                <a:spLocks noChangeArrowheads="1"/>
              </p:cNvSpPr>
              <p:nvPr/>
            </p:nvSpPr>
            <p:spPr bwMode="auto">
              <a:xfrm>
                <a:off x="666750" y="584200"/>
                <a:ext cx="665480" cy="34798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文本框 2"/>
              <p:cNvSpPr txBox="1">
                <a:spLocks noChangeArrowheads="1"/>
              </p:cNvSpPr>
              <p:nvPr/>
            </p:nvSpPr>
            <p:spPr bwMode="auto">
              <a:xfrm>
                <a:off x="1422400" y="577850"/>
                <a:ext cx="665480" cy="34798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107504" y="1340768"/>
            <a:ext cx="894892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分治策略就是把一个复杂的问题分解成多个相同或是相似的子问题，这些子问题互相独立且与原问题形式相同，如无直接解的话再把子问题分成更小的子问题</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直到最后得出的子问题可以简单的直接求解为止，原问题的解来源于子问题解的合并。</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分治法的思想主要包括以下三个部分：</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）分：将原问题逐步分解成规模更小的子问题，子问题要与原问题的解发一致；</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）治：将分解出的这些子问题逐个解决，若子问题规模较小且容易解决则直接解，否则递归解决各个子问题；</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）合：将已经得出解的子问题进行合并，最终得出原问题的解。</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177283" y="1340768"/>
            <a:ext cx="8643189"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分治法适用的问题具有以下特征：</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）问题的规模缩小到一定的程度是能够容易求出解的；</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）问题能够分解为若干个规模较小的与原问题一致的子问题；</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）所分解出的子问题的解能够合并得出原问题的解；</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4</a:t>
            </a:r>
            <a:r>
              <a:rPr lang="zh-CN" altLang="en-US" sz="2400" dirty="0">
                <a:solidFill>
                  <a:srgbClr val="080808"/>
                </a:solidFill>
                <a:latin typeface="楷体" panose="02010609060101010101" pitchFamily="49" charset="-122"/>
                <a:ea typeface="楷体" panose="02010609060101010101" pitchFamily="49" charset="-122"/>
              </a:rPr>
              <a:t>）原问题所分解出的各个子问题之间是相互独立的，也就是说子问题之间不包含公共的子问题。</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、基本思想</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快速排序采用的是分治策略：</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）划分：选定第一个记录作为基准值，将整个序列</a:t>
            </a:r>
            <a:r>
              <a:rPr lang="en-US" altLang="zh-CN" sz="2400" dirty="0">
                <a:solidFill>
                  <a:srgbClr val="080808"/>
                </a:solidFill>
                <a:latin typeface="楷体" panose="02010609060101010101" pitchFamily="49" charset="-122"/>
                <a:ea typeface="楷体" panose="02010609060101010101" pitchFamily="49" charset="-122"/>
              </a:rPr>
              <a:t>a1,a2, … , an</a:t>
            </a:r>
            <a:r>
              <a:rPr lang="zh-CN" altLang="en-US" sz="2400" dirty="0">
                <a:solidFill>
                  <a:srgbClr val="080808"/>
                </a:solidFill>
                <a:latin typeface="楷体" panose="02010609060101010101" pitchFamily="49" charset="-122"/>
                <a:ea typeface="楷体" panose="02010609060101010101" pitchFamily="49" charset="-122"/>
              </a:rPr>
              <a:t>，划分成为两个子序列：</a:t>
            </a:r>
            <a:r>
              <a:rPr lang="en-US" altLang="zh-CN" sz="2400" dirty="0">
                <a:solidFill>
                  <a:srgbClr val="080808"/>
                </a:solidFill>
                <a:latin typeface="楷体" panose="02010609060101010101" pitchFamily="49" charset="-122"/>
                <a:ea typeface="楷体" panose="02010609060101010101" pitchFamily="49" charset="-122"/>
              </a:rPr>
              <a:t>a1,a2, … ,ai-1</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ai+1, …, an</a:t>
            </a:r>
            <a:r>
              <a:rPr lang="zh-CN" altLang="en-US" sz="2400" dirty="0">
                <a:solidFill>
                  <a:srgbClr val="080808"/>
                </a:solidFill>
                <a:latin typeface="楷体" panose="02010609060101010101" pitchFamily="49" charset="-122"/>
                <a:ea typeface="楷体" panose="02010609060101010101" pitchFamily="49" charset="-122"/>
              </a:rPr>
              <a:t>，前面的子序列中数据元素的值均小于或等于基准值，后面的子序列中数据元素的值均大于或等于基准值，并把基准值放在这两个子序列的中间</a:t>
            </a:r>
            <a:r>
              <a:rPr lang="en-US" altLang="zh-CN" sz="2400" dirty="0">
                <a:solidFill>
                  <a:srgbClr val="080808"/>
                </a:solidFill>
                <a:latin typeface="楷体" panose="02010609060101010101" pitchFamily="49" charset="-122"/>
                <a:ea typeface="楷体" panose="02010609060101010101" pitchFamily="49" charset="-122"/>
              </a:rPr>
              <a:t>ai</a:t>
            </a:r>
            <a:r>
              <a:rPr lang="zh-CN" altLang="en-US" sz="2400" dirty="0">
                <a:solidFill>
                  <a:srgbClr val="080808"/>
                </a:solidFill>
                <a:latin typeface="楷体" panose="02010609060101010101" pitchFamily="49" charset="-122"/>
                <a:ea typeface="楷体" panose="02010609060101010101" pitchFamily="49" charset="-122"/>
              </a:rPr>
              <a:t>的位置上；</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）求解子问题：若每个子序列内只有一个记录或空，则它是有序的，直接返回；否则递归地求解各个子问题。</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）合并：由于对子序列</a:t>
            </a:r>
            <a:r>
              <a:rPr lang="en-US" altLang="zh-CN" sz="2400" dirty="0">
                <a:solidFill>
                  <a:srgbClr val="080808"/>
                </a:solidFill>
                <a:latin typeface="楷体" panose="02010609060101010101" pitchFamily="49" charset="-122"/>
                <a:ea typeface="楷体" panose="02010609060101010101" pitchFamily="49" charset="-122"/>
              </a:rPr>
              <a:t>a1,a2, … ,ai-1</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ai+1, …, an</a:t>
            </a:r>
            <a:r>
              <a:rPr lang="zh-CN" altLang="en-US" sz="2400" dirty="0">
                <a:solidFill>
                  <a:srgbClr val="080808"/>
                </a:solidFill>
                <a:latin typeface="楷体" panose="02010609060101010101" pitchFamily="49" charset="-122"/>
                <a:ea typeface="楷体" panose="02010609060101010101" pitchFamily="49" charset="-122"/>
              </a:rPr>
              <a:t>的排序是就地进行的，因此合并不需要执行任何操作。</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3" name="矩形 2"/>
          <p:cNvSpPr/>
          <p:nvPr/>
        </p:nvSpPr>
        <p:spPr>
          <a:xfrm>
            <a:off x="395536" y="1052736"/>
            <a:ext cx="2714205" cy="52322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a:solidFill>
                  <a:srgbClr val="080808"/>
                </a:solidFill>
                <a:latin typeface="楷体" panose="02010609060101010101" pitchFamily="49" charset="-122"/>
                <a:ea typeface="楷体" panose="02010609060101010101" pitchFamily="49" charset="-122"/>
              </a:rPr>
              <a:t>1</a:t>
            </a:r>
            <a:r>
              <a:rPr lang="zh-CN" altLang="en-US" sz="2400" smtClean="0">
                <a:solidFill>
                  <a:srgbClr val="080808"/>
                </a:solidFill>
                <a:latin typeface="楷体" panose="02010609060101010101" pitchFamily="49" charset="-122"/>
                <a:ea typeface="楷体" panose="02010609060101010101" pitchFamily="49" charset="-122"/>
              </a:rPr>
              <a:t>、</a:t>
            </a:r>
            <a:r>
              <a:rPr lang="zh-CN" altLang="en-US" sz="2400" smtClean="0">
                <a:solidFill>
                  <a:srgbClr val="080808"/>
                </a:solidFill>
                <a:latin typeface="楷体" panose="02010609060101010101" pitchFamily="49" charset="-122"/>
                <a:ea typeface="楷体" panose="02010609060101010101" pitchFamily="49" charset="-122"/>
              </a:rPr>
              <a:t>加入学习通班级群</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矩形 2"/>
          <p:cNvSpPr/>
          <p:nvPr/>
        </p:nvSpPr>
        <p:spPr>
          <a:xfrm>
            <a:off x="395536" y="1052736"/>
            <a:ext cx="2714205" cy="52322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rotWithShape="1">
          <a:blip r:embed="rId6" cstate="hqprint">
            <a:extLst>
              <a:ext uri="{28A0092B-C50C-407E-A947-70E740481C1C}">
                <a14:useLocalDpi xmlns:a14="http://schemas.microsoft.com/office/drawing/2010/main" val="0"/>
              </a:ext>
            </a:extLst>
          </a:blip>
          <a:srcRect t="25400" b="23053"/>
          <a:stretch>
            <a:fillRect/>
          </a:stretch>
        </p:blipFill>
        <p:spPr>
          <a:xfrm>
            <a:off x="2915816" y="2492896"/>
            <a:ext cx="2550656" cy="2922711"/>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递归</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技术</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95865" y="5229406"/>
            <a:ext cx="836369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递归会让你想到什么？俄罗斯套娃？函数自己调用自己？</a:t>
            </a:r>
            <a:endParaRPr lang="zh-CN" altLang="en-US" sz="2400" dirty="0">
              <a:solidFill>
                <a:srgbClr val="080808"/>
              </a:solidFill>
              <a:uFillTx/>
              <a:latin typeface="Times New Roman" panose="02020603050405020304" pitchFamily="18" charset="0"/>
            </a:endParaRPr>
          </a:p>
        </p:txBody>
      </p:sp>
      <p:sp>
        <p:nvSpPr>
          <p:cNvPr id="2" name="矩形 1"/>
          <p:cNvSpPr/>
          <p:nvPr/>
        </p:nvSpPr>
        <p:spPr>
          <a:xfrm>
            <a:off x="774827" y="1868798"/>
            <a:ext cx="304863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3.1.1 </a:t>
            </a:r>
            <a:r>
              <a:rPr lang="zh-CN" altLang="en-US" sz="2800" b="1" dirty="0" smtClean="0">
                <a:solidFill>
                  <a:srgbClr val="0000FF"/>
                </a:solidFill>
                <a:latin typeface="楷体" panose="02010609060101010101" pitchFamily="49" charset="-122"/>
                <a:ea typeface="楷体" panose="02010609060101010101" pitchFamily="49" charset="-122"/>
              </a:rPr>
              <a:t>什么是</a:t>
            </a:r>
            <a:r>
              <a:rPr lang="zh-CN" altLang="en-US" sz="2800" b="1" dirty="0" smtClean="0">
                <a:solidFill>
                  <a:srgbClr val="0000FF"/>
                </a:solidFill>
                <a:latin typeface="楷体" panose="02010609060101010101" pitchFamily="49" charset="-122"/>
                <a:ea typeface="楷体" panose="02010609060101010101" pitchFamily="49" charset="-122"/>
              </a:rPr>
              <a:t>递归</a:t>
            </a:r>
            <a:endParaRPr lang="zh-CN" altLang="en-US" sz="2800" b="1" dirty="0" smtClean="0">
              <a:solidFill>
                <a:srgbClr val="0000FF"/>
              </a:solidFill>
              <a:latin typeface="楷体" panose="02010609060101010101" pitchFamily="49" charset="-122"/>
              <a:ea typeface="楷体" panose="02010609060101010101" pitchFamily="49" charset="-122"/>
            </a:endParaRPr>
          </a:p>
        </p:txBody>
      </p:sp>
      <p:pic>
        <p:nvPicPr>
          <p:cNvPr id="3" name="图片 2" descr="a1fac421-f953-48f8-820f-e968da422f42"/>
          <p:cNvPicPr>
            <a:picLocks noChangeAspect="1"/>
          </p:cNvPicPr>
          <p:nvPr/>
        </p:nvPicPr>
        <p:blipFill>
          <a:blip r:embed="rId6"/>
          <a:srcRect l="10944" t="10288" r="10249" b="9458"/>
          <a:stretch>
            <a:fillRect/>
          </a:stretch>
        </p:blipFill>
        <p:spPr>
          <a:xfrm>
            <a:off x="1979295" y="2610485"/>
            <a:ext cx="2004695" cy="2041525"/>
          </a:xfrm>
          <a:prstGeom prst="rect">
            <a:avLst/>
          </a:prstGeom>
        </p:spPr>
      </p:pic>
      <p:sp>
        <p:nvSpPr>
          <p:cNvPr id="4" name="矩形 3"/>
          <p:cNvSpPr/>
          <p:nvPr/>
        </p:nvSpPr>
        <p:spPr>
          <a:xfrm>
            <a:off x="5507990" y="3068955"/>
            <a:ext cx="1638300" cy="708660"/>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文本框 4"/>
          <p:cNvSpPr txBox="1"/>
          <p:nvPr/>
        </p:nvSpPr>
        <p:spPr>
          <a:xfrm>
            <a:off x="5724525" y="3233420"/>
            <a:ext cx="1247775" cy="411480"/>
          </a:xfrm>
          <a:prstGeom prst="rect">
            <a:avLst/>
          </a:prstGeom>
          <a:noFill/>
        </p:spPr>
        <p:txBody>
          <a:bodyPr wrap="square" rtlCol="0">
            <a:noAutofit/>
          </a:bodyPr>
          <a:p>
            <a:r>
              <a:rPr lang="zh-CN" altLang="en-US"/>
              <a:t>程序</a:t>
            </a:r>
            <a:r>
              <a:rPr lang="zh-CN" altLang="en-US"/>
              <a:t>函数</a:t>
            </a:r>
            <a:endParaRPr lang="zh-CN" altLang="en-US"/>
          </a:p>
        </p:txBody>
      </p:sp>
      <p:cxnSp>
        <p:nvCxnSpPr>
          <p:cNvPr id="6" name="直接连接符 5"/>
          <p:cNvCxnSpPr>
            <a:stCxn id="4" idx="2"/>
          </p:cNvCxnSpPr>
          <p:nvPr/>
        </p:nvCxnSpPr>
        <p:spPr>
          <a:xfrm>
            <a:off x="6327140" y="3777615"/>
            <a:ext cx="0" cy="44386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7" name="直接连接符 6"/>
          <p:cNvCxnSpPr/>
          <p:nvPr/>
        </p:nvCxnSpPr>
        <p:spPr>
          <a:xfrm flipV="1">
            <a:off x="6332220" y="4221480"/>
            <a:ext cx="104838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8" name="直接连接符 7"/>
          <p:cNvCxnSpPr/>
          <p:nvPr/>
        </p:nvCxnSpPr>
        <p:spPr>
          <a:xfrm>
            <a:off x="7380605" y="2564765"/>
            <a:ext cx="0" cy="165671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0" name="直接连接符 9"/>
          <p:cNvCxnSpPr/>
          <p:nvPr/>
        </p:nvCxnSpPr>
        <p:spPr>
          <a:xfrm flipV="1">
            <a:off x="6343650" y="2579370"/>
            <a:ext cx="104838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1" name="直接箭头连接符 10"/>
          <p:cNvCxnSpPr/>
          <p:nvPr/>
        </p:nvCxnSpPr>
        <p:spPr>
          <a:xfrm>
            <a:off x="6341745" y="2584450"/>
            <a:ext cx="0" cy="41275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sp>
        <p:nvSpPr>
          <p:cNvPr id="12" name="文本框 11"/>
          <p:cNvSpPr txBox="1"/>
          <p:nvPr/>
        </p:nvSpPr>
        <p:spPr>
          <a:xfrm>
            <a:off x="7516495" y="3225165"/>
            <a:ext cx="800100" cy="368300"/>
          </a:xfrm>
          <a:prstGeom prst="rect">
            <a:avLst/>
          </a:prstGeom>
          <a:noFill/>
        </p:spPr>
        <p:txBody>
          <a:bodyPr wrap="square" rtlCol="0">
            <a:spAutoFit/>
          </a:bodyPr>
          <a:p>
            <a:r>
              <a:rPr lang="zh-CN" altLang="en-US"/>
              <a:t>调用</a:t>
            </a:r>
            <a:endParaRPr lang="zh-CN" altLang="en-US"/>
          </a:p>
        </p:txBody>
      </p:sp>
      <p:sp>
        <p:nvSpPr>
          <p:cNvPr id="13" name="Text Box 4"/>
          <p:cNvSpPr txBox="1">
            <a:spLocks noChangeArrowheads="1"/>
          </p:cNvSpPr>
          <p:nvPr/>
        </p:nvSpPr>
        <p:spPr bwMode="auto">
          <a:xfrm>
            <a:off x="522865" y="5913936"/>
            <a:ext cx="836369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递归解决问题具有什么性质？递归函数具有什么特点</a:t>
            </a: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70738" y="836712"/>
            <a:ext cx="7002524" cy="5832648"/>
            <a:chOff x="0" y="0"/>
            <a:chExt cx="3492500" cy="588645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3492500" cy="295910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 y="2959100"/>
              <a:ext cx="3486150" cy="2927350"/>
            </a:xfrm>
            <a:prstGeom prst="rect">
              <a:avLst/>
            </a:prstGeom>
          </p:spPr>
        </p:pic>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1">
            <a:extLst>
              <a:ext uri="{28A0092B-C50C-407E-A947-70E740481C1C}">
                <a14:useLocalDpi xmlns:a14="http://schemas.microsoft.com/office/drawing/2010/main" val="0"/>
              </a:ext>
            </a:extLst>
          </a:blip>
          <a:stretch>
            <a:fillRect/>
          </a:stretch>
        </p:blipFill>
        <p:spPr>
          <a:xfrm>
            <a:off x="1511660" y="2636911"/>
            <a:ext cx="6084676" cy="2415173"/>
          </a:xfrm>
          <a:prstGeom prst="rect">
            <a:avLst/>
          </a:prstGeom>
        </p:spPr>
      </p:pic>
      <p:sp>
        <p:nvSpPr>
          <p:cNvPr id="4" name="Text Box 4"/>
          <p:cNvSpPr txBox="1">
            <a:spLocks noChangeArrowheads="1"/>
          </p:cNvSpPr>
          <p:nvPr/>
        </p:nvSpPr>
        <p:spPr bwMode="auto">
          <a:xfrm>
            <a:off x="195074" y="1124744"/>
            <a:ext cx="89489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如下图所示，对数据序列</a:t>
            </a:r>
            <a:r>
              <a:rPr lang="en-US" altLang="zh-CN" sz="2400" dirty="0">
                <a:solidFill>
                  <a:srgbClr val="080808"/>
                </a:solidFill>
                <a:latin typeface="楷体" panose="02010609060101010101" pitchFamily="49" charset="-122"/>
                <a:ea typeface="楷体" panose="02010609060101010101" pitchFamily="49" charset="-122"/>
              </a:rPr>
              <a:t>{32,15,11,26,53,87,3,61}</a:t>
            </a:r>
            <a:r>
              <a:rPr lang="zh-CN" altLang="en-US" sz="2400" dirty="0">
                <a:solidFill>
                  <a:srgbClr val="080808"/>
                </a:solidFill>
                <a:latin typeface="楷体" panose="02010609060101010101" pitchFamily="49" charset="-122"/>
                <a:ea typeface="楷体" panose="02010609060101010101" pitchFamily="49" charset="-122"/>
              </a:rPr>
              <a:t>进行快速排序，其中有序区用</a:t>
            </a: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括起来。</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980728"/>
            <a:ext cx="8948926"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int Partition (int a[],int </a:t>
            </a:r>
            <a:r>
              <a:rPr lang="en-US" altLang="zh-CN" sz="2400" dirty="0" err="1">
                <a:solidFill>
                  <a:srgbClr val="080808"/>
                </a:solidFill>
                <a:latin typeface="楷体" panose="02010609060101010101" pitchFamily="49" charset="-122"/>
                <a:ea typeface="楷体" panose="02010609060101010101" pitchFamily="49" charset="-122"/>
              </a:rPr>
              <a:t>i,int</a:t>
            </a:r>
            <a:r>
              <a:rPr lang="en-US" altLang="zh-CN" sz="2400" dirty="0">
                <a:solidFill>
                  <a:srgbClr val="080808"/>
                </a:solidFill>
                <a:latin typeface="楷体" panose="02010609060101010101" pitchFamily="49" charset="-122"/>
                <a:ea typeface="楷体" panose="02010609060101010101" pitchFamily="49" charset="-122"/>
              </a:rPr>
              <a:t> j)</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　</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int temp=a[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用待排序数据序列的第</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个记录作为基准值</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while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!=j)	</a:t>
            </a:r>
            <a:r>
              <a:rPr lang="en-US" altLang="zh-CN" sz="2000" dirty="0">
                <a:solidFill>
                  <a:srgbClr val="080808"/>
                </a:solidFill>
                <a:latin typeface="楷体" panose="02010609060101010101" pitchFamily="49" charset="-122"/>
                <a:ea typeface="楷体" panose="02010609060101010101" pitchFamily="49" charset="-122"/>
              </a:rPr>
              <a:t>     //</a:t>
            </a:r>
            <a:r>
              <a:rPr lang="zh-CN" altLang="en-US" sz="2000" dirty="0">
                <a:solidFill>
                  <a:srgbClr val="080808"/>
                </a:solidFill>
                <a:latin typeface="楷体" panose="02010609060101010101" pitchFamily="49" charset="-122"/>
                <a:ea typeface="楷体" panose="02010609060101010101" pitchFamily="49" charset="-122"/>
              </a:rPr>
              <a:t>从序列左右两端交替向中间扫描</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直至</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=j</a:t>
            </a:r>
            <a:r>
              <a:rPr lang="zh-CN" altLang="en-US" sz="2000" dirty="0">
                <a:solidFill>
                  <a:srgbClr val="080808"/>
                </a:solidFill>
                <a:latin typeface="楷体" panose="02010609060101010101" pitchFamily="49" charset="-122"/>
                <a:ea typeface="楷体" panose="02010609060101010101" pitchFamily="49" charset="-122"/>
              </a:rPr>
              <a:t>为止</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while (j&gt;</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&amp;&amp; a[j]&gt;=temp)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j--;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从右向左扫描</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找第</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个关键字小于</a:t>
            </a:r>
            <a:r>
              <a:rPr lang="en-US" altLang="zh-CN" sz="2000" dirty="0">
                <a:solidFill>
                  <a:srgbClr val="080808"/>
                </a:solidFill>
                <a:latin typeface="楷体" panose="02010609060101010101" pitchFamily="49" charset="-122"/>
                <a:ea typeface="楷体" panose="02010609060101010101" pitchFamily="49" charset="-122"/>
              </a:rPr>
              <a:t>temp</a:t>
            </a:r>
            <a:r>
              <a:rPr lang="zh-CN" altLang="en-US" sz="2000" dirty="0">
                <a:solidFill>
                  <a:srgbClr val="080808"/>
                </a:solidFill>
                <a:latin typeface="楷体" panose="02010609060101010101" pitchFamily="49" charset="-122"/>
                <a:ea typeface="楷体" panose="02010609060101010101" pitchFamily="49" charset="-122"/>
              </a:rPr>
              <a:t>的</a:t>
            </a:r>
            <a:r>
              <a:rPr lang="en-US" altLang="zh-CN" sz="2000" dirty="0">
                <a:solidFill>
                  <a:srgbClr val="080808"/>
                </a:solidFill>
                <a:latin typeface="楷体" panose="02010609060101010101" pitchFamily="49" charset="-122"/>
                <a:ea typeface="楷体" panose="02010609060101010101" pitchFamily="49" charset="-122"/>
              </a:rPr>
              <a:t>a[j]</a:t>
            </a:r>
            <a:endParaRPr lang="en-US" altLang="zh-CN"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]=a[j];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将</a:t>
            </a:r>
            <a:r>
              <a:rPr lang="en-US" altLang="zh-CN" sz="2000" dirty="0">
                <a:solidFill>
                  <a:srgbClr val="080808"/>
                </a:solidFill>
                <a:latin typeface="楷体" panose="02010609060101010101" pitchFamily="49" charset="-122"/>
                <a:ea typeface="楷体" panose="02010609060101010101" pitchFamily="49" charset="-122"/>
              </a:rPr>
              <a:t>a[j]</a:t>
            </a:r>
            <a:r>
              <a:rPr lang="zh-CN" altLang="en-US" sz="2000" dirty="0">
                <a:solidFill>
                  <a:srgbClr val="080808"/>
                </a:solidFill>
                <a:latin typeface="楷体" panose="02010609060101010101" pitchFamily="49" charset="-122"/>
                <a:ea typeface="楷体" panose="02010609060101010101" pitchFamily="49" charset="-122"/>
              </a:rPr>
              <a:t>移到</a:t>
            </a:r>
            <a:r>
              <a:rPr lang="en-US" altLang="zh-CN" sz="2000" dirty="0">
                <a:solidFill>
                  <a:srgbClr val="080808"/>
                </a:solidFill>
                <a:latin typeface="楷体" panose="02010609060101010101" pitchFamily="49" charset="-122"/>
                <a:ea typeface="楷体" panose="02010609060101010101" pitchFamily="49" charset="-122"/>
              </a:rPr>
              <a:t>a[</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的位置</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while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&lt;j &amp;&amp; 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]&lt;=temp)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       //</a:t>
            </a:r>
            <a:r>
              <a:rPr lang="zh-CN" altLang="en-US" sz="2000" dirty="0">
                <a:solidFill>
                  <a:srgbClr val="080808"/>
                </a:solidFill>
                <a:latin typeface="楷体" panose="02010609060101010101" pitchFamily="49" charset="-122"/>
                <a:ea typeface="楷体" panose="02010609060101010101" pitchFamily="49" charset="-122"/>
              </a:rPr>
              <a:t>从左向右扫描</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找第</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个关键字大于</a:t>
            </a:r>
            <a:r>
              <a:rPr lang="en-US" altLang="zh-CN" sz="2000" dirty="0">
                <a:solidFill>
                  <a:srgbClr val="080808"/>
                </a:solidFill>
                <a:latin typeface="楷体" panose="02010609060101010101" pitchFamily="49" charset="-122"/>
                <a:ea typeface="楷体" panose="02010609060101010101" pitchFamily="49" charset="-122"/>
              </a:rPr>
              <a:t>temp</a:t>
            </a:r>
            <a:r>
              <a:rPr lang="zh-CN" altLang="en-US" sz="2000" dirty="0">
                <a:solidFill>
                  <a:srgbClr val="080808"/>
                </a:solidFill>
                <a:latin typeface="楷体" panose="02010609060101010101" pitchFamily="49" charset="-122"/>
                <a:ea typeface="楷体" panose="02010609060101010101" pitchFamily="49" charset="-122"/>
              </a:rPr>
              <a:t>的</a:t>
            </a:r>
            <a:r>
              <a:rPr lang="en-US" altLang="zh-CN" sz="2000" dirty="0">
                <a:solidFill>
                  <a:srgbClr val="080808"/>
                </a:solidFill>
                <a:latin typeface="楷体" panose="02010609060101010101" pitchFamily="49" charset="-122"/>
                <a:ea typeface="楷体" panose="02010609060101010101" pitchFamily="49" charset="-122"/>
              </a:rPr>
              <a:t>a[</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a:t>
            </a:r>
            <a:endParaRPr lang="en-US" altLang="zh-CN"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a[j]=a[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将</a:t>
            </a:r>
            <a:r>
              <a:rPr lang="en-US" altLang="zh-CN" sz="2000" dirty="0">
                <a:solidFill>
                  <a:srgbClr val="080808"/>
                </a:solidFill>
                <a:latin typeface="楷体" panose="02010609060101010101" pitchFamily="49" charset="-122"/>
                <a:ea typeface="楷体" panose="02010609060101010101" pitchFamily="49" charset="-122"/>
              </a:rPr>
              <a:t>a[</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移到</a:t>
            </a:r>
            <a:r>
              <a:rPr lang="en-US" altLang="zh-CN" sz="2000" dirty="0">
                <a:solidFill>
                  <a:srgbClr val="080808"/>
                </a:solidFill>
                <a:latin typeface="楷体" panose="02010609060101010101" pitchFamily="49" charset="-122"/>
                <a:ea typeface="楷体" panose="02010609060101010101" pitchFamily="49" charset="-122"/>
              </a:rPr>
              <a:t>a[j]</a:t>
            </a:r>
            <a:r>
              <a:rPr lang="zh-CN" altLang="en-US" sz="2000" dirty="0">
                <a:solidFill>
                  <a:srgbClr val="080808"/>
                </a:solidFill>
                <a:latin typeface="楷体" panose="02010609060101010101" pitchFamily="49" charset="-122"/>
                <a:ea typeface="楷体" panose="02010609060101010101" pitchFamily="49" charset="-122"/>
              </a:rPr>
              <a:t>的位置</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]=temp;</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return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返回基准值的下标</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980728"/>
            <a:ext cx="8948926"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void Quicksort(int a[],int </a:t>
            </a:r>
            <a:r>
              <a:rPr lang="en-US" altLang="zh-CN" sz="2400" dirty="0" err="1">
                <a:solidFill>
                  <a:srgbClr val="080808"/>
                </a:solidFill>
                <a:latin typeface="楷体" panose="02010609060101010101" pitchFamily="49" charset="-122"/>
                <a:ea typeface="楷体" panose="02010609060101010101" pitchFamily="49" charset="-122"/>
              </a:rPr>
              <a:t>s,int</a:t>
            </a:r>
            <a:r>
              <a:rPr lang="en-US" altLang="zh-CN" sz="2400" dirty="0">
                <a:solidFill>
                  <a:srgbClr val="080808"/>
                </a:solidFill>
                <a:latin typeface="楷体" panose="02010609060101010101" pitchFamily="49" charset="-122"/>
                <a:ea typeface="楷体" panose="02010609060101010101" pitchFamily="49" charset="-122"/>
              </a:rPr>
              <a:t> t)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　 </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int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if (s&lt;t)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数据序列中至少存在</a:t>
            </a:r>
            <a:r>
              <a:rPr lang="en-US" altLang="zh-CN" sz="2000" dirty="0">
                <a:solidFill>
                  <a:srgbClr val="080808"/>
                </a:solidFill>
                <a:latin typeface="楷体" panose="02010609060101010101" pitchFamily="49" charset="-122"/>
                <a:ea typeface="楷体" panose="02010609060101010101" pitchFamily="49" charset="-122"/>
              </a:rPr>
              <a:t>2</a:t>
            </a:r>
            <a:r>
              <a:rPr lang="zh-CN" altLang="en-US" sz="2000" dirty="0">
                <a:solidFill>
                  <a:srgbClr val="080808"/>
                </a:solidFill>
                <a:latin typeface="楷体" panose="02010609060101010101" pitchFamily="49" charset="-122"/>
                <a:ea typeface="楷体" panose="02010609060101010101" pitchFamily="49" charset="-122"/>
              </a:rPr>
              <a:t>个元素</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=Partition(</a:t>
            </a:r>
            <a:r>
              <a:rPr lang="en-US" altLang="zh-CN" sz="2400" dirty="0" err="1">
                <a:solidFill>
                  <a:srgbClr val="080808"/>
                </a:solidFill>
                <a:latin typeface="楷体" panose="02010609060101010101" pitchFamily="49" charset="-122"/>
                <a:ea typeface="楷体" panose="02010609060101010101" pitchFamily="49" charset="-122"/>
              </a:rPr>
              <a:t>a,s,t</a:t>
            </a:r>
            <a:r>
              <a:rPr lang="en-US" altLang="zh-CN" sz="2400" dirty="0">
                <a:solidFill>
                  <a:srgbClr val="080808"/>
                </a:solidFill>
                <a:latin typeface="楷体" panose="02010609060101010101" pitchFamily="49" charset="-122"/>
                <a:ea typeface="楷体" panose="02010609060101010101" pitchFamily="49" charset="-122"/>
              </a:rPr>
              <a: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将划分后基准值的下标赋值给</a:t>
            </a:r>
            <a:r>
              <a:rPr lang="en-US" altLang="zh-CN" sz="2000" dirty="0" err="1">
                <a:solidFill>
                  <a:srgbClr val="080808"/>
                </a:solidFill>
                <a:latin typeface="楷体" panose="02010609060101010101" pitchFamily="49" charset="-122"/>
                <a:ea typeface="楷体" panose="02010609060101010101" pitchFamily="49" charset="-122"/>
              </a:rPr>
              <a:t>i</a:t>
            </a:r>
            <a:endParaRPr lang="en-US" altLang="zh-CN"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Quicksort(a,s,i-1);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对左子序列进行递归排序</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Quicksort(a,i+1,t);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对右子序列进行递归排序</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二路归并排序采用的也是分治策略：</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）分解：将待排序序列将整个序列</a:t>
            </a:r>
            <a:r>
              <a:rPr lang="en-US" altLang="zh-CN" sz="2400" dirty="0">
                <a:solidFill>
                  <a:srgbClr val="080808"/>
                </a:solidFill>
                <a:latin typeface="楷体" panose="02010609060101010101" pitchFamily="49" charset="-122"/>
                <a:ea typeface="楷体" panose="02010609060101010101" pitchFamily="49" charset="-122"/>
              </a:rPr>
              <a:t>a1,a2, … , an</a:t>
            </a:r>
            <a:r>
              <a:rPr lang="zh-CN" altLang="en-US" sz="2400" dirty="0">
                <a:solidFill>
                  <a:srgbClr val="080808"/>
                </a:solidFill>
                <a:latin typeface="楷体" panose="02010609060101010101" pitchFamily="49" charset="-122"/>
                <a:ea typeface="楷体" panose="02010609060101010101" pitchFamily="49" charset="-122"/>
              </a:rPr>
              <a:t>划分为两个长度相等的子序列</a:t>
            </a:r>
            <a:r>
              <a:rPr lang="en-US" altLang="zh-CN" sz="2400" dirty="0">
                <a:solidFill>
                  <a:srgbClr val="080808"/>
                </a:solidFill>
                <a:latin typeface="楷体" panose="02010609060101010101" pitchFamily="49" charset="-122"/>
                <a:ea typeface="楷体" panose="02010609060101010101" pitchFamily="49" charset="-122"/>
              </a:rPr>
              <a:t>a1, …, a</a:t>
            </a:r>
            <a:r>
              <a:rPr lang="en-US" altLang="zh-CN" sz="2400" baseline="-25000" dirty="0">
                <a:solidFill>
                  <a:srgbClr val="080808"/>
                </a:solidFill>
                <a:latin typeface="楷体" panose="02010609060101010101" pitchFamily="49" charset="-122"/>
                <a:ea typeface="楷体" panose="02010609060101010101" pitchFamily="49" charset="-122"/>
              </a:rPr>
              <a:t>n+1/2</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a</a:t>
            </a:r>
            <a:r>
              <a:rPr lang="en-US" altLang="zh-CN" sz="2400" baseline="-25000" dirty="0">
                <a:solidFill>
                  <a:srgbClr val="080808"/>
                </a:solidFill>
                <a:latin typeface="楷体" panose="02010609060101010101" pitchFamily="49" charset="-122"/>
                <a:ea typeface="楷体" panose="02010609060101010101" pitchFamily="49" charset="-122"/>
              </a:rPr>
              <a:t>n+1/2</a:t>
            </a:r>
            <a:r>
              <a:rPr lang="zh-CN" altLang="en-US" sz="2400" baseline="-25000" dirty="0">
                <a:solidFill>
                  <a:srgbClr val="080808"/>
                </a:solidFill>
                <a:latin typeface="楷体" panose="02010609060101010101" pitchFamily="49" charset="-122"/>
                <a:ea typeface="楷体" panose="02010609060101010101" pitchFamily="49" charset="-122"/>
              </a:rPr>
              <a:t>＋</a:t>
            </a:r>
            <a:r>
              <a:rPr lang="en-US" altLang="zh-CN" sz="2400" baseline="-25000" dirty="0">
                <a:solidFill>
                  <a:srgbClr val="080808"/>
                </a:solidFill>
                <a:latin typeface="楷体" panose="02010609060101010101" pitchFamily="49" charset="-122"/>
                <a:ea typeface="楷体" panose="02010609060101010101" pitchFamily="49" charset="-122"/>
              </a:rPr>
              <a:t>1</a:t>
            </a:r>
            <a:r>
              <a:rPr lang="en-US" altLang="zh-CN" sz="2400" dirty="0">
                <a:solidFill>
                  <a:srgbClr val="080808"/>
                </a:solidFill>
                <a:latin typeface="楷体" panose="02010609060101010101" pitchFamily="49" charset="-122"/>
                <a:ea typeface="楷体" panose="02010609060101010101" pitchFamily="49" charset="-122"/>
              </a:rPr>
              <a:t>, …, an</a:t>
            </a:r>
            <a:r>
              <a:rPr lang="zh-CN" altLang="en-US" sz="2400" dirty="0">
                <a:solidFill>
                  <a:srgbClr val="080808"/>
                </a:solidFill>
                <a:latin typeface="楷体" panose="02010609060101010101" pitchFamily="49" charset="-122"/>
                <a:ea typeface="楷体" panose="02010609060101010101" pitchFamily="49" charset="-122"/>
              </a:rPr>
              <a:t>；递归地对两个子序列进行继续分解。其终结条件是子序列长度为</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）合并：递归地将两个已排序的两个子序列合并成一个有序子序列。</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二路归并排序的基本思想：首先将序列划分长度相等的两个子序列，如子序列长度为</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，则划分结束，否则继续划分，最终把有</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个待排序的数据序列划分成为</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个长度为</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的有序子序列；然后相邻的子序列两两合并，得到</a:t>
            </a:r>
            <a:r>
              <a:rPr lang="en-US" altLang="zh-CN" sz="2400" dirty="0">
                <a:solidFill>
                  <a:srgbClr val="080808"/>
                </a:solidFill>
                <a:latin typeface="楷体" panose="02010609060101010101" pitchFamily="49" charset="-122"/>
                <a:ea typeface="楷体" panose="02010609060101010101" pitchFamily="49" charset="-122"/>
              </a:rPr>
              <a:t>n/2</a:t>
            </a:r>
            <a:r>
              <a:rPr lang="zh-CN" altLang="en-US" sz="2400" dirty="0">
                <a:solidFill>
                  <a:srgbClr val="080808"/>
                </a:solidFill>
                <a:latin typeface="楷体" panose="02010609060101010101" pitchFamily="49" charset="-122"/>
                <a:ea typeface="楷体" panose="02010609060101010101" pitchFamily="49" charset="-122"/>
              </a:rPr>
              <a:t>个长度为</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的有序子序列，再进行两两合并</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直到得到一个长度为</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的有序序列。</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3" name="矩形 2"/>
          <p:cNvSpPr/>
          <p:nvPr/>
        </p:nvSpPr>
        <p:spPr>
          <a:xfrm>
            <a:off x="251520" y="1052736"/>
            <a:ext cx="3435556" cy="52322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二路归并排序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1">
            <a:extLst>
              <a:ext uri="{28A0092B-C50C-407E-A947-70E740481C1C}">
                <a14:useLocalDpi xmlns:a14="http://schemas.microsoft.com/office/drawing/2010/main" val="0"/>
              </a:ext>
            </a:extLst>
          </a:blip>
          <a:stretch>
            <a:fillRect/>
          </a:stretch>
        </p:blipFill>
        <p:spPr>
          <a:xfrm>
            <a:off x="1979712" y="1484784"/>
            <a:ext cx="5333261" cy="4173314"/>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二分查找采用的是分治策略：</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）分：将待查找数据序列分成两个长度相等的子序列，取中间元素与</a:t>
            </a:r>
            <a:r>
              <a:rPr lang="en-US" altLang="zh-CN" sz="2400" dirty="0">
                <a:solidFill>
                  <a:srgbClr val="080808"/>
                </a:solidFill>
                <a:latin typeface="楷体" panose="02010609060101010101" pitchFamily="49" charset="-122"/>
                <a:ea typeface="楷体" panose="02010609060101010101" pitchFamily="49" charset="-122"/>
              </a:rPr>
              <a:t>key</a:t>
            </a:r>
            <a:r>
              <a:rPr lang="zh-CN" altLang="en-US" sz="2400" dirty="0">
                <a:solidFill>
                  <a:srgbClr val="080808"/>
                </a:solidFill>
                <a:latin typeface="楷体" panose="02010609060101010101" pitchFamily="49" charset="-122"/>
                <a:ea typeface="楷体" panose="02010609060101010101" pitchFamily="49" charset="-122"/>
              </a:rPr>
              <a:t>进行比较；</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）治：如果相等，查找成功，结束查找；如果不相等在子序列中进行递归查找；</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）合：因为实际上并没有把数据序列分开，因此无需进行合并；</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3" name="矩形 2"/>
          <p:cNvSpPr/>
          <p:nvPr/>
        </p:nvSpPr>
        <p:spPr>
          <a:xfrm>
            <a:off x="612196" y="1052736"/>
            <a:ext cx="2714205" cy="52322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3.3.4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980728"/>
            <a:ext cx="8948926"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int </a:t>
            </a:r>
            <a:r>
              <a:rPr lang="en-US" altLang="zh-CN" sz="2400" dirty="0" err="1">
                <a:solidFill>
                  <a:srgbClr val="080808"/>
                </a:solidFill>
                <a:latin typeface="楷体" panose="02010609060101010101" pitchFamily="49" charset="-122"/>
                <a:ea typeface="楷体" panose="02010609060101010101" pitchFamily="49" charset="-122"/>
              </a:rPr>
              <a:t>BSearch</a:t>
            </a:r>
            <a:r>
              <a:rPr lang="en-US" altLang="zh-CN" sz="2400" dirty="0">
                <a:solidFill>
                  <a:srgbClr val="080808"/>
                </a:solidFill>
                <a:latin typeface="楷体" panose="02010609060101010101" pitchFamily="49" charset="-122"/>
                <a:ea typeface="楷体" panose="02010609060101010101" pitchFamily="49" charset="-122"/>
              </a:rPr>
              <a:t>(int a[], int x, int low, int high)</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int mid;</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if(low &gt; high) return -1;	</a:t>
            </a: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查找不成功 </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mid = (low + high) / 2;</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if(x == a[mid])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mid;	              //</a:t>
            </a:r>
            <a:r>
              <a:rPr lang="zh-CN" altLang="en-US" sz="2400" dirty="0">
                <a:solidFill>
                  <a:srgbClr val="080808"/>
                </a:solidFill>
                <a:latin typeface="楷体" panose="02010609060101010101" pitchFamily="49" charset="-122"/>
                <a:ea typeface="楷体" panose="02010609060101010101" pitchFamily="49" charset="-122"/>
              </a:rPr>
              <a:t>查找成功</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else if(x &lt; a[mid])</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a:t>
            </a:r>
            <a:r>
              <a:rPr lang="en-US" altLang="zh-CN" sz="2400" dirty="0" err="1">
                <a:solidFill>
                  <a:srgbClr val="080808"/>
                </a:solidFill>
                <a:latin typeface="楷体" panose="02010609060101010101" pitchFamily="49" charset="-122"/>
                <a:ea typeface="楷体" panose="02010609060101010101" pitchFamily="49" charset="-122"/>
              </a:rPr>
              <a:t>BSearch</a:t>
            </a:r>
            <a:r>
              <a:rPr lang="en-US" altLang="zh-CN" sz="2400" dirty="0">
                <a:solidFill>
                  <a:srgbClr val="080808"/>
                </a:solidFill>
                <a:latin typeface="楷体" panose="02010609060101010101" pitchFamily="49" charset="-122"/>
                <a:ea typeface="楷体" panose="02010609060101010101" pitchFamily="49" charset="-122"/>
              </a:rPr>
              <a:t>(a, x, low, mid-1);	//</a:t>
            </a:r>
            <a:r>
              <a:rPr lang="zh-CN" altLang="en-US" sz="2400" dirty="0">
                <a:solidFill>
                  <a:srgbClr val="080808"/>
                </a:solidFill>
                <a:latin typeface="楷体" panose="02010609060101010101" pitchFamily="49" charset="-122"/>
                <a:ea typeface="楷体" panose="02010609060101010101" pitchFamily="49" charset="-122"/>
              </a:rPr>
              <a:t>在前半区查找</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else</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a:t>
            </a:r>
            <a:r>
              <a:rPr lang="en-US" altLang="zh-CN" sz="2400" dirty="0" err="1">
                <a:solidFill>
                  <a:srgbClr val="080808"/>
                </a:solidFill>
                <a:latin typeface="楷体" panose="02010609060101010101" pitchFamily="49" charset="-122"/>
                <a:ea typeface="楷体" panose="02010609060101010101" pitchFamily="49" charset="-122"/>
              </a:rPr>
              <a:t>BSearch</a:t>
            </a:r>
            <a:r>
              <a:rPr lang="en-US" altLang="zh-CN" sz="2400" dirty="0">
                <a:solidFill>
                  <a:srgbClr val="080808"/>
                </a:solidFill>
                <a:latin typeface="楷体" panose="02010609060101010101" pitchFamily="49" charset="-122"/>
                <a:ea typeface="楷体" panose="02010609060101010101" pitchFamily="49" charset="-122"/>
              </a:rPr>
              <a:t>(a, x, mid+1, high); //</a:t>
            </a:r>
            <a:r>
              <a:rPr lang="zh-CN" altLang="en-US" sz="2400" dirty="0">
                <a:solidFill>
                  <a:srgbClr val="080808"/>
                </a:solidFill>
                <a:latin typeface="楷体" panose="02010609060101010101" pitchFamily="49" charset="-122"/>
                <a:ea typeface="楷体" panose="02010609060101010101" pitchFamily="49" charset="-122"/>
              </a:rPr>
              <a:t>在后半区查找</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4" y="1844824"/>
            <a:ext cx="86042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3.7】</a:t>
            </a:r>
            <a:r>
              <a:rPr lang="zh-CN" altLang="en-US" sz="2400" dirty="0">
                <a:solidFill>
                  <a:srgbClr val="080808"/>
                </a:solidFill>
                <a:latin typeface="楷体" panose="02010609060101010101" pitchFamily="49" charset="-122"/>
                <a:ea typeface="楷体" panose="02010609060101010101" pitchFamily="49" charset="-122"/>
              </a:rPr>
              <a:t>给定若干个整数，要求使用分治算法求出最大值和最小值。</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85020" y="2872456"/>
            <a:ext cx="86042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采用分治策略，当数据序列中只有一个元素或者只有两个元素的情况下最大值与最小值是最容易求解的。于是首先将问题分解，首先将数据序列均分为两个数据序列，如果序列中的元素超过两个的情况，继续将数组分解为两个更小的序列，直到数据序列中只有一个元素或者只有两个元素为止。而后递归解决各子问题，最终得到原问题的解。</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4" name="Text Box 3"/>
          <p:cNvSpPr txBox="1">
            <a:spLocks noChangeArrowheads="1"/>
          </p:cNvSpPr>
          <p:nvPr/>
        </p:nvSpPr>
        <p:spPr bwMode="auto">
          <a:xfrm>
            <a:off x="2083739" y="1065375"/>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分治设计实例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4"/>
          <p:cNvSpPr txBox="1">
            <a:spLocks noChangeArrowheads="1"/>
          </p:cNvSpPr>
          <p:nvPr/>
        </p:nvSpPr>
        <p:spPr bwMode="auto">
          <a:xfrm>
            <a:off x="323528" y="1052736"/>
            <a:ext cx="81724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例</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3.8】</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循环赛日程安排。问题描述：设有</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个选手参加循环赛，请设计一个满足以下要求比赛日程表：</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）每个选手都必须与其它</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个选手比赛一次；</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）每个选手一天只能参赛一次。</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Text Box 4"/>
          <p:cNvSpPr txBox="1">
            <a:spLocks noChangeArrowheads="1"/>
          </p:cNvSpPr>
          <p:nvPr/>
        </p:nvSpPr>
        <p:spPr bwMode="auto">
          <a:xfrm>
            <a:off x="347463" y="3140968"/>
            <a:ext cx="817245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按照</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上面的要求，可以将比赛表设计成一个</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行</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列的二维表，其中第</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行第</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列的元素表示和第</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个选手在第</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天比赛的选手号。采用分治策略，可将所有参加比赛的选手分成两部分，</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个选手的比赛日程表就可以通过</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zh-CN" altLang="en-US" sz="2400" baseline="30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k-1</a:t>
            </a:r>
            <a:r>
              <a:rPr lang="zh-CN" altLang="en-US" sz="2400" baseline="300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个选手的的比赛日程表来决定。递归的执行这样的分割，直到只剩下两个选手，比赛日程表的就可以通过这样的分治策略逐步构建。</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递归</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技术</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225552" y="1557013"/>
            <a:ext cx="590867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3.1.1 </a:t>
            </a:r>
            <a:r>
              <a:rPr lang="zh-CN" altLang="en-US" sz="2800" b="1" dirty="0" smtClean="0">
                <a:solidFill>
                  <a:srgbClr val="0000FF"/>
                </a:solidFill>
                <a:latin typeface="楷体" panose="02010609060101010101" pitchFamily="49" charset="-122"/>
                <a:ea typeface="楷体" panose="02010609060101010101" pitchFamily="49" charset="-122"/>
              </a:rPr>
              <a:t>回顾一下现在计算机硬件</a:t>
            </a:r>
            <a:r>
              <a:rPr lang="zh-CN" altLang="en-US" sz="2800" b="1" dirty="0" smtClean="0">
                <a:solidFill>
                  <a:srgbClr val="0000FF"/>
                </a:solidFill>
                <a:latin typeface="楷体" panose="02010609060101010101" pitchFamily="49" charset="-122"/>
                <a:ea typeface="楷体" panose="02010609060101010101" pitchFamily="49" charset="-122"/>
              </a:rPr>
              <a:t>架构</a:t>
            </a:r>
            <a:endParaRPr lang="zh-CN" altLang="en-US" sz="2800" b="1" dirty="0" smtClean="0">
              <a:solidFill>
                <a:srgbClr val="0000FF"/>
              </a:solidFill>
              <a:latin typeface="楷体" panose="02010609060101010101" pitchFamily="49" charset="-122"/>
              <a:ea typeface="楷体" panose="02010609060101010101" pitchFamily="49" charset="-122"/>
            </a:endParaRPr>
          </a:p>
        </p:txBody>
      </p:sp>
      <p:sp>
        <p:nvSpPr>
          <p:cNvPr id="13" name="Text Box 4"/>
          <p:cNvSpPr txBox="1">
            <a:spLocks noChangeArrowheads="1"/>
          </p:cNvSpPr>
          <p:nvPr/>
        </p:nvSpPr>
        <p:spPr bwMode="auto">
          <a:xfrm>
            <a:off x="2844165" y="6196330"/>
            <a:ext cx="376301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当前计算机硬件</a:t>
            </a:r>
            <a:r>
              <a:rPr lang="zh-CN" altLang="en-US" sz="2400" dirty="0">
                <a:solidFill>
                  <a:srgbClr val="080808"/>
                </a:solidFill>
                <a:uFillTx/>
                <a:latin typeface="Times New Roman" panose="02020603050405020304" pitchFamily="18" charset="0"/>
              </a:rPr>
              <a:t>架构</a:t>
            </a:r>
            <a:endParaRPr lang="zh-CN" altLang="en-US" sz="2400" dirty="0">
              <a:solidFill>
                <a:srgbClr val="080808"/>
              </a:solidFill>
              <a:uFillTx/>
              <a:latin typeface="Times New Roman" panose="02020603050405020304" pitchFamily="18" charset="0"/>
            </a:endParaRPr>
          </a:p>
        </p:txBody>
      </p:sp>
      <p:sp>
        <p:nvSpPr>
          <p:cNvPr id="3" name="矩形 2"/>
          <p:cNvSpPr/>
          <p:nvPr/>
        </p:nvSpPr>
        <p:spPr>
          <a:xfrm>
            <a:off x="1359535" y="2946400"/>
            <a:ext cx="857250" cy="175450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1403985" y="3501390"/>
            <a:ext cx="857885" cy="47561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CPU</a:t>
            </a:r>
            <a:endParaRPr lang="en-US" altLang="zh-CN">
              <a:latin typeface="Times New Roman" panose="02020603050405020304" pitchFamily="18" charset="0"/>
              <a:cs typeface="Times New Roman" panose="02020603050405020304" pitchFamily="18" charset="0"/>
            </a:endParaRPr>
          </a:p>
        </p:txBody>
      </p:sp>
      <p:sp>
        <p:nvSpPr>
          <p:cNvPr id="5" name="右箭头 4"/>
          <p:cNvSpPr/>
          <p:nvPr/>
        </p:nvSpPr>
        <p:spPr>
          <a:xfrm>
            <a:off x="2218055" y="3652520"/>
            <a:ext cx="4824000" cy="360000"/>
          </a:xfrm>
          <a:prstGeom prst="right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左右箭头 5"/>
          <p:cNvSpPr/>
          <p:nvPr/>
        </p:nvSpPr>
        <p:spPr>
          <a:xfrm>
            <a:off x="2213610" y="3025775"/>
            <a:ext cx="4824730" cy="360045"/>
          </a:xfrm>
          <a:prstGeom prst="leftRightArrow">
            <a:avLst/>
          </a:prstGeom>
          <a:solidFill>
            <a:schemeClr val="bg1"/>
          </a:solidFill>
          <a:ln w="12700"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左右箭头 6"/>
          <p:cNvSpPr/>
          <p:nvPr/>
        </p:nvSpPr>
        <p:spPr>
          <a:xfrm>
            <a:off x="2216150" y="4272915"/>
            <a:ext cx="4824730" cy="360045"/>
          </a:xfrm>
          <a:prstGeom prst="leftRightArrow">
            <a:avLst/>
          </a:prstGeom>
          <a:solidFill>
            <a:schemeClr val="tx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矩形 7"/>
          <p:cNvSpPr/>
          <p:nvPr/>
        </p:nvSpPr>
        <p:spPr>
          <a:xfrm>
            <a:off x="2788285" y="2143760"/>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 name="文本框 8"/>
          <p:cNvSpPr txBox="1"/>
          <p:nvPr/>
        </p:nvSpPr>
        <p:spPr>
          <a:xfrm>
            <a:off x="2788285" y="2161540"/>
            <a:ext cx="1388745" cy="345440"/>
          </a:xfrm>
          <a:prstGeom prst="rect">
            <a:avLst/>
          </a:prstGeom>
          <a:noFill/>
        </p:spPr>
        <p:txBody>
          <a:bodyPr wrap="square" rtlCol="0">
            <a:noAutofit/>
          </a:bodyPr>
          <a:p>
            <a:r>
              <a:rPr lang="zh-CN" altLang="en-US"/>
              <a:t>随机存储</a:t>
            </a:r>
            <a:r>
              <a:rPr lang="zh-CN" altLang="en-US"/>
              <a:t>器</a:t>
            </a:r>
            <a:endParaRPr lang="zh-CN" altLang="en-US"/>
          </a:p>
        </p:txBody>
      </p:sp>
      <p:sp>
        <p:nvSpPr>
          <p:cNvPr id="10" name="矩形 9"/>
          <p:cNvSpPr/>
          <p:nvPr/>
        </p:nvSpPr>
        <p:spPr>
          <a:xfrm>
            <a:off x="4777740" y="2127250"/>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4777740" y="2145030"/>
            <a:ext cx="1388745" cy="345440"/>
          </a:xfrm>
          <a:prstGeom prst="rect">
            <a:avLst/>
          </a:prstGeom>
          <a:noFill/>
        </p:spPr>
        <p:txBody>
          <a:bodyPr wrap="square" rtlCol="0">
            <a:noAutofit/>
          </a:bodyPr>
          <a:p>
            <a:r>
              <a:rPr lang="zh-CN" altLang="en-US"/>
              <a:t>只读存储</a:t>
            </a:r>
            <a:r>
              <a:rPr lang="zh-CN" altLang="en-US"/>
              <a:t>器</a:t>
            </a:r>
            <a:endParaRPr lang="zh-CN" altLang="en-US"/>
          </a:p>
        </p:txBody>
      </p:sp>
      <p:sp>
        <p:nvSpPr>
          <p:cNvPr id="12" name="矩形 11"/>
          <p:cNvSpPr/>
          <p:nvPr/>
        </p:nvSpPr>
        <p:spPr>
          <a:xfrm>
            <a:off x="2771775" y="4816475"/>
            <a:ext cx="1359535" cy="35750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2844165" y="4832350"/>
            <a:ext cx="1388745" cy="345440"/>
          </a:xfrm>
          <a:prstGeom prst="rect">
            <a:avLst/>
          </a:prstGeom>
          <a:noFill/>
        </p:spPr>
        <p:txBody>
          <a:bodyPr wrap="square" rtlCol="0">
            <a:noAutofit/>
          </a:bodyPr>
          <a:p>
            <a:r>
              <a:rPr lang="zh-CN" altLang="en-US"/>
              <a:t>输入</a:t>
            </a:r>
            <a:r>
              <a:rPr lang="zh-CN" altLang="en-US"/>
              <a:t>接口</a:t>
            </a:r>
            <a:endParaRPr lang="zh-CN" altLang="en-US"/>
          </a:p>
        </p:txBody>
      </p:sp>
      <p:sp>
        <p:nvSpPr>
          <p:cNvPr id="15" name="矩形 14"/>
          <p:cNvSpPr/>
          <p:nvPr/>
        </p:nvSpPr>
        <p:spPr>
          <a:xfrm>
            <a:off x="4761230" y="4799965"/>
            <a:ext cx="1360170" cy="356400"/>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4860290" y="4805045"/>
            <a:ext cx="1388745" cy="345440"/>
          </a:xfrm>
          <a:prstGeom prst="rect">
            <a:avLst/>
          </a:prstGeom>
          <a:noFill/>
        </p:spPr>
        <p:txBody>
          <a:bodyPr wrap="square" rtlCol="0">
            <a:noAutofit/>
          </a:bodyPr>
          <a:p>
            <a:r>
              <a:rPr lang="zh-CN" altLang="en-US"/>
              <a:t>输出</a:t>
            </a:r>
            <a:r>
              <a:rPr lang="zh-CN" altLang="en-US"/>
              <a:t>接口</a:t>
            </a:r>
            <a:endParaRPr lang="zh-CN" altLang="en-US"/>
          </a:p>
        </p:txBody>
      </p:sp>
      <p:sp>
        <p:nvSpPr>
          <p:cNvPr id="17" name="上下箭头 16"/>
          <p:cNvSpPr/>
          <p:nvPr/>
        </p:nvSpPr>
        <p:spPr>
          <a:xfrm>
            <a:off x="2970530" y="2825750"/>
            <a:ext cx="144145" cy="288290"/>
          </a:xfrm>
          <a:prstGeom prst="upDownArrow">
            <a:avLst/>
          </a:prstGeom>
          <a:no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文本框 17"/>
          <p:cNvSpPr txBox="1"/>
          <p:nvPr/>
        </p:nvSpPr>
        <p:spPr>
          <a:xfrm>
            <a:off x="6985635" y="2989580"/>
            <a:ext cx="1388745" cy="345440"/>
          </a:xfrm>
          <a:prstGeom prst="rect">
            <a:avLst/>
          </a:prstGeom>
          <a:noFill/>
        </p:spPr>
        <p:txBody>
          <a:bodyPr wrap="square" rtlCol="0">
            <a:noAutofit/>
          </a:bodyPr>
          <a:p>
            <a:r>
              <a:rPr lang="zh-CN" altLang="en-US"/>
              <a:t>数据</a:t>
            </a:r>
            <a:r>
              <a:rPr lang="zh-CN" altLang="en-US"/>
              <a:t>总线</a:t>
            </a:r>
            <a:endParaRPr lang="zh-CN" altLang="en-US"/>
          </a:p>
        </p:txBody>
      </p:sp>
      <p:sp>
        <p:nvSpPr>
          <p:cNvPr id="19" name="文本框 18"/>
          <p:cNvSpPr txBox="1"/>
          <p:nvPr/>
        </p:nvSpPr>
        <p:spPr>
          <a:xfrm>
            <a:off x="6985635" y="3641090"/>
            <a:ext cx="1388745" cy="345440"/>
          </a:xfrm>
          <a:prstGeom prst="rect">
            <a:avLst/>
          </a:prstGeom>
          <a:noFill/>
        </p:spPr>
        <p:txBody>
          <a:bodyPr wrap="square" rtlCol="0">
            <a:noAutofit/>
          </a:bodyPr>
          <a:p>
            <a:r>
              <a:rPr lang="zh-CN" altLang="en-US"/>
              <a:t>地址总线</a:t>
            </a:r>
            <a:endParaRPr lang="zh-CN" altLang="en-US"/>
          </a:p>
        </p:txBody>
      </p:sp>
      <p:sp>
        <p:nvSpPr>
          <p:cNvPr id="20" name="文本框 19"/>
          <p:cNvSpPr txBox="1"/>
          <p:nvPr/>
        </p:nvSpPr>
        <p:spPr>
          <a:xfrm>
            <a:off x="6985635" y="4279265"/>
            <a:ext cx="1388745" cy="345440"/>
          </a:xfrm>
          <a:prstGeom prst="rect">
            <a:avLst/>
          </a:prstGeom>
          <a:noFill/>
        </p:spPr>
        <p:txBody>
          <a:bodyPr wrap="square" rtlCol="0">
            <a:noAutofit/>
          </a:bodyPr>
          <a:p>
            <a:r>
              <a:rPr lang="zh-CN" altLang="en-US"/>
              <a:t>控制总线</a:t>
            </a:r>
            <a:endParaRPr lang="zh-CN" altLang="en-US"/>
          </a:p>
        </p:txBody>
      </p:sp>
      <p:sp>
        <p:nvSpPr>
          <p:cNvPr id="21" name="上箭头 20"/>
          <p:cNvSpPr/>
          <p:nvPr/>
        </p:nvSpPr>
        <p:spPr>
          <a:xfrm rot="10800000">
            <a:off x="5076335" y="2825750"/>
            <a:ext cx="144000" cy="287655"/>
          </a:xfrm>
          <a:prstGeom prst="upArrow">
            <a:avLst/>
          </a:prstGeom>
          <a:no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上箭头 21"/>
          <p:cNvSpPr/>
          <p:nvPr/>
        </p:nvSpPr>
        <p:spPr>
          <a:xfrm rot="10800000">
            <a:off x="3275965" y="3924300"/>
            <a:ext cx="295910" cy="847090"/>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上箭头 22"/>
          <p:cNvSpPr/>
          <p:nvPr/>
        </p:nvSpPr>
        <p:spPr>
          <a:xfrm rot="10800000">
            <a:off x="5363845" y="3922395"/>
            <a:ext cx="295910" cy="847090"/>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上箭头 23"/>
          <p:cNvSpPr/>
          <p:nvPr/>
        </p:nvSpPr>
        <p:spPr>
          <a:xfrm>
            <a:off x="3505835" y="2792730"/>
            <a:ext cx="295910" cy="946785"/>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上箭头 24"/>
          <p:cNvSpPr/>
          <p:nvPr/>
        </p:nvSpPr>
        <p:spPr>
          <a:xfrm>
            <a:off x="5634355" y="2794000"/>
            <a:ext cx="295910" cy="954405"/>
          </a:xfrm>
          <a:prstGeom prst="up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上箭头 25"/>
          <p:cNvSpPr/>
          <p:nvPr/>
        </p:nvSpPr>
        <p:spPr>
          <a:xfrm>
            <a:off x="2799080" y="3296285"/>
            <a:ext cx="295910" cy="1515745"/>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上箭头 26"/>
          <p:cNvSpPr/>
          <p:nvPr/>
        </p:nvSpPr>
        <p:spPr>
          <a:xfrm rot="10800000">
            <a:off x="4892040" y="3295650"/>
            <a:ext cx="295910" cy="1515745"/>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2752090" y="5483225"/>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文本框 28"/>
          <p:cNvSpPr txBox="1"/>
          <p:nvPr/>
        </p:nvSpPr>
        <p:spPr>
          <a:xfrm>
            <a:off x="2752090" y="5501005"/>
            <a:ext cx="1388745" cy="345440"/>
          </a:xfrm>
          <a:prstGeom prst="rect">
            <a:avLst/>
          </a:prstGeom>
          <a:noFill/>
        </p:spPr>
        <p:txBody>
          <a:bodyPr wrap="square" rtlCol="0">
            <a:noAutofit/>
          </a:bodyPr>
          <a:p>
            <a:r>
              <a:rPr lang="zh-CN" altLang="en-US"/>
              <a:t>输入</a:t>
            </a:r>
            <a:r>
              <a:rPr lang="zh-CN" altLang="en-US"/>
              <a:t>设备</a:t>
            </a:r>
            <a:endParaRPr lang="zh-CN" altLang="en-US"/>
          </a:p>
          <a:p>
            <a:endParaRPr lang="zh-CN" altLang="en-US"/>
          </a:p>
        </p:txBody>
      </p:sp>
      <p:sp>
        <p:nvSpPr>
          <p:cNvPr id="31" name="上下箭头 30"/>
          <p:cNvSpPr/>
          <p:nvPr/>
        </p:nvSpPr>
        <p:spPr>
          <a:xfrm>
            <a:off x="3804285" y="452056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上下箭头 31"/>
          <p:cNvSpPr/>
          <p:nvPr/>
        </p:nvSpPr>
        <p:spPr>
          <a:xfrm>
            <a:off x="3874135" y="2808605"/>
            <a:ext cx="201295" cy="155702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上下箭头 32"/>
          <p:cNvSpPr/>
          <p:nvPr/>
        </p:nvSpPr>
        <p:spPr>
          <a:xfrm>
            <a:off x="5941695" y="2818130"/>
            <a:ext cx="201295" cy="155702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上下箭头 33"/>
          <p:cNvSpPr/>
          <p:nvPr/>
        </p:nvSpPr>
        <p:spPr>
          <a:xfrm>
            <a:off x="5978525" y="452056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矩形 34"/>
          <p:cNvSpPr/>
          <p:nvPr/>
        </p:nvSpPr>
        <p:spPr>
          <a:xfrm>
            <a:off x="4761230" y="5485765"/>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文本框 35"/>
          <p:cNvSpPr txBox="1"/>
          <p:nvPr/>
        </p:nvSpPr>
        <p:spPr>
          <a:xfrm>
            <a:off x="4761230" y="5503545"/>
            <a:ext cx="1388745" cy="345440"/>
          </a:xfrm>
          <a:prstGeom prst="rect">
            <a:avLst/>
          </a:prstGeom>
          <a:noFill/>
        </p:spPr>
        <p:txBody>
          <a:bodyPr wrap="square" rtlCol="0">
            <a:noAutofit/>
          </a:bodyPr>
          <a:p>
            <a:r>
              <a:rPr lang="zh-CN" altLang="en-US"/>
              <a:t>输</a:t>
            </a:r>
            <a:r>
              <a:rPr lang="zh-CN" altLang="en-US"/>
              <a:t>出设备</a:t>
            </a:r>
            <a:endParaRPr lang="zh-CN" altLang="en-US"/>
          </a:p>
          <a:p>
            <a:endParaRPr lang="zh-CN" altLang="en-US"/>
          </a:p>
        </p:txBody>
      </p:sp>
      <p:sp>
        <p:nvSpPr>
          <p:cNvPr id="37" name="上箭头 36"/>
          <p:cNvSpPr/>
          <p:nvPr/>
        </p:nvSpPr>
        <p:spPr>
          <a:xfrm>
            <a:off x="2844165" y="5157470"/>
            <a:ext cx="271145" cy="320040"/>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上下箭头 37"/>
          <p:cNvSpPr/>
          <p:nvPr/>
        </p:nvSpPr>
        <p:spPr>
          <a:xfrm>
            <a:off x="3636010" y="518604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9" name="上箭头 38"/>
          <p:cNvSpPr/>
          <p:nvPr/>
        </p:nvSpPr>
        <p:spPr>
          <a:xfrm rot="10800000">
            <a:off x="4892040" y="5174615"/>
            <a:ext cx="257175" cy="311150"/>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0" name="上下箭头 39"/>
          <p:cNvSpPr/>
          <p:nvPr/>
        </p:nvSpPr>
        <p:spPr>
          <a:xfrm>
            <a:off x="5580380" y="517715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3837" y="1136298"/>
            <a:ext cx="376364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3.1.2 </a:t>
            </a:r>
            <a:r>
              <a:rPr lang="zh-CN" altLang="en-US" sz="2800" b="1" dirty="0">
                <a:solidFill>
                  <a:srgbClr val="0000FF"/>
                </a:solidFill>
                <a:latin typeface="楷体" panose="02010609060101010101" pitchFamily="49" charset="-122"/>
                <a:ea typeface="楷体" panose="02010609060101010101" pitchFamily="49" charset="-122"/>
              </a:rPr>
              <a:t>递归的深层</a:t>
            </a:r>
            <a:r>
              <a:rPr lang="zh-CN" altLang="en-US" sz="2800" b="1" dirty="0">
                <a:solidFill>
                  <a:srgbClr val="0000FF"/>
                </a:solidFill>
                <a:latin typeface="楷体" panose="02010609060101010101" pitchFamily="49" charset="-122"/>
                <a:ea typeface="楷体" panose="02010609060101010101" pitchFamily="49" charset="-122"/>
              </a:rPr>
              <a:t>理解</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464439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程序是如何在我们的计算机上运行？</a:t>
            </a:r>
            <a:endParaRPr lang="zh-CN" altLang="en-US" sz="1800" dirty="0">
              <a:solidFill>
                <a:srgbClr val="080808"/>
              </a:solidFill>
              <a:uFillTx/>
              <a:latin typeface="Times New Roman" panose="02020603050405020304" pitchFamily="18" charset="0"/>
            </a:endParaRPr>
          </a:p>
        </p:txBody>
      </p:sp>
      <p:grpSp>
        <p:nvGrpSpPr>
          <p:cNvPr id="8" name="组合 7"/>
          <p:cNvGrpSpPr/>
          <p:nvPr/>
        </p:nvGrpSpPr>
        <p:grpSpPr>
          <a:xfrm>
            <a:off x="626110" y="2419985"/>
            <a:ext cx="3318510" cy="2883535"/>
            <a:chOff x="1644" y="3811"/>
            <a:chExt cx="5226" cy="4541"/>
          </a:xfrm>
        </p:grpSpPr>
        <p:sp>
          <p:nvSpPr>
            <p:cNvPr id="6" name="矩形 5"/>
            <p:cNvSpPr/>
            <p:nvPr/>
          </p:nvSpPr>
          <p:spPr>
            <a:xfrm>
              <a:off x="1644" y="3812"/>
              <a:ext cx="5227" cy="4540"/>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7" name="直接连接符 6"/>
            <p:cNvCxnSpPr/>
            <p:nvPr/>
          </p:nvCxnSpPr>
          <p:spPr>
            <a:xfrm>
              <a:off x="3222" y="3811"/>
              <a:ext cx="9" cy="4537"/>
            </a:xfrm>
            <a:prstGeom prst="line">
              <a:avLst/>
            </a:prstGeom>
            <a:solidFill>
              <a:schemeClr val="accent1"/>
            </a:solidFill>
            <a:ln w="9525" cap="flat" cmpd="sng" algn="ctr">
              <a:solidFill>
                <a:schemeClr val="tx1"/>
              </a:solidFill>
              <a:prstDash val="solid"/>
              <a:round/>
              <a:headEnd type="none" w="med" len="med"/>
              <a:tailEnd type="none" w="med" len="med"/>
            </a:ln>
          </p:spPr>
        </p:cxnSp>
      </p:grpSp>
      <p:sp>
        <p:nvSpPr>
          <p:cNvPr id="9" name="文本框 8"/>
          <p:cNvSpPr txBox="1"/>
          <p:nvPr/>
        </p:nvSpPr>
        <p:spPr>
          <a:xfrm>
            <a:off x="697865" y="2708910"/>
            <a:ext cx="542290" cy="645160"/>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AX</a:t>
            </a:r>
            <a:endParaRPr lang="en-US" altLang="zh-CN" sz="1200">
              <a:latin typeface="Times New Roman" panose="02020603050405020304" pitchFamily="18" charset="0"/>
              <a:cs typeface="Times New Roman" panose="02020603050405020304" pitchFamily="18" charset="0"/>
            </a:endParaRPr>
          </a:p>
          <a:p>
            <a:br>
              <a:rPr lang="en-US" altLang="zh-CN" sz="1200">
                <a:latin typeface="Times New Roman" panose="02020603050405020304" pitchFamily="18" charset="0"/>
                <a:cs typeface="Times New Roman" panose="02020603050405020304" pitchFamily="18" charset="0"/>
              </a:rPr>
            </a:br>
            <a:r>
              <a:rPr lang="en-US" altLang="zh-CN" sz="1200">
                <a:latin typeface="Times New Roman" panose="02020603050405020304" pitchFamily="18" charset="0"/>
                <a:cs typeface="Times New Roman" panose="02020603050405020304" pitchFamily="18" charset="0"/>
              </a:rPr>
              <a:t>BX</a:t>
            </a:r>
            <a:endParaRPr lang="en-US" altLang="zh-CN" sz="1200">
              <a:latin typeface="Times New Roman" panose="02020603050405020304" pitchFamily="18" charset="0"/>
              <a:cs typeface="Times New Roman" panose="02020603050405020304" pitchFamily="18" charset="0"/>
            </a:endParaRPr>
          </a:p>
        </p:txBody>
      </p:sp>
      <p:sp>
        <p:nvSpPr>
          <p:cNvPr id="10" name="矩形 9"/>
          <p:cNvSpPr/>
          <p:nvPr/>
        </p:nvSpPr>
        <p:spPr>
          <a:xfrm>
            <a:off x="1133475" y="2727960"/>
            <a:ext cx="36004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矩形 10"/>
          <p:cNvSpPr/>
          <p:nvPr/>
        </p:nvSpPr>
        <p:spPr>
          <a:xfrm>
            <a:off x="1133475" y="3098800"/>
            <a:ext cx="36004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697865" y="3933190"/>
            <a:ext cx="858520" cy="676910"/>
          </a:xfrm>
          <a:prstGeom prst="rect">
            <a:avLst/>
          </a:prstGeom>
          <a:noFill/>
        </p:spPr>
        <p:txBody>
          <a:bodyPr wrap="square" rtlCol="0">
            <a:noAutofit/>
          </a:bodyPr>
          <a:p>
            <a:pPr algn="ctr"/>
            <a:r>
              <a:rPr lang="zh-CN" altLang="en-US" sz="1200"/>
              <a:t>其他寄存器</a:t>
            </a:r>
            <a:endParaRPr lang="zh-CN" altLang="en-US" sz="1200"/>
          </a:p>
        </p:txBody>
      </p:sp>
      <p:sp>
        <p:nvSpPr>
          <p:cNvPr id="13" name="矩形 12"/>
          <p:cNvSpPr/>
          <p:nvPr/>
        </p:nvSpPr>
        <p:spPr>
          <a:xfrm>
            <a:off x="2134870" y="2711450"/>
            <a:ext cx="540385" cy="23431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矩形 13"/>
          <p:cNvSpPr/>
          <p:nvPr/>
        </p:nvSpPr>
        <p:spPr>
          <a:xfrm>
            <a:off x="2134870" y="3082290"/>
            <a:ext cx="540385" cy="21082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1774825" y="2689860"/>
            <a:ext cx="542290" cy="645160"/>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CS</a:t>
            </a:r>
            <a:endParaRPr lang="en-US" altLang="zh-CN" sz="1200">
              <a:latin typeface="Times New Roman" panose="02020603050405020304" pitchFamily="18" charset="0"/>
              <a:cs typeface="Times New Roman" panose="02020603050405020304" pitchFamily="18" charset="0"/>
            </a:endParaRPr>
          </a:p>
          <a:p>
            <a:br>
              <a:rPr lang="en-US" altLang="zh-CN" sz="1200">
                <a:latin typeface="Times New Roman" panose="02020603050405020304" pitchFamily="18" charset="0"/>
                <a:cs typeface="Times New Roman" panose="02020603050405020304" pitchFamily="18" charset="0"/>
              </a:rPr>
            </a:br>
            <a:r>
              <a:rPr lang="en-US" altLang="zh-CN" sz="1200">
                <a:latin typeface="Times New Roman" panose="02020603050405020304" pitchFamily="18" charset="0"/>
                <a:cs typeface="Times New Roman" panose="02020603050405020304" pitchFamily="18" charset="0"/>
              </a:rPr>
              <a:t>IP</a:t>
            </a:r>
            <a:endParaRPr lang="en-US" altLang="zh-CN" sz="1200">
              <a:latin typeface="Times New Roman" panose="02020603050405020304" pitchFamily="18" charset="0"/>
              <a:cs typeface="Times New Roman" panose="02020603050405020304" pitchFamily="18" charset="0"/>
            </a:endParaRPr>
          </a:p>
        </p:txBody>
      </p:sp>
      <p:sp>
        <p:nvSpPr>
          <p:cNvPr id="16" name="矩形 15"/>
          <p:cNvSpPr/>
          <p:nvPr/>
        </p:nvSpPr>
        <p:spPr>
          <a:xfrm>
            <a:off x="1922145" y="3831590"/>
            <a:ext cx="795655" cy="30226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1778000" y="3538855"/>
            <a:ext cx="1052195" cy="327025"/>
          </a:xfrm>
          <a:prstGeom prst="rect">
            <a:avLst/>
          </a:prstGeom>
          <a:noFill/>
        </p:spPr>
        <p:txBody>
          <a:bodyPr wrap="square" rtlCol="0">
            <a:noAutofit/>
          </a:bodyPr>
          <a:p>
            <a:pPr algn="ctr"/>
            <a:r>
              <a:rPr lang="zh-CN" altLang="en-US" sz="1200"/>
              <a:t>指令缓存</a:t>
            </a:r>
            <a:r>
              <a:rPr lang="zh-CN" altLang="en-US" sz="1200"/>
              <a:t>器</a:t>
            </a:r>
            <a:endParaRPr lang="zh-CN" altLang="en-US" sz="1200"/>
          </a:p>
        </p:txBody>
      </p:sp>
      <p:sp>
        <p:nvSpPr>
          <p:cNvPr id="18" name="下箭头 17"/>
          <p:cNvSpPr/>
          <p:nvPr/>
        </p:nvSpPr>
        <p:spPr>
          <a:xfrm>
            <a:off x="2153920" y="4182110"/>
            <a:ext cx="344170" cy="43497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矩形 18"/>
          <p:cNvSpPr/>
          <p:nvPr/>
        </p:nvSpPr>
        <p:spPr>
          <a:xfrm>
            <a:off x="1993900" y="4630420"/>
            <a:ext cx="652145" cy="39941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0" name="文本框 19"/>
          <p:cNvSpPr txBox="1"/>
          <p:nvPr/>
        </p:nvSpPr>
        <p:spPr>
          <a:xfrm>
            <a:off x="1778000" y="5019675"/>
            <a:ext cx="1052195" cy="327025"/>
          </a:xfrm>
          <a:prstGeom prst="rect">
            <a:avLst/>
          </a:prstGeom>
          <a:noFill/>
        </p:spPr>
        <p:txBody>
          <a:bodyPr wrap="square" rtlCol="0">
            <a:noAutofit/>
          </a:bodyPr>
          <a:p>
            <a:pPr algn="ctr"/>
            <a:r>
              <a:rPr lang="zh-CN" altLang="en-US" sz="1200"/>
              <a:t>执行</a:t>
            </a:r>
            <a:r>
              <a:rPr lang="zh-CN" altLang="en-US" sz="1200"/>
              <a:t>控制器</a:t>
            </a:r>
            <a:endParaRPr lang="zh-CN" altLang="en-US" sz="1200"/>
          </a:p>
        </p:txBody>
      </p:sp>
      <p:sp>
        <p:nvSpPr>
          <p:cNvPr id="21" name="下箭头 20"/>
          <p:cNvSpPr/>
          <p:nvPr/>
        </p:nvSpPr>
        <p:spPr>
          <a:xfrm rot="5400000">
            <a:off x="2803525" y="3779520"/>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矩形 21"/>
          <p:cNvSpPr/>
          <p:nvPr/>
        </p:nvSpPr>
        <p:spPr>
          <a:xfrm>
            <a:off x="3146425" y="3816985"/>
            <a:ext cx="669925" cy="96964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矩形 22"/>
          <p:cNvSpPr/>
          <p:nvPr/>
        </p:nvSpPr>
        <p:spPr>
          <a:xfrm>
            <a:off x="3089275" y="2669540"/>
            <a:ext cx="679450" cy="6731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下箭头 23"/>
          <p:cNvSpPr/>
          <p:nvPr/>
        </p:nvSpPr>
        <p:spPr>
          <a:xfrm rot="16200000">
            <a:off x="2760980" y="2981325"/>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下箭头 24"/>
          <p:cNvSpPr/>
          <p:nvPr/>
        </p:nvSpPr>
        <p:spPr>
          <a:xfrm rot="16200000">
            <a:off x="2769870" y="2635885"/>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下箭头 25"/>
          <p:cNvSpPr/>
          <p:nvPr/>
        </p:nvSpPr>
        <p:spPr>
          <a:xfrm>
            <a:off x="3275965" y="3362325"/>
            <a:ext cx="344170" cy="43497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文本框 26"/>
          <p:cNvSpPr txBox="1"/>
          <p:nvPr/>
        </p:nvSpPr>
        <p:spPr>
          <a:xfrm>
            <a:off x="2893060" y="4841240"/>
            <a:ext cx="1052195" cy="327025"/>
          </a:xfrm>
          <a:prstGeom prst="rect">
            <a:avLst/>
          </a:prstGeom>
          <a:noFill/>
        </p:spPr>
        <p:txBody>
          <a:bodyPr wrap="square" rtlCol="0">
            <a:noAutofit/>
          </a:bodyPr>
          <a:p>
            <a:pPr algn="ctr"/>
            <a:r>
              <a:rPr lang="zh-CN" altLang="en-US" sz="1200"/>
              <a:t>输入</a:t>
            </a:r>
            <a:r>
              <a:rPr lang="zh-CN" altLang="en-US" sz="1200"/>
              <a:t>输出控制器</a:t>
            </a:r>
            <a:endParaRPr lang="zh-CN" altLang="en-US" sz="1200"/>
          </a:p>
        </p:txBody>
      </p:sp>
      <p:graphicFrame>
        <p:nvGraphicFramePr>
          <p:cNvPr id="28" name="表格 27"/>
          <p:cNvGraphicFramePr/>
          <p:nvPr>
            <p:custDataLst>
              <p:tags r:id="rId6"/>
            </p:custDataLst>
          </p:nvPr>
        </p:nvGraphicFramePr>
        <p:xfrm>
          <a:off x="5595620" y="2060575"/>
          <a:ext cx="747395" cy="3651250"/>
        </p:xfrm>
        <a:graphic>
          <a:graphicData uri="http://schemas.openxmlformats.org/drawingml/2006/table">
            <a:tbl>
              <a:tblPr firstRow="1" bandRow="1">
                <a:tableStyleId>{5C22544A-7EE6-4342-B048-85BDC9FD1C3A}</a:tableStyleId>
              </a:tblPr>
              <a:tblGrid>
                <a:gridCol w="747395"/>
              </a:tblGrid>
              <a:tr h="365125">
                <a:tc>
                  <a:txBody>
                    <a:bodyPr/>
                    <a:p>
                      <a:pPr algn="ctr">
                        <a:buNone/>
                      </a:pPr>
                      <a:r>
                        <a:rPr lang="en-US" altLang="zh-CN" sz="1400" b="0">
                          <a:solidFill>
                            <a:schemeClr val="tx1"/>
                          </a:solidFill>
                          <a:latin typeface="Times New Roman" panose="02020603050405020304" pitchFamily="18" charset="0"/>
                          <a:cs typeface="Times New Roman" panose="02020603050405020304" pitchFamily="18" charset="0"/>
                        </a:rPr>
                        <a:t>B8</a:t>
                      </a:r>
                      <a:endParaRPr lang="en-US" altLang="zh-CN" sz="1400" b="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23</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01</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BB</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03</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00</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89</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D8</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01</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D8</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bl>
          </a:graphicData>
        </a:graphic>
      </p:graphicFrame>
      <p:sp>
        <p:nvSpPr>
          <p:cNvPr id="32" name="L 形 31"/>
          <p:cNvSpPr/>
          <p:nvPr/>
        </p:nvSpPr>
        <p:spPr>
          <a:xfrm>
            <a:off x="3816350" y="3865880"/>
            <a:ext cx="1779270" cy="451485"/>
          </a:xfrm>
          <a:prstGeom prst="corner">
            <a:avLst>
              <a:gd name="adj1" fmla="val 69057"/>
              <a:gd name="adj2" fmla="val 0"/>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L 形 32"/>
          <p:cNvSpPr/>
          <p:nvPr/>
        </p:nvSpPr>
        <p:spPr>
          <a:xfrm>
            <a:off x="3819525" y="4335780"/>
            <a:ext cx="1779270" cy="451485"/>
          </a:xfrm>
          <a:prstGeom prst="corner">
            <a:avLst>
              <a:gd name="adj1" fmla="val 69057"/>
              <a:gd name="adj2" fmla="val 0"/>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文本框 33"/>
          <p:cNvSpPr txBox="1"/>
          <p:nvPr/>
        </p:nvSpPr>
        <p:spPr>
          <a:xfrm>
            <a:off x="3977640" y="3721100"/>
            <a:ext cx="1604010" cy="275590"/>
          </a:xfrm>
          <a:prstGeom prst="rect">
            <a:avLst/>
          </a:prstGeom>
          <a:noFill/>
        </p:spPr>
        <p:txBody>
          <a:bodyPr wrap="square" rtlCol="0">
            <a:spAutoFit/>
          </a:bodyPr>
          <a:p>
            <a:r>
              <a:rPr lang="en-US" altLang="zh-CN" sz="1200">
                <a:solidFill>
                  <a:schemeClr val="tx1"/>
                </a:solidFill>
                <a:uFillTx/>
                <a:latin typeface="Times New Roman" panose="02020603050405020304" pitchFamily="18" charset="0"/>
              </a:rPr>
              <a:t>20</a:t>
            </a:r>
            <a:r>
              <a:rPr lang="zh-CN" altLang="en-US" sz="1200">
                <a:solidFill>
                  <a:schemeClr val="tx1"/>
                </a:solidFill>
                <a:uFillTx/>
                <a:latin typeface="Times New Roman" panose="02020603050405020304" pitchFamily="18" charset="0"/>
              </a:rPr>
              <a:t>位地址总线</a:t>
            </a:r>
            <a:endParaRPr lang="zh-CN" altLang="en-US" sz="1200">
              <a:solidFill>
                <a:schemeClr val="tx1"/>
              </a:solidFill>
              <a:uFillTx/>
              <a:latin typeface="Times New Roman" panose="02020603050405020304" pitchFamily="18" charset="0"/>
            </a:endParaRPr>
          </a:p>
        </p:txBody>
      </p:sp>
      <p:sp>
        <p:nvSpPr>
          <p:cNvPr id="35" name="文本框 34"/>
          <p:cNvSpPr txBox="1"/>
          <p:nvPr/>
        </p:nvSpPr>
        <p:spPr>
          <a:xfrm>
            <a:off x="3971290" y="4791075"/>
            <a:ext cx="1604010" cy="275590"/>
          </a:xfrm>
          <a:prstGeom prst="rect">
            <a:avLst/>
          </a:prstGeom>
          <a:noFill/>
        </p:spPr>
        <p:txBody>
          <a:bodyPr wrap="square" rtlCol="0">
            <a:spAutoFit/>
          </a:bodyPr>
          <a:p>
            <a:r>
              <a:rPr lang="zh-CN" altLang="en-US" sz="1200">
                <a:solidFill>
                  <a:schemeClr val="tx1"/>
                </a:solidFill>
                <a:uFillTx/>
                <a:latin typeface="Times New Roman" panose="02020603050405020304" pitchFamily="18" charset="0"/>
              </a:rPr>
              <a:t>数据</a:t>
            </a:r>
            <a:r>
              <a:rPr lang="zh-CN" altLang="en-US" sz="1200">
                <a:solidFill>
                  <a:schemeClr val="tx1"/>
                </a:solidFill>
                <a:uFillTx/>
                <a:latin typeface="Times New Roman" panose="02020603050405020304" pitchFamily="18" charset="0"/>
              </a:rPr>
              <a:t>总线</a:t>
            </a:r>
            <a:endParaRPr lang="zh-CN" altLang="en-US" sz="1200">
              <a:solidFill>
                <a:schemeClr val="tx1"/>
              </a:solidFill>
              <a:uFillTx/>
              <a:latin typeface="Times New Roman" panose="02020603050405020304" pitchFamily="18" charset="0"/>
            </a:endParaRPr>
          </a:p>
        </p:txBody>
      </p:sp>
      <p:sp>
        <p:nvSpPr>
          <p:cNvPr id="36" name="文本框 35"/>
          <p:cNvSpPr txBox="1"/>
          <p:nvPr/>
        </p:nvSpPr>
        <p:spPr>
          <a:xfrm>
            <a:off x="2924175" y="2418080"/>
            <a:ext cx="1052195" cy="327025"/>
          </a:xfrm>
          <a:prstGeom prst="rect">
            <a:avLst/>
          </a:prstGeom>
          <a:noFill/>
        </p:spPr>
        <p:txBody>
          <a:bodyPr wrap="square" rtlCol="0">
            <a:noAutofit/>
          </a:bodyPr>
          <a:p>
            <a:pPr algn="ctr"/>
            <a:r>
              <a:rPr lang="zh-CN" altLang="en-US" sz="1200"/>
              <a:t>地址</a:t>
            </a:r>
            <a:r>
              <a:rPr lang="zh-CN" altLang="en-US" sz="1200"/>
              <a:t>加法器</a:t>
            </a:r>
            <a:endParaRPr lang="zh-CN" altLang="en-US" sz="1200"/>
          </a:p>
        </p:txBody>
      </p:sp>
      <p:sp>
        <p:nvSpPr>
          <p:cNvPr id="37" name="右大括号 36"/>
          <p:cNvSpPr/>
          <p:nvPr/>
        </p:nvSpPr>
        <p:spPr>
          <a:xfrm>
            <a:off x="7178675" y="2232025"/>
            <a:ext cx="360045" cy="737870"/>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文本框 37"/>
          <p:cNvSpPr txBox="1"/>
          <p:nvPr/>
        </p:nvSpPr>
        <p:spPr>
          <a:xfrm>
            <a:off x="6382385" y="214566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20002</a:t>
            </a:r>
            <a:endParaRPr lang="en-US" altLang="zh-CN">
              <a:latin typeface="Times New Roman" panose="02020603050405020304" pitchFamily="18" charset="0"/>
              <a:cs typeface="Times New Roman" panose="02020603050405020304" pitchFamily="18" charset="0"/>
            </a:endParaRPr>
          </a:p>
        </p:txBody>
      </p:sp>
      <p:sp>
        <p:nvSpPr>
          <p:cNvPr id="39" name="文本框 38"/>
          <p:cNvSpPr txBox="1"/>
          <p:nvPr/>
        </p:nvSpPr>
        <p:spPr>
          <a:xfrm>
            <a:off x="6396355" y="1700530"/>
            <a:ext cx="933450" cy="275590"/>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地址</a:t>
            </a:r>
            <a:r>
              <a:rPr lang="zh-CN" altLang="en-US" sz="1200">
                <a:solidFill>
                  <a:schemeClr val="tx1"/>
                </a:solidFill>
                <a:uFillTx/>
                <a:latin typeface="Times New Roman" panose="02020603050405020304" pitchFamily="18" charset="0"/>
              </a:rPr>
              <a:t>单元</a:t>
            </a:r>
            <a:endParaRPr lang="zh-CN" altLang="en-US" sz="1200">
              <a:solidFill>
                <a:schemeClr val="tx1"/>
              </a:solidFill>
              <a:uFillTx/>
              <a:latin typeface="Times New Roman" panose="02020603050405020304" pitchFamily="18" charset="0"/>
            </a:endParaRPr>
          </a:p>
        </p:txBody>
      </p:sp>
      <p:sp>
        <p:nvSpPr>
          <p:cNvPr id="40" name="文本框 39"/>
          <p:cNvSpPr txBox="1"/>
          <p:nvPr/>
        </p:nvSpPr>
        <p:spPr>
          <a:xfrm>
            <a:off x="5723255" y="1713230"/>
            <a:ext cx="493395" cy="266065"/>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内存</a:t>
            </a:r>
            <a:endParaRPr lang="zh-CN" altLang="en-US" sz="1200">
              <a:solidFill>
                <a:schemeClr val="tx1"/>
              </a:solidFill>
              <a:uFillTx/>
              <a:latin typeface="Times New Roman" panose="02020603050405020304" pitchFamily="18" charset="0"/>
            </a:endParaRPr>
          </a:p>
        </p:txBody>
      </p:sp>
      <p:sp>
        <p:nvSpPr>
          <p:cNvPr id="41" name="文本框 40"/>
          <p:cNvSpPr txBox="1"/>
          <p:nvPr/>
        </p:nvSpPr>
        <p:spPr>
          <a:xfrm>
            <a:off x="6414135" y="322516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20003</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20004</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20005</a:t>
            </a:r>
            <a:endParaRPr lang="en-US" altLang="zh-CN">
              <a:latin typeface="Times New Roman" panose="02020603050405020304" pitchFamily="18" charset="0"/>
              <a:cs typeface="Times New Roman" panose="02020603050405020304" pitchFamily="18" charset="0"/>
            </a:endParaRPr>
          </a:p>
        </p:txBody>
      </p:sp>
      <p:sp>
        <p:nvSpPr>
          <p:cNvPr id="43" name="右大括号 42"/>
          <p:cNvSpPr/>
          <p:nvPr/>
        </p:nvSpPr>
        <p:spPr>
          <a:xfrm>
            <a:off x="7162800" y="3311525"/>
            <a:ext cx="360045" cy="737870"/>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文本框 43"/>
          <p:cNvSpPr txBox="1"/>
          <p:nvPr/>
        </p:nvSpPr>
        <p:spPr>
          <a:xfrm>
            <a:off x="6436360" y="428561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20006</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20007</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sp>
        <p:nvSpPr>
          <p:cNvPr id="45" name="右大括号 44"/>
          <p:cNvSpPr/>
          <p:nvPr/>
        </p:nvSpPr>
        <p:spPr>
          <a:xfrm>
            <a:off x="7185025" y="4400550"/>
            <a:ext cx="360045" cy="412115"/>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7" name="文本框 46"/>
          <p:cNvSpPr txBox="1"/>
          <p:nvPr/>
        </p:nvSpPr>
        <p:spPr>
          <a:xfrm>
            <a:off x="6439535" y="4974590"/>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20008</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20009</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sp>
        <p:nvSpPr>
          <p:cNvPr id="48" name="右大括号 47"/>
          <p:cNvSpPr/>
          <p:nvPr/>
        </p:nvSpPr>
        <p:spPr>
          <a:xfrm>
            <a:off x="7188200" y="5089525"/>
            <a:ext cx="360045" cy="412115"/>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9" name="文本框 48"/>
          <p:cNvSpPr txBox="1"/>
          <p:nvPr/>
        </p:nvSpPr>
        <p:spPr>
          <a:xfrm>
            <a:off x="7582535" y="237299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ax,0123H</a:t>
            </a:r>
            <a:endParaRPr lang="en-US" altLang="zh-CN">
              <a:latin typeface="Times New Roman" panose="02020603050405020304" pitchFamily="18" charset="0"/>
              <a:cs typeface="Times New Roman" panose="02020603050405020304" pitchFamily="18" charset="0"/>
            </a:endParaRPr>
          </a:p>
        </p:txBody>
      </p:sp>
      <p:sp>
        <p:nvSpPr>
          <p:cNvPr id="50" name="文本框 49"/>
          <p:cNvSpPr txBox="1"/>
          <p:nvPr/>
        </p:nvSpPr>
        <p:spPr>
          <a:xfrm>
            <a:off x="7582535" y="348424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bx,0003H</a:t>
            </a:r>
            <a:endParaRPr lang="en-US" altLang="zh-CN">
              <a:latin typeface="Times New Roman" panose="02020603050405020304" pitchFamily="18" charset="0"/>
              <a:cs typeface="Times New Roman" panose="02020603050405020304" pitchFamily="18" charset="0"/>
            </a:endParaRPr>
          </a:p>
        </p:txBody>
      </p:sp>
      <p:sp>
        <p:nvSpPr>
          <p:cNvPr id="51" name="文本框 50"/>
          <p:cNvSpPr txBox="1"/>
          <p:nvPr/>
        </p:nvSpPr>
        <p:spPr>
          <a:xfrm>
            <a:off x="7614285" y="4401820"/>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ax,bx</a:t>
            </a:r>
            <a:endParaRPr lang="en-US" altLang="zh-CN">
              <a:latin typeface="Times New Roman" panose="02020603050405020304" pitchFamily="18" charset="0"/>
              <a:cs typeface="Times New Roman" panose="02020603050405020304" pitchFamily="18" charset="0"/>
            </a:endParaRPr>
          </a:p>
        </p:txBody>
      </p:sp>
      <p:sp>
        <p:nvSpPr>
          <p:cNvPr id="52" name="文本框 51"/>
          <p:cNvSpPr txBox="1"/>
          <p:nvPr/>
        </p:nvSpPr>
        <p:spPr>
          <a:xfrm>
            <a:off x="7655560" y="510984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add ax,bx</a:t>
            </a:r>
            <a:endParaRPr lang="en-US" altLang="zh-CN">
              <a:latin typeface="Times New Roman" panose="02020603050405020304" pitchFamily="18" charset="0"/>
              <a:cs typeface="Times New Roman" panose="02020603050405020304" pitchFamily="18" charset="0"/>
            </a:endParaRPr>
          </a:p>
        </p:txBody>
      </p:sp>
      <p:sp>
        <p:nvSpPr>
          <p:cNvPr id="53" name="文本框 52"/>
          <p:cNvSpPr txBox="1"/>
          <p:nvPr/>
        </p:nvSpPr>
        <p:spPr>
          <a:xfrm>
            <a:off x="7856855" y="1713230"/>
            <a:ext cx="933450" cy="275590"/>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汇编指令</a:t>
            </a:r>
            <a:endParaRPr lang="zh-CN" altLang="en-US" sz="12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3837" y="1136298"/>
            <a:ext cx="376364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3.1.2 </a:t>
            </a:r>
            <a:r>
              <a:rPr lang="zh-CN" altLang="en-US" sz="2800" b="1" dirty="0">
                <a:solidFill>
                  <a:srgbClr val="0000FF"/>
                </a:solidFill>
                <a:latin typeface="楷体" panose="02010609060101010101" pitchFamily="49" charset="-122"/>
                <a:ea typeface="楷体" panose="02010609060101010101" pitchFamily="49" charset="-122"/>
              </a:rPr>
              <a:t>递归的深层</a:t>
            </a:r>
            <a:r>
              <a:rPr lang="zh-CN" altLang="en-US" sz="2800" b="1" dirty="0">
                <a:solidFill>
                  <a:srgbClr val="0000FF"/>
                </a:solidFill>
                <a:latin typeface="楷体" panose="02010609060101010101" pitchFamily="49" charset="-122"/>
                <a:ea typeface="楷体" panose="02010609060101010101" pitchFamily="49" charset="-122"/>
              </a:rPr>
              <a:t>理解</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464439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程序是如何在我们的计算机上运行？</a:t>
            </a:r>
            <a:endParaRPr lang="zh-CN" altLang="en-US" sz="1800" dirty="0">
              <a:solidFill>
                <a:srgbClr val="080808"/>
              </a:solidFill>
              <a:uFillTx/>
              <a:latin typeface="Times New Roman" panose="02020603050405020304" pitchFamily="18" charset="0"/>
            </a:endParaRPr>
          </a:p>
        </p:txBody>
      </p:sp>
      <p:grpSp>
        <p:nvGrpSpPr>
          <p:cNvPr id="8" name="组合 7"/>
          <p:cNvGrpSpPr/>
          <p:nvPr/>
        </p:nvGrpSpPr>
        <p:grpSpPr>
          <a:xfrm>
            <a:off x="626110" y="2419985"/>
            <a:ext cx="3318510" cy="2883535"/>
            <a:chOff x="1644" y="3811"/>
            <a:chExt cx="5226" cy="4541"/>
          </a:xfrm>
        </p:grpSpPr>
        <p:sp>
          <p:nvSpPr>
            <p:cNvPr id="6" name="矩形 5"/>
            <p:cNvSpPr/>
            <p:nvPr/>
          </p:nvSpPr>
          <p:spPr>
            <a:xfrm>
              <a:off x="1644" y="3812"/>
              <a:ext cx="5227" cy="4540"/>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7" name="直接连接符 6"/>
            <p:cNvCxnSpPr/>
            <p:nvPr/>
          </p:nvCxnSpPr>
          <p:spPr>
            <a:xfrm>
              <a:off x="3222" y="3811"/>
              <a:ext cx="9" cy="4537"/>
            </a:xfrm>
            <a:prstGeom prst="line">
              <a:avLst/>
            </a:prstGeom>
            <a:solidFill>
              <a:schemeClr val="accent1"/>
            </a:solidFill>
            <a:ln w="9525" cap="flat" cmpd="sng" algn="ctr">
              <a:solidFill>
                <a:schemeClr val="tx1"/>
              </a:solidFill>
              <a:prstDash val="solid"/>
              <a:round/>
              <a:headEnd type="none" w="med" len="med"/>
              <a:tailEnd type="none" w="med" len="med"/>
            </a:ln>
          </p:spPr>
        </p:cxnSp>
      </p:grpSp>
      <p:sp>
        <p:nvSpPr>
          <p:cNvPr id="9" name="文本框 8"/>
          <p:cNvSpPr txBox="1"/>
          <p:nvPr/>
        </p:nvSpPr>
        <p:spPr>
          <a:xfrm>
            <a:off x="697865" y="2708910"/>
            <a:ext cx="542290" cy="645160"/>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AX</a:t>
            </a:r>
            <a:endParaRPr lang="en-US" altLang="zh-CN" sz="1200">
              <a:latin typeface="Times New Roman" panose="02020603050405020304" pitchFamily="18" charset="0"/>
              <a:cs typeface="Times New Roman" panose="02020603050405020304" pitchFamily="18" charset="0"/>
            </a:endParaRPr>
          </a:p>
          <a:p>
            <a:br>
              <a:rPr lang="en-US" altLang="zh-CN" sz="1200">
                <a:latin typeface="Times New Roman" panose="02020603050405020304" pitchFamily="18" charset="0"/>
                <a:cs typeface="Times New Roman" panose="02020603050405020304" pitchFamily="18" charset="0"/>
              </a:rPr>
            </a:br>
            <a:r>
              <a:rPr lang="en-US" altLang="zh-CN" sz="1200">
                <a:latin typeface="Times New Roman" panose="02020603050405020304" pitchFamily="18" charset="0"/>
                <a:cs typeface="Times New Roman" panose="02020603050405020304" pitchFamily="18" charset="0"/>
              </a:rPr>
              <a:t>BX</a:t>
            </a:r>
            <a:endParaRPr lang="en-US" altLang="zh-CN" sz="1200">
              <a:latin typeface="Times New Roman" panose="02020603050405020304" pitchFamily="18" charset="0"/>
              <a:cs typeface="Times New Roman" panose="02020603050405020304" pitchFamily="18" charset="0"/>
            </a:endParaRPr>
          </a:p>
        </p:txBody>
      </p:sp>
      <p:sp>
        <p:nvSpPr>
          <p:cNvPr id="10" name="矩形 9"/>
          <p:cNvSpPr/>
          <p:nvPr/>
        </p:nvSpPr>
        <p:spPr>
          <a:xfrm>
            <a:off x="1133475" y="2727960"/>
            <a:ext cx="36004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矩形 10"/>
          <p:cNvSpPr/>
          <p:nvPr/>
        </p:nvSpPr>
        <p:spPr>
          <a:xfrm>
            <a:off x="1133475" y="3098800"/>
            <a:ext cx="36004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697865" y="3933190"/>
            <a:ext cx="858520" cy="676910"/>
          </a:xfrm>
          <a:prstGeom prst="rect">
            <a:avLst/>
          </a:prstGeom>
          <a:noFill/>
        </p:spPr>
        <p:txBody>
          <a:bodyPr wrap="square" rtlCol="0">
            <a:noAutofit/>
          </a:bodyPr>
          <a:p>
            <a:pPr algn="ctr"/>
            <a:r>
              <a:rPr lang="zh-CN" altLang="en-US" sz="1200"/>
              <a:t>其他寄存器</a:t>
            </a:r>
            <a:endParaRPr lang="zh-CN" altLang="en-US" sz="1200"/>
          </a:p>
        </p:txBody>
      </p:sp>
      <p:sp>
        <p:nvSpPr>
          <p:cNvPr id="13" name="矩形 12"/>
          <p:cNvSpPr/>
          <p:nvPr/>
        </p:nvSpPr>
        <p:spPr>
          <a:xfrm>
            <a:off x="2134870" y="2711450"/>
            <a:ext cx="540385" cy="23431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矩形 13"/>
          <p:cNvSpPr/>
          <p:nvPr/>
        </p:nvSpPr>
        <p:spPr>
          <a:xfrm>
            <a:off x="2134870" y="3082290"/>
            <a:ext cx="540385" cy="21082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1774825" y="2689860"/>
            <a:ext cx="542290" cy="645160"/>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CS</a:t>
            </a:r>
            <a:endParaRPr lang="en-US" altLang="zh-CN" sz="1200">
              <a:latin typeface="Times New Roman" panose="02020603050405020304" pitchFamily="18" charset="0"/>
              <a:cs typeface="Times New Roman" panose="02020603050405020304" pitchFamily="18" charset="0"/>
            </a:endParaRPr>
          </a:p>
          <a:p>
            <a:br>
              <a:rPr lang="en-US" altLang="zh-CN" sz="1200">
                <a:latin typeface="Times New Roman" panose="02020603050405020304" pitchFamily="18" charset="0"/>
                <a:cs typeface="Times New Roman" panose="02020603050405020304" pitchFamily="18" charset="0"/>
              </a:rPr>
            </a:br>
            <a:r>
              <a:rPr lang="en-US" altLang="zh-CN" sz="1200">
                <a:latin typeface="Times New Roman" panose="02020603050405020304" pitchFamily="18" charset="0"/>
                <a:cs typeface="Times New Roman" panose="02020603050405020304" pitchFamily="18" charset="0"/>
              </a:rPr>
              <a:t>IP</a:t>
            </a:r>
            <a:endParaRPr lang="en-US" altLang="zh-CN" sz="1200">
              <a:latin typeface="Times New Roman" panose="02020603050405020304" pitchFamily="18" charset="0"/>
              <a:cs typeface="Times New Roman" panose="02020603050405020304" pitchFamily="18" charset="0"/>
            </a:endParaRPr>
          </a:p>
        </p:txBody>
      </p:sp>
      <p:sp>
        <p:nvSpPr>
          <p:cNvPr id="16" name="矩形 15"/>
          <p:cNvSpPr/>
          <p:nvPr/>
        </p:nvSpPr>
        <p:spPr>
          <a:xfrm>
            <a:off x="1922145" y="3831590"/>
            <a:ext cx="795655" cy="30226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1778000" y="3538855"/>
            <a:ext cx="1052195" cy="327025"/>
          </a:xfrm>
          <a:prstGeom prst="rect">
            <a:avLst/>
          </a:prstGeom>
          <a:noFill/>
        </p:spPr>
        <p:txBody>
          <a:bodyPr wrap="square" rtlCol="0">
            <a:noAutofit/>
          </a:bodyPr>
          <a:p>
            <a:pPr algn="ctr"/>
            <a:r>
              <a:rPr lang="zh-CN" altLang="en-US" sz="1200"/>
              <a:t>指令缓存</a:t>
            </a:r>
            <a:r>
              <a:rPr lang="zh-CN" altLang="en-US" sz="1200"/>
              <a:t>器</a:t>
            </a:r>
            <a:endParaRPr lang="zh-CN" altLang="en-US" sz="1200"/>
          </a:p>
        </p:txBody>
      </p:sp>
      <p:sp>
        <p:nvSpPr>
          <p:cNvPr id="18" name="下箭头 17"/>
          <p:cNvSpPr/>
          <p:nvPr/>
        </p:nvSpPr>
        <p:spPr>
          <a:xfrm>
            <a:off x="2153920" y="4182110"/>
            <a:ext cx="344170" cy="43497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矩形 18"/>
          <p:cNvSpPr/>
          <p:nvPr/>
        </p:nvSpPr>
        <p:spPr>
          <a:xfrm>
            <a:off x="1993900" y="4630420"/>
            <a:ext cx="652145" cy="39941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0" name="文本框 19"/>
          <p:cNvSpPr txBox="1"/>
          <p:nvPr/>
        </p:nvSpPr>
        <p:spPr>
          <a:xfrm>
            <a:off x="1778000" y="5019675"/>
            <a:ext cx="1052195" cy="327025"/>
          </a:xfrm>
          <a:prstGeom prst="rect">
            <a:avLst/>
          </a:prstGeom>
          <a:noFill/>
        </p:spPr>
        <p:txBody>
          <a:bodyPr wrap="square" rtlCol="0">
            <a:noAutofit/>
          </a:bodyPr>
          <a:p>
            <a:pPr algn="ctr"/>
            <a:r>
              <a:rPr lang="zh-CN" altLang="en-US" sz="1200"/>
              <a:t>执行</a:t>
            </a:r>
            <a:r>
              <a:rPr lang="zh-CN" altLang="en-US" sz="1200"/>
              <a:t>控制器</a:t>
            </a:r>
            <a:endParaRPr lang="zh-CN" altLang="en-US" sz="1200"/>
          </a:p>
        </p:txBody>
      </p:sp>
      <p:sp>
        <p:nvSpPr>
          <p:cNvPr id="21" name="下箭头 20"/>
          <p:cNvSpPr/>
          <p:nvPr/>
        </p:nvSpPr>
        <p:spPr>
          <a:xfrm rot="5400000">
            <a:off x="2803525" y="3779520"/>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矩形 21"/>
          <p:cNvSpPr/>
          <p:nvPr/>
        </p:nvSpPr>
        <p:spPr>
          <a:xfrm>
            <a:off x="3146425" y="3816985"/>
            <a:ext cx="669925" cy="96964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矩形 22"/>
          <p:cNvSpPr/>
          <p:nvPr/>
        </p:nvSpPr>
        <p:spPr>
          <a:xfrm>
            <a:off x="3089275" y="2669540"/>
            <a:ext cx="679450" cy="6731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下箭头 23"/>
          <p:cNvSpPr/>
          <p:nvPr/>
        </p:nvSpPr>
        <p:spPr>
          <a:xfrm rot="16200000">
            <a:off x="2760980" y="2981325"/>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下箭头 24"/>
          <p:cNvSpPr/>
          <p:nvPr/>
        </p:nvSpPr>
        <p:spPr>
          <a:xfrm rot="16200000">
            <a:off x="2769870" y="2635885"/>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下箭头 25"/>
          <p:cNvSpPr/>
          <p:nvPr/>
        </p:nvSpPr>
        <p:spPr>
          <a:xfrm>
            <a:off x="3275965" y="3362325"/>
            <a:ext cx="344170" cy="43497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文本框 26"/>
          <p:cNvSpPr txBox="1"/>
          <p:nvPr/>
        </p:nvSpPr>
        <p:spPr>
          <a:xfrm>
            <a:off x="2893060" y="4841240"/>
            <a:ext cx="1052195" cy="327025"/>
          </a:xfrm>
          <a:prstGeom prst="rect">
            <a:avLst/>
          </a:prstGeom>
          <a:noFill/>
        </p:spPr>
        <p:txBody>
          <a:bodyPr wrap="square" rtlCol="0">
            <a:noAutofit/>
          </a:bodyPr>
          <a:p>
            <a:pPr algn="ctr"/>
            <a:r>
              <a:rPr lang="zh-CN" altLang="en-US" sz="1200"/>
              <a:t>输入</a:t>
            </a:r>
            <a:r>
              <a:rPr lang="zh-CN" altLang="en-US" sz="1200"/>
              <a:t>输出控制器</a:t>
            </a:r>
            <a:endParaRPr lang="zh-CN" altLang="en-US" sz="1200"/>
          </a:p>
        </p:txBody>
      </p:sp>
      <p:graphicFrame>
        <p:nvGraphicFramePr>
          <p:cNvPr id="28" name="表格 27"/>
          <p:cNvGraphicFramePr/>
          <p:nvPr>
            <p:custDataLst>
              <p:tags r:id="rId6"/>
            </p:custDataLst>
          </p:nvPr>
        </p:nvGraphicFramePr>
        <p:xfrm>
          <a:off x="5595620" y="2060575"/>
          <a:ext cx="747395" cy="3651250"/>
        </p:xfrm>
        <a:graphic>
          <a:graphicData uri="http://schemas.openxmlformats.org/drawingml/2006/table">
            <a:tbl>
              <a:tblPr firstRow="1" bandRow="1">
                <a:tableStyleId>{5C22544A-7EE6-4342-B048-85BDC9FD1C3A}</a:tableStyleId>
              </a:tblPr>
              <a:tblGrid>
                <a:gridCol w="747395"/>
              </a:tblGrid>
              <a:tr h="365125">
                <a:tc>
                  <a:txBody>
                    <a:bodyPr/>
                    <a:p>
                      <a:pPr algn="ctr">
                        <a:buNone/>
                      </a:pPr>
                      <a:r>
                        <a:rPr lang="en-US" altLang="zh-CN" sz="1400" b="0">
                          <a:solidFill>
                            <a:schemeClr val="tx1"/>
                          </a:solidFill>
                          <a:latin typeface="Times New Roman" panose="02020603050405020304" pitchFamily="18" charset="0"/>
                          <a:cs typeface="Times New Roman" panose="02020603050405020304" pitchFamily="18" charset="0"/>
                        </a:rPr>
                        <a:t>B8</a:t>
                      </a:r>
                      <a:endParaRPr lang="en-US" altLang="zh-CN" sz="1400" b="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23</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01</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BB</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03</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00</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89</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D8</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01</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D8</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bl>
          </a:graphicData>
        </a:graphic>
      </p:graphicFrame>
      <p:sp>
        <p:nvSpPr>
          <p:cNvPr id="32" name="L 形 31"/>
          <p:cNvSpPr/>
          <p:nvPr/>
        </p:nvSpPr>
        <p:spPr>
          <a:xfrm>
            <a:off x="3816350" y="3865880"/>
            <a:ext cx="1779270" cy="451485"/>
          </a:xfrm>
          <a:prstGeom prst="corner">
            <a:avLst>
              <a:gd name="adj1" fmla="val 69057"/>
              <a:gd name="adj2" fmla="val 0"/>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L 形 32"/>
          <p:cNvSpPr/>
          <p:nvPr/>
        </p:nvSpPr>
        <p:spPr>
          <a:xfrm>
            <a:off x="3819525" y="4335780"/>
            <a:ext cx="1779270" cy="451485"/>
          </a:xfrm>
          <a:prstGeom prst="corner">
            <a:avLst>
              <a:gd name="adj1" fmla="val 69057"/>
              <a:gd name="adj2" fmla="val 0"/>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文本框 33"/>
          <p:cNvSpPr txBox="1"/>
          <p:nvPr/>
        </p:nvSpPr>
        <p:spPr>
          <a:xfrm>
            <a:off x="3977640" y="3721100"/>
            <a:ext cx="1604010" cy="275590"/>
          </a:xfrm>
          <a:prstGeom prst="rect">
            <a:avLst/>
          </a:prstGeom>
          <a:noFill/>
        </p:spPr>
        <p:txBody>
          <a:bodyPr wrap="square" rtlCol="0">
            <a:spAutoFit/>
          </a:bodyPr>
          <a:p>
            <a:r>
              <a:rPr lang="en-US" altLang="zh-CN" sz="1200">
                <a:solidFill>
                  <a:schemeClr val="tx1"/>
                </a:solidFill>
                <a:uFillTx/>
                <a:latin typeface="Times New Roman" panose="02020603050405020304" pitchFamily="18" charset="0"/>
              </a:rPr>
              <a:t>20</a:t>
            </a:r>
            <a:r>
              <a:rPr lang="zh-CN" altLang="en-US" sz="1200">
                <a:solidFill>
                  <a:schemeClr val="tx1"/>
                </a:solidFill>
                <a:uFillTx/>
                <a:latin typeface="Times New Roman" panose="02020603050405020304" pitchFamily="18" charset="0"/>
              </a:rPr>
              <a:t>位地址总线</a:t>
            </a:r>
            <a:endParaRPr lang="zh-CN" altLang="en-US" sz="1200">
              <a:solidFill>
                <a:schemeClr val="tx1"/>
              </a:solidFill>
              <a:uFillTx/>
              <a:latin typeface="Times New Roman" panose="02020603050405020304" pitchFamily="18" charset="0"/>
            </a:endParaRPr>
          </a:p>
        </p:txBody>
      </p:sp>
      <p:sp>
        <p:nvSpPr>
          <p:cNvPr id="35" name="文本框 34"/>
          <p:cNvSpPr txBox="1"/>
          <p:nvPr/>
        </p:nvSpPr>
        <p:spPr>
          <a:xfrm>
            <a:off x="3971290" y="4791075"/>
            <a:ext cx="1604010" cy="275590"/>
          </a:xfrm>
          <a:prstGeom prst="rect">
            <a:avLst/>
          </a:prstGeom>
          <a:noFill/>
        </p:spPr>
        <p:txBody>
          <a:bodyPr wrap="square" rtlCol="0">
            <a:spAutoFit/>
          </a:bodyPr>
          <a:p>
            <a:r>
              <a:rPr lang="zh-CN" altLang="en-US" sz="1200">
                <a:solidFill>
                  <a:schemeClr val="tx1"/>
                </a:solidFill>
                <a:uFillTx/>
                <a:latin typeface="Times New Roman" panose="02020603050405020304" pitchFamily="18" charset="0"/>
              </a:rPr>
              <a:t>数据</a:t>
            </a:r>
            <a:r>
              <a:rPr lang="zh-CN" altLang="en-US" sz="1200">
                <a:solidFill>
                  <a:schemeClr val="tx1"/>
                </a:solidFill>
                <a:uFillTx/>
                <a:latin typeface="Times New Roman" panose="02020603050405020304" pitchFamily="18" charset="0"/>
              </a:rPr>
              <a:t>总线</a:t>
            </a:r>
            <a:endParaRPr lang="zh-CN" altLang="en-US" sz="1200">
              <a:solidFill>
                <a:schemeClr val="tx1"/>
              </a:solidFill>
              <a:uFillTx/>
              <a:latin typeface="Times New Roman" panose="02020603050405020304" pitchFamily="18" charset="0"/>
            </a:endParaRPr>
          </a:p>
        </p:txBody>
      </p:sp>
      <p:sp>
        <p:nvSpPr>
          <p:cNvPr id="36" name="文本框 35"/>
          <p:cNvSpPr txBox="1"/>
          <p:nvPr/>
        </p:nvSpPr>
        <p:spPr>
          <a:xfrm>
            <a:off x="2924175" y="2418080"/>
            <a:ext cx="1052195" cy="327025"/>
          </a:xfrm>
          <a:prstGeom prst="rect">
            <a:avLst/>
          </a:prstGeom>
          <a:noFill/>
        </p:spPr>
        <p:txBody>
          <a:bodyPr wrap="square" rtlCol="0">
            <a:noAutofit/>
          </a:bodyPr>
          <a:p>
            <a:pPr algn="ctr"/>
            <a:r>
              <a:rPr lang="zh-CN" altLang="en-US" sz="1200"/>
              <a:t>地址</a:t>
            </a:r>
            <a:r>
              <a:rPr lang="zh-CN" altLang="en-US" sz="1200"/>
              <a:t>加法器</a:t>
            </a:r>
            <a:endParaRPr lang="zh-CN" altLang="en-US" sz="1200"/>
          </a:p>
        </p:txBody>
      </p:sp>
      <p:sp>
        <p:nvSpPr>
          <p:cNvPr id="37" name="右大括号 36"/>
          <p:cNvSpPr/>
          <p:nvPr/>
        </p:nvSpPr>
        <p:spPr>
          <a:xfrm>
            <a:off x="7178675" y="2232025"/>
            <a:ext cx="360045" cy="737870"/>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文本框 37"/>
          <p:cNvSpPr txBox="1"/>
          <p:nvPr/>
        </p:nvSpPr>
        <p:spPr>
          <a:xfrm>
            <a:off x="6382385" y="214566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20002</a:t>
            </a:r>
            <a:endParaRPr lang="en-US" altLang="zh-CN">
              <a:latin typeface="Times New Roman" panose="02020603050405020304" pitchFamily="18" charset="0"/>
              <a:cs typeface="Times New Roman" panose="02020603050405020304" pitchFamily="18" charset="0"/>
            </a:endParaRPr>
          </a:p>
        </p:txBody>
      </p:sp>
      <p:sp>
        <p:nvSpPr>
          <p:cNvPr id="39" name="文本框 38"/>
          <p:cNvSpPr txBox="1"/>
          <p:nvPr/>
        </p:nvSpPr>
        <p:spPr>
          <a:xfrm>
            <a:off x="6396355" y="1700530"/>
            <a:ext cx="933450" cy="275590"/>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地址</a:t>
            </a:r>
            <a:r>
              <a:rPr lang="zh-CN" altLang="en-US" sz="1200">
                <a:solidFill>
                  <a:schemeClr val="tx1"/>
                </a:solidFill>
                <a:uFillTx/>
                <a:latin typeface="Times New Roman" panose="02020603050405020304" pitchFamily="18" charset="0"/>
              </a:rPr>
              <a:t>单元</a:t>
            </a:r>
            <a:endParaRPr lang="zh-CN" altLang="en-US" sz="1200">
              <a:solidFill>
                <a:schemeClr val="tx1"/>
              </a:solidFill>
              <a:uFillTx/>
              <a:latin typeface="Times New Roman" panose="02020603050405020304" pitchFamily="18" charset="0"/>
            </a:endParaRPr>
          </a:p>
        </p:txBody>
      </p:sp>
      <p:sp>
        <p:nvSpPr>
          <p:cNvPr id="40" name="文本框 39"/>
          <p:cNvSpPr txBox="1"/>
          <p:nvPr/>
        </p:nvSpPr>
        <p:spPr>
          <a:xfrm>
            <a:off x="5723255" y="1713230"/>
            <a:ext cx="493395" cy="266065"/>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内存</a:t>
            </a:r>
            <a:endParaRPr lang="zh-CN" altLang="en-US" sz="1200">
              <a:solidFill>
                <a:schemeClr val="tx1"/>
              </a:solidFill>
              <a:uFillTx/>
              <a:latin typeface="Times New Roman" panose="02020603050405020304" pitchFamily="18" charset="0"/>
            </a:endParaRPr>
          </a:p>
        </p:txBody>
      </p:sp>
      <p:sp>
        <p:nvSpPr>
          <p:cNvPr id="41" name="文本框 40"/>
          <p:cNvSpPr txBox="1"/>
          <p:nvPr/>
        </p:nvSpPr>
        <p:spPr>
          <a:xfrm>
            <a:off x="6414135" y="322516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20003</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20004</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20005</a:t>
            </a:r>
            <a:endParaRPr lang="en-US" altLang="zh-CN">
              <a:latin typeface="Times New Roman" panose="02020603050405020304" pitchFamily="18" charset="0"/>
              <a:cs typeface="Times New Roman" panose="02020603050405020304" pitchFamily="18" charset="0"/>
            </a:endParaRPr>
          </a:p>
        </p:txBody>
      </p:sp>
      <p:sp>
        <p:nvSpPr>
          <p:cNvPr id="43" name="右大括号 42"/>
          <p:cNvSpPr/>
          <p:nvPr/>
        </p:nvSpPr>
        <p:spPr>
          <a:xfrm>
            <a:off x="7162800" y="3311525"/>
            <a:ext cx="360045" cy="737870"/>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文本框 43"/>
          <p:cNvSpPr txBox="1"/>
          <p:nvPr/>
        </p:nvSpPr>
        <p:spPr>
          <a:xfrm>
            <a:off x="6436360" y="428561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20006</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20007</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sp>
        <p:nvSpPr>
          <p:cNvPr id="45" name="右大括号 44"/>
          <p:cNvSpPr/>
          <p:nvPr/>
        </p:nvSpPr>
        <p:spPr>
          <a:xfrm>
            <a:off x="7185025" y="4400550"/>
            <a:ext cx="360045" cy="412115"/>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7" name="文本框 46"/>
          <p:cNvSpPr txBox="1"/>
          <p:nvPr/>
        </p:nvSpPr>
        <p:spPr>
          <a:xfrm>
            <a:off x="6439535" y="4974590"/>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20008</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20009</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sp>
        <p:nvSpPr>
          <p:cNvPr id="48" name="右大括号 47"/>
          <p:cNvSpPr/>
          <p:nvPr/>
        </p:nvSpPr>
        <p:spPr>
          <a:xfrm>
            <a:off x="7188200" y="5089525"/>
            <a:ext cx="360045" cy="412115"/>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9" name="文本框 48"/>
          <p:cNvSpPr txBox="1"/>
          <p:nvPr/>
        </p:nvSpPr>
        <p:spPr>
          <a:xfrm>
            <a:off x="7582535" y="237299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ax,0123H</a:t>
            </a:r>
            <a:endParaRPr lang="en-US" altLang="zh-CN">
              <a:latin typeface="Times New Roman" panose="02020603050405020304" pitchFamily="18" charset="0"/>
              <a:cs typeface="Times New Roman" panose="02020603050405020304" pitchFamily="18" charset="0"/>
            </a:endParaRPr>
          </a:p>
        </p:txBody>
      </p:sp>
      <p:sp>
        <p:nvSpPr>
          <p:cNvPr id="50" name="文本框 49"/>
          <p:cNvSpPr txBox="1"/>
          <p:nvPr/>
        </p:nvSpPr>
        <p:spPr>
          <a:xfrm>
            <a:off x="7582535" y="348424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bx,0003H</a:t>
            </a:r>
            <a:endParaRPr lang="en-US" altLang="zh-CN">
              <a:latin typeface="Times New Roman" panose="02020603050405020304" pitchFamily="18" charset="0"/>
              <a:cs typeface="Times New Roman" panose="02020603050405020304" pitchFamily="18" charset="0"/>
            </a:endParaRPr>
          </a:p>
        </p:txBody>
      </p:sp>
      <p:sp>
        <p:nvSpPr>
          <p:cNvPr id="51" name="文本框 50"/>
          <p:cNvSpPr txBox="1"/>
          <p:nvPr/>
        </p:nvSpPr>
        <p:spPr>
          <a:xfrm>
            <a:off x="7614285" y="4401820"/>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ax,bx</a:t>
            </a:r>
            <a:endParaRPr lang="en-US" altLang="zh-CN">
              <a:latin typeface="Times New Roman" panose="02020603050405020304" pitchFamily="18" charset="0"/>
              <a:cs typeface="Times New Roman" panose="02020603050405020304" pitchFamily="18" charset="0"/>
            </a:endParaRPr>
          </a:p>
        </p:txBody>
      </p:sp>
      <p:sp>
        <p:nvSpPr>
          <p:cNvPr id="52" name="文本框 51"/>
          <p:cNvSpPr txBox="1"/>
          <p:nvPr/>
        </p:nvSpPr>
        <p:spPr>
          <a:xfrm>
            <a:off x="7655560" y="510984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add ax,bx</a:t>
            </a:r>
            <a:endParaRPr lang="en-US" altLang="zh-CN">
              <a:latin typeface="Times New Roman" panose="02020603050405020304" pitchFamily="18" charset="0"/>
              <a:cs typeface="Times New Roman" panose="02020603050405020304" pitchFamily="18" charset="0"/>
            </a:endParaRPr>
          </a:p>
        </p:txBody>
      </p:sp>
      <p:sp>
        <p:nvSpPr>
          <p:cNvPr id="53" name="文本框 52"/>
          <p:cNvSpPr txBox="1"/>
          <p:nvPr/>
        </p:nvSpPr>
        <p:spPr>
          <a:xfrm>
            <a:off x="7856855" y="1713230"/>
            <a:ext cx="933450" cy="275590"/>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汇编指令</a:t>
            </a:r>
            <a:endParaRPr lang="zh-CN" altLang="en-US" sz="12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390150" y="908720"/>
            <a:ext cx="8363699"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算法实现如下：</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long int factorial (int n)</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int x;</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long y;	</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if(n &lt; 0)      //n &lt; 0</a:t>
            </a:r>
            <a:r>
              <a:rPr lang="zh-CN" altLang="en-US" sz="2400" dirty="0">
                <a:solidFill>
                  <a:srgbClr val="080808"/>
                </a:solidFill>
                <a:latin typeface="楷体" panose="02010609060101010101" pitchFamily="49" charset="-122"/>
                <a:ea typeface="楷体" panose="02010609060101010101" pitchFamily="49" charset="-122"/>
              </a:rPr>
              <a:t>时阶乘无定义</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参数错！”</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	      } </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 (n == 0) </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else  	</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n* factorial (n - 1); //</a:t>
            </a:r>
            <a:r>
              <a:rPr lang="zh-CN" altLang="en-US" sz="2400" dirty="0">
                <a:solidFill>
                  <a:srgbClr val="080808"/>
                </a:solidFill>
                <a:latin typeface="楷体" panose="02010609060101010101" pitchFamily="49" charset="-122"/>
                <a:ea typeface="楷体" panose="02010609060101010101" pitchFamily="49" charset="-122"/>
              </a:rPr>
              <a:t>递归调用</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179512" y="1772816"/>
            <a:ext cx="8784976"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递归技术求解问题的设计方法是：在求解一个规模较大的复杂问题时，需要经过分析思考，将原问题分解成若干个相对简单而相同类型的子问题，需要注意的是分解出的子问题的解法必须与原问题是一致的，以此类推，直到分解出的子问题具有直接解为止，再由这个已知的解反推回去，如此通过递推求得原问题的解。适用使用递归技术求解的问题具有以下两个特征：</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）问题具有可用自身的问题描述的性质；</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）某一有限步分解的子问题存在直接的解。</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在求解具有上述特征的问题时，递归的设计方法是：</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）通过分析写出递归式，即把对原问题的求解分解成包含有对子问题求解的形式；</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）设计递归出口。</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2" name="矩形 1"/>
          <p:cNvSpPr/>
          <p:nvPr/>
        </p:nvSpPr>
        <p:spPr>
          <a:xfrm>
            <a:off x="323528" y="1052736"/>
            <a:ext cx="3796232"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递归的设计方法</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0.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1.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2.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3.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4.xml><?xml version="1.0" encoding="utf-8"?>
<p:tagLst xmlns:p="http://schemas.openxmlformats.org/presentationml/2006/main">
  <p:tag name="TABLE_ENDDRAG_ORIGIN_RECT" val="58*287"/>
  <p:tag name="TABLE_ENDDRAG_RECT" val="483*133*58*287"/>
</p:tagLst>
</file>

<file path=ppt/tags/tag15.xml><?xml version="1.0" encoding="utf-8"?>
<p:tagLst xmlns:p="http://schemas.openxmlformats.org/presentationml/2006/main">
  <p:tag name="TABLE_ENDDRAG_ORIGIN_RECT" val="58*287"/>
  <p:tag name="TABLE_ENDDRAG_RECT" val="483*133*58*287"/>
</p:tagLst>
</file>

<file path=ppt/tags/tag2.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3.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4.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5.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6.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7.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8.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9.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8402</Words>
  <Application>WPS 演示</Application>
  <PresentationFormat>全屏显示(4:3)</PresentationFormat>
  <Paragraphs>630</Paragraphs>
  <Slides>49</Slides>
  <Notes>5</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49</vt:i4>
      </vt:variant>
    </vt:vector>
  </HeadingPairs>
  <TitlesOfParts>
    <vt:vector size="68" baseType="lpstr">
      <vt:lpstr>Arial</vt:lpstr>
      <vt:lpstr>宋体</vt:lpstr>
      <vt:lpstr>Wingdings</vt:lpstr>
      <vt:lpstr>Calibri</vt:lpstr>
      <vt:lpstr>华文细黑</vt:lpstr>
      <vt:lpstr>MS UI Gothic</vt:lpstr>
      <vt:lpstr>方正正大黑简体</vt:lpstr>
      <vt:lpstr>黑体</vt:lpstr>
      <vt:lpstr>Verdana</vt:lpstr>
      <vt:lpstr>微软雅黑</vt:lpstr>
      <vt:lpstr>隶书</vt:lpstr>
      <vt:lpstr>Tahoma</vt:lpstr>
      <vt:lpstr>Times New Roman</vt:lpstr>
      <vt:lpstr>楷体</vt:lpstr>
      <vt:lpstr>楷体_GB2312</vt:lpstr>
      <vt:lpstr>新宋体</vt:lpstr>
      <vt:lpstr>Arial Unicode MS</vt:lpstr>
      <vt:lpstr>第一PPT模板网：www.1ppt.com</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时间矿泉水</cp:lastModifiedBy>
  <cp:revision>522</cp:revision>
  <dcterms:created xsi:type="dcterms:W3CDTF">2010-09-23T08:30:00Z</dcterms:created>
  <dcterms:modified xsi:type="dcterms:W3CDTF">2025-09-24T15:26:42Z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y fmtid="{D5CDD505-2E9C-101B-9397-08002B2CF9AE}" pid="3" name="ICV">
    <vt:lpwstr>9230DEA123E042C4A3B1F30922662B0D_12</vt:lpwstr>
  </property>
  <property fmtid="{D5CDD505-2E9C-101B-9397-08002B2CF9AE}" pid="4" name="KSOProductBuildVer">
    <vt:lpwstr>2052-12.1.0.22529</vt:lpwstr>
  </property>
</Properties>
</file>