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288" r:id="rId29"/>
    <p:sldId id="386" r:id="rId30"/>
    <p:sldId id="389" r:id="rId31"/>
    <p:sldId id="390" r:id="rId32"/>
    <p:sldId id="391" r:id="rId33"/>
    <p:sldId id="392" r:id="rId34"/>
    <p:sldId id="393" r:id="rId35"/>
    <p:sldId id="394" r:id="rId36"/>
    <p:sldId id="395" r:id="rId37"/>
    <p:sldId id="396" r:id="rId38"/>
    <p:sldId id="397" r:id="rId39"/>
    <p:sldId id="398" r:id="rId40"/>
    <p:sldId id="399" r:id="rId41"/>
    <p:sldId id="354" r:id="rId42"/>
    <p:sldId id="400" r:id="rId43"/>
    <p:sldId id="292" r:id="rId44"/>
    <p:sldId id="293" r:id="rId45"/>
    <p:sldId id="367" r:id="rId46"/>
    <p:sldId id="368" r:id="rId47"/>
    <p:sldId id="355" r:id="rId48"/>
    <p:sldId id="301" r:id="rId49"/>
    <p:sldId id="305" r:id="rId50"/>
    <p:sldId id="306" r:id="rId51"/>
    <p:sldId id="356" r:id="rId52"/>
    <p:sldId id="357" r:id="rId53"/>
    <p:sldId id="313" r:id="rId54"/>
    <p:sldId id="358" r:id="rId55"/>
    <p:sldId id="318" r:id="rId56"/>
    <p:sldId id="319" r:id="rId57"/>
    <p:sldId id="328" r:id="rId58"/>
    <p:sldId id="359" r:id="rId59"/>
    <p:sldId id="360"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7.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a:t>
            </a:r>
            <a:r>
              <a:rPr lang="zh-CN" altLang="en-US">
                <a:solidFill>
                  <a:schemeClr val="tx1"/>
                </a:solidFill>
                <a:uFillTx/>
                <a:latin typeface="Times New Roman" panose="02020603050405020304" pitchFamily="18" charset="0"/>
              </a:rPr>
              <a:t>结束的时间，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 </a:t>
            </a:r>
            <a:r>
              <a:rPr lang="zh-CN" altLang="en-US">
                <a:solidFill>
                  <a:schemeClr val="tx1"/>
                </a:solidFill>
                <a:uFillTx/>
                <a:latin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0;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j = 0; j &lt; n-i-1; j++)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&gt; f[j+1])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则进行交换</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 = f[j];f[j]=f[j+1];f[j+1]=temp;</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temp1 = s[j];s[j]=s[j+1];s[j+1]=temp1;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endParaRPr lang="en-US" altLang="zh-CN">
              <a:solidFill>
                <a:schemeClr val="tx1"/>
              </a:solidFill>
              <a:uFillTx/>
              <a:latin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t>利用冒泡排序，根据结束时间将开始时间也进行</a:t>
            </a:r>
            <a:r>
              <a:rPr lang="zh-CN" altLang="en-US"/>
              <a:t>排序。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t[0]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count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j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1;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&lt;= s[i])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count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count;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rPr>
              <a:t>可是硬币的面值一定就符合贪心策略能解决问题吗？</a:t>
            </a:r>
            <a:endParaRPr lang="zh-CN" altLang="en-US">
              <a:solidFill>
                <a:schemeClr val="tx2"/>
              </a:solidFill>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rPr>
              <a:t>存在这样的一个反例，币值分别为</a:t>
            </a:r>
            <a:r>
              <a:rPr lang="en-US" altLang="zh-CN">
                <a:solidFill>
                  <a:schemeClr val="tx2"/>
                </a:solidFill>
                <a:uFillTx/>
                <a:latin typeface="Times New Roman" panose="02020603050405020304" pitchFamily="18" charset="0"/>
              </a:rPr>
              <a:t>[1,10,25]</a:t>
            </a:r>
            <a:r>
              <a:rPr lang="zh-CN" altLang="en-US">
                <a:solidFill>
                  <a:schemeClr val="tx2"/>
                </a:solidFill>
                <a:uFillTx/>
                <a:latin typeface="Times New Roman" panose="02020603050405020304" pitchFamily="18" charset="0"/>
              </a:rPr>
              <a:t>，如果需要发薪资</a:t>
            </a:r>
            <a:r>
              <a:rPr lang="en-US" altLang="zh-CN">
                <a:solidFill>
                  <a:schemeClr val="tx2"/>
                </a:solidFill>
                <a:uFillTx/>
                <a:latin typeface="Times New Roman" panose="02020603050405020304" pitchFamily="18" charset="0"/>
              </a:rPr>
              <a:t>30</a:t>
            </a:r>
            <a:r>
              <a:rPr lang="zh-CN" altLang="en-US">
                <a:solidFill>
                  <a:schemeClr val="tx2"/>
                </a:solidFill>
                <a:uFillTx/>
                <a:latin typeface="Times New Roman" panose="02020603050405020304" pitchFamily="18" charset="0"/>
              </a:rPr>
              <a:t>，按照贪心算法是</a:t>
            </a:r>
            <a:r>
              <a:rPr lang="en-US" altLang="zh-CN">
                <a:solidFill>
                  <a:schemeClr val="tx2"/>
                </a:solidFill>
                <a:uFillTx/>
                <a:latin typeface="Times New Roman" panose="02020603050405020304" pitchFamily="18" charset="0"/>
              </a:rPr>
              <a:t>25+1+1+1+1+1</a:t>
            </a:r>
            <a:r>
              <a:rPr lang="zh-CN" altLang="en-US">
                <a:solidFill>
                  <a:schemeClr val="tx2"/>
                </a:solidFill>
                <a:uFillTx/>
                <a:latin typeface="Times New Roman" panose="02020603050405020304" pitchFamily="18" charset="0"/>
              </a:rPr>
              <a:t>，总共是</a:t>
            </a:r>
            <a:r>
              <a:rPr lang="en-US" altLang="zh-CN">
                <a:solidFill>
                  <a:schemeClr val="tx2"/>
                </a:solidFill>
                <a:uFillTx/>
                <a:latin typeface="Times New Roman" panose="02020603050405020304" pitchFamily="18" charset="0"/>
              </a:rPr>
              <a:t>6</a:t>
            </a:r>
            <a:r>
              <a:rPr lang="zh-CN" altLang="en-US">
                <a:solidFill>
                  <a:schemeClr val="tx2"/>
                </a:solidFill>
                <a:uFillTx/>
                <a:latin typeface="Times New Roman" panose="02020603050405020304" pitchFamily="18" charset="0"/>
              </a:rPr>
              <a:t>枚币，而真正的最有解是</a:t>
            </a:r>
            <a:r>
              <a:rPr lang="en-US" altLang="zh-CN">
                <a:solidFill>
                  <a:schemeClr val="tx2"/>
                </a:solidFill>
                <a:uFillTx/>
                <a:latin typeface="Times New Roman" panose="02020603050405020304" pitchFamily="18" charset="0"/>
              </a:rPr>
              <a:t>10+10+10</a:t>
            </a:r>
            <a:r>
              <a:rPr lang="zh-CN" altLang="en-US">
                <a:solidFill>
                  <a:schemeClr val="tx2"/>
                </a:solidFill>
                <a:uFillTx/>
                <a:latin typeface="Times New Roman" panose="02020603050405020304" pitchFamily="18" charset="0"/>
              </a:rPr>
              <a:t>。</a:t>
            </a:r>
            <a:endParaRPr lang="zh-CN" altLang="en-US">
              <a:solidFill>
                <a:schemeClr val="tx2"/>
              </a:solidFill>
              <a:uFillTx/>
              <a:latin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rPr>
              <a:t>所以，贪心算法依赖贪心策略，而贪心算法可靠，需要对贪心策略进行证明！</a:t>
            </a:r>
            <a:endParaRPr lang="zh-CN" altLang="en-US">
              <a:solidFill>
                <a:srgbClr val="FF0000"/>
              </a:solidFill>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rPr>
              <a:t>继续思考这个问题，什么样的币值序列能够用贪心算法</a:t>
            </a:r>
            <a:r>
              <a:rPr lang="zh-CN" altLang="en-US">
                <a:solidFill>
                  <a:srgbClr val="FF0000"/>
                </a:solidFill>
              </a:rPr>
              <a:t>呢？</a:t>
            </a:r>
            <a:endParaRPr lang="zh-CN" altLang="en-US">
              <a:solidFill>
                <a:srgbClr val="FF0000"/>
              </a:solidFill>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t>①如果币值是从</a:t>
            </a:r>
            <a:r>
              <a:rPr lang="en-US" altLang="zh-CN"/>
              <a:t>1</a:t>
            </a:r>
            <a:r>
              <a:rPr lang="zh-CN" altLang="en-US"/>
              <a:t>开始的等比币值，可以完全按照贪心策略找到</a:t>
            </a:r>
            <a:r>
              <a:rPr lang="zh-CN" altLang="en-US"/>
              <a:t>最优解。</a:t>
            </a:r>
            <a:endParaRPr lang="zh-CN" altLang="en-US"/>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t>②测试待兑换数额</a:t>
            </a:r>
            <a:r>
              <a:rPr lang="en-US" altLang="zh-CN">
                <a:latin typeface="Times New Roman" panose="02020603050405020304" pitchFamily="18" charset="0"/>
                <a:cs typeface="Times New Roman" panose="02020603050405020304" pitchFamily="18" charset="0"/>
              </a:rPr>
              <a:t>x</a:t>
            </a:r>
            <a:r>
              <a:rPr lang="zh-CN" altLang="en-US"/>
              <a:t>，是否有反例。</a:t>
            </a:r>
            <a:r>
              <a:rPr lang="en-US" altLang="zh-CN"/>
              <a:t>x</a:t>
            </a:r>
            <a:r>
              <a:rPr lang="zh-CN" altLang="en-US"/>
              <a:t>范围</a:t>
            </a:r>
            <a:r>
              <a:rPr lang="zh-CN" altLang="en-US">
                <a:sym typeface="+mn-ea"/>
              </a:rPr>
              <a:t>（</a:t>
            </a:r>
            <a:r>
              <a:rPr lang="zh-CN" altLang="en-US"/>
              <a:t>假设</a:t>
            </a:r>
            <a:r>
              <a:rPr lang="en-US" altLang="zh-CN"/>
              <a:t>1=c</a:t>
            </a:r>
            <a:r>
              <a:rPr lang="en-US" altLang="zh-CN" baseline="-25000"/>
              <a:t>1</a:t>
            </a:r>
            <a:r>
              <a:rPr lang="en-US" altLang="zh-CN"/>
              <a:t>&lt;c</a:t>
            </a:r>
            <a:r>
              <a:rPr lang="en-US" altLang="zh-CN" baseline="-25000"/>
              <a:t>2</a:t>
            </a:r>
            <a:r>
              <a:rPr lang="en-US" altLang="zh-CN"/>
              <a:t>&lt;...&lt;c</a:t>
            </a:r>
            <a:r>
              <a:rPr lang="en-US" altLang="zh-CN" baseline="-25000"/>
              <a:t>m</a:t>
            </a:r>
            <a:r>
              <a:rPr lang="zh-CN" altLang="en-US"/>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hlinkClick r:id="rId5"/>
              </a:rPr>
              <a:t>原文</a:t>
            </a:r>
            <a:endParaRPr lang="zh-CN" altLang="en-US" sz="1600">
              <a:hlinkClick r:id="rId5"/>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a:t>
            </a:r>
            <a:r>
              <a:rPr lang="zh-CN" altLang="en-US"/>
              <a:t>一般是，举反例（证明贪心策略不正确）和数学归纳法（证明贪心算法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
        <p:nvSpPr>
          <p:cNvPr id="5" name="矩形 4"/>
          <p:cNvSpPr/>
          <p:nvPr/>
        </p:nvSpPr>
        <p:spPr>
          <a:xfrm>
            <a:off x="482447" y="836836"/>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编码</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rPr>
              <a:t>注意到哈夫曼树在实现过程中，需要频繁的找到最小值，然后取出，然后再插入集合，再完成筛选最小值。什么数据结构能满足</a:t>
            </a:r>
            <a:r>
              <a:rPr kumimoji="1" lang="zh-CN" altLang="en-US" sz="2400" b="1">
                <a:solidFill>
                  <a:schemeClr val="tx2"/>
                </a:solidFill>
                <a:latin typeface="华文中宋" panose="02010600040101010101" pitchFamily="2" charset="-122"/>
                <a:ea typeface="华文中宋" panose="02010600040101010101" pitchFamily="2" charset="-122"/>
              </a:rPr>
              <a:t>上述要求？</a:t>
            </a:r>
            <a:endParaRPr kumimoji="1" lang="zh-CN" altLang="en-US" sz="2400" b="1">
              <a:solidFill>
                <a:schemeClr val="tx2"/>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mn-cs"/>
            </a:endParaRPr>
          </a:p>
          <a:p>
            <a:pPr marR="0" defTabSz="914400">
              <a:buClrTx/>
              <a:buSzTx/>
              <a:buFontTx/>
              <a:buNone/>
              <a:defRPr/>
            </a:pPr>
            <a:r>
              <a:rPr kumimoji="0" lang="en-US" altLang="zh-CN" kern="1200" cap="none" spc="0" normalizeH="0" baseline="0" noProof="0">
                <a:solidFill>
                  <a:schemeClr val="tx2"/>
                </a:solidFill>
                <a:latin typeface="+mj-ea"/>
                <a:ea typeface="+mj-ea"/>
                <a:cs typeface="+mn-cs"/>
              </a:rPr>
              <a:t>    </a:t>
            </a:r>
            <a:r>
              <a:rPr kumimoji="0" lang="zh-CN" altLang="en-US" kern="1200" cap="none" spc="0" normalizeH="0" baseline="0" noProof="0">
                <a:solidFill>
                  <a:schemeClr val="tx2"/>
                </a:solidFill>
                <a:latin typeface="+mj-ea"/>
                <a:ea typeface="+mj-ea"/>
                <a:cs typeface="+mn-cs"/>
              </a:rPr>
              <a:t>的特点</a:t>
            </a:r>
            <a:endParaRPr kumimoji="0" lang="zh-CN" altLang="en-US" kern="1200" cap="none" spc="0" normalizeH="0" baseline="0" noProof="0">
              <a:solidFill>
                <a:srgbClr val="FF0000"/>
              </a:solidFill>
              <a:latin typeface="+mj-ea"/>
              <a:ea typeface="+mj-ea"/>
              <a:cs typeface="+mn-cs"/>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mn-cs"/>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rPr>
              <a:t>堆和二叉树有点雷同！</a:t>
            </a:r>
            <a:endParaRPr lang="zh-CN" altLang="en-US" sz="1400" b="1" dirty="0">
              <a:solidFill>
                <a:schemeClr val="tx1"/>
              </a:solidFill>
              <a:ea typeface="宋体" panose="02010600030101010101" pitchFamily="2" charset="-122"/>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①其子节点值大于或小于其父节点的值（根节点最大</a:t>
            </a:r>
            <a:r>
              <a:rPr kumimoji="0" lang="en-US" altLang="zh-CN" kern="1200" cap="none" spc="0" normalizeH="0" baseline="0" noProof="0">
                <a:solidFill>
                  <a:srgbClr val="FF0000"/>
                </a:solidFill>
                <a:latin typeface="+mj-ea"/>
                <a:ea typeface="+mj-ea"/>
                <a:cs typeface="+mn-cs"/>
              </a:rPr>
              <a:t>           </a:t>
            </a:r>
            <a:r>
              <a:rPr kumimoji="0" lang="zh-CN" altLang="en-US" kern="1200" cap="none" spc="0" normalizeH="0" baseline="0" noProof="0">
                <a:solidFill>
                  <a:srgbClr val="FF0000"/>
                </a:solidFill>
                <a:latin typeface="+mj-ea"/>
                <a:ea typeface="+mj-ea"/>
                <a:cs typeface="+mn-cs"/>
              </a:rPr>
              <a:t>或最小）</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②堆总是一颗完全二叉树</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27829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rPr>
              <a:t>堆的</a:t>
            </a:r>
            <a:r>
              <a:rPr lang="zh-CN" altLang="en-US" sz="2800" b="1" dirty="0">
                <a:solidFill>
                  <a:srgbClr val="0000FF"/>
                </a:solidFill>
                <a:latin typeface="楷体" panose="02010609060101010101" pitchFamily="49" charset="-122"/>
                <a:ea typeface="楷体" panose="02010609060101010101" pitchFamily="49" charset="-122"/>
              </a:rPr>
              <a:t>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假设给定数据元素</a:t>
            </a:r>
            <a:endParaRPr kumimoji="0" lang="zh-CN" altLang="en-US" kern="1200" cap="none" spc="0" normalizeH="0" baseline="0" noProof="0">
              <a:solidFill>
                <a:srgbClr val="FF0000"/>
              </a:solidFill>
              <a:latin typeface="+mj-ea"/>
              <a:ea typeface="+mj-ea"/>
              <a:cs typeface="+mn-cs"/>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根据数组元素形成堆的结构</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395769"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1090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4</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按照堆顶到下，从左到右进行排列</a:t>
            </a:r>
            <a:endParaRPr kumimoji="0" lang="zh-CN" altLang="en-US" kern="1200" cap="none" spc="0" normalizeH="0" baseline="0" noProof="0">
              <a:solidFill>
                <a:srgbClr val="FF0000"/>
              </a:solidFill>
              <a:latin typeface="+mj-ea"/>
              <a:ea typeface="+mj-ea"/>
              <a:cs typeface="+mn-cs"/>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950"/>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325"/>
              <a:ext cx="523836"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sp>
        <p:nvSpPr>
          <p:cNvPr id="42" name="文本框 41"/>
          <p:cNvSpPr txBox="1"/>
          <p:nvPr/>
        </p:nvSpPr>
        <p:spPr>
          <a:xfrm>
            <a:off x="930275" y="3867150"/>
            <a:ext cx="8010525"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父节点索引： </a:t>
            </a:r>
            <a:r>
              <a:rPr kumimoji="0" lang="en-US" altLang="zh-CN" kern="1200" cap="none" spc="0" normalizeH="0" baseline="0" noProof="0">
                <a:solidFill>
                  <a:srgbClr val="FF0000"/>
                </a:solidFill>
                <a:latin typeface="+mj-ea"/>
                <a:ea typeface="+mj-ea"/>
                <a:cs typeface="+mn-cs"/>
              </a:rPr>
              <a:t>((index+1)/2)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左孩子索引： </a:t>
            </a:r>
            <a:r>
              <a:rPr kumimoji="0" lang="en-US" altLang="zh-CN" kern="1200" cap="none" spc="0" normalizeH="0" baseline="0" noProof="0">
                <a:solidFill>
                  <a:srgbClr val="FF0000"/>
                </a:solidFill>
                <a:latin typeface="+mj-ea"/>
                <a:ea typeface="+mj-ea"/>
                <a:cs typeface="+mn-cs"/>
              </a:rPr>
              <a:t>2*(index+1)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右孩子索引： </a:t>
            </a:r>
            <a:r>
              <a:rPr kumimoji="0" lang="en-US" altLang="zh-CN" kern="1200" cap="none" spc="0" normalizeH="0" baseline="0" noProof="0">
                <a:solidFill>
                  <a:srgbClr val="FF0000"/>
                </a:solidFill>
                <a:latin typeface="+mj-ea"/>
                <a:ea typeface="+mj-ea"/>
                <a:cs typeface="+mn-cs"/>
              </a:rPr>
              <a:t>2</a:t>
            </a:r>
            <a:r>
              <a:rPr kumimoji="0" lang="zh-CN" altLang="en-US" kern="1200" cap="none" spc="0" normalizeH="0" baseline="0" noProof="0">
                <a:solidFill>
                  <a:srgbClr val="FF0000"/>
                </a:solidFill>
                <a:latin typeface="+mj-ea"/>
                <a:ea typeface="+mj-ea"/>
                <a:cs typeface="+mn-cs"/>
              </a:rPr>
              <a:t>*</a:t>
            </a:r>
            <a:r>
              <a:rPr kumimoji="0" lang="en-US" altLang="zh-CN" kern="1200" cap="none" spc="0" normalizeH="0" baseline="0" noProof="0">
                <a:solidFill>
                  <a:srgbClr val="FF0000"/>
                </a:solidFill>
                <a:latin typeface="+mj-ea"/>
                <a:ea typeface="+mj-ea"/>
                <a:cs typeface="+mn-cs"/>
              </a:rPr>
              <a:t>(index+1)</a:t>
            </a:r>
            <a:endParaRPr kumimoji="0" lang="zh-CN" altLang="en-US" kern="1200" cap="none" spc="0" normalizeH="0" baseline="0" noProof="0">
              <a:solidFill>
                <a:srgbClr val="FF0000"/>
              </a:solidFill>
              <a:latin typeface="+mj-ea"/>
              <a:ea typeface="+mj-ea"/>
              <a:cs typeface="+mn-cs"/>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33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既然排列的索引值就可以满足节点的查找，那岂不是用数组就可以实现堆数据结构</a:t>
            </a:r>
            <a:endParaRPr kumimoji="0" lang="zh-CN" altLang="en-US" kern="1200" cap="none" spc="0" normalizeH="0" baseline="0" noProof="0">
              <a:solidFill>
                <a:srgbClr val="FF0000"/>
              </a:solidFill>
              <a:latin typeface="+mj-ea"/>
              <a:ea typeface="+mj-ea"/>
              <a:cs typeface="+mn-cs"/>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272088" y="433228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相应的代码实现</a:t>
            </a:r>
            <a:endParaRPr kumimoji="0" lang="zh-CN" altLang="en-US" kern="1200" cap="none" spc="0" normalizeH="0" baseline="0" noProof="0">
              <a:solidFill>
                <a:srgbClr val="FF0000"/>
              </a:solidFill>
              <a:latin typeface="+mj-ea"/>
              <a:ea typeface="+mj-ea"/>
              <a:cs typeface="+mn-cs"/>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rPr>
              <a:t>index:  0           1         2           3           4           5            6           7           8            9</a:t>
            </a:r>
            <a:endParaRPr lang="zh-CN" altLang="en-US" sz="1800" dirty="0">
              <a:solidFill>
                <a:schemeClr val="tx1"/>
              </a:solidFill>
              <a:ea typeface="宋体" panose="02010600030101010101" pitchFamily="2" charset="-122"/>
            </a:endParaRPr>
          </a:p>
        </p:txBody>
      </p:sp>
      <p:sp>
        <p:nvSpPr>
          <p:cNvPr id="5" name="矩形 4"/>
          <p:cNvSpPr/>
          <p:nvPr/>
        </p:nvSpPr>
        <p:spPr>
          <a:xfrm>
            <a:off x="32274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1479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5</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将数组转换成堆以及堆添加元素之后的操作</a:t>
            </a:r>
            <a:endParaRPr kumimoji="0" lang="zh-CN" altLang="en-US" kern="1200" cap="none" spc="0" normalizeH="0" baseline="0" noProof="0">
              <a:solidFill>
                <a:srgbClr val="FF0000"/>
              </a:solidFill>
              <a:latin typeface="+mj-ea"/>
              <a:ea typeface="+mj-ea"/>
              <a:cs typeface="+mn-cs"/>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在大堆上添加新的元素</a:t>
            </a:r>
            <a:endParaRPr kumimoji="0" lang="zh-CN" altLang="en-US" kern="1200" cap="none" spc="0" normalizeH="0" baseline="0" noProof="0">
              <a:solidFill>
                <a:srgbClr val="FF0000"/>
              </a:solidFill>
              <a:latin typeface="+mj-ea"/>
              <a:ea typeface="+mj-ea"/>
              <a:cs typeface="+mn-cs"/>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5" name="矩形 4"/>
          <p:cNvSpPr/>
          <p:nvPr/>
        </p:nvSpPr>
        <p:spPr>
          <a:xfrm>
            <a:off x="47387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43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6</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思考：堆上添加节点用到了一个什么算法思想</a:t>
            </a:r>
            <a:endParaRPr kumimoji="0" lang="zh-CN" altLang="en-US" kern="1200" cap="none" spc="0" normalizeH="0" baseline="0" noProof="0">
              <a:solidFill>
                <a:srgbClr val="FF0000"/>
              </a:solidFill>
              <a:latin typeface="+mj-ea"/>
              <a:ea typeface="+mj-ea"/>
              <a:cs typeface="+mn-cs"/>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48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7</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回顾整个逻辑：</a:t>
            </a:r>
            <a:endParaRPr kumimoji="0" lang="zh-CN" altLang="en-US" kern="1200" cap="none" spc="0" normalizeH="0" baseline="0" noProof="0">
              <a:solidFill>
                <a:srgbClr val="FF0000"/>
              </a:solidFill>
              <a:latin typeface="+mj-ea"/>
              <a:ea typeface="+mj-ea"/>
              <a:cs typeface="+mn-cs"/>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60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8</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如何利用堆性质进行排序？</a:t>
            </a:r>
            <a:endParaRPr kumimoji="0" lang="zh-CN" altLang="en-US" kern="1200" cap="none" spc="0" normalizeH="0" baseline="0" noProof="0">
              <a:solidFill>
                <a:srgbClr val="FF0000"/>
              </a:solidFill>
              <a:latin typeface="+mj-ea"/>
              <a:ea typeface="+mj-ea"/>
              <a:cs typeface="+mn-cs"/>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构建堆</a:t>
            </a:r>
            <a:endParaRPr kumimoji="0" lang="zh-CN" altLang="en-US" sz="1600" kern="1200" cap="none" spc="0" normalizeH="0" baseline="0" noProof="0">
              <a:solidFill>
                <a:srgbClr val="FF0000"/>
              </a:solidFill>
              <a:latin typeface="+mj-ea"/>
              <a:ea typeface="+mj-ea"/>
              <a:cs typeface="+mn-cs"/>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断开尾部并替换根节点，此时完成最大值的排序</a:t>
            </a:r>
            <a:endParaRPr kumimoji="0" lang="zh-CN" altLang="en-US" sz="1600" kern="1200" cap="none" spc="0" normalizeH="0" baseline="0" noProof="0">
              <a:solidFill>
                <a:srgbClr val="FF0000"/>
              </a:solidFill>
              <a:latin typeface="+mj-ea"/>
              <a:ea typeface="+mj-ea"/>
              <a:cs typeface="+mn-cs"/>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50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9</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mn-cs"/>
              </a:rPr>
              <a:t>持续断尾节点然后替换根节点</a:t>
            </a:r>
            <a:endParaRPr kumimoji="0" lang="zh-CN" altLang="en-US" sz="1600" kern="1200" cap="none" spc="0" normalizeH="0" baseline="0" noProof="0">
              <a:solidFill>
                <a:srgbClr val="333399"/>
              </a:solidFill>
              <a:latin typeface="+mj-ea"/>
              <a:ea typeface="+mj-ea"/>
              <a:cs typeface="+mn-cs"/>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直到整个堆所有元素完成排序</a:t>
            </a:r>
            <a:endParaRPr kumimoji="0" lang="zh-CN" altLang="en-US" kern="1200" cap="none" spc="0" normalizeH="0" baseline="0" noProof="0">
              <a:solidFill>
                <a:srgbClr val="FF0000"/>
              </a:solidFill>
              <a:latin typeface="+mj-ea"/>
              <a:ea typeface="+mj-ea"/>
              <a:cs typeface="+mn-cs"/>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10</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重新构建长度为</a:t>
            </a:r>
            <a:r>
              <a:rPr kumimoji="0" lang="en-US" altLang="zh-CN" sz="1600" kern="1200" cap="none" spc="0" normalizeH="0" baseline="0" noProof="0">
                <a:solidFill>
                  <a:srgbClr val="FF0000"/>
                </a:solidFill>
                <a:latin typeface="+mj-ea"/>
                <a:ea typeface="+mj-ea"/>
                <a:cs typeface="+mn-cs"/>
              </a:rPr>
              <a:t>len(A)-1</a:t>
            </a:r>
            <a:r>
              <a:rPr kumimoji="0" lang="zh-CN" altLang="en-US" sz="1600" kern="1200" cap="none" spc="0" normalizeH="0" baseline="0" noProof="0">
                <a:solidFill>
                  <a:srgbClr val="FF0000"/>
                </a:solidFill>
                <a:latin typeface="+mj-ea"/>
                <a:ea typeface="+mj-ea"/>
                <a:cs typeface="+mn-cs"/>
              </a:rPr>
              <a:t>的堆</a:t>
            </a:r>
            <a:endParaRPr kumimoji="0" lang="zh-CN" altLang="en-US" sz="1600" kern="1200" cap="none" spc="0" normalizeH="0" baseline="0" noProof="0">
              <a:solidFill>
                <a:srgbClr val="FF0000"/>
              </a:solidFill>
              <a:latin typeface="+mj-ea"/>
              <a:ea typeface="+mj-ea"/>
              <a:cs typeface="+mn-cs"/>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此时的堆长度为</a:t>
            </a:r>
            <a:r>
              <a:rPr kumimoji="0" lang="en-US" altLang="zh-CN" sz="1600" kern="1200" cap="none" spc="0" normalizeH="0" baseline="0" noProof="0">
                <a:solidFill>
                  <a:srgbClr val="FF0000"/>
                </a:solidFill>
                <a:latin typeface="+mj-ea"/>
                <a:ea typeface="+mj-ea"/>
                <a:cs typeface="+mn-cs"/>
              </a:rPr>
              <a:t>len(A)-1</a:t>
            </a:r>
            <a:endParaRPr kumimoji="0" lang="zh-CN" altLang="en-US" sz="1600" kern="1200" cap="none" spc="0" normalizeH="0" baseline="0" noProof="0">
              <a:solidFill>
                <a:srgbClr val="FF0000"/>
              </a:solidFill>
              <a:latin typeface="+mj-ea"/>
              <a:ea typeface="+mj-ea"/>
              <a:cs typeface="+mn-cs"/>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假设堆的长度为</a:t>
            </a:r>
            <a:r>
              <a:rPr kumimoji="0" lang="en-US" altLang="zh-CN" sz="1600" kern="1200" cap="none" spc="0" normalizeH="0" baseline="0" noProof="0">
                <a:solidFill>
                  <a:schemeClr val="tx2"/>
                </a:solidFill>
                <a:latin typeface="+mj-ea"/>
                <a:ea typeface="+mj-ea"/>
                <a:cs typeface="+mn-cs"/>
              </a:rPr>
              <a:t>len(A)</a:t>
            </a:r>
            <a:endParaRPr kumimoji="0" lang="zh-CN" altLang="en-US" sz="1600" kern="1200" cap="none" spc="0" normalizeH="0" baseline="0" noProof="0">
              <a:solidFill>
                <a:srgbClr val="FF0000"/>
              </a:solidFill>
              <a:latin typeface="+mj-ea"/>
              <a:ea typeface="+mj-ea"/>
              <a:cs typeface="+mn-cs"/>
            </a:endParaRPr>
          </a:p>
        </p:txBody>
      </p:sp>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11</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mn-cs"/>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mn-cs"/>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根节点与较大子节点交换</a:t>
            </a:r>
            <a:endParaRPr kumimoji="0" lang="zh-CN" altLang="en-US" sz="1600" kern="1200" cap="none" spc="0" normalizeH="0" baseline="0" noProof="0">
              <a:solidFill>
                <a:srgbClr val="FF0000"/>
              </a:solidFill>
              <a:latin typeface="+mj-ea"/>
              <a:ea typeface="+mj-ea"/>
              <a:cs typeface="+mn-cs"/>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12</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mn-cs"/>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mn-cs"/>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同样规则完成堆重构</a:t>
            </a:r>
            <a:endParaRPr kumimoji="0" lang="zh-CN" altLang="en-US" sz="1600" kern="1200" cap="none" spc="0" normalizeH="0" baseline="0" noProof="0">
              <a:solidFill>
                <a:srgbClr val="FF0000"/>
              </a:solidFill>
              <a:latin typeface="+mj-ea"/>
              <a:ea typeface="+mj-ea"/>
              <a:cs typeface="+mn-cs"/>
            </a:endParaRPr>
          </a:p>
        </p:txBody>
      </p:sp>
      <p:sp>
        <p:nvSpPr>
          <p:cNvPr id="3" name="矩形 2"/>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堆排序流程及代码实现</a:t>
            </a:r>
            <a:endParaRPr kumimoji="0" lang="zh-CN" altLang="en-US" kern="1200" cap="none" spc="0" normalizeH="0" baseline="0" noProof="0">
              <a:solidFill>
                <a:srgbClr val="FF0000"/>
              </a:solidFill>
              <a:latin typeface="+mj-ea"/>
              <a:ea typeface="+mj-ea"/>
              <a:cs typeface="+mn-cs"/>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
        <p:nvSpPr>
          <p:cNvPr id="2" name="矩形 1"/>
          <p:cNvSpPr/>
          <p:nvPr/>
        </p:nvSpPr>
        <p:spPr>
          <a:xfrm>
            <a:off x="162724" y="77651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4.2.2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982" y="776511"/>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4.2.3 </a:t>
            </a:r>
            <a:r>
              <a:rPr lang="zh-CN" altLang="en-US" sz="2800" b="1" dirty="0">
                <a:solidFill>
                  <a:srgbClr val="0000FF"/>
                </a:solidFill>
                <a:latin typeface="楷体" panose="02010609060101010101" pitchFamily="49" charset="-122"/>
                <a:ea typeface="楷体" panose="02010609060101010101" pitchFamily="49" charset="-122"/>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class TreeNode(object):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self.val = val</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self.left = left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self.right = right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实现比较</a:t>
            </a:r>
            <a:r>
              <a:rPr lang="zh-CN" altLang="en-US">
                <a:solidFill>
                  <a:schemeClr val="tx1"/>
                </a:solidFill>
                <a:uFillTx/>
                <a:latin typeface="Times New Roman" panose="02020603050405020304" pitchFamily="18" charset="0"/>
              </a:rPr>
              <a:t>函数</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def __lt__(self, other):</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self.val &lt; other.val</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t>哈夫曼节点的</a:t>
            </a:r>
            <a:r>
              <a:rPr lang="zh-CN" altLang="en-US"/>
              <a:t>实现：</a:t>
            </a:r>
            <a:endParaRPr lang="zh-CN" altLang="en-US"/>
          </a:p>
        </p:txBody>
      </p:sp>
      <p:sp>
        <p:nvSpPr>
          <p:cNvPr id="8" name="文本框 7"/>
          <p:cNvSpPr txBox="1"/>
          <p:nvPr/>
        </p:nvSpPr>
        <p:spPr>
          <a:xfrm>
            <a:off x="179705" y="1412875"/>
            <a:ext cx="5659120" cy="392430"/>
          </a:xfrm>
          <a:prstGeom prst="rect">
            <a:avLst/>
          </a:prstGeom>
          <a:noFill/>
        </p:spPr>
        <p:txBody>
          <a:bodyPr wrap="square" rtlCol="0">
            <a:noAutofit/>
          </a:bodyPr>
          <a:p>
            <a:r>
              <a:rPr lang="zh-CN" altLang="en-US"/>
              <a:t>哈夫曼树的输入是一组数字</a:t>
            </a:r>
            <a:r>
              <a:rPr lang="en-US" altLang="zh-CN">
                <a:latin typeface="Times New Roman" panose="02020603050405020304" pitchFamily="18" charset="0"/>
                <a:cs typeface="Times New Roman" panose="02020603050405020304" pitchFamily="18" charset="0"/>
              </a:rPr>
              <a:t>[4,6,7,1,3,9,10]</a:t>
            </a:r>
            <a:endParaRPr lang="zh-CN" altLang="en-US"/>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rPr>
              <a:t>TreeNode</a:t>
            </a:r>
            <a:r>
              <a:rPr lang="zh-CN" altLang="en-US">
                <a:solidFill>
                  <a:schemeClr val="tx1"/>
                </a:solidFill>
                <a:uFillTx/>
                <a:latin typeface="Times New Roman" panose="02020603050405020304" pitchFamily="18" charset="0"/>
              </a:rPr>
              <a:t>类：</a:t>
            </a:r>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982" y="776511"/>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4.2.3 </a:t>
            </a:r>
            <a:r>
              <a:rPr lang="zh-CN" altLang="en-US" sz="2800" b="1" dirty="0">
                <a:solidFill>
                  <a:srgbClr val="0000FF"/>
                </a:solidFill>
                <a:latin typeface="楷体" panose="02010609060101010101" pitchFamily="49" charset="-122"/>
                <a:ea typeface="楷体" panose="02010609060101010101" pitchFamily="49" charset="-122"/>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251460" y="1844675"/>
            <a:ext cx="2292350" cy="422910"/>
          </a:xfrm>
          <a:prstGeom prst="rect">
            <a:avLst/>
          </a:prstGeom>
          <a:noFill/>
        </p:spPr>
        <p:txBody>
          <a:bodyPr wrap="square" rtlCol="0">
            <a:noAutofit/>
          </a:bodyPr>
          <a:p>
            <a:r>
              <a:rPr lang="zh-CN" altLang="en-US"/>
              <a:t>哈夫曼树</a:t>
            </a:r>
            <a:r>
              <a:rPr lang="zh-CN" altLang="en-US"/>
              <a:t>构造实现：</a:t>
            </a:r>
            <a:endParaRPr lang="zh-CN" altLang="en-US"/>
          </a:p>
        </p:txBody>
      </p:sp>
      <p:sp>
        <p:nvSpPr>
          <p:cNvPr id="9" name="文本框 8"/>
          <p:cNvSpPr txBox="1"/>
          <p:nvPr/>
        </p:nvSpPr>
        <p:spPr>
          <a:xfrm>
            <a:off x="2123440" y="2061210"/>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 = creat_node(node)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 = queue.PriorityQueue()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item in res:</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qu.put(item)</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qu.qsize()&gt;1: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node1 = qu.get()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node2 = qu.get()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tempNode.right = node1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tempNode.left = node2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qu.put(tempNode)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qu.get()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10019</Words>
  <Application>WPS 演示</Application>
  <PresentationFormat>全屏显示(4:3)</PresentationFormat>
  <Paragraphs>1048</Paragraphs>
  <Slides>57</Slides>
  <Notes>6</Notes>
  <HiddenSlides>1</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9</vt:i4>
      </vt:variant>
      <vt:variant>
        <vt:lpstr>幻灯片标题</vt:lpstr>
      </vt:variant>
      <vt:variant>
        <vt:i4>57</vt:i4>
      </vt:variant>
    </vt:vector>
  </HeadingPairs>
  <TitlesOfParts>
    <vt:vector size="90"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楷体_GB2312</vt:lpstr>
      <vt:lpstr>新宋体</vt:lpstr>
      <vt:lpstr>Symbol</vt:lpstr>
      <vt:lpstr>华文新魏</vt:lpstr>
      <vt:lpstr>Tahoma</vt:lpstr>
      <vt:lpstr>Cambria Math</vt:lpstr>
      <vt:lpstr>楷体</vt:lpstr>
      <vt:lpstr>JetBrains Mono</vt:lpstr>
      <vt:lpstr>Courier New</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429</cp:revision>
  <dcterms:created xsi:type="dcterms:W3CDTF">2010-09-23T08:30:00Z</dcterms:created>
  <dcterms:modified xsi:type="dcterms:W3CDTF">2025-10-22T09:36:55Z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