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88"/>
  </p:handoutMasterIdLst>
  <p:sldIdLst>
    <p:sldId id="709" r:id="rId4"/>
    <p:sldId id="720" r:id="rId6"/>
    <p:sldId id="802" r:id="rId7"/>
    <p:sldId id="335" r:id="rId8"/>
    <p:sldId id="805" r:id="rId9"/>
    <p:sldId id="803" r:id="rId10"/>
    <p:sldId id="731" r:id="rId11"/>
    <p:sldId id="804"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832" r:id="rId27"/>
    <p:sldId id="762" r:id="rId28"/>
    <p:sldId id="764" r:id="rId29"/>
    <p:sldId id="765"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816" r:id="rId43"/>
    <p:sldId id="818" r:id="rId44"/>
    <p:sldId id="780" r:id="rId45"/>
    <p:sldId id="821" r:id="rId46"/>
    <p:sldId id="819" r:id="rId47"/>
    <p:sldId id="822" r:id="rId48"/>
    <p:sldId id="823" r:id="rId49"/>
    <p:sldId id="825" r:id="rId50"/>
    <p:sldId id="824" r:id="rId51"/>
    <p:sldId id="826" r:id="rId52"/>
    <p:sldId id="827" r:id="rId53"/>
    <p:sldId id="828" r:id="rId54"/>
    <p:sldId id="820" r:id="rId55"/>
    <p:sldId id="829" r:id="rId56"/>
    <p:sldId id="833" r:id="rId57"/>
    <p:sldId id="830" r:id="rId58"/>
    <p:sldId id="831" r:id="rId59"/>
    <p:sldId id="834" r:id="rId60"/>
    <p:sldId id="835" r:id="rId61"/>
    <p:sldId id="836" r:id="rId62"/>
    <p:sldId id="837" r:id="rId63"/>
    <p:sldId id="838" r:id="rId64"/>
    <p:sldId id="787" r:id="rId65"/>
    <p:sldId id="839" r:id="rId66"/>
    <p:sldId id="840" r:id="rId67"/>
    <p:sldId id="788" r:id="rId68"/>
    <p:sldId id="842" r:id="rId69"/>
    <p:sldId id="844" r:id="rId70"/>
    <p:sldId id="845" r:id="rId71"/>
    <p:sldId id="846" r:id="rId72"/>
    <p:sldId id="843" r:id="rId73"/>
    <p:sldId id="847" r:id="rId74"/>
    <p:sldId id="848" r:id="rId75"/>
    <p:sldId id="849" r:id="rId76"/>
    <p:sldId id="850" r:id="rId77"/>
    <p:sldId id="851" r:id="rId78"/>
    <p:sldId id="852" r:id="rId79"/>
    <p:sldId id="853" r:id="rId80"/>
    <p:sldId id="854" r:id="rId81"/>
    <p:sldId id="855" r:id="rId82"/>
    <p:sldId id="857" r:id="rId83"/>
    <p:sldId id="858" r:id="rId84"/>
    <p:sldId id="860" r:id="rId85"/>
    <p:sldId id="790" r:id="rId86"/>
    <p:sldId id="680" r:id="rId8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42" userDrawn="1">
          <p15:clr>
            <a:srgbClr val="A4A3A4"/>
          </p15:clr>
        </p15:guide>
        <p15:guide id="2" pos="29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42"/>
        <p:guide pos="29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commentAuthors" Target="commentAuthors.xml"/><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5.xml"/><Relationship Id="rId89" Type="http://schemas.openxmlformats.org/officeDocument/2006/relationships/presProps" Target="presProps.xml"/><Relationship Id="rId88" Type="http://schemas.openxmlformats.org/officeDocument/2006/relationships/handoutMaster" Target="handoutMasters/handoutMaster1.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9.png"/><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9.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3.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5.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递归函数</a:t>
            </a:r>
            <a:r>
              <a:rPr lang="zh-CN" altLang="en-US" sz="2000" dirty="0">
                <a:solidFill>
                  <a:schemeClr val="tx1"/>
                </a:solidFill>
                <a:uFillTx/>
                <a:latin typeface="Times New Roman" panose="02020603050405020304" pitchFamily="18" charset="0"/>
                <a:sym typeface="+mn-ea"/>
              </a:rPr>
              <a:t>方法：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uFillTx/>
                <a:latin typeface="Times New Roman" panose="02020603050405020304" pitchFamily="18" charset="0"/>
              </a:rPr>
              <a:t>到这里可能同学们仍然很难理解？为什么就可以一个递归就完成</a:t>
            </a:r>
            <a:r>
              <a:rPr lang="zh-CN" altLang="en-US" sz="2400" dirty="0">
                <a:solidFill>
                  <a:srgbClr val="080808"/>
                </a:solidFill>
                <a:uFillTx/>
                <a:latin typeface="Times New Roman" panose="02020603050405020304" pitchFamily="18" charset="0"/>
              </a:rPr>
              <a:t>求解？</a:t>
            </a:r>
            <a:endParaRPr lang="zh-CN" altLang="en-US" sz="2400" dirty="0">
              <a:solidFill>
                <a:srgbClr val="080808"/>
              </a:solidFill>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467360" y="2061210"/>
                <a:ext cx="6159500" cy="734695"/>
              </a:xfrm>
              <a:prstGeom prst="rect">
                <a:avLst/>
              </a:prstGeom>
              <a:noFill/>
            </p:spPr>
            <p:txBody>
              <a:bodyPr wrap="square" rtlCol="0">
                <a:noAutofit/>
              </a:bodyPr>
              <a:p>
                <a:r>
                  <a:rPr lang="zh-CN" altLang="en-US"/>
                  <a:t>从数学的角度上理解：</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bSup>
                  </m:oMath>
                </a14:m>
                <a:endParaRPr lang="en-US" altLang="zh-CN"/>
              </a:p>
              <a:p>
                <a:r>
                  <a:rPr lang="en-US" altLang="zh-CN"/>
                  <a:t>​</a:t>
                </a:r>
                <a:endParaRPr lang="en-US" altLang="zh-CN"/>
              </a:p>
              <a:p>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467360" y="2061210"/>
                <a:ext cx="6159500" cy="734695"/>
              </a:xfrm>
              <a:prstGeom prst="rect">
                <a:avLst/>
              </a:prstGeom>
              <a:blipFill rotWithShape="1">
                <a:blip r:embed="rId6"/>
                <a:stretch>
                  <a:fillRect b="-20657"/>
                </a:stretch>
              </a:blipFill>
            </p:spPr>
            <p:txBody>
              <a:bodyPr/>
              <a:lstStyle/>
              <a:p>
                <a:r>
                  <a:rPr lang="zh-CN" altLang="en-US">
                    <a:noFill/>
                  </a:rPr>
                  <a:t> </a:t>
                </a:r>
              </a:p>
            </p:txBody>
          </p:sp>
        </mc:Fallback>
      </mc:AlternateContent>
      <p:pic>
        <p:nvPicPr>
          <p:cNvPr id="4" name="图片 3" descr="1738131-20190816153759883-443543513"/>
          <p:cNvPicPr>
            <a:picLocks noChangeAspect="1"/>
          </p:cNvPicPr>
          <p:nvPr/>
        </p:nvPicPr>
        <p:blipFill>
          <a:blip r:embed="rId7"/>
          <a:srcRect l="14337" t="12762" r="4375" b="20309"/>
          <a:stretch>
            <a:fillRect/>
          </a:stretch>
        </p:blipFill>
        <p:spPr>
          <a:xfrm>
            <a:off x="2267585" y="2493010"/>
            <a:ext cx="4896485" cy="30238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
        <p:nvSpPr>
          <p:cNvPr id="3" name="矩形 2"/>
          <p:cNvSpPr/>
          <p:nvPr/>
        </p:nvSpPr>
        <p:spPr>
          <a:xfrm>
            <a:off x="7884795" y="1917065"/>
            <a:ext cx="434975" cy="1250315"/>
          </a:xfrm>
          <a:prstGeom prst="rect">
            <a:avLst/>
          </a:prstGeom>
          <a:noFill/>
          <a:ln w="28575"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7912100" y="2138045"/>
            <a:ext cx="153035" cy="645160"/>
          </a:xfrm>
          <a:prstGeom prst="rect">
            <a:avLst/>
          </a:prstGeom>
          <a:noFill/>
        </p:spPr>
        <p:txBody>
          <a:bodyPr wrap="square" rtlCol="0">
            <a:spAutoFit/>
          </a:bodyPr>
          <a:p>
            <a:r>
              <a:rPr lang="zh-CN" altLang="en-US"/>
              <a:t>前台</a:t>
            </a:r>
            <a:endParaRPr lang="zh-CN" altLang="en-US"/>
          </a:p>
        </p:txBody>
      </p:sp>
      <p:sp>
        <p:nvSpPr>
          <p:cNvPr id="5" name="文本框 4"/>
          <p:cNvSpPr txBox="1"/>
          <p:nvPr/>
        </p:nvSpPr>
        <p:spPr>
          <a:xfrm>
            <a:off x="5405755" y="1557020"/>
            <a:ext cx="2702560"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m+n      ...      3      2     1</a:t>
            </a:r>
            <a:r>
              <a:rPr lang="en-US" altLang="zh-CN"/>
              <a:t> </a:t>
            </a:r>
            <a:endParaRPr lang="en-US" altLang="zh-CN"/>
          </a:p>
        </p:txBody>
      </p:sp>
      <p:sp>
        <p:nvSpPr>
          <p:cNvPr id="6" name="文本框 5"/>
          <p:cNvSpPr txBox="1"/>
          <p:nvPr/>
        </p:nvSpPr>
        <p:spPr>
          <a:xfrm>
            <a:off x="5507990" y="2138045"/>
            <a:ext cx="466725" cy="309245"/>
          </a:xfrm>
          <a:prstGeom prst="rect">
            <a:avLst/>
          </a:prstGeom>
          <a:noFill/>
        </p:spPr>
        <p:txBody>
          <a:bodyPr wrap="square" rtlCol="0">
            <a:noAutofit/>
          </a:bodyPr>
          <a:p>
            <a:r>
              <a:rPr lang="en-US" altLang="zh-CN">
                <a:solidFill>
                  <a:schemeClr val="tx1"/>
                </a:solidFill>
                <a:uFillTx/>
                <a:latin typeface="宋体" panose="02010600030101010101" pitchFamily="2" charset="-122"/>
              </a:rPr>
              <a:t>▲</a:t>
            </a:r>
            <a:endParaRPr lang="en-US" altLang="zh-CN">
              <a:solidFill>
                <a:schemeClr val="tx1"/>
              </a:solidFill>
              <a:uFillTx/>
              <a:latin typeface="宋体" panose="02010600030101010101" pitchFamily="2" charset="-122"/>
            </a:endParaRPr>
          </a:p>
        </p:txBody>
      </p:sp>
      <p:sp>
        <p:nvSpPr>
          <p:cNvPr id="7" name="文本框 6"/>
          <p:cNvSpPr txBox="1"/>
          <p:nvPr/>
        </p:nvSpPr>
        <p:spPr>
          <a:xfrm>
            <a:off x="5507990" y="2783205"/>
            <a:ext cx="411480" cy="368300"/>
          </a:xfrm>
          <a:prstGeom prst="rect">
            <a:avLst/>
          </a:prstGeom>
          <a:noFill/>
        </p:spPr>
        <p:txBody>
          <a:bodyPr wrap="none" rtlCol="0" anchor="t">
            <a:spAutoFit/>
          </a:bodyPr>
          <a:p>
            <a:r>
              <a:rPr lang="zh-CN" altLang="en-US">
                <a:latin typeface="宋体" panose="02010600030101010101" pitchFamily="2" charset="-122"/>
              </a:rPr>
              <a:t>●</a:t>
            </a:r>
            <a:endParaRPr lang="zh-CN" altLang="en-US">
              <a:latin typeface="宋体" panose="02010600030101010101" pitchFamily="2" charset="-122"/>
            </a:endParaRPr>
          </a:p>
        </p:txBody>
      </p:sp>
      <p:cxnSp>
        <p:nvCxnSpPr>
          <p:cNvPr id="8" name="直接连接符 7"/>
          <p:cNvCxnSpPr/>
          <p:nvPr/>
        </p:nvCxnSpPr>
        <p:spPr>
          <a:xfrm flipH="1">
            <a:off x="6123940" y="1196975"/>
            <a:ext cx="0" cy="2341880"/>
          </a:xfrm>
          <a:prstGeom prst="line">
            <a:avLst/>
          </a:prstGeom>
          <a:solidFill>
            <a:schemeClr val="accent1"/>
          </a:solidFill>
          <a:ln w="28575" cap="flat" cmpd="sng" algn="ctr">
            <a:solidFill>
              <a:srgbClr val="FF0000"/>
            </a:solidFill>
            <a:prstDash val="dashDot"/>
            <a:round/>
            <a:headEnd type="none" w="med" len="med"/>
            <a:tailEnd type="none" w="med" len="med"/>
          </a:ln>
        </p:spPr>
      </p:cxnSp>
      <p:sp>
        <p:nvSpPr>
          <p:cNvPr id="9" name="文本框 8"/>
          <p:cNvSpPr txBox="1"/>
          <p:nvPr/>
        </p:nvSpPr>
        <p:spPr>
          <a:xfrm>
            <a:off x="5406390" y="3573145"/>
            <a:ext cx="3514090" cy="39624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表示</a:t>
            </a:r>
            <a:r>
              <a:rPr lang="en-US" altLang="zh-CN">
                <a:solidFill>
                  <a:schemeClr val="tx1"/>
                </a:solidFill>
                <a:uFillTx/>
                <a:latin typeface="Times New Roman" panose="02020603050405020304" pitchFamily="18" charset="0"/>
              </a:rPr>
              <a:t>100</a:t>
            </a:r>
            <a:r>
              <a:rPr lang="zh-CN" altLang="en-US">
                <a:solidFill>
                  <a:schemeClr val="tx1"/>
                </a:solidFill>
                <a:uFillTx/>
                <a:latin typeface="Times New Roman" panose="02020603050405020304" pitchFamily="18" charset="0"/>
              </a:rPr>
              <a:t>的人，</a:t>
            </a:r>
            <a:r>
              <a:rPr lang="zh-CN" altLang="en-US">
                <a:solidFill>
                  <a:schemeClr val="tx1"/>
                </a:solidFill>
                <a:uFillTx/>
                <a:latin typeface="Times New Roman" panose="02020603050405020304" pitchFamily="18" charset="0"/>
                <a:sym typeface="+mn-ea"/>
              </a:rPr>
              <a:t>●表示</a:t>
            </a:r>
            <a:r>
              <a:rPr lang="en-US" altLang="zh-CN">
                <a:solidFill>
                  <a:schemeClr val="tx1"/>
                </a:solidFill>
                <a:uFillTx/>
                <a:latin typeface="Times New Roman" panose="02020603050405020304" pitchFamily="18" charset="0"/>
                <a:sym typeface="+mn-ea"/>
              </a:rPr>
              <a:t>50</a:t>
            </a:r>
            <a:r>
              <a:rPr lang="zh-CN" altLang="en-US">
                <a:solidFill>
                  <a:schemeClr val="tx1"/>
                </a:solidFill>
                <a:uFillTx/>
                <a:latin typeface="Times New Roman" panose="02020603050405020304" pitchFamily="18" charset="0"/>
                <a:sym typeface="+mn-ea"/>
              </a:rPr>
              <a:t>的人。</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a:t>
            </a:r>
            <a:r>
              <a:rPr lang="zh-CN" altLang="en-US" dirty="0">
                <a:solidFill>
                  <a:srgbClr val="080808"/>
                </a:solidFill>
                <a:latin typeface="Times New Roman" panose="02020603050405020304" pitchFamily="18" charset="0"/>
                <a:sym typeface="+mn-ea"/>
              </a:rPr>
              <a:t>最大值。</a:t>
            </a:r>
            <a:endParaRPr lang="zh-CN" altLang="en-US"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56" name="表格 55"/>
          <p:cNvGraphicFramePr/>
          <p:nvPr/>
        </p:nvGraphicFramePr>
        <p:xfrm>
          <a:off x="154749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71614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2" name="文本框 1"/>
          <p:cNvSpPr txBox="1"/>
          <p:nvPr/>
        </p:nvSpPr>
        <p:spPr>
          <a:xfrm>
            <a:off x="539750" y="1226185"/>
            <a:ext cx="3454400" cy="353060"/>
          </a:xfrm>
          <a:prstGeom prst="rect">
            <a:avLst/>
          </a:prstGeom>
          <a:noFill/>
        </p:spPr>
        <p:txBody>
          <a:bodyPr wrap="square" rtlCol="0">
            <a:noAutofit/>
          </a:bodyPr>
          <a:p>
            <a:r>
              <a:rPr lang="zh-CN" altLang="en-US"/>
              <a:t>如何合并</a:t>
            </a:r>
            <a:r>
              <a:rPr lang="zh-CN" altLang="en-US"/>
              <a:t>呢？细节如何：</a:t>
            </a:r>
            <a:endParaRPr lang="en-US" altLang="zh-CN"/>
          </a:p>
        </p:txBody>
      </p:sp>
      <p:sp>
        <p:nvSpPr>
          <p:cNvPr id="3" name="文本框 2"/>
          <p:cNvSpPr txBox="1"/>
          <p:nvPr/>
        </p:nvSpPr>
        <p:spPr>
          <a:xfrm>
            <a:off x="1637665" y="2271395"/>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4860290" y="2277110"/>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graphicFrame>
        <p:nvGraphicFramePr>
          <p:cNvPr id="9" name="表格 8"/>
          <p:cNvGraphicFramePr/>
          <p:nvPr/>
        </p:nvGraphicFramePr>
        <p:xfrm>
          <a:off x="153098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1475740" y="1540510"/>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4644390" y="1539875"/>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1115695" y="2637155"/>
            <a:ext cx="7333615" cy="57023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比较数组</a:t>
            </a:r>
            <a:r>
              <a:rPr lang="en-US" altLang="zh-CN">
                <a:latin typeface="Times New Roman" panose="02020603050405020304" pitchFamily="18" charset="0"/>
                <a:cs typeface="Times New Roman" panose="02020603050405020304" pitchFamily="18" charset="0"/>
              </a:rPr>
              <a:t>a[i]</a:t>
            </a:r>
            <a:r>
              <a:rPr lang="zh-CN" altLang="en-US">
                <a:latin typeface="Times New Roman" panose="02020603050405020304" pitchFamily="18" charset="0"/>
                <a:cs typeface="Times New Roman" panose="02020603050405020304" pitchFamily="18" charset="0"/>
              </a:rPr>
              <a:t>与</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的大小，如果</a:t>
            </a:r>
            <a:r>
              <a:rPr lang="en-US" altLang="zh-CN">
                <a:latin typeface="Times New Roman" panose="02020603050405020304" pitchFamily="18" charset="0"/>
                <a:cs typeface="Times New Roman" panose="02020603050405020304" pitchFamily="18" charset="0"/>
              </a:rPr>
              <a:t>a[i]&gt;=b[j]</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的值进行排序，</a:t>
            </a:r>
            <a:r>
              <a:rPr lang="en-US" altLang="zh-CN">
                <a:latin typeface="Times New Roman" panose="02020603050405020304" pitchFamily="18" charset="0"/>
                <a:cs typeface="Times New Roman" panose="02020603050405020304" pitchFamily="18" charset="0"/>
                <a:sym typeface="+mn-ea"/>
              </a:rPr>
              <a:t>j++</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否则将</a:t>
            </a:r>
            <a:r>
              <a:rPr lang="en-US" altLang="zh-CN">
                <a:latin typeface="Times New Roman" panose="02020603050405020304" pitchFamily="18" charset="0"/>
                <a:cs typeface="Times New Roman" panose="02020603050405020304" pitchFamily="18" charset="0"/>
                <a:sym typeface="+mn-ea"/>
              </a:rPr>
              <a:t>a[i]</a:t>
            </a:r>
            <a:r>
              <a:rPr lang="zh-CN" altLang="en-US">
                <a:latin typeface="Times New Roman" panose="02020603050405020304" pitchFamily="18" charset="0"/>
                <a:cs typeface="Times New Roman" panose="02020603050405020304" pitchFamily="18" charset="0"/>
                <a:sym typeface="+mn-ea"/>
              </a:rPr>
              <a:t>的值进行排序，然后</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p:txBody>
      </p:sp>
      <p:graphicFrame>
        <p:nvGraphicFramePr>
          <p:cNvPr id="16" name="表格 15"/>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7" name="表格 16"/>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8" name="表格 17"/>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0" name="表格 19"/>
          <p:cNvGraphicFramePr/>
          <p:nvPr/>
        </p:nvGraphicFramePr>
        <p:xfrm>
          <a:off x="1547495" y="342011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3" name="表格 22"/>
          <p:cNvGraphicFramePr/>
          <p:nvPr/>
        </p:nvGraphicFramePr>
        <p:xfrm>
          <a:off x="154749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6" name="表格 25"/>
          <p:cNvGraphicFramePr/>
          <p:nvPr/>
        </p:nvGraphicFramePr>
        <p:xfrm>
          <a:off x="1530985" y="342773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8" name="表格 27"/>
          <p:cNvGraphicFramePr/>
          <p:nvPr/>
        </p:nvGraphicFramePr>
        <p:xfrm>
          <a:off x="1530985" y="3429000"/>
          <a:ext cx="4320000" cy="381635"/>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635">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87</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8"/>
                                        </p:tgtEl>
                                        <p:attrNameLst>
                                          <p:attrName>ppt_x</p:attrName>
                                        </p:attrNameLst>
                                      </p:cBhvr>
                                      <p:tavLst>
                                        <p:tav tm="0">
                                          <p:val>
                                            <p:strVal val="ppt_x"/>
                                          </p:val>
                                        </p:tav>
                                        <p:tav tm="100000">
                                          <p:val>
                                            <p:strVal val="ppt_x"/>
                                          </p:val>
                                        </p:tav>
                                      </p:tavLst>
                                    </p:anim>
                                    <p:anim calcmode="lin" valueType="num">
                                      <p:cBhvr additive="base">
                                        <p:cTn id="7" dur="500"/>
                                        <p:tgtEl>
                                          <p:spTgt spid="58"/>
                                        </p:tgtEl>
                                        <p:attrNameLst>
                                          <p:attrName>ppt_y</p:attrName>
                                        </p:attrNameLst>
                                      </p:cBhvr>
                                      <p:tavLst>
                                        <p:tav tm="0">
                                          <p:val>
                                            <p:strVal val="ppt_y"/>
                                          </p:val>
                                        </p:tav>
                                        <p:tav tm="100000">
                                          <p:val>
                                            <p:strVal val="1+ppt_h/2"/>
                                          </p:val>
                                        </p:tav>
                                      </p:tavLst>
                                    </p:anim>
                                    <p:set>
                                      <p:cBhvr>
                                        <p:cTn id="8" dur="1" fill="hold">
                                          <p:stCondLst>
                                            <p:cond delay="499"/>
                                          </p:stCondLst>
                                        </p:cTn>
                                        <p:tgtEl>
                                          <p:spTgt spid="5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0550694 0 " pathEditMode="relative" ptsTypes="">
                                      <p:cBhvr>
                                        <p:cTn id="18" dur="20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0629861 0 " pathEditMode="relative" ptsTypes="">
                                      <p:cBhvr>
                                        <p:cTn id="34" dur="2000" fill="hold"/>
                                        <p:tgtEl>
                                          <p:spTgt spid="3"/>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6"/>
                                        </p:tgtEl>
                                        <p:attrNameLst>
                                          <p:attrName>ppt_x</p:attrName>
                                        </p:attrNameLst>
                                      </p:cBhvr>
                                      <p:tavLst>
                                        <p:tav tm="0">
                                          <p:val>
                                            <p:strVal val="ppt_x"/>
                                          </p:val>
                                        </p:tav>
                                        <p:tav tm="100000">
                                          <p:val>
                                            <p:strVal val="ppt_x"/>
                                          </p:val>
                                        </p:tav>
                                      </p:tavLst>
                                    </p:anim>
                                    <p:anim calcmode="lin" valueType="num">
                                      <p:cBhvr additive="base">
                                        <p:cTn id="39" dur="500"/>
                                        <p:tgtEl>
                                          <p:spTgt spid="16"/>
                                        </p:tgtEl>
                                        <p:attrNameLst>
                                          <p:attrName>ppt_y</p:attrName>
                                        </p:attrNameLst>
                                      </p:cBhvr>
                                      <p:tavLst>
                                        <p:tav tm="0">
                                          <p:val>
                                            <p:strVal val="ppt_y"/>
                                          </p:val>
                                        </p:tav>
                                        <p:tav tm="100000">
                                          <p:val>
                                            <p:strVal val="1+ppt_h/2"/>
                                          </p:val>
                                        </p:tav>
                                      </p:tavLst>
                                    </p:anim>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618055 -9.25901e-05 L 0.124791 -9.25901e-05 " pathEditMode="relative" rAng="0" ptsTypes="">
                                      <p:cBhvr>
                                        <p:cTn id="50" dur="2000" fill="hold"/>
                                        <p:tgtEl>
                                          <p:spTgt spid="3"/>
                                        </p:tgtEl>
                                        <p:attrNameLst>
                                          <p:attrName>ppt_x</p:attrName>
                                          <p:attrName>ppt_y</p:attrName>
                                        </p:attrNameLst>
                                      </p:cBhvr>
                                      <p:rCtr x="31" y="0"/>
                                    </p:animMotion>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124861 -0.00148148 L 0.18 -0.00148148 " pathEditMode="relative" rAng="0" ptsTypes="">
                                      <p:cBhvr>
                                        <p:cTn id="66" dur="2000" fill="hold"/>
                                        <p:tgtEl>
                                          <p:spTgt spid="3"/>
                                        </p:tgtEl>
                                        <p:attrNameLst>
                                          <p:attrName>ppt_x</p:attrName>
                                          <p:attrName>ppt_y</p:attrName>
                                        </p:attrNameLst>
                                      </p:cBhvr>
                                      <p:rCtr x="28" y="0"/>
                                    </p:animMotion>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18"/>
                                        </p:tgtEl>
                                        <p:attrNameLst>
                                          <p:attrName>ppt_x</p:attrName>
                                        </p:attrNameLst>
                                      </p:cBhvr>
                                      <p:tavLst>
                                        <p:tav tm="0">
                                          <p:val>
                                            <p:strVal val="ppt_x"/>
                                          </p:val>
                                        </p:tav>
                                        <p:tav tm="100000">
                                          <p:val>
                                            <p:strVal val="ppt_x"/>
                                          </p:val>
                                        </p:tav>
                                      </p:tavLst>
                                    </p:anim>
                                    <p:anim calcmode="lin" valueType="num">
                                      <p:cBhvr additive="base">
                                        <p:cTn id="71" dur="500"/>
                                        <p:tgtEl>
                                          <p:spTgt spid="18"/>
                                        </p:tgtEl>
                                        <p:attrNameLst>
                                          <p:attrName>ppt_y</p:attrName>
                                        </p:attrNameLst>
                                      </p:cBhvr>
                                      <p:tavLst>
                                        <p:tav tm="0">
                                          <p:val>
                                            <p:strVal val="ppt_y"/>
                                          </p:val>
                                        </p:tav>
                                        <p:tav tm="100000">
                                          <p:val>
                                            <p:strVal val="1+ppt_h/2"/>
                                          </p:val>
                                        </p:tav>
                                      </p:tavLst>
                                    </p:anim>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3" nodeType="clickEffect">
                                  <p:stCondLst>
                                    <p:cond delay="0"/>
                                  </p:stCondLst>
                                  <p:childTnLst>
                                    <p:animMotion origin="layout" path="M 0.177986 -0.00546296 L 0.233056 -0.00546296 " pathEditMode="relative" ptsTypes="">
                                      <p:cBhvr>
                                        <p:cTn id="82" dur="2000" fill="hold"/>
                                        <p:tgtEl>
                                          <p:spTgt spid="3"/>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20"/>
                                        </p:tgtEl>
                                        <p:attrNameLst>
                                          <p:attrName>ppt_x</p:attrName>
                                        </p:attrNameLst>
                                      </p:cBhvr>
                                      <p:tavLst>
                                        <p:tav tm="0">
                                          <p:val>
                                            <p:strVal val="ppt_x"/>
                                          </p:val>
                                        </p:tav>
                                        <p:tav tm="100000">
                                          <p:val>
                                            <p:strVal val="ppt_x"/>
                                          </p:val>
                                        </p:tav>
                                      </p:tavLst>
                                    </p:anim>
                                    <p:anim calcmode="lin" valueType="num">
                                      <p:cBhvr additive="base">
                                        <p:cTn id="87" dur="500"/>
                                        <p:tgtEl>
                                          <p:spTgt spid="20"/>
                                        </p:tgtEl>
                                        <p:attrNameLst>
                                          <p:attrName>ppt_y</p:attrName>
                                        </p:attrNameLst>
                                      </p:cBhvr>
                                      <p:tavLst>
                                        <p:tav tm="0">
                                          <p:val>
                                            <p:strVal val="ppt_y"/>
                                          </p:val>
                                        </p:tav>
                                        <p:tav tm="100000">
                                          <p:val>
                                            <p:strVal val="1+ppt_h/2"/>
                                          </p:val>
                                        </p:tav>
                                      </p:tavLst>
                                    </p:anim>
                                    <p:set>
                                      <p:cBhvr>
                                        <p:cTn id="88" dur="1" fill="hold">
                                          <p:stCondLst>
                                            <p:cond delay="499"/>
                                          </p:stCondLst>
                                        </p:cTn>
                                        <p:tgtEl>
                                          <p:spTgt spid="2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0.0538889 0.000185188 L 0.109028 0.000185188 " pathEditMode="relative" rAng="0" ptsTypes="">
                                      <p:cBhvr>
                                        <p:cTn id="98" dur="2000" fill="hold"/>
                                        <p:tgtEl>
                                          <p:spTgt spid="4"/>
                                        </p:tgtEl>
                                        <p:attrNameLst>
                                          <p:attrName>ppt_x</p:attrName>
                                          <p:attrName>ppt_y</p:attrName>
                                        </p:attrNameLst>
                                      </p:cBhvr>
                                      <p:rCtr x="28" y="0"/>
                                    </p:animMotion>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23"/>
                                        </p:tgtEl>
                                        <p:attrNameLst>
                                          <p:attrName>ppt_x</p:attrName>
                                        </p:attrNameLst>
                                      </p:cBhvr>
                                      <p:tavLst>
                                        <p:tav tm="0">
                                          <p:val>
                                            <p:strVal val="ppt_x"/>
                                          </p:val>
                                        </p:tav>
                                        <p:tav tm="100000">
                                          <p:val>
                                            <p:strVal val="ppt_x"/>
                                          </p:val>
                                        </p:tav>
                                      </p:tavLst>
                                    </p:anim>
                                    <p:anim calcmode="lin" valueType="num">
                                      <p:cBhvr additive="base">
                                        <p:cTn id="103" dur="500"/>
                                        <p:tgtEl>
                                          <p:spTgt spid="23"/>
                                        </p:tgtEl>
                                        <p:attrNameLst>
                                          <p:attrName>ppt_y</p:attrName>
                                        </p:attrNameLst>
                                      </p:cBhvr>
                                      <p:tavLst>
                                        <p:tav tm="0">
                                          <p:val>
                                            <p:strVal val="ppt_y"/>
                                          </p:val>
                                        </p:tav>
                                        <p:tav tm="100000">
                                          <p:val>
                                            <p:strVal val="1+ppt_h/2"/>
                                          </p:val>
                                        </p:tav>
                                      </p:tavLst>
                                    </p:anim>
                                    <p:set>
                                      <p:cBhvr>
                                        <p:cTn id="104" dur="1" fill="hold">
                                          <p:stCondLst>
                                            <p:cond delay="499"/>
                                          </p:stCondLst>
                                        </p:cTn>
                                        <p:tgtEl>
                                          <p:spTgt spid="2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additive="base">
                                        <p:cTn id="109" dur="500" fill="hold"/>
                                        <p:tgtEl>
                                          <p:spTgt spid="26"/>
                                        </p:tgtEl>
                                        <p:attrNameLst>
                                          <p:attrName>ppt_x</p:attrName>
                                        </p:attrNameLst>
                                      </p:cBhvr>
                                      <p:tavLst>
                                        <p:tav tm="0">
                                          <p:val>
                                            <p:strVal val="#ppt_x"/>
                                          </p:val>
                                        </p:tav>
                                        <p:tav tm="100000">
                                          <p:val>
                                            <p:strVal val="#ppt_x"/>
                                          </p:val>
                                        </p:tav>
                                      </p:tavLst>
                                    </p:anim>
                                    <p:anim calcmode="lin" valueType="num">
                                      <p:cBhvr additive="base">
                                        <p:cTn id="11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2" nodeType="clickEffect">
                                  <p:stCondLst>
                                    <p:cond delay="0"/>
                                  </p:stCondLst>
                                  <p:childTnLst>
                                    <p:animMotion origin="layout" path="M 0.109028 0.000185188 L 0.172014 0.000185188 " pathEditMode="relative" rAng="0" ptsTypes="">
                                      <p:cBhvr>
                                        <p:cTn id="114" dur="2000" fill="hold"/>
                                        <p:tgtEl>
                                          <p:spTgt spid="4"/>
                                        </p:tgtEl>
                                        <p:attrNameLst>
                                          <p:attrName>ppt_x</p:attrName>
                                          <p:attrName>ppt_y</p:attrName>
                                        </p:attrNameLst>
                                      </p:cBhvr>
                                      <p:rCtr x="31" y="0"/>
                                    </p:animMotion>
                                  </p:childTnLst>
                                </p:cTn>
                              </p:par>
                            </p:childTnLst>
                          </p:cTn>
                        </p:par>
                      </p:childTnLst>
                    </p:cTn>
                  </p:par>
                  <p:par>
                    <p:cTn id="115" fill="hold">
                      <p:stCondLst>
                        <p:cond delay="indefinite"/>
                      </p:stCondLst>
                      <p:childTnLst>
                        <p:par>
                          <p:cTn id="116" fill="hold">
                            <p:stCondLst>
                              <p:cond delay="0"/>
                            </p:stCondLst>
                            <p:childTnLst>
                              <p:par>
                                <p:cTn id="117" presetID="2" presetClass="exit" presetSubtype="4" fill="hold" nodeType="clickEffect">
                                  <p:stCondLst>
                                    <p:cond delay="0"/>
                                  </p:stCondLst>
                                  <p:childTnLst>
                                    <p:anim calcmode="lin" valueType="num">
                                      <p:cBhvr additive="base">
                                        <p:cTn id="118" dur="500"/>
                                        <p:tgtEl>
                                          <p:spTgt spid="26"/>
                                        </p:tgtEl>
                                        <p:attrNameLst>
                                          <p:attrName>ppt_x</p:attrName>
                                        </p:attrNameLst>
                                      </p:cBhvr>
                                      <p:tavLst>
                                        <p:tav tm="0">
                                          <p:val>
                                            <p:strVal val="ppt_x"/>
                                          </p:val>
                                        </p:tav>
                                        <p:tav tm="100000">
                                          <p:val>
                                            <p:strVal val="ppt_x"/>
                                          </p:val>
                                        </p:tav>
                                      </p:tavLst>
                                    </p:anim>
                                    <p:anim calcmode="lin" valueType="num">
                                      <p:cBhvr additive="base">
                                        <p:cTn id="119" dur="500"/>
                                        <p:tgtEl>
                                          <p:spTgt spid="26"/>
                                        </p:tgtEl>
                                        <p:attrNameLst>
                                          <p:attrName>ppt_y</p:attrName>
                                        </p:attrNameLst>
                                      </p:cBhvr>
                                      <p:tavLst>
                                        <p:tav tm="0">
                                          <p:val>
                                            <p:strVal val="ppt_y"/>
                                          </p:val>
                                        </p:tav>
                                        <p:tav tm="100000">
                                          <p:val>
                                            <p:strVal val="1+ppt_h/2"/>
                                          </p:val>
                                        </p:tav>
                                      </p:tavLst>
                                    </p:anim>
                                    <p:set>
                                      <p:cBhvr>
                                        <p:cTn id="120" dur="1" fill="hold">
                                          <p:stCondLst>
                                            <p:cond delay="499"/>
                                          </p:stCondLst>
                                        </p:cTn>
                                        <p:tgtEl>
                                          <p:spTgt spid="2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 calcmode="lin" valueType="num">
                                      <p:cBhvr additive="base">
                                        <p:cTn id="125" dur="500" fill="hold"/>
                                        <p:tgtEl>
                                          <p:spTgt spid="28"/>
                                        </p:tgtEl>
                                        <p:attrNameLst>
                                          <p:attrName>ppt_x</p:attrName>
                                        </p:attrNameLst>
                                      </p:cBhvr>
                                      <p:tavLst>
                                        <p:tav tm="0">
                                          <p:val>
                                            <p:strVal val="#ppt_x"/>
                                          </p:val>
                                        </p:tav>
                                        <p:tav tm="100000">
                                          <p:val>
                                            <p:strVal val="#ppt_x"/>
                                          </p:val>
                                        </p:tav>
                                      </p:tavLst>
                                    </p:anim>
                                    <p:anim calcmode="lin" valueType="num">
                                      <p:cBhvr additive="base">
                                        <p:cTn id="1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0" presetClass="path" presetSubtype="0" accel="50000" decel="50000" fill="hold" grpId="3" nodeType="clickEffect">
                                  <p:stCondLst>
                                    <p:cond delay="0"/>
                                  </p:stCondLst>
                                  <p:childTnLst>
                                    <p:animMotion origin="layout" path="M 0.172986 0.000185188 L 0.220278 0.000185188 " pathEditMode="relative" rAng="0" ptsTypes="">
                                      <p:cBhvr>
                                        <p:cTn id="130" dur="2000" fill="hold"/>
                                        <p:tgtEl>
                                          <p:spTgt spid="4"/>
                                        </p:tgtEl>
                                        <p:attrNameLst>
                                          <p:attrName>ppt_x</p:attrName>
                                          <p:attrName>ppt_y</p:attrName>
                                        </p:attrNameLst>
                                      </p:cBhvr>
                                      <p:rCtr x="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0"/>
      <p:bldP spid="3" grpId="0"/>
      <p:bldP spid="3" grpId="1"/>
      <p:bldP spid="3" grpId="2"/>
      <p:bldP spid="3" grpId="3"/>
      <p:bldP spid="4" grpId="1"/>
      <p:bldP spid="4" grpId="2"/>
      <p:bldP spid="4" grpId="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3716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2628265"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39243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30047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4907915" y="308673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2232660" cy="368300"/>
          </a:xfrm>
          <a:prstGeom prst="rect">
            <a:avLst/>
          </a:prstGeom>
          <a:noFill/>
        </p:spPr>
        <p:txBody>
          <a:bodyPr wrap="square" rtlCol="0">
            <a:sp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a:t>
            </a:r>
            <a:r>
              <a:rPr lang="zh-CN" altLang="en-US"/>
              <a:t>数组</a:t>
            </a:r>
            <a:endParaRPr lang="zh-CN" altLang="en-US"/>
          </a:p>
        </p:txBody>
      </p:sp>
      <p:sp>
        <p:nvSpPr>
          <p:cNvPr id="14" name="文本框 13"/>
          <p:cNvSpPr txBox="1"/>
          <p:nvPr/>
        </p:nvSpPr>
        <p:spPr>
          <a:xfrm>
            <a:off x="899795" y="4941570"/>
            <a:ext cx="3578860" cy="408940"/>
          </a:xfrm>
          <a:prstGeom prst="rect">
            <a:avLst/>
          </a:prstGeom>
          <a:noFill/>
        </p:spPr>
        <p:txBody>
          <a:bodyPr wrap="square" rtlCol="0">
            <a:no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路有序数组如何</a:t>
            </a:r>
            <a:r>
              <a:rPr lang="zh-CN" altLang="en-US"/>
              <a:t>排序？</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8072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063875"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3599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73608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5343525" y="320230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7319645" cy="423545"/>
          </a:xfrm>
          <a:prstGeom prst="rect">
            <a:avLst/>
          </a:prstGeom>
          <a:noFill/>
        </p:spPr>
        <p:txBody>
          <a:bodyPr wrap="square" rtlCol="0">
            <a:noAutofit/>
          </a:bodyPr>
          <a:p>
            <a:r>
              <a:rPr lang="zh-CN" altLang="en-US"/>
              <a:t>可能与我们的二进制算法类似，设置指向头部的指针然后进行</a:t>
            </a:r>
            <a:r>
              <a:rPr lang="zh-CN" altLang="en-US"/>
              <a:t>比较。</a:t>
            </a:r>
            <a:endParaRPr lang="zh-CN" altLang="en-US"/>
          </a:p>
        </p:txBody>
      </p:sp>
      <p:sp>
        <p:nvSpPr>
          <p:cNvPr id="7" name="文本框 6"/>
          <p:cNvSpPr txBox="1"/>
          <p:nvPr/>
        </p:nvSpPr>
        <p:spPr>
          <a:xfrm>
            <a:off x="110617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1</a:t>
            </a:r>
            <a:endParaRPr lang="en-US" altLang="zh-CN" baseline="-2500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138176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23926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2</a:t>
            </a:r>
            <a:endParaRPr lang="en-US" altLang="zh-CN" baseline="-2500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26682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6880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3</a:t>
            </a:r>
            <a:endParaRPr lang="en-US" altLang="zh-CN" baseline="-25000">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39636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6064885"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k</a:t>
            </a:r>
            <a:endParaRPr lang="en-US" altLang="zh-CN" baseline="-25000">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a:off x="6340475"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5" grpId="0"/>
      <p:bldP spid="15" grpId="1"/>
      <p:bldP spid="17" grpId="0"/>
      <p:bldP spid="1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755015" y="1729740"/>
            <a:ext cx="4245610" cy="369570"/>
          </a:xfrm>
          <a:prstGeom prst="rect">
            <a:avLst/>
          </a:prstGeom>
          <a:noFill/>
        </p:spPr>
        <p:txBody>
          <a:bodyPr wrap="square" rtlCol="0">
            <a:noAutofit/>
          </a:bodyPr>
          <a:p>
            <a:r>
              <a:rPr lang="zh-CN" altLang="en-US"/>
              <a:t>来分析一下这个方法的时间</a:t>
            </a:r>
            <a:r>
              <a:rPr lang="zh-CN" altLang="en-US"/>
              <a:t>复杂度？</a:t>
            </a:r>
            <a:endParaRPr lang="zh-CN" altLang="en-US"/>
          </a:p>
        </p:txBody>
      </p:sp>
      <p:pic>
        <p:nvPicPr>
          <p:cNvPr id="14" name="图片 13"/>
          <p:cNvPicPr>
            <a:picLocks noChangeAspect="1"/>
          </p:cNvPicPr>
          <p:nvPr/>
        </p:nvPicPr>
        <p:blipFill>
          <a:blip r:embed="rId1"/>
          <a:stretch>
            <a:fillRect/>
          </a:stretch>
        </p:blipFill>
        <p:spPr>
          <a:xfrm>
            <a:off x="5003800" y="1124585"/>
            <a:ext cx="3520440" cy="1515110"/>
          </a:xfrm>
          <a:prstGeom prst="rect">
            <a:avLst/>
          </a:prstGeom>
        </p:spPr>
      </p:pic>
      <p:sp>
        <p:nvSpPr>
          <p:cNvPr id="19" name="文本框 18"/>
          <p:cNvSpPr txBox="1"/>
          <p:nvPr/>
        </p:nvSpPr>
        <p:spPr>
          <a:xfrm>
            <a:off x="683260" y="2853055"/>
            <a:ext cx="7758430" cy="1805305"/>
          </a:xfrm>
          <a:prstGeom prst="rect">
            <a:avLst/>
          </a:prstGeom>
          <a:noFill/>
        </p:spPr>
        <p:txBody>
          <a:bodyPr wrap="square" rtlCol="0">
            <a:noAutofit/>
          </a:bodyPr>
          <a:p>
            <a:r>
              <a:rPr lang="zh-CN" altLang="en-US"/>
              <a:t>思考这个算法实现的比较次数：首先这个比较次数肯定会根据你这个数组情况而不同。</a:t>
            </a:r>
            <a:endParaRPr lang="zh-CN" altLang="en-US"/>
          </a:p>
          <a:p>
            <a:r>
              <a:rPr lang="zh-CN" altLang="en-US"/>
              <a:t>那么就思考两个</a:t>
            </a:r>
            <a:r>
              <a:rPr lang="zh-CN" altLang="en-US"/>
              <a:t>极端</a:t>
            </a:r>
            <a:endParaRPr lang="zh-CN" altLang="en-US"/>
          </a:p>
          <a:p>
            <a:r>
              <a:rPr lang="zh-CN" altLang="en-US"/>
              <a:t>①如果每一路都是最先比较</a:t>
            </a:r>
            <a:r>
              <a:rPr lang="zh-CN" altLang="en-US"/>
              <a:t>结束</a:t>
            </a:r>
            <a:endParaRPr lang="zh-CN" altLang="en-US"/>
          </a:p>
          <a:p>
            <a:r>
              <a:rPr lang="zh-CN" altLang="en-US"/>
              <a:t>②每次比较，每一路均减少一个</a:t>
            </a:r>
            <a:r>
              <a:rPr lang="zh-CN" altLang="en-US"/>
              <a:t>元素。</a:t>
            </a:r>
            <a:endParaRPr lang="zh-CN" altLang="en-US"/>
          </a:p>
        </p:txBody>
      </p:sp>
      <mc:AlternateContent xmlns:mc="http://schemas.openxmlformats.org/markup-compatibility/2006">
        <mc:Choice xmlns:a14="http://schemas.microsoft.com/office/drawing/2010/main" Requires="a14">
          <p:sp>
            <p:nvSpPr>
              <p:cNvPr id="20" name="文本框 19"/>
              <p:cNvSpPr txBox="1"/>
              <p:nvPr/>
            </p:nvSpPr>
            <p:spPr>
              <a:xfrm>
                <a:off x="692150" y="4437380"/>
                <a:ext cx="7758430" cy="96075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第一种情况的比较次数</a:t>
                </a:r>
                <a:r>
                  <a:rPr lang="en-US" altLang="zh-CN">
                    <a:solidFill>
                      <a:schemeClr val="tx1"/>
                    </a:solidFill>
                    <a:uFillTx/>
                    <a:latin typeface="Times New Roman" panose="02020603050405020304" pitchFamily="18" charset="0"/>
                  </a:rPr>
                  <a:t>n*(</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endParaRPr lang="zh-CN" altLang="en-US">
                  <a:solidFill>
                    <a:schemeClr val="tx1"/>
                  </a:solidFill>
                  <a:uFillTx/>
                  <a:latin typeface="Times New Roman" panose="02020603050405020304" pitchFamily="18" charset="0"/>
                </a:endParaRPr>
              </a:p>
              <a:p>
                <a:r>
                  <a:rPr lang="zh-CN" altLang="en-US">
                    <a:solidFill>
                      <a:schemeClr val="tx1"/>
                    </a:solidFill>
                    <a:uFillTx/>
                    <a:latin typeface="Times New Roman" panose="02020603050405020304" pitchFamily="18" charset="0"/>
                  </a:rPr>
                  <a:t>第二种情况的比较次数：</a:t>
                </a:r>
                <a:r>
                  <a:rPr lang="en-US" altLang="zh-CN">
                    <a:solidFill>
                      <a:schemeClr val="tx1"/>
                    </a:solidFill>
                    <a:uFillTx/>
                    <a:latin typeface="Times New Roman" panose="02020603050405020304" pitchFamily="18" charset="0"/>
                  </a:rPr>
                  <a:t>n*k*(k-1)</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692150" y="4437380"/>
                <a:ext cx="7758430" cy="96075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4211955" y="1276985"/>
            <a:ext cx="4248785" cy="713740"/>
          </a:xfrm>
          <a:prstGeom prst="rect">
            <a:avLst/>
          </a:prstGeom>
          <a:noFill/>
        </p:spPr>
        <p:txBody>
          <a:bodyPr wrap="square" rtlCol="0">
            <a:noAutofit/>
          </a:bodyPr>
          <a:p>
            <a:pPr algn="l"/>
            <a:r>
              <a:rPr lang="zh-CN" altLang="en-US"/>
              <a:t>那么如何改进这个算法？结合我们的分治思想来</a:t>
            </a:r>
            <a:r>
              <a:rPr lang="zh-CN" altLang="en-US"/>
              <a:t>改进。</a:t>
            </a:r>
            <a:endParaRPr lang="zh-CN" altLang="en-US"/>
          </a:p>
        </p:txBody>
      </p:sp>
      <p:graphicFrame>
        <p:nvGraphicFramePr>
          <p:cNvPr id="2" name="表格 1"/>
          <p:cNvGraphicFramePr/>
          <p:nvPr>
            <p:custDataLst>
              <p:tags r:id="rId1"/>
            </p:custDataLst>
          </p:nvPr>
        </p:nvGraphicFramePr>
        <p:xfrm>
          <a:off x="22421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498850"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7948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075045" y="1844675"/>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21" name="左大括号 20"/>
          <p:cNvSpPr/>
          <p:nvPr/>
        </p:nvSpPr>
        <p:spPr>
          <a:xfrm rot="16200000">
            <a:off x="3068955" y="342011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左大括号 21"/>
          <p:cNvSpPr/>
          <p:nvPr/>
        </p:nvSpPr>
        <p:spPr>
          <a:xfrm rot="16200000">
            <a:off x="5589270" y="343154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3" name="表格 22"/>
          <p:cNvGraphicFramePr/>
          <p:nvPr/>
        </p:nvGraphicFramePr>
        <p:xfrm>
          <a:off x="2915920" y="4221480"/>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2</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24" name="表格 23"/>
          <p:cNvGraphicFramePr/>
          <p:nvPr/>
        </p:nvGraphicFramePr>
        <p:xfrm>
          <a:off x="5436235" y="422084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5" name="左大括号 24"/>
          <p:cNvSpPr/>
          <p:nvPr/>
        </p:nvSpPr>
        <p:spPr>
          <a:xfrm rot="16200000">
            <a:off x="4391660" y="4257040"/>
            <a:ext cx="229870" cy="26060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nvGraphicFramePr>
        <p:xfrm>
          <a:off x="4140200" y="572325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5868035" y="1052830"/>
            <a:ext cx="2644775" cy="2865755"/>
          </a:xfrm>
          <a:prstGeom prst="rect">
            <a:avLst/>
          </a:prstGeom>
        </p:spPr>
      </p:pic>
      <p:sp>
        <p:nvSpPr>
          <p:cNvPr id="8" name="文本框 7"/>
          <p:cNvSpPr txBox="1"/>
          <p:nvPr/>
        </p:nvSpPr>
        <p:spPr>
          <a:xfrm>
            <a:off x="467360" y="1412875"/>
            <a:ext cx="4248785" cy="713740"/>
          </a:xfrm>
          <a:prstGeom prst="rect">
            <a:avLst/>
          </a:prstGeom>
          <a:noFill/>
        </p:spPr>
        <p:txBody>
          <a:bodyPr wrap="square" rtlCol="0">
            <a:noAutofit/>
          </a:bodyPr>
          <a:p>
            <a:pPr algn="l"/>
            <a:r>
              <a:rPr lang="zh-CN" altLang="en-US"/>
              <a:t>分析一下这种算法策略的时间</a:t>
            </a:r>
            <a:r>
              <a:rPr lang="zh-CN" altLang="en-US"/>
              <a:t>复杂度？</a:t>
            </a: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539750" y="2493010"/>
                <a:ext cx="5244465" cy="967105"/>
              </a:xfrm>
              <a:prstGeom prst="rect">
                <a:avLst/>
              </a:prstGeom>
              <a:noFill/>
            </p:spPr>
            <p:txBody>
              <a:bodyPr wrap="square" rtlCol="0">
                <a:noAutofit/>
              </a:bodyPr>
              <a:p>
                <a:pPr algn="l"/>
                <a:r>
                  <a:rPr lang="zh-CN" altLang="en-US"/>
                  <a:t>分析一下这种算法策略的时间复杂度？是不是直接可以写成一个递归形式的时间复杂度</a:t>
                </a:r>
                <a:endParaRPr lang="zh-CN" altLang="en-US"/>
              </a:p>
              <a:p>
                <a:pPr algn="l"/>
                <a:r>
                  <a:rPr lang="en-US" altLang="zh-CN">
                    <a:solidFill>
                      <a:schemeClr val="tx1"/>
                    </a:solidFill>
                    <a:uFillTx/>
                    <a:latin typeface="Times New Roman" panose="02020603050405020304" pitchFamily="18" charset="0"/>
                  </a:rPr>
                  <a:t>T(k*n) = 2*T(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𝑘</m:t>
                        </m:r>
                        <m:r>
                          <a:rPr lang="en-US" altLang="zh-CN" i="1">
                            <a:solidFill>
                              <a:schemeClr val="tx1"/>
                            </a:solidFill>
                            <a:uFillTx/>
                            <a:latin typeface="Cambria Math" panose="02040503050406030204" charset="0"/>
                            <a:cs typeface="Cambria Math" panose="02040503050406030204" charset="0"/>
                          </a:rPr>
                          <m:t>∗</m:t>
                        </m:r>
                        <m:r>
                          <a:rPr lang="en-US" altLang="zh-CN" i="1">
                            <a:solidFill>
                              <a:schemeClr val="tx1"/>
                            </a:solidFill>
                            <a:uFillTx/>
                            <a:latin typeface="Cambria Math" panose="02040503050406030204" charset="0"/>
                            <a:cs typeface="Cambria Math" panose="02040503050406030204" charset="0"/>
                          </a:rPr>
                          <m:t>𝑛</m:t>
                        </m:r>
                      </m:num>
                      <m:den>
                        <m:r>
                          <a:rPr lang="en-US" altLang="zh-CN" i="1">
                            <a:solidFill>
                              <a:schemeClr val="tx1"/>
                            </a:solidFill>
                            <a:uFillTx/>
                            <a:latin typeface="Cambria Math" panose="02040503050406030204" charset="0"/>
                            <a:ea typeface="MS Mincho" charset="0"/>
                            <a:cs typeface="Cambria Math" panose="02040503050406030204" charset="0"/>
                          </a:rPr>
                          <m:t>2</m:t>
                        </m:r>
                      </m:den>
                    </m:f>
                  </m:oMath>
                </a14:m>
                <a:r>
                  <a:rPr lang="en-US" altLang="zh-CN">
                    <a:solidFill>
                      <a:schemeClr val="tx1"/>
                    </a:solidFill>
                    <a:uFillTx/>
                    <a:latin typeface="Times New Roman" panose="02020603050405020304" pitchFamily="18" charset="0"/>
                  </a:rPr>
                  <a:t>)+O(k*n)</a:t>
                </a:r>
                <a:endParaRPr lang="en-US" altLang="zh-CN">
                  <a:solidFill>
                    <a:schemeClr val="tx1"/>
                  </a:solidFill>
                  <a:uFillTx/>
                  <a:latin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39750" y="2493010"/>
                <a:ext cx="5244465" cy="967105"/>
              </a:xfrm>
              <a:prstGeom prst="rect">
                <a:avLst/>
              </a:prstGeom>
              <a:blipFill rotWithShape="1">
                <a:blip r:embed="rId2"/>
                <a:stretch>
                  <a:fillRect b="-210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5" name="文本框 4"/>
          <p:cNvSpPr txBox="1"/>
          <p:nvPr/>
        </p:nvSpPr>
        <p:spPr>
          <a:xfrm>
            <a:off x="249555" y="4075430"/>
            <a:ext cx="2455545"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BinSearch(</a:t>
            </a:r>
            <a:r>
              <a:rPr lang="en-US" altLang="zh-CN" sz="1800">
                <a:latin typeface="Times New Roman" panose="02020603050405020304" pitchFamily="18" charset="0"/>
                <a:cs typeface="Times New Roman" panose="02020603050405020304" pitchFamily="18" charset="0"/>
              </a:rPr>
              <a:t>a,i,j,key)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4156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3271520"/>
            <a:ext cx="2660015" cy="549910"/>
          </a:xfrm>
          <a:prstGeom prst="rect">
            <a:avLst/>
          </a:prstGeom>
          <a:noFill/>
        </p:spPr>
        <p:txBody>
          <a:bodyPr wrap="square" rtlCol="0">
            <a:noAutofit/>
          </a:bodyPr>
          <a:p>
            <a:r>
              <a:rPr lang="en-US" altLang="zh-CN" sz="1600">
                <a:solidFill>
                  <a:schemeClr val="tx1"/>
                </a:solidFill>
                <a:uFillTx/>
                <a:latin typeface="Times New Roman" panose="02020603050405020304" pitchFamily="18" charset="0"/>
                <a:cs typeface="Times New Roman" panose="02020603050405020304" pitchFamily="18" charset="0"/>
              </a:rPr>
              <a:t>a[mid]==key,</a:t>
            </a:r>
            <a:r>
              <a:rPr lang="zh-CN" altLang="en-US" sz="1600">
                <a:solidFill>
                  <a:schemeClr val="tx1"/>
                </a:solidFill>
                <a:uFillTx/>
                <a:latin typeface="Times New Roman" panose="02020603050405020304" pitchFamily="18" charset="0"/>
                <a:cs typeface="Times New Roman" panose="02020603050405020304" pitchFamily="18" charset="0"/>
              </a:rPr>
              <a:t>则返回结果</a:t>
            </a:r>
            <a:r>
              <a:rPr lang="en-US" altLang="zh-CN" sz="1600">
                <a:solidFill>
                  <a:schemeClr val="tx1"/>
                </a:solidFill>
                <a:uFillTx/>
                <a:latin typeface="Times New Roman" panose="02020603050405020304" pitchFamily="18" charset="0"/>
                <a:cs typeface="Times New Roman" panose="02020603050405020304" pitchFamily="18" charset="0"/>
              </a:rPr>
              <a:t>;</a:t>
            </a:r>
            <a:endParaRPr lang="en-US" altLang="zh-CN" sz="1600">
              <a:solidFill>
                <a:schemeClr val="tx1"/>
              </a:solidFill>
              <a:uFillTx/>
              <a:latin typeface="Times New Roman" panose="02020603050405020304" pitchFamily="18" charset="0"/>
              <a:cs typeface="Times New Roman" panose="02020603050405020304" pitchFamily="18" charset="0"/>
            </a:endParaRPr>
          </a:p>
          <a:p>
            <a:pPr algn="just"/>
            <a:endParaRPr lang="en-US" altLang="zh-CN" sz="1600">
              <a:solidFill>
                <a:schemeClr val="tx1"/>
              </a:solidFill>
              <a:uFillTx/>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327152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mid = (low+high)/2;</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841240"/>
            <a:ext cx="3406140" cy="969010"/>
          </a:xfrm>
          <a:prstGeom prst="rect">
            <a:avLst/>
          </a:prstGeom>
          <a:noFill/>
        </p:spPr>
        <p:txBody>
          <a:bodyPr wrap="square" rtlCol="0">
            <a:noAutofit/>
          </a:bodyPr>
          <a:p>
            <a:pPr algn="just"/>
            <a:r>
              <a:rPr lang="zh-CN" altLang="en-US" sz="1800">
                <a:latin typeface="Times New Roman" panose="02020603050405020304" pitchFamily="18" charset="0"/>
                <a:cs typeface="Times New Roman" panose="02020603050405020304" pitchFamily="18" charset="0"/>
              </a:rPr>
              <a:t>如果</a:t>
            </a:r>
            <a:r>
              <a:rPr lang="en-US" altLang="zh-CN" sz="1800">
                <a:latin typeface="Times New Roman" panose="02020603050405020304" pitchFamily="18" charset="0"/>
                <a:cs typeface="Times New Roman" panose="02020603050405020304" pitchFamily="18" charset="0"/>
              </a:rPr>
              <a:t>key&lt;a[mid]</a:t>
            </a:r>
            <a:r>
              <a:rPr lang="zh-CN" altLang="en-US" sz="1800">
                <a:latin typeface="Times New Roman" panose="02020603050405020304" pitchFamily="18" charset="0"/>
                <a:cs typeface="Times New Roman" panose="02020603050405020304" pitchFamily="18" charset="0"/>
              </a:rPr>
              <a:t>则进行递归</a:t>
            </a:r>
            <a:r>
              <a:rPr lang="zh-CN" altLang="en-US" sz="1800">
                <a:latin typeface="Times New Roman" panose="02020603050405020304" pitchFamily="18" charset="0"/>
                <a:cs typeface="Times New Roman" panose="02020603050405020304" pitchFamily="18" charset="0"/>
              </a:rPr>
              <a:t>执行</a:t>
            </a:r>
            <a:endParaRPr lang="zh-CN" altLang="en-US" sz="1800">
              <a:latin typeface="Times New Roman" panose="02020603050405020304" pitchFamily="18" charset="0"/>
              <a:cs typeface="Times New Roman" panose="02020603050405020304" pitchFamily="18" charset="0"/>
            </a:endParaRPr>
          </a:p>
          <a:p>
            <a:pPr algn="just"/>
            <a:r>
              <a:rPr lang="en-US" altLang="zh-CN" sz="1800">
                <a:latin typeface="Times New Roman" panose="02020603050405020304" pitchFamily="18" charset="0"/>
                <a:cs typeface="Times New Roman" panose="02020603050405020304" pitchFamily="18" charset="0"/>
              </a:rPr>
              <a:t>BinSearch(a,i,mid-1,key),</a:t>
            </a:r>
            <a:r>
              <a:rPr lang="zh-CN" altLang="en-US" sz="1800">
                <a:latin typeface="Times New Roman" panose="02020603050405020304" pitchFamily="18" charset="0"/>
                <a:cs typeface="Times New Roman" panose="02020603050405020304" pitchFamily="18" charset="0"/>
              </a:rPr>
              <a:t>否则执行</a:t>
            </a:r>
            <a:r>
              <a:rPr lang="en-US" altLang="zh-CN" sz="1800">
                <a:latin typeface="Times New Roman" panose="02020603050405020304" pitchFamily="18" charset="0"/>
                <a:cs typeface="Times New Roman" panose="02020603050405020304" pitchFamily="18" charset="0"/>
              </a:rPr>
              <a:t>BinSearch(a,mid+1,j,key)</a:t>
            </a:r>
            <a:r>
              <a:rPr lang="zh-CN" altLang="en-US"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87997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r>
              <a:rPr lang="zh-CN" altLang="en-US" sz="1800">
                <a:uFillTx/>
                <a:latin typeface="Times New Roman" panose="02020603050405020304" pitchFamily="18" charset="0"/>
                <a:sym typeface="+mn-ea"/>
              </a:rPr>
              <a:t>，且</a:t>
            </a:r>
            <a:r>
              <a:rPr lang="en-US" altLang="zh-CN" sz="1800">
                <a:uFillTx/>
                <a:latin typeface="Times New Roman" panose="02020603050405020304" pitchFamily="18" charset="0"/>
                <a:sym typeface="+mn-ea"/>
              </a:rPr>
              <a:t>a[mid]!=key</a:t>
            </a:r>
            <a:r>
              <a:rPr lang="en-US" sz="1800">
                <a:uFillTx/>
                <a:latin typeface="Times New Roman" panose="02020603050405020304" pitchFamily="18" charset="0"/>
                <a:sym typeface="+mn-ea"/>
              </a:rPr>
              <a:t>;</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6" name="文本框 5"/>
          <p:cNvSpPr txBox="1"/>
          <p:nvPr/>
        </p:nvSpPr>
        <p:spPr>
          <a:xfrm>
            <a:off x="203009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1258570" cy="36449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6" name="文本框 5"/>
          <p:cNvSpPr txBox="1"/>
          <p:nvPr/>
        </p:nvSpPr>
        <p:spPr>
          <a:xfrm>
            <a:off x="203009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457200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9" name="直接箭头连接符 8"/>
          <p:cNvCxnSpPr/>
          <p:nvPr/>
        </p:nvCxnSpPr>
        <p:spPr>
          <a:xfrm flipH="1" flipV="1">
            <a:off x="2160270" y="256476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flipV="1">
            <a:off x="606298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1" name="文本框 10"/>
          <p:cNvSpPr txBox="1"/>
          <p:nvPr/>
        </p:nvSpPr>
        <p:spPr>
          <a:xfrm>
            <a:off x="353885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flipH="1" flipV="1">
            <a:off x="383032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917575" y="34290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19" name="文本框 18"/>
          <p:cNvSpPr txBox="1"/>
          <p:nvPr/>
        </p:nvSpPr>
        <p:spPr>
          <a:xfrm>
            <a:off x="873760" y="3819525"/>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a[mid]&gt;key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j=mid-1</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3203575" y="285432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21" name="直接箭头连接符 20"/>
          <p:cNvCxnSpPr/>
          <p:nvPr/>
        </p:nvCxnSpPr>
        <p:spPr>
          <a:xfrm flipH="1" flipV="1">
            <a:off x="3326130"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917575" y="42164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873760" y="4580890"/>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a[mid]&lt;key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=mid+1</a:t>
            </a:r>
            <a:endParaRPr lang="en-US" altLang="zh-CN">
              <a:latin typeface="Times New Roman" panose="02020603050405020304" pitchFamily="18" charset="0"/>
              <a:cs typeface="Times New Roman" panose="02020603050405020304" pitchFamily="18" charset="0"/>
            </a:endParaRPr>
          </a:p>
        </p:txBody>
      </p:sp>
      <p:sp>
        <p:nvSpPr>
          <p:cNvPr id="24" name="文本框 23"/>
          <p:cNvSpPr txBox="1"/>
          <p:nvPr/>
        </p:nvSpPr>
        <p:spPr>
          <a:xfrm>
            <a:off x="248348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25" name="直接箭头连接符 24"/>
          <p:cNvCxnSpPr/>
          <p:nvPr/>
        </p:nvCxnSpPr>
        <p:spPr>
          <a:xfrm flipH="1" flipV="1">
            <a:off x="277495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6" name="文本框 25"/>
          <p:cNvSpPr txBox="1"/>
          <p:nvPr/>
        </p:nvSpPr>
        <p:spPr>
          <a:xfrm>
            <a:off x="3310890" y="28746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flipH="1" flipV="1">
            <a:off x="3441065"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10"/>
                                        </p:tgtEl>
                                        <p:attrNameLst>
                                          <p:attrName>ppt_x</p:attrName>
                                        </p:attrNameLst>
                                      </p:cBhvr>
                                      <p:tavLst>
                                        <p:tav tm="0">
                                          <p:val>
                                            <p:strVal val="ppt_x"/>
                                          </p:val>
                                        </p:tav>
                                        <p:tav tm="100000">
                                          <p:val>
                                            <p:strVal val="ppt_x"/>
                                          </p:val>
                                        </p:tav>
                                      </p:tavLst>
                                    </p:anim>
                                    <p:anim calcmode="lin" valueType="num">
                                      <p:cBhvr additive="base">
                                        <p:cTn id="29" dur="500"/>
                                        <p:tgtEl>
                                          <p:spTgt spid="10"/>
                                        </p:tgtEl>
                                        <p:attrNameLst>
                                          <p:attrName>ppt_y</p:attrName>
                                        </p:attrNameLst>
                                      </p:cBhvr>
                                      <p:tavLst>
                                        <p:tav tm="0">
                                          <p:val>
                                            <p:strVal val="ppt_y"/>
                                          </p:val>
                                        </p:tav>
                                        <p:tav tm="100000">
                                          <p:val>
                                            <p:strVal val="1+ppt_h/2"/>
                                          </p:val>
                                        </p:tav>
                                      </p:tavLst>
                                    </p:anim>
                                    <p:set>
                                      <p:cBhvr>
                                        <p:cTn id="30" dur="1" fill="hold">
                                          <p:stCondLst>
                                            <p:cond delay="499"/>
                                          </p:stCondLst>
                                        </p:cTn>
                                        <p:tgtEl>
                                          <p:spTgt spid="10"/>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25"/>
                                        </p:tgtEl>
                                        <p:attrNameLst>
                                          <p:attrName>ppt_x</p:attrName>
                                        </p:attrNameLst>
                                      </p:cBhvr>
                                      <p:tavLst>
                                        <p:tav tm="0">
                                          <p:val>
                                            <p:strVal val="ppt_x"/>
                                          </p:val>
                                        </p:tav>
                                        <p:tav tm="100000">
                                          <p:val>
                                            <p:strVal val="ppt_x"/>
                                          </p:val>
                                        </p:tav>
                                      </p:tavLst>
                                    </p:anim>
                                    <p:anim calcmode="lin" valueType="num">
                                      <p:cBhvr additive="base">
                                        <p:cTn id="71" dur="500"/>
                                        <p:tgtEl>
                                          <p:spTgt spid="25"/>
                                        </p:tgtEl>
                                        <p:attrNameLst>
                                          <p:attrName>ppt_y</p:attrName>
                                        </p:attrNameLst>
                                      </p:cBhvr>
                                      <p:tavLst>
                                        <p:tav tm="0">
                                          <p:val>
                                            <p:strVal val="ppt_y"/>
                                          </p:val>
                                        </p:tav>
                                        <p:tav tm="100000">
                                          <p:val>
                                            <p:strVal val="1+ppt_h/2"/>
                                          </p:val>
                                        </p:tav>
                                      </p:tavLst>
                                    </p:anim>
                                    <p:set>
                                      <p:cBhvr>
                                        <p:cTn id="72" dur="1" fill="hold">
                                          <p:stCondLst>
                                            <p:cond delay="499"/>
                                          </p:stCondLst>
                                        </p:cTn>
                                        <p:tgtEl>
                                          <p:spTgt spid="25"/>
                                        </p:tgtEl>
                                        <p:attrNameLst>
                                          <p:attrName>style.visibility</p:attrName>
                                        </p:attrNameLst>
                                      </p:cBhvr>
                                      <p:to>
                                        <p:strVal val="hidden"/>
                                      </p:to>
                                    </p:set>
                                  </p:childTnLst>
                                </p:cTn>
                              </p:par>
                              <p:par>
                                <p:cTn id="73" presetID="2" presetClass="exit" presetSubtype="4" fill="hold" grpId="2" nodeType="withEffect">
                                  <p:stCondLst>
                                    <p:cond delay="0"/>
                                  </p:stCondLst>
                                  <p:childTnLst>
                                    <p:anim calcmode="lin" valueType="num">
                                      <p:cBhvr additive="base">
                                        <p:cTn id="74" dur="500"/>
                                        <p:tgtEl>
                                          <p:spTgt spid="24"/>
                                        </p:tgtEl>
                                        <p:attrNameLst>
                                          <p:attrName>ppt_x</p:attrName>
                                        </p:attrNameLst>
                                      </p:cBhvr>
                                      <p:tavLst>
                                        <p:tav tm="0">
                                          <p:val>
                                            <p:strVal val="ppt_x"/>
                                          </p:val>
                                        </p:tav>
                                        <p:tav tm="100000">
                                          <p:val>
                                            <p:strVal val="ppt_x"/>
                                          </p:val>
                                        </p:tav>
                                      </p:tavLst>
                                    </p:anim>
                                    <p:anim calcmode="lin" valueType="num">
                                      <p:cBhvr additive="base">
                                        <p:cTn id="75" dur="500"/>
                                        <p:tgtEl>
                                          <p:spTgt spid="24"/>
                                        </p:tgtEl>
                                        <p:attrNameLst>
                                          <p:attrName>ppt_y</p:attrName>
                                        </p:attrNameLst>
                                      </p:cBhvr>
                                      <p:tavLst>
                                        <p:tav tm="0">
                                          <p:val>
                                            <p:strVal val="ppt_y"/>
                                          </p:val>
                                        </p:tav>
                                        <p:tav tm="100000">
                                          <p:val>
                                            <p:strVal val="1+ppt_h/2"/>
                                          </p:val>
                                        </p:tav>
                                      </p:tavLst>
                                    </p:anim>
                                    <p:set>
                                      <p:cBhvr>
                                        <p:cTn id="76" dur="1" fill="hold">
                                          <p:stCondLst>
                                            <p:cond delay="499"/>
                                          </p:stCondLst>
                                        </p:cTn>
                                        <p:tgtEl>
                                          <p:spTgt spid="2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9"/>
                                        </p:tgtEl>
                                        <p:attrNameLst>
                                          <p:attrName>ppt_x</p:attrName>
                                        </p:attrNameLst>
                                      </p:cBhvr>
                                      <p:tavLst>
                                        <p:tav tm="0">
                                          <p:val>
                                            <p:strVal val="ppt_x"/>
                                          </p:val>
                                        </p:tav>
                                        <p:tav tm="100000">
                                          <p:val>
                                            <p:strVal val="ppt_x"/>
                                          </p:val>
                                        </p:tav>
                                      </p:tavLst>
                                    </p:anim>
                                    <p:anim calcmode="lin" valueType="num">
                                      <p:cBhvr additive="base">
                                        <p:cTn id="81" dur="500"/>
                                        <p:tgtEl>
                                          <p:spTgt spid="9"/>
                                        </p:tgtEl>
                                        <p:attrNameLst>
                                          <p:attrName>ppt_y</p:attrName>
                                        </p:attrNameLst>
                                      </p:cBhvr>
                                      <p:tavLst>
                                        <p:tav tm="0">
                                          <p:val>
                                            <p:strVal val="ppt_y"/>
                                          </p:val>
                                        </p:tav>
                                        <p:tav tm="100000">
                                          <p:val>
                                            <p:strVal val="1+ppt_h/2"/>
                                          </p:val>
                                        </p:tav>
                                      </p:tavLst>
                                    </p:anim>
                                    <p:set>
                                      <p:cBhvr>
                                        <p:cTn id="82" dur="1" fill="hold">
                                          <p:stCondLst>
                                            <p:cond delay="499"/>
                                          </p:stCondLst>
                                        </p:cTn>
                                        <p:tgtEl>
                                          <p:spTgt spid="9"/>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6"/>
                                        </p:tgtEl>
                                        <p:attrNameLst>
                                          <p:attrName>ppt_x</p:attrName>
                                        </p:attrNameLst>
                                      </p:cBhvr>
                                      <p:tavLst>
                                        <p:tav tm="0">
                                          <p:val>
                                            <p:strVal val="ppt_x"/>
                                          </p:val>
                                        </p:tav>
                                        <p:tav tm="100000">
                                          <p:val>
                                            <p:strVal val="ppt_x"/>
                                          </p:val>
                                        </p:tav>
                                      </p:tavLst>
                                    </p:anim>
                                    <p:anim calcmode="lin" valueType="num">
                                      <p:cBhvr additive="base">
                                        <p:cTn id="85" dur="500"/>
                                        <p:tgtEl>
                                          <p:spTgt spid="6"/>
                                        </p:tgtEl>
                                        <p:attrNameLst>
                                          <p:attrName>ppt_y</p:attrName>
                                        </p:attrNameLst>
                                      </p:cBhvr>
                                      <p:tavLst>
                                        <p:tav tm="0">
                                          <p:val>
                                            <p:strVal val="ppt_y"/>
                                          </p:val>
                                        </p:tav>
                                        <p:tav tm="100000">
                                          <p:val>
                                            <p:strVal val="1+ppt_h/2"/>
                                          </p:val>
                                        </p:tav>
                                      </p:tavLst>
                                    </p:anim>
                                    <p:set>
                                      <p:cBhvr>
                                        <p:cTn id="86" dur="1" fill="hold">
                                          <p:stCondLst>
                                            <p:cond delay="499"/>
                                          </p:stCondLst>
                                        </p:cTn>
                                        <p:tgtEl>
                                          <p:spTgt spid="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9" grpId="0"/>
      <p:bldP spid="19" grpId="1"/>
      <p:bldP spid="11" grpId="0"/>
      <p:bldP spid="11" grpId="1"/>
      <p:bldP spid="7" grpId="0"/>
      <p:bldP spid="7" grpId="1"/>
      <p:bldP spid="20" grpId="0"/>
      <p:bldP spid="20" grpId="1"/>
      <p:bldP spid="22" grpId="0"/>
      <p:bldP spid="22" grpId="1"/>
      <p:bldP spid="23" grpId="0"/>
      <p:bldP spid="23" grpId="1"/>
      <p:bldP spid="24" grpId="0"/>
      <p:bldP spid="24" grpId="1"/>
      <p:bldP spid="24" grpId="2"/>
      <p:bldP spid="6" grpId="0"/>
      <p:bldP spid="6" grpId="1"/>
      <p:bldP spid="26" grpId="0"/>
      <p:bldP spid="26"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2123440" y="27292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①如果要查找的元素有重复的元素</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3966210" cy="417195"/>
          </a:xfrm>
          <a:prstGeom prst="rect">
            <a:avLst/>
          </a:prstGeom>
          <a:noFill/>
        </p:spPr>
        <p:txBody>
          <a:bodyPr wrap="square" rtlCol="0">
            <a:noAutofit/>
          </a:bodyPr>
          <a:p>
            <a:r>
              <a:rPr lang="zh-CN" altLang="en-US"/>
              <a:t>如果有重复的，筛选左面的</a:t>
            </a:r>
            <a:r>
              <a:rPr lang="zh-CN" altLang="en-US"/>
              <a:t>索引？</a:t>
            </a:r>
            <a:endParaRPr lang="zh-CN" altLang="en-US"/>
          </a:p>
        </p:txBody>
      </p:sp>
      <p:sp>
        <p:nvSpPr>
          <p:cNvPr id="14" name="文本框 13"/>
          <p:cNvSpPr txBox="1"/>
          <p:nvPr/>
        </p:nvSpPr>
        <p:spPr>
          <a:xfrm>
            <a:off x="1259205" y="4215765"/>
            <a:ext cx="3966210" cy="417195"/>
          </a:xfrm>
          <a:prstGeom prst="rect">
            <a:avLst/>
          </a:prstGeom>
          <a:noFill/>
        </p:spPr>
        <p:txBody>
          <a:bodyPr wrap="square" rtlCol="0">
            <a:noAutofit/>
          </a:bodyPr>
          <a:p>
            <a:r>
              <a:rPr lang="zh-CN" altLang="en-US"/>
              <a:t>如果有重复的，筛选</a:t>
            </a:r>
            <a:r>
              <a:rPr lang="zh-CN" altLang="en-US"/>
              <a:t>右面的</a:t>
            </a:r>
            <a:r>
              <a:rPr lang="zh-CN" altLang="en-US"/>
              <a:t>索引？</a:t>
            </a:r>
            <a:endParaRPr lang="zh-CN" altLang="en-US"/>
          </a:p>
        </p:txBody>
      </p:sp>
      <p:sp>
        <p:nvSpPr>
          <p:cNvPr id="17" name="文本框 16"/>
          <p:cNvSpPr txBox="1"/>
          <p:nvPr/>
        </p:nvSpPr>
        <p:spPr>
          <a:xfrm>
            <a:off x="827405" y="6224270"/>
            <a:ext cx="7330440" cy="368300"/>
          </a:xfrm>
          <a:prstGeom prst="rect">
            <a:avLst/>
          </a:prstGeom>
          <a:noFill/>
        </p:spPr>
        <p:txBody>
          <a:bodyPr wrap="square" rtlCol="0">
            <a:spAutoFit/>
          </a:bodyPr>
          <a:p>
            <a:r>
              <a:rPr lang="zh-CN" altLang="en-US"/>
              <a:t>要求：如果目标值重复存在返回目标值靠右的索引，如何</a:t>
            </a:r>
            <a:r>
              <a:rPr lang="zh-CN" altLang="en-US"/>
              <a:t>实现？</a:t>
            </a:r>
            <a:endParaRPr lang="zh-CN" altLang="en-US"/>
          </a:p>
        </p:txBody>
      </p:sp>
      <p:sp>
        <p:nvSpPr>
          <p:cNvPr id="6" name="左大括号 5"/>
          <p:cNvSpPr/>
          <p:nvPr/>
        </p:nvSpPr>
        <p:spPr>
          <a:xfrm>
            <a:off x="1031875" y="4860290"/>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1201420" y="462978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9" name="文本框 8"/>
          <p:cNvSpPr txBox="1"/>
          <p:nvPr/>
        </p:nvSpPr>
        <p:spPr>
          <a:xfrm>
            <a:off x="1172210" y="558927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右</a:t>
            </a:r>
            <a:r>
              <a:rPr lang="zh-CN" altLang="en-US"/>
              <a:t>的索引，如何</a:t>
            </a:r>
            <a:r>
              <a:rPr lang="zh-CN" altLang="en-US"/>
              <a:t>实现？</a:t>
            </a:r>
            <a:endParaRPr lang="zh-CN" altLang="en-US"/>
          </a:p>
        </p:txBody>
      </p:sp>
      <p:sp>
        <p:nvSpPr>
          <p:cNvPr id="6" name="文本框 5"/>
          <p:cNvSpPr txBox="1"/>
          <p:nvPr/>
        </p:nvSpPr>
        <p:spPr>
          <a:xfrm>
            <a:off x="770890" y="330771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770890" y="431609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4105275" y="2891155"/>
            <a:ext cx="1596390" cy="3759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返回</a:t>
            </a:r>
            <a:r>
              <a:rPr lang="zh-CN" altLang="en-US">
                <a:latin typeface="Times New Roman" panose="02020603050405020304" pitchFamily="18" charset="0"/>
                <a:cs typeface="Times New Roman" panose="02020603050405020304" pitchFamily="18" charset="0"/>
              </a:rPr>
              <a:t>位置</a:t>
            </a:r>
            <a:endParaRPr lang="zh-CN" altLang="en-US">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a:xfrm flipH="1" flipV="1">
            <a:off x="4334510" y="2646680"/>
            <a:ext cx="0" cy="26479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162687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163068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161036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770890" y="2207260"/>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00100" y="2637790"/>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1036320" y="470979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77900" y="350012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33475" y="436880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1" name="文本框 10"/>
          <p:cNvSpPr txBox="1"/>
          <p:nvPr/>
        </p:nvSpPr>
        <p:spPr>
          <a:xfrm>
            <a:off x="1383030" y="468122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a:t>
            </a:r>
            <a:endParaRPr lang="en-US" altLang="zh-CN">
              <a:solidFill>
                <a:srgbClr val="FF0000"/>
              </a:solidFill>
              <a:latin typeface="Times New Roman" panose="02020603050405020304" pitchFamily="18" charset="0"/>
              <a:sym typeface="+mn-ea"/>
            </a:endParaRPr>
          </a:p>
        </p:txBody>
      </p:sp>
      <p:sp>
        <p:nvSpPr>
          <p:cNvPr id="12" name="文本框 11"/>
          <p:cNvSpPr txBox="1"/>
          <p:nvPr/>
        </p:nvSpPr>
        <p:spPr>
          <a:xfrm>
            <a:off x="4630420" y="476948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13" name="文本框 12"/>
          <p:cNvSpPr txBox="1"/>
          <p:nvPr/>
        </p:nvSpPr>
        <p:spPr>
          <a:xfrm>
            <a:off x="4572000" y="355981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4" name="文本框 13"/>
          <p:cNvSpPr txBox="1"/>
          <p:nvPr/>
        </p:nvSpPr>
        <p:spPr>
          <a:xfrm>
            <a:off x="4727575" y="442849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4977130" y="474091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5" grpId="0"/>
      <p:bldP spid="5" grpId="1"/>
      <p:bldP spid="13" grpId="0"/>
      <p:bldP spid="14" grpId="0"/>
      <p:bldP spid="15" grpId="0"/>
      <p:bldP spid="12" grpId="0"/>
      <p:bldP spid="13" grpId="1"/>
      <p:bldP spid="14" grpId="1"/>
      <p:bldP spid="15" grpId="1"/>
      <p:bldP spid="1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左</a:t>
            </a:r>
            <a:r>
              <a:rPr lang="zh-CN" altLang="en-US"/>
              <a:t>的索引，如何</a:t>
            </a:r>
            <a:r>
              <a:rPr lang="zh-CN" altLang="en-US"/>
              <a:t>实现？</a:t>
            </a:r>
            <a:endParaRPr lang="zh-CN" altLang="en-US"/>
          </a:p>
        </p:txBody>
      </p:sp>
      <p:sp>
        <p:nvSpPr>
          <p:cNvPr id="6" name="文本框 5"/>
          <p:cNvSpPr txBox="1"/>
          <p:nvPr/>
        </p:nvSpPr>
        <p:spPr>
          <a:xfrm>
            <a:off x="755650" y="285305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i=mid+1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27405" y="325437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j</a:t>
            </a:r>
            <a:r>
              <a:rPr lang="en-US" altLang="zh-CN">
                <a:solidFill>
                  <a:schemeClr val="tx1"/>
                </a:solidFill>
                <a:uFillTx/>
                <a:latin typeface="Times New Roman" panose="02020603050405020304" pitchFamily="18" charset="0"/>
              </a:rPr>
              <a:t>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3420110" y="393319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4215765"/>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75145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0059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19894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1557020"/>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2640330"/>
            <a:ext cx="288290" cy="621665"/>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253682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306578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03200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4716145" y="338201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1011555" y="453834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53135" y="332867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08710" y="419735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1358265" y="450977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
        <p:nvSpPr>
          <p:cNvPr id="11" name="文本框 10"/>
          <p:cNvSpPr txBox="1"/>
          <p:nvPr/>
        </p:nvSpPr>
        <p:spPr>
          <a:xfrm>
            <a:off x="539750" y="6365240"/>
            <a:ext cx="8333105" cy="44513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其实还是这个代码，只不过在没有查找元素时候，</a:t>
            </a:r>
            <a:r>
              <a:rPr lang="zh-CN" altLang="en-US" sz="1800" dirty="0">
                <a:solidFill>
                  <a:srgbClr val="FF0000"/>
                </a:solidFill>
                <a:uFillTx/>
                <a:latin typeface="Times New Roman" panose="02020603050405020304" pitchFamily="18" charset="0"/>
                <a:cs typeface="Times New Roman" panose="02020603050405020304" pitchFamily="18" charset="0"/>
                <a:sym typeface="+mn-ea"/>
              </a:rPr>
              <a:t>会相反。</a:t>
            </a:r>
            <a:endParaRPr lang="zh-CN" altLang="en-US" sz="1800" dirty="0">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7" grpId="0"/>
      <p:bldP spid="9" grpId="1"/>
      <p:bldP spid="10" grpId="1"/>
      <p:bldP spid="15" grpId="1"/>
      <p:bldP spid="7"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1210" cy="733425"/>
          </a:xfrm>
          <a:prstGeom prst="rect">
            <a:avLst/>
          </a:prstGeom>
        </p:spPr>
        <p:txBody>
          <a:bodyPr>
            <a:noAutofit/>
          </a:bodyPr>
          <a:p>
            <a:pPr marL="0" indent="0"/>
            <a:r>
              <a:rPr lang="zh-CN" altLang="en-US" sz="1600" b="0" i="0">
                <a:solidFill>
                  <a:srgbClr val="262626"/>
                </a:solidFill>
                <a:latin typeface="Times New Roman" panose="02020603050405020304" pitchFamily="18" charset="0"/>
              </a:rPr>
              <a:t>给你一个整数数组</a:t>
            </a:r>
            <a:r>
              <a:rPr lang="en-US" altLang="zh-CN" sz="1600" b="0" i="0">
                <a:solidFill>
                  <a:srgbClr val="262626"/>
                </a:solidFill>
                <a:latin typeface="Times New Roman" panose="02020603050405020304" pitchFamily="18" charset="0"/>
              </a:rPr>
              <a:t> </a:t>
            </a:r>
            <a:r>
              <a:rPr lang="en-US" altLang="zh-CN" sz="1600" b="0" i="0">
                <a:latin typeface="Times New Roman" panose="02020603050405020304" pitchFamily="18" charset="0"/>
              </a:rPr>
              <a:t>nums</a:t>
            </a:r>
            <a:r>
              <a:rPr lang="zh-CN" altLang="en-US" sz="1600" b="0" i="0">
                <a:solidFill>
                  <a:srgbClr val="262626"/>
                </a:solidFill>
                <a:latin typeface="Times New Roman" panose="02020603050405020304" pitchFamily="18" charset="0"/>
              </a:rPr>
              <a:t>，找到峰值元素并返回其索引。数组可能包含多个峰值，在这种情况下，返回</a:t>
            </a:r>
            <a:r>
              <a:rPr lang="en-US" altLang="zh-CN" sz="1600" b="0" i="0">
                <a:solidFill>
                  <a:srgbClr val="262626"/>
                </a:solidFill>
                <a:latin typeface="Times New Roman" panose="02020603050405020304" pitchFamily="18" charset="0"/>
              </a:rPr>
              <a:t> </a:t>
            </a:r>
            <a:r>
              <a:rPr lang="zh-CN" altLang="en-US" sz="1600" b="1" i="0">
                <a:solidFill>
                  <a:srgbClr val="262626"/>
                </a:solidFill>
                <a:latin typeface="Times New Roman" panose="02020603050405020304" pitchFamily="18" charset="0"/>
              </a:rPr>
              <a:t>任何一个峰值</a:t>
            </a:r>
            <a:r>
              <a:rPr lang="en-US" altLang="zh-CN" sz="1600" b="0" i="0">
                <a:solidFill>
                  <a:srgbClr val="262626"/>
                </a:solidFill>
                <a:latin typeface="Times New Roman" panose="02020603050405020304" pitchFamily="18" charset="0"/>
              </a:rPr>
              <a:t> </a:t>
            </a:r>
            <a:r>
              <a:rPr lang="zh-CN" altLang="en-US" sz="1600" b="0" i="0">
                <a:solidFill>
                  <a:srgbClr val="262626"/>
                </a:solidFill>
                <a:latin typeface="Times New Roman" panose="02020603050405020304" pitchFamily="18" charset="0"/>
              </a:rPr>
              <a:t>所在位置即可。假设</a:t>
            </a:r>
            <a:r>
              <a:rPr lang="en-US" altLang="zh-CN" sz="1600" b="0" i="0">
                <a:solidFill>
                  <a:srgbClr val="262626"/>
                </a:solidFill>
                <a:latin typeface="Times New Roman" panose="02020603050405020304" pitchFamily="18" charset="0"/>
              </a:rPr>
              <a:t> nums[-1] = nums[n] = -∞ </a:t>
            </a:r>
            <a:endParaRPr lang="en-US" altLang="zh-CN" sz="1600" b="0" i="0">
              <a:solidFill>
                <a:srgbClr val="262626"/>
              </a:solidFill>
              <a:latin typeface="Times New Roman" panose="02020603050405020304" pitchFamily="18" charset="0"/>
            </a:endParaRPr>
          </a:p>
        </p:txBody>
      </p:sp>
      <p:graphicFrame>
        <p:nvGraphicFramePr>
          <p:cNvPr id="17" name="表格 16"/>
          <p:cNvGraphicFramePr/>
          <p:nvPr>
            <p:custDataLst>
              <p:tags r:id="rId1"/>
            </p:custDataLst>
          </p:nvPr>
        </p:nvGraphicFramePr>
        <p:xfrm>
          <a:off x="1035050" y="3068955"/>
          <a:ext cx="4783455" cy="407670"/>
        </p:xfrm>
        <a:graphic>
          <a:graphicData uri="http://schemas.openxmlformats.org/drawingml/2006/table">
            <a:tbl>
              <a:tblPr firstRow="1" bandRow="1">
                <a:tableStyleId>{5C22544A-7EE6-4342-B048-85BDC9FD1C3A}</a:tableStyleId>
              </a:tblPr>
              <a:tblGrid>
                <a:gridCol w="531495"/>
                <a:gridCol w="531495"/>
                <a:gridCol w="531495"/>
                <a:gridCol w="531495"/>
                <a:gridCol w="531495"/>
                <a:gridCol w="531495"/>
                <a:gridCol w="531495"/>
                <a:gridCol w="531495"/>
              </a:tblGrid>
              <a:tr h="40767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9" name="文本框 18"/>
          <p:cNvSpPr txBox="1"/>
          <p:nvPr/>
        </p:nvSpPr>
        <p:spPr>
          <a:xfrm>
            <a:off x="755650" y="5661660"/>
            <a:ext cx="3471545" cy="427355"/>
          </a:xfrm>
          <a:prstGeom prst="rect">
            <a:avLst/>
          </a:prstGeom>
        </p:spPr>
        <p:txBody>
          <a:bodyPr>
            <a:noAutofit/>
          </a:bodyPr>
          <a:p>
            <a:pPr marL="0" indent="0"/>
            <a:r>
              <a:rPr lang="zh-CN" altLang="en-US" sz="1600" b="0" i="0">
                <a:solidFill>
                  <a:srgbClr val="262626"/>
                </a:solidFill>
                <a:latin typeface="Times New Roman" panose="02020603050405020304" pitchFamily="18" charset="0"/>
              </a:rPr>
              <a:t>如何找到这个数组的</a:t>
            </a:r>
            <a:r>
              <a:rPr lang="zh-CN" altLang="en-US" sz="1600" b="0" i="0">
                <a:solidFill>
                  <a:srgbClr val="262626"/>
                </a:solidFill>
                <a:latin typeface="Times New Roman" panose="02020603050405020304" pitchFamily="18" charset="0"/>
              </a:rPr>
              <a:t>最大值？</a:t>
            </a:r>
            <a:endParaRPr lang="zh-CN" altLang="en-US" sz="1600" b="0" i="0">
              <a:solidFill>
                <a:srgbClr val="262626"/>
              </a:solidFill>
              <a:latin typeface="Times New Roman" panose="02020603050405020304" pitchFamily="18" charset="0"/>
            </a:endParaRPr>
          </a:p>
        </p:txBody>
      </p:sp>
      <p:cxnSp>
        <p:nvCxnSpPr>
          <p:cNvPr id="20" name="直接连接符 19"/>
          <p:cNvCxnSpPr/>
          <p:nvPr/>
        </p:nvCxnSpPr>
        <p:spPr>
          <a:xfrm flipV="1">
            <a:off x="1005840" y="4004945"/>
            <a:ext cx="1189990" cy="9213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a:off x="2199005" y="3997325"/>
            <a:ext cx="1581150" cy="1376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p:cNvSpPr/>
          <p:nvPr/>
        </p:nvSpPr>
        <p:spPr>
          <a:xfrm>
            <a:off x="1979930" y="3861435"/>
            <a:ext cx="425450" cy="431800"/>
          </a:xfrm>
          <a:prstGeom prst="ellipse">
            <a:avLst/>
          </a:prstGeom>
          <a:solidFill>
            <a:srgbClr val="000000">
              <a:alpha val="0"/>
            </a:srgbClr>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828040" y="4941570"/>
            <a:ext cx="887095" cy="30353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nums[0]</a:t>
            </a:r>
            <a:endParaRPr lang="en-US" altLang="zh-CN" sz="1600">
              <a:solidFill>
                <a:srgbClr val="262626"/>
              </a:solidFill>
              <a:latin typeface="Times New Roman" panose="02020603050405020304" pitchFamily="18" charset="0"/>
              <a:sym typeface="+mn-ea"/>
            </a:endParaRPr>
          </a:p>
        </p:txBody>
      </p:sp>
      <p:sp>
        <p:nvSpPr>
          <p:cNvPr id="24" name="文本框 23"/>
          <p:cNvSpPr txBox="1"/>
          <p:nvPr/>
        </p:nvSpPr>
        <p:spPr>
          <a:xfrm>
            <a:off x="3996055" y="5245100"/>
            <a:ext cx="1001395" cy="33655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a:t>
            </a:r>
            <a:r>
              <a:rPr lang="en-US" altLang="zh-CN" sz="1600">
                <a:solidFill>
                  <a:srgbClr val="262626"/>
                </a:solidFill>
                <a:latin typeface="Times New Roman" panose="02020603050405020304" pitchFamily="18" charset="0"/>
                <a:sym typeface="+mn-ea"/>
              </a:rPr>
              <a:t>n]</a:t>
            </a:r>
            <a:endParaRPr lang="en-US" altLang="zh-CN" sz="1600">
              <a:solidFill>
                <a:srgbClr val="262626"/>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2051685" y="2204720"/>
            <a:ext cx="6675755" cy="3415030"/>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findPeakElement(nums: list) -&gt; int: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len(nums)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 &lt; 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 + r) // 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 - 1] &lt; nums[mid] and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&lt;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l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8141335" cy="164147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二、整数数组</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按升序排列，数组中的值</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互不相同</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在传递给函数之前，</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在预先未知的某个下标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k</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0 &lt;= k &lt; nums.length</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）上进行了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向左旋转，使数组变为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[nums[k], nums[k+1], ..., nums[n-1], nums[0], nums[1], ..., nums[k-1]]</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开始</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计数）。例如，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2" name="直接连接符 1"/>
          <p:cNvCxnSpPr/>
          <p:nvPr/>
        </p:nvCxnSpPr>
        <p:spPr>
          <a:xfrm flipV="1">
            <a:off x="1187450" y="3716655"/>
            <a:ext cx="1456690" cy="138366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 name="文本框 3"/>
          <p:cNvSpPr txBox="1"/>
          <p:nvPr/>
        </p:nvSpPr>
        <p:spPr>
          <a:xfrm>
            <a:off x="1331595" y="5516880"/>
            <a:ext cx="2486025" cy="368300"/>
          </a:xfrm>
          <a:prstGeom prst="rect">
            <a:avLst/>
          </a:prstGeom>
          <a:noFill/>
        </p:spPr>
        <p:txBody>
          <a:bodyPr wrap="square" rtlCol="0">
            <a:spAutoFit/>
          </a:bodyPr>
          <a:p>
            <a:r>
              <a:rPr lang="zh-CN" altLang="en-US"/>
              <a:t>升序</a:t>
            </a:r>
            <a:r>
              <a:rPr lang="zh-CN" altLang="en-US"/>
              <a:t>数组</a:t>
            </a:r>
            <a:endParaRPr lang="zh-CN" altLang="en-US"/>
          </a:p>
        </p:txBody>
      </p:sp>
      <p:cxnSp>
        <p:nvCxnSpPr>
          <p:cNvPr id="6" name="直接连接符 5"/>
          <p:cNvCxnSpPr/>
          <p:nvPr/>
        </p:nvCxnSpPr>
        <p:spPr>
          <a:xfrm flipV="1">
            <a:off x="4932045" y="332740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6083935" y="422084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4067810" y="422084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5431790" y="5516880"/>
            <a:ext cx="1268095" cy="295910"/>
          </a:xfrm>
          <a:prstGeom prst="rect">
            <a:avLst/>
          </a:prstGeom>
          <a:noFill/>
        </p:spPr>
        <p:txBody>
          <a:bodyPr wrap="square" rtlCol="0">
            <a:noAutofit/>
          </a:bodyPr>
          <a:p>
            <a:r>
              <a:rPr lang="zh-CN" altLang="en-US"/>
              <a:t>旋转</a:t>
            </a:r>
            <a:r>
              <a:rPr lang="zh-CN" altLang="en-US"/>
              <a:t>之后</a:t>
            </a:r>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思考：这个问题能否有二分法解决？如果正常的用二分法遇到什么</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问题？</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3707765" y="3356610"/>
            <a:ext cx="596900" cy="348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H="1" flipV="1">
            <a:off x="3982085" y="310197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5003800" y="4523105"/>
            <a:ext cx="765810" cy="33020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target</a:t>
            </a:r>
            <a:endParaRPr lang="en-US" altLang="zh-CN">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flipH="1" flipV="1">
            <a:off x="5133975" y="425831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131820" y="406654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l</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5507990" y="40049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r</a:t>
            </a:r>
            <a:endParaRPr lang="en-US" altLang="zh-CN">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flipH="1" flipV="1">
            <a:off x="5638165" y="37401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3" grpId="0"/>
      <p:bldP spid="17" grpId="0"/>
      <p:bldP spid="11" grpId="1"/>
      <p:bldP spid="15" grpId="1"/>
      <p:bldP spid="13" grpId="1"/>
      <p:bldP spid="17"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2736215" y="4041140"/>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bldLst>
      <p:bldP spid="1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539750" y="5732780"/>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4716145" y="2924810"/>
            <a:ext cx="4110355" cy="13589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target&gt;=firstNum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说明目标值在第一部分，否则目标值在第二部分。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同理，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nums[mid]&gt;=firstNum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mid</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索引在第一部分，否则在</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90360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185991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937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40335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36385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88963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3967480" y="2637155"/>
            <a:ext cx="5134610" cy="3233420"/>
          </a:xfrm>
          <a:prstGeom prst="rect">
            <a:avLst/>
          </a:prstGeom>
          <a:noFill/>
        </p:spPr>
        <p:txBody>
          <a:bodyPr wrap="square" rtlCol="0" anchor="t">
            <a:noAutofit/>
          </a:bodyPr>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此时：思路就很清晰了</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①如果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nums[mid]&gt;=firstNum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在第二部分，则直接让左索引的值向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右移动。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②</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nums[mid]&lt;firstNum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在第一部分，则直接让右索引的值向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左移动。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185737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47117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12725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代码实现：再思考一下</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细节，</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
        <p:nvSpPr>
          <p:cNvPr id="7" name="文本框 6"/>
          <p:cNvSpPr txBox="1"/>
          <p:nvPr/>
        </p:nvSpPr>
        <p:spPr>
          <a:xfrm>
            <a:off x="4428490" y="1772920"/>
            <a:ext cx="4612640" cy="4769485"/>
          </a:xfrm>
          <a:prstGeom prst="rect">
            <a:avLst/>
          </a:prstGeom>
        </p:spPr>
        <p:txBody>
          <a:bodyPr wrap="square">
            <a:spAutoFit/>
          </a:bodyPr>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def search(self,nums: list, target: int) -&gt; int:</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n = len(nums)</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n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firstNum = nums[0]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while l&lt;=r:</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mid = (l+r)//2</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nums[mid]==target: return 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firstNum&lt;=nums[mid]: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 &lt;= target &lt; 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 &lt; target &lt; firstNum:</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return -1</a:t>
            </a:r>
            <a:endParaRPr lang="en-US" altLang="zh-CN" sz="1600" b="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bldLst>
      <p:bldP spid="15"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5655" cy="508000"/>
          </a:xfrm>
          <a:prstGeom prst="rect">
            <a:avLst/>
          </a:prstGeom>
        </p:spPr>
        <p:txBody>
          <a:bodyPr>
            <a:noAutofit/>
          </a:bodyPr>
          <a:p>
            <a:pPr marL="0" indent="0"/>
            <a:r>
              <a:rPr lang="en-US" altLang="zh-CN" sz="1600" b="0" i="0">
                <a:solidFill>
                  <a:srgbClr val="262626"/>
                </a:solidFill>
                <a:latin typeface="Times New Roman" panose="02020603050405020304" pitchFamily="18" charset="0"/>
              </a:rPr>
              <a:t>Pow</a:t>
            </a:r>
            <a:r>
              <a:rPr lang="zh-CN" altLang="en-US" sz="1600" b="0" i="0">
                <a:solidFill>
                  <a:srgbClr val="262626"/>
                </a:solidFill>
                <a:latin typeface="Times New Roman" panose="02020603050405020304" pitchFamily="18" charset="0"/>
              </a:rPr>
              <a:t>函数的有两个参数，分别为底数和指数，将参数输入之后返回幂。</a:t>
            </a:r>
            <a:r>
              <a:rPr lang="zh-CN" altLang="en-US" sz="1600" b="0" i="0">
                <a:solidFill>
                  <a:srgbClr val="262626"/>
                </a:solidFill>
                <a:latin typeface="Times New Roman" panose="02020603050405020304" pitchFamily="18" charset="0"/>
              </a:rPr>
              <a:t>例如</a:t>
            </a:r>
            <a:endParaRPr lang="zh-CN" altLang="en-US" sz="1600" b="0" i="0">
              <a:solidFill>
                <a:srgbClr val="262626"/>
              </a:solidFill>
              <a:latin typeface="Times New Roman" panose="02020603050405020304" pitchFamily="18" charset="0"/>
            </a:endParaRPr>
          </a:p>
          <a:p>
            <a:pPr marL="0" indent="0"/>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返回值为</a:t>
            </a:r>
            <a:r>
              <a:rPr lang="en-US" altLang="zh-CN" sz="1600" b="0" i="0">
                <a:solidFill>
                  <a:srgbClr val="262626"/>
                </a:solidFill>
                <a:latin typeface="Times New Roman" panose="02020603050405020304" pitchFamily="18" charset="0"/>
              </a:rPr>
              <a:t>1024</a:t>
            </a:r>
            <a:r>
              <a:rPr lang="zh-CN" altLang="en-US" sz="1600" b="0" i="0">
                <a:solidFill>
                  <a:srgbClr val="262626"/>
                </a:solidFill>
                <a:latin typeface="Times New Roman" panose="02020603050405020304" pitchFamily="18" charset="0"/>
              </a:rPr>
              <a:t>。</a:t>
            </a:r>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a:t>
            </a:r>
            <a:r>
              <a:rPr lang="en-US" altLang="zh-CN" sz="1600" b="0" i="0">
                <a:solidFill>
                  <a:srgbClr val="262626"/>
                </a:solidFill>
                <a:latin typeface="Times New Roman" panose="02020603050405020304" pitchFamily="18" charset="0"/>
              </a:rPr>
              <a:t>1/1024</a:t>
            </a:r>
            <a:r>
              <a:rPr lang="zh-CN" altLang="en-US" sz="1600" b="0" i="0">
                <a:solidFill>
                  <a:srgbClr val="262626"/>
                </a:solidFill>
                <a:latin typeface="Times New Roman" panose="02020603050405020304" pitchFamily="18" charset="0"/>
              </a:rPr>
              <a:t>。</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83990" y="3032125"/>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82390" y="3032125"/>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559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1000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466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907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2174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282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5851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6931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9422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60502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353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461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72510" y="357505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58335" y="357314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700655" y="444944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88055" y="445833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77460" y="445579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50815" y="446468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76300" y="4940935"/>
            <a:ext cx="7145655" cy="508000"/>
          </a:xfrm>
          <a:prstGeom prst="rect">
            <a:avLst/>
          </a:prstGeom>
        </p:spPr>
        <p:txBody>
          <a:bodyPr>
            <a:noAutofit/>
          </a:bodyPr>
          <a:p>
            <a:pPr marL="0" indent="0"/>
            <a:r>
              <a:rPr lang="zh-CN" altLang="en-US" sz="1600" b="0" i="0">
                <a:solidFill>
                  <a:srgbClr val="262626"/>
                </a:solidFill>
                <a:latin typeface="Times New Roman" panose="02020603050405020304" pitchFamily="18" charset="0"/>
              </a:rPr>
              <a:t>有二叉树直接用递归实现，递归的出口就是</a:t>
            </a:r>
            <a:r>
              <a:rPr lang="en-US" altLang="zh-CN" sz="1600" b="0" i="0">
                <a:solidFill>
                  <a:srgbClr val="262626"/>
                </a:solidFill>
                <a:latin typeface="Times New Roman" panose="02020603050405020304" pitchFamily="18" charset="0"/>
              </a:rPr>
              <a:t>n==1</a:t>
            </a:r>
            <a:r>
              <a:rPr lang="zh-CN" altLang="en-US" sz="1600" b="0" i="0">
                <a:solidFill>
                  <a:srgbClr val="262626"/>
                </a:solidFill>
                <a:latin typeface="Times New Roman" panose="02020603050405020304" pitchFamily="18" charset="0"/>
              </a:rPr>
              <a:t>时候，然后将两部分</a:t>
            </a:r>
            <a:r>
              <a:rPr lang="zh-CN" altLang="en-US" sz="1600" b="0" i="0">
                <a:solidFill>
                  <a:srgbClr val="262626"/>
                </a:solidFill>
                <a:latin typeface="Times New Roman" panose="02020603050405020304" pitchFamily="18" charset="0"/>
              </a:rPr>
              <a:t>合并。</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60495" y="193421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58895" y="193421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324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765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231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672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1939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047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3502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4581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7073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58152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118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226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49015" y="247713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34840" y="247523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677160" y="335153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64560" y="336042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53965" y="335788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27320" y="336677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99160" y="2132965"/>
            <a:ext cx="5101590" cy="880110"/>
          </a:xfrm>
          <a:prstGeom prst="rect">
            <a:avLst/>
          </a:prstGeom>
        </p:spPr>
        <p:txBody>
          <a:bodyPr>
            <a:noAutofit/>
          </a:bodyPr>
          <a:p>
            <a:pPr marL="0" indent="0"/>
            <a:r>
              <a:rPr lang="en-US" altLang="zh-CN" sz="1600" b="0" i="0">
                <a:solidFill>
                  <a:srgbClr val="262626"/>
                </a:solidFill>
                <a:latin typeface="Times New Roman" panose="02020603050405020304" pitchFamily="18" charset="0"/>
              </a:rPr>
              <a:t>def Pow(num</a:t>
            </a:r>
            <a:r>
              <a:rPr lang="en-US" altLang="zh-CN" sz="1600" b="0" i="0">
                <a:solidFill>
                  <a:srgbClr val="262626"/>
                </a:solidFill>
                <a:latin typeface="Times New Roman" panose="02020603050405020304" pitchFamily="18" charset="0"/>
              </a:rPr>
              <a:t>bers:int ,ex:int)-&gt;int:</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457200"/>
            <a:r>
              <a:rPr lang="en-US" altLang="zh-CN" sz="1600" b="0" i="0">
                <a:solidFill>
                  <a:srgbClr val="262626"/>
                </a:solidFill>
                <a:latin typeface="Times New Roman" panose="02020603050405020304" pitchFamily="18" charset="0"/>
              </a:rPr>
              <a:t>if ex==1:</a:t>
            </a:r>
            <a:endParaRPr lang="en-US" altLang="zh-CN" sz="1600" b="0" i="0">
              <a:solidFill>
                <a:srgbClr val="262626"/>
              </a:solidFill>
              <a:latin typeface="Times New Roman" panose="02020603050405020304" pitchFamily="18" charset="0"/>
            </a:endParaRPr>
          </a:p>
          <a:p>
            <a:pPr marL="457200" lvl="1" indent="457200"/>
            <a:r>
              <a:rPr lang="en-US" altLang="zh-CN" sz="1600" b="0" i="0">
                <a:solidFill>
                  <a:srgbClr val="262626"/>
                </a:solidFill>
                <a:latin typeface="Times New Roman" panose="02020603050405020304" pitchFamily="18" charset="0"/>
              </a:rPr>
              <a:t>return numbers</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p:txBody>
      </p:sp>
      <p:sp>
        <p:nvSpPr>
          <p:cNvPr id="17" name="文本框 16"/>
          <p:cNvSpPr txBox="1"/>
          <p:nvPr/>
        </p:nvSpPr>
        <p:spPr>
          <a:xfrm>
            <a:off x="883285" y="3789045"/>
            <a:ext cx="5727700" cy="1017905"/>
          </a:xfrm>
          <a:prstGeom prst="rect">
            <a:avLst/>
          </a:prstGeom>
          <a:noFill/>
        </p:spPr>
        <p:txBody>
          <a:bodyPr wrap="square" rtlCol="0" anchor="t">
            <a:noAutofit/>
          </a:bodyPr>
          <a:p>
            <a:pPr marL="0" indent="457200"/>
            <a:r>
              <a:rPr lang="en-US" altLang="zh-CN" sz="1600">
                <a:solidFill>
                  <a:srgbClr val="262626"/>
                </a:solidFill>
                <a:latin typeface="Times New Roman" panose="02020603050405020304" pitchFamily="18" charset="0"/>
                <a:sym typeface="+mn-ea"/>
              </a:rPr>
              <a:t>half = Pow(numbers,n//2)</a:t>
            </a:r>
            <a:endParaRPr lang="en-US" altLang="zh-CN" sz="1600">
              <a:solidFill>
                <a:srgbClr val="262626"/>
              </a:solidFill>
              <a:latin typeface="Times New Roman" panose="02020603050405020304" pitchFamily="18" charset="0"/>
              <a:sym typeface="+mn-ea"/>
            </a:endParaRPr>
          </a:p>
          <a:p>
            <a:pPr marL="0" indent="457200"/>
            <a:r>
              <a:rPr lang="en-US" altLang="zh-CN" sz="1600">
                <a:solidFill>
                  <a:srgbClr val="262626"/>
                </a:solidFill>
                <a:latin typeface="Times New Roman" panose="02020603050405020304" pitchFamily="18" charset="0"/>
                <a:sym typeface="+mn-ea"/>
              </a:rPr>
              <a:t>return half*half*numbers if ex%2==1 else half*half</a:t>
            </a:r>
            <a:endParaRPr lang="en-US" altLang="zh-CN" sz="1600">
              <a:solidFill>
                <a:srgbClr val="262626"/>
              </a:solidFill>
              <a:latin typeface="Times New Roman" panose="02020603050405020304" pitchFamily="18" charset="0"/>
              <a:sym typeface="+mn-ea"/>
            </a:endParaRPr>
          </a:p>
          <a:p>
            <a:pPr marL="457200" lvl="1" indent="457200"/>
            <a:endParaRPr lang="en-US" altLang="zh-CN" sz="1600">
              <a:solidFill>
                <a:srgbClr val="262626"/>
              </a:solidFill>
              <a:latin typeface="Times New Roman" panose="02020603050405020304" pitchFamily="18" charset="0"/>
              <a:sym typeface="+mn-ea"/>
            </a:endParaRPr>
          </a:p>
        </p:txBody>
      </p:sp>
      <p:sp>
        <p:nvSpPr>
          <p:cNvPr id="20" name="文本框 19"/>
          <p:cNvSpPr txBox="1"/>
          <p:nvPr/>
        </p:nvSpPr>
        <p:spPr>
          <a:xfrm>
            <a:off x="894715" y="2419985"/>
            <a:ext cx="4572000" cy="829945"/>
          </a:xfrm>
          <a:prstGeom prst="rect">
            <a:avLst/>
          </a:prstGeom>
          <a:noFill/>
        </p:spPr>
        <p:txBody>
          <a:bodyPr wrap="square" rtlCol="0" anchor="t">
            <a:spAutoFit/>
          </a:bodyPr>
          <a:p>
            <a:pPr marL="0" indent="457200"/>
            <a:r>
              <a:rPr lang="en-US" altLang="zh-CN" sz="1600">
                <a:solidFill>
                  <a:srgbClr val="262626"/>
                </a:solidFill>
                <a:latin typeface="Times New Roman" panose="02020603050405020304" pitchFamily="18" charset="0"/>
                <a:sym typeface="+mn-ea"/>
              </a:rPr>
              <a:t>if ex&lt;0:</a:t>
            </a:r>
            <a:endParaRPr lang="en-US" altLang="zh-CN" sz="1600">
              <a:solidFill>
                <a:srgbClr val="262626"/>
              </a:solidFill>
              <a:latin typeface="Times New Roman" panose="02020603050405020304" pitchFamily="18" charset="0"/>
              <a:sym typeface="+mn-ea"/>
            </a:endParaRPr>
          </a:p>
          <a:p>
            <a:pPr marL="457200" lvl="1" indent="457200"/>
            <a:r>
              <a:rPr lang="en-US" altLang="zh-CN" sz="1600" b="0" i="0">
                <a:solidFill>
                  <a:srgbClr val="262626"/>
                </a:solidFill>
                <a:latin typeface="Times New Roman" panose="02020603050405020304" pitchFamily="18" charset="0"/>
              </a:rPr>
              <a:t>ex=-ex</a:t>
            </a:r>
            <a:endParaRPr lang="en-US" altLang="zh-CN" sz="1600" b="0" i="0">
              <a:solidFill>
                <a:srgbClr val="262626"/>
              </a:solidFill>
              <a:latin typeface="Times New Roman" panose="02020603050405020304" pitchFamily="18" charset="0"/>
            </a:endParaRPr>
          </a:p>
          <a:p>
            <a:pPr marL="457200" lvl="1" indent="457200"/>
            <a:r>
              <a:rPr lang="en-US" altLang="zh-CN" sz="1600">
                <a:solidFill>
                  <a:srgbClr val="262626"/>
                </a:solidFill>
                <a:latin typeface="Times New Roman" panose="02020603050405020304" pitchFamily="18" charset="0"/>
                <a:sym typeface="+mn-ea"/>
              </a:rPr>
              <a:t>numbers = 1/numbers</a:t>
            </a:r>
            <a:endParaRPr lang="en-US" altLang="zh-CN" sz="1600">
              <a:solidFill>
                <a:srgbClr val="262626"/>
              </a:solidFill>
              <a:latin typeface="Times New Roman" panose="02020603050405020304" pitchFamily="18" charset="0"/>
              <a:sym typeface="+mn-ea"/>
            </a:endParaRPr>
          </a:p>
        </p:txBody>
      </p:sp>
      <p:sp>
        <p:nvSpPr>
          <p:cNvPr id="21" name="文本框 20"/>
          <p:cNvSpPr txBox="1"/>
          <p:nvPr/>
        </p:nvSpPr>
        <p:spPr>
          <a:xfrm>
            <a:off x="756920" y="5061585"/>
            <a:ext cx="8030210" cy="695325"/>
          </a:xfrm>
          <a:prstGeom prst="rect">
            <a:avLst/>
          </a:prstGeom>
          <a:noFill/>
        </p:spPr>
        <p:txBody>
          <a:bodyPr wrap="square" rtlCol="0">
            <a:noAutofit/>
          </a:bodyPr>
          <a:p>
            <a:r>
              <a:rPr lang="zh-CN" altLang="en-US"/>
              <a:t>再添加一个判断，如果指数是负数就可以，转换成整数，底数转换成</a:t>
            </a:r>
            <a:r>
              <a:rPr lang="zh-CN" altLang="en-US"/>
              <a:t>倒数。</a:t>
            </a:r>
            <a:endParaRPr lang="zh-CN" altLang="en-US"/>
          </a:p>
          <a:p>
            <a:r>
              <a:rPr lang="zh-CN" altLang="en-US">
                <a:solidFill>
                  <a:srgbClr val="FF0000"/>
                </a:solidFill>
              </a:rPr>
              <a:t>思考是否还有其他的思路？</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0" grpId="1"/>
      <p:bldP spid="21"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16.xml><?xml version="1.0" encoding="utf-8"?>
<p:tagLst xmlns:p="http://schemas.openxmlformats.org/presentationml/2006/main">
  <p:tag name="TABLE_ENDDRAG_ORIGIN_RECT" val="47*180"/>
  <p:tag name="TABLE_ENDDRAG_RECT" val="108*180*47*180"/>
</p:tagLst>
</file>

<file path=ppt/tags/tag17.xml><?xml version="1.0" encoding="utf-8"?>
<p:tagLst xmlns:p="http://schemas.openxmlformats.org/presentationml/2006/main">
  <p:tag name="TABLE_ENDDRAG_ORIGIN_RECT" val="47*180"/>
  <p:tag name="TABLE_ENDDRAG_RECT" val="108*180*47*180"/>
</p:tagLst>
</file>

<file path=ppt/tags/tag18.xml><?xml version="1.0" encoding="utf-8"?>
<p:tagLst xmlns:p="http://schemas.openxmlformats.org/presentationml/2006/main">
  <p:tag name="TABLE_ENDDRAG_ORIGIN_RECT" val="47*180"/>
  <p:tag name="TABLE_ENDDRAG_RECT" val="108*180*47*180"/>
</p:tagLst>
</file>

<file path=ppt/tags/tag19.xml><?xml version="1.0" encoding="utf-8"?>
<p:tagLst xmlns:p="http://schemas.openxmlformats.org/presentationml/2006/main">
  <p:tag name="TABLE_ENDDRAG_ORIGIN_RECT" val="47*180"/>
  <p:tag name="TABLE_ENDDRAG_RECT" val="108*180*47*180"/>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20.xml><?xml version="1.0" encoding="utf-8"?>
<p:tagLst xmlns:p="http://schemas.openxmlformats.org/presentationml/2006/main">
  <p:tag name="TABLE_ENDDRAG_ORIGIN_RECT" val="47*180"/>
  <p:tag name="TABLE_ENDDRAG_RECT" val="108*180*47*180"/>
</p:tagLst>
</file>

<file path=ppt/tags/tag21.xml><?xml version="1.0" encoding="utf-8"?>
<p:tagLst xmlns:p="http://schemas.openxmlformats.org/presentationml/2006/main">
  <p:tag name="TABLE_ENDDRAG_ORIGIN_RECT" val="47*180"/>
  <p:tag name="TABLE_ENDDRAG_RECT" val="108*180*47*180"/>
</p:tagLst>
</file>

<file path=ppt/tags/tag22.xml><?xml version="1.0" encoding="utf-8"?>
<p:tagLst xmlns:p="http://schemas.openxmlformats.org/presentationml/2006/main">
  <p:tag name="TABLE_ENDDRAG_ORIGIN_RECT" val="47*180"/>
  <p:tag name="TABLE_ENDDRAG_RECT" val="108*180*47*180"/>
</p:tagLst>
</file>

<file path=ppt/tags/tag23.xml><?xml version="1.0" encoding="utf-8"?>
<p:tagLst xmlns:p="http://schemas.openxmlformats.org/presentationml/2006/main">
  <p:tag name="TABLE_ENDDRAG_ORIGIN_RECT" val="47*180"/>
  <p:tag name="TABLE_ENDDRAG_RECT" val="108*180*47*180"/>
</p:tagLst>
</file>

<file path=ppt/tags/tag24.xml><?xml version="1.0" encoding="utf-8"?>
<p:tagLst xmlns:p="http://schemas.openxmlformats.org/presentationml/2006/main">
  <p:tag name="TABLE_ENDDRAG_ORIGIN_RECT" val="47*180"/>
  <p:tag name="TABLE_ENDDRAG_RECT" val="108*180*47*180"/>
</p:tagLst>
</file>

<file path=ppt/tags/tag25.xml><?xml version="1.0" encoding="utf-8"?>
<p:tagLst xmlns:p="http://schemas.openxmlformats.org/presentationml/2006/main">
  <p:tag name="TABLE_ENDDRAG_ORIGIN_RECT" val="47*180"/>
  <p:tag name="TABLE_ENDDRAG_RECT" val="108*180*47*180"/>
</p:tagLst>
</file>

<file path=ppt/tags/tag26.xml><?xml version="1.0" encoding="utf-8"?>
<p:tagLst xmlns:p="http://schemas.openxmlformats.org/presentationml/2006/main">
  <p:tag name="TABLE_ENDDRAG_ORIGIN_RECT" val="47*180"/>
  <p:tag name="TABLE_ENDDRAG_RECT" val="108*180*47*180"/>
</p:tagLst>
</file>

<file path=ppt/tags/tag27.xml><?xml version="1.0" encoding="utf-8"?>
<p:tagLst xmlns:p="http://schemas.openxmlformats.org/presentationml/2006/main">
  <p:tag name="TABLE_ENDDRAG_ORIGIN_RECT" val="47*180"/>
  <p:tag name="TABLE_ENDDRAG_RECT" val="108*180*47*180"/>
</p:tagLst>
</file>

<file path=ppt/tags/tag28.xml><?xml version="1.0" encoding="utf-8"?>
<p:tagLst xmlns:p="http://schemas.openxmlformats.org/presentationml/2006/main">
  <p:tag name="TABLE_ENDDRAG_ORIGIN_RECT" val="345*27"/>
  <p:tag name="TABLE_ENDDRAG_RECT" val="108*255*345*27"/>
</p:tagLst>
</file>

<file path=ppt/tags/tag29.xml><?xml version="1.0" encoding="utf-8"?>
<p:tagLst xmlns:p="http://schemas.openxmlformats.org/presentationml/2006/main">
  <p:tag name="TABLE_ENDDRAG_ORIGIN_RECT" val="345*27"/>
  <p:tag name="TABLE_ENDDRAG_RECT" val="108*255*345*27"/>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0.xml><?xml version="1.0" encoding="utf-8"?>
<p:tagLst xmlns:p="http://schemas.openxmlformats.org/presentationml/2006/main">
  <p:tag name="TABLE_ENDDRAG_ORIGIN_RECT" val="345*27"/>
  <p:tag name="TABLE_ENDDRAG_RECT" val="108*255*345*27"/>
</p:tagLst>
</file>

<file path=ppt/tags/tag31.xml><?xml version="1.0" encoding="utf-8"?>
<p:tagLst xmlns:p="http://schemas.openxmlformats.org/presentationml/2006/main">
  <p:tag name="TABLE_ENDDRAG_ORIGIN_RECT" val="345*27"/>
  <p:tag name="TABLE_ENDDRAG_RECT" val="108*255*345*27"/>
</p:tagLst>
</file>

<file path=ppt/tags/tag32.xml><?xml version="1.0" encoding="utf-8"?>
<p:tagLst xmlns:p="http://schemas.openxmlformats.org/presentationml/2006/main">
  <p:tag name="TABLE_ENDDRAG_ORIGIN_RECT" val="345*27"/>
  <p:tag name="TABLE_ENDDRAG_RECT" val="108*255*345*27"/>
</p:tagLst>
</file>

<file path=ppt/tags/tag33.xml><?xml version="1.0" encoding="utf-8"?>
<p:tagLst xmlns:p="http://schemas.openxmlformats.org/presentationml/2006/main">
  <p:tag name="TABLE_ENDDRAG_ORIGIN_RECT" val="345*27"/>
  <p:tag name="TABLE_ENDDRAG_RECT" val="108*255*345*27"/>
</p:tagLst>
</file>

<file path=ppt/tags/tag34.xml><?xml version="1.0" encoding="utf-8"?>
<p:tagLst xmlns:p="http://schemas.openxmlformats.org/presentationml/2006/main">
  <p:tag name="TABLE_ENDDRAG_ORIGIN_RECT" val="345*27"/>
  <p:tag name="TABLE_ENDDRAG_RECT" val="108*255*345*27"/>
</p:tagLst>
</file>

<file path=ppt/tags/tag35.xml><?xml version="1.0" encoding="utf-8"?>
<p:tagLst xmlns:p="http://schemas.openxmlformats.org/presentationml/2006/main">
  <p:tag name="TABLE_ENDDRAG_ORIGIN_RECT" val="345*27"/>
  <p:tag name="TABLE_ENDDRAG_RECT" val="108*255*345*27"/>
</p:tagLst>
</file>

<file path=ppt/tags/tag36.xml><?xml version="1.0" encoding="utf-8"?>
<p:tagLst xmlns:p="http://schemas.openxmlformats.org/presentationml/2006/main">
  <p:tag name="TABLE_ENDDRAG_ORIGIN_RECT" val="376*32"/>
  <p:tag name="TABLE_ENDDRAG_RECT" val="108*255*376*32"/>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17348</Words>
  <Application>WPS 演示</Application>
  <PresentationFormat>全屏显示(4:3)</PresentationFormat>
  <Paragraphs>2225</Paragraphs>
  <Slides>83</Slides>
  <Notes>5</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83</vt:i4>
      </vt:variant>
    </vt:vector>
  </HeadingPairs>
  <TitlesOfParts>
    <vt:vector size="107"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Cambria Math</vt:lpstr>
      <vt:lpstr>JetBrains Mono</vt:lpstr>
      <vt:lpstr>MS Mincho</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547</cp:revision>
  <dcterms:created xsi:type="dcterms:W3CDTF">2010-09-23T08:30:00Z</dcterms:created>
  <dcterms:modified xsi:type="dcterms:W3CDTF">2025-10-11T09:09:11Z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