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5"/>
  </p:handoutMasterIdLst>
  <p:sldIdLst>
    <p:sldId id="709" r:id="rId4"/>
    <p:sldId id="797" r:id="rId6"/>
    <p:sldId id="712" r:id="rId7"/>
    <p:sldId id="785" r:id="rId8"/>
    <p:sldId id="788" r:id="rId9"/>
    <p:sldId id="789" r:id="rId10"/>
    <p:sldId id="790" r:id="rId11"/>
    <p:sldId id="791" r:id="rId12"/>
    <p:sldId id="792" r:id="rId13"/>
    <p:sldId id="793" r:id="rId14"/>
    <p:sldId id="794" r:id="rId15"/>
    <p:sldId id="795" r:id="rId16"/>
    <p:sldId id="796" r:id="rId17"/>
    <p:sldId id="763" r:id="rId18"/>
    <p:sldId id="335" r:id="rId19"/>
    <p:sldId id="676" r:id="rId20"/>
    <p:sldId id="711" r:id="rId21"/>
    <p:sldId id="713" r:id="rId22"/>
    <p:sldId id="714" r:id="rId23"/>
    <p:sldId id="799" r:id="rId24"/>
    <p:sldId id="800" r:id="rId25"/>
    <p:sldId id="266" r:id="rId26"/>
    <p:sldId id="748" r:id="rId27"/>
    <p:sldId id="802" r:id="rId28"/>
    <p:sldId id="803" r:id="rId29"/>
    <p:sldId id="815" r:id="rId30"/>
    <p:sldId id="804" r:id="rId31"/>
    <p:sldId id="805" r:id="rId32"/>
    <p:sldId id="806" r:id="rId33"/>
    <p:sldId id="816" r:id="rId34"/>
    <p:sldId id="807" r:id="rId35"/>
    <p:sldId id="808" r:id="rId36"/>
    <p:sldId id="809" r:id="rId37"/>
    <p:sldId id="810" r:id="rId38"/>
    <p:sldId id="814" r:id="rId39"/>
    <p:sldId id="784" r:id="rId40"/>
    <p:sldId id="811" r:id="rId41"/>
    <p:sldId id="813" r:id="rId42"/>
    <p:sldId id="812" r:id="rId43"/>
    <p:sldId id="818" r:id="rId44"/>
    <p:sldId id="817" r:id="rId45"/>
    <p:sldId id="820" r:id="rId46"/>
    <p:sldId id="821" r:id="rId47"/>
    <p:sldId id="822" r:id="rId48"/>
    <p:sldId id="823" r:id="rId49"/>
    <p:sldId id="824" r:id="rId50"/>
    <p:sldId id="825" r:id="rId51"/>
    <p:sldId id="827" r:id="rId52"/>
    <p:sldId id="828" r:id="rId53"/>
    <p:sldId id="826" r:id="rId5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0" userDrawn="1">
          <p15:clr>
            <a:srgbClr val="A4A3A4"/>
          </p15:clr>
        </p15:guide>
        <p15:guide id="2" pos="282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3DE"/>
    <a:srgbClr val="FDFFFC"/>
    <a:srgbClr val="67AB9E"/>
    <a:srgbClr val="0000FF"/>
    <a:srgbClr val="FF33CC"/>
    <a:srgbClr val="FF3399"/>
    <a:srgbClr val="0066FF"/>
    <a:srgbClr val="FF6600"/>
    <a:srgbClr val="55B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26" autoAdjust="0"/>
    <p:restoredTop sz="95126" autoAdjust="0"/>
  </p:normalViewPr>
  <p:slideViewPr>
    <p:cSldViewPr showGuides="1">
      <p:cViewPr varScale="1">
        <p:scale>
          <a:sx n="89" d="100"/>
          <a:sy n="89" d="100"/>
        </p:scale>
        <p:origin x="739" y="-10"/>
      </p:cViewPr>
      <p:guideLst>
        <p:guide orient="horz" pos="2110"/>
        <p:guide pos="282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9" Type="http://schemas.openxmlformats.org/officeDocument/2006/relationships/commentAuthors" Target="commentAuthors.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handoutMaster" Target="handoutMasters/handoutMaster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这里补充一下逻辑函数，以及逻辑</a:t>
            </a:r>
            <a:r>
              <a:rPr lang="zh-CN" altLang="en-US"/>
              <a:t>电路图</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a:t>
            </a:r>
            <a:r>
              <a:rPr lang="zh-CN" altLang="en-US"/>
              <a:t>计算机。</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计算机。当然这个单质硅晶体在绝对零度或高温下能破坏这些电子对，也可以进行</a:t>
            </a:r>
            <a:r>
              <a:rPr lang="zh-CN" altLang="en-US"/>
              <a:t>导电。</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6" Type="http://schemas.openxmlformats.org/officeDocument/2006/relationships/notesSlide" Target="../notesSlides/notesSlide11.xml"/><Relationship Id="rId35" Type="http://schemas.openxmlformats.org/officeDocument/2006/relationships/slideLayout" Target="../slideLayouts/slideLayout18.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tags" Target="../tags/tag49.xml"/><Relationship Id="rId31" Type="http://schemas.openxmlformats.org/officeDocument/2006/relationships/tags" Target="../tags/tag48.xml"/><Relationship Id="rId30" Type="http://schemas.openxmlformats.org/officeDocument/2006/relationships/tags" Target="../tags/tag47.xml"/><Relationship Id="rId3" Type="http://schemas.openxmlformats.org/officeDocument/2006/relationships/tags" Target="../tags/tag20.xml"/><Relationship Id="rId29" Type="http://schemas.openxmlformats.org/officeDocument/2006/relationships/tags" Target="../tags/tag46.xml"/><Relationship Id="rId28" Type="http://schemas.openxmlformats.org/officeDocument/2006/relationships/tags" Target="../tags/tag45.xml"/><Relationship Id="rId27" Type="http://schemas.openxmlformats.org/officeDocument/2006/relationships/tags" Target="../tags/tag44.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5" Type="http://schemas.openxmlformats.org/officeDocument/2006/relationships/slideLayout" Target="../slideLayouts/slideLayout18.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1.xml"/><Relationship Id="rId23" Type="http://schemas.openxmlformats.org/officeDocument/2006/relationships/slideLayout" Target="../slideLayouts/slideLayout18.xml"/><Relationship Id="rId22" Type="http://schemas.openxmlformats.org/officeDocument/2006/relationships/image" Target="../media/image10.png"/><Relationship Id="rId21" Type="http://schemas.openxmlformats.org/officeDocument/2006/relationships/tags" Target="../tags/tag16.xml"/><Relationship Id="rId20" Type="http://schemas.openxmlformats.org/officeDocument/2006/relationships/image" Target="../media/image9.pn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8.png"/><Relationship Id="rId17" Type="http://schemas.openxmlformats.org/officeDocument/2006/relationships/tags" Target="../tags/tag14.xml"/><Relationship Id="rId16" Type="http://schemas.openxmlformats.org/officeDocument/2006/relationships/image" Target="../media/image7.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6.png"/><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2.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s>
</file>

<file path=ppt/slides/_rels/slide4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0.xml"/><Relationship Id="rId1" Type="http://schemas.openxmlformats.org/officeDocument/2006/relationships/tags" Target="../tags/tag89.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92.xml"/><Relationship Id="rId1" Type="http://schemas.openxmlformats.org/officeDocument/2006/relationships/tags" Target="../tags/tag9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2</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蛮力法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芯片就是从最初的</a:t>
            </a:r>
            <a:r>
              <a:rPr lang="en-US" altLang="zh-CN">
                <a:solidFill>
                  <a:schemeClr val="tx1"/>
                </a:solidFill>
                <a:uFillTx/>
                <a:latin typeface="Times New Roman" panose="02020603050405020304" charset="0"/>
              </a:rPr>
              <a:t>MOS</a:t>
            </a:r>
            <a:r>
              <a:rPr lang="zh-CN" altLang="en-US">
                <a:solidFill>
                  <a:schemeClr val="tx1"/>
                </a:solidFill>
                <a:uFillTx/>
                <a:latin typeface="Times New Roman" panose="02020603050405020304" charset="0"/>
              </a:rPr>
              <a:t>管，三极管，然后组成逻辑门电路再到基本的电路最后集成</a:t>
            </a:r>
            <a:r>
              <a:rPr lang="en-US" altLang="zh-CN">
                <a:solidFill>
                  <a:schemeClr val="tx1"/>
                </a:solidFill>
                <a:uFillTx/>
                <a:latin typeface="Times New Roman" panose="02020603050405020304" charset="0"/>
              </a:rPr>
              <a:t>CPU</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pic>
        <p:nvPicPr>
          <p:cNvPr id="3" name="图片 2" descr="三极管"/>
          <p:cNvPicPr>
            <a:picLocks noChangeAspect="1"/>
          </p:cNvPicPr>
          <p:nvPr/>
        </p:nvPicPr>
        <p:blipFill>
          <a:blip r:embed="rId1"/>
          <a:srcRect r="59408" b="13301"/>
          <a:stretch>
            <a:fillRect/>
          </a:stretch>
        </p:blipFill>
        <p:spPr>
          <a:xfrm>
            <a:off x="323850" y="1484630"/>
            <a:ext cx="2169795" cy="2442210"/>
          </a:xfrm>
          <a:prstGeom prst="rect">
            <a:avLst/>
          </a:prstGeom>
        </p:spPr>
      </p:pic>
      <p:pic>
        <p:nvPicPr>
          <p:cNvPr id="5" name="图片 4" descr="三极管"/>
          <p:cNvPicPr>
            <a:picLocks noChangeAspect="1"/>
          </p:cNvPicPr>
          <p:nvPr/>
        </p:nvPicPr>
        <p:blipFill>
          <a:blip r:embed="rId1"/>
          <a:srcRect l="45997" b="13301"/>
          <a:stretch>
            <a:fillRect/>
          </a:stretch>
        </p:blipFill>
        <p:spPr>
          <a:xfrm>
            <a:off x="252095" y="3860800"/>
            <a:ext cx="2304415" cy="1948815"/>
          </a:xfrm>
          <a:prstGeom prst="rect">
            <a:avLst/>
          </a:prstGeom>
        </p:spPr>
      </p:pic>
      <p:sp>
        <p:nvSpPr>
          <p:cNvPr id="6" name="右大括号 5"/>
          <p:cNvSpPr/>
          <p:nvPr/>
        </p:nvSpPr>
        <p:spPr>
          <a:xfrm>
            <a:off x="2556510" y="2277110"/>
            <a:ext cx="504190" cy="3168650"/>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3564255" y="2132965"/>
            <a:ext cx="2016125" cy="3240405"/>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2"/>
          <a:srcRect b="58349"/>
          <a:stretch>
            <a:fillRect/>
          </a:stretch>
        </p:blipFill>
        <p:spPr>
          <a:xfrm>
            <a:off x="4186555" y="2348865"/>
            <a:ext cx="952500" cy="432435"/>
          </a:xfrm>
          <a:prstGeom prst="rect">
            <a:avLst/>
          </a:prstGeom>
        </p:spPr>
      </p:pic>
      <p:pic>
        <p:nvPicPr>
          <p:cNvPr id="10" name="图片 9"/>
          <p:cNvPicPr>
            <a:picLocks noChangeAspect="1"/>
          </p:cNvPicPr>
          <p:nvPr/>
        </p:nvPicPr>
        <p:blipFill>
          <a:blip r:embed="rId3"/>
          <a:stretch>
            <a:fillRect/>
          </a:stretch>
        </p:blipFill>
        <p:spPr>
          <a:xfrm>
            <a:off x="3996055" y="2924810"/>
            <a:ext cx="1333500" cy="590550"/>
          </a:xfrm>
          <a:prstGeom prst="rect">
            <a:avLst/>
          </a:prstGeom>
        </p:spPr>
      </p:pic>
      <p:pic>
        <p:nvPicPr>
          <p:cNvPr id="15" name="图片 14"/>
          <p:cNvPicPr>
            <a:picLocks noChangeAspect="1"/>
          </p:cNvPicPr>
          <p:nvPr/>
        </p:nvPicPr>
        <p:blipFill>
          <a:blip r:embed="rId4"/>
          <a:stretch>
            <a:fillRect/>
          </a:stretch>
        </p:blipFill>
        <p:spPr>
          <a:xfrm>
            <a:off x="4068445" y="3717290"/>
            <a:ext cx="1209675" cy="561975"/>
          </a:xfrm>
          <a:prstGeom prst="rect">
            <a:avLst/>
          </a:prstGeom>
        </p:spPr>
      </p:pic>
      <p:pic>
        <p:nvPicPr>
          <p:cNvPr id="22" name="图片 21"/>
          <p:cNvPicPr>
            <a:picLocks noChangeAspect="1"/>
          </p:cNvPicPr>
          <p:nvPr/>
        </p:nvPicPr>
        <p:blipFill>
          <a:blip r:embed="rId5"/>
          <a:stretch>
            <a:fillRect/>
          </a:stretch>
        </p:blipFill>
        <p:spPr>
          <a:xfrm>
            <a:off x="4140200" y="4481195"/>
            <a:ext cx="1066800" cy="609600"/>
          </a:xfrm>
          <a:prstGeom prst="rect">
            <a:avLst/>
          </a:prstGeom>
        </p:spPr>
      </p:pic>
      <p:sp>
        <p:nvSpPr>
          <p:cNvPr id="23" name="右箭头 22"/>
          <p:cNvSpPr/>
          <p:nvPr/>
        </p:nvSpPr>
        <p:spPr>
          <a:xfrm>
            <a:off x="3123565" y="378269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a:off x="5807710"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26" name="图片 25"/>
          <p:cNvPicPr>
            <a:picLocks noChangeAspect="1"/>
          </p:cNvPicPr>
          <p:nvPr/>
        </p:nvPicPr>
        <p:blipFill>
          <a:blip r:embed="rId6"/>
          <a:stretch>
            <a:fillRect/>
          </a:stretch>
        </p:blipFill>
        <p:spPr>
          <a:xfrm>
            <a:off x="6228715" y="3284855"/>
            <a:ext cx="1457960" cy="1094105"/>
          </a:xfrm>
          <a:prstGeom prst="rect">
            <a:avLst/>
          </a:prstGeom>
        </p:spPr>
      </p:pic>
      <p:sp>
        <p:nvSpPr>
          <p:cNvPr id="27" name="右箭头 26"/>
          <p:cNvSpPr/>
          <p:nvPr/>
        </p:nvSpPr>
        <p:spPr>
          <a:xfrm>
            <a:off x="7741285"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8154035" y="3644900"/>
            <a:ext cx="690245" cy="330200"/>
          </a:xfrm>
          <a:prstGeom prst="rect">
            <a:avLst/>
          </a:prstGeom>
          <a:noFill/>
        </p:spPr>
        <p:txBody>
          <a:bodyPr wrap="square" rtlCol="0" anchor="t">
            <a:noAutofit/>
          </a:bodyPr>
          <a:p>
            <a:r>
              <a:rPr lang="en-US" altLang="zh-CN">
                <a:latin typeface="Times New Roman" panose="02020603050405020304" charset="0"/>
                <a:cs typeface="Times New Roman" panose="02020603050405020304" charset="0"/>
                <a:sym typeface="+mn-ea"/>
              </a:rPr>
              <a:t>CPU</a:t>
            </a:r>
            <a:endParaRPr lang="zh-CN" alt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那么究竟是如何组成的呢？我们可以举一个具体的例子，一个是非门的组成，一个加法器的</a:t>
            </a:r>
            <a:r>
              <a:rPr lang="zh-CN" altLang="en-US">
                <a:solidFill>
                  <a:schemeClr val="tx1"/>
                </a:solidFill>
                <a:uFillTx/>
                <a:latin typeface="Times New Roman" panose="02020603050405020304" charset="0"/>
              </a:rPr>
              <a:t>组成。</a:t>
            </a:r>
            <a:endParaRPr lang="zh-CN" altLang="en-US">
              <a:solidFill>
                <a:schemeClr val="tx1"/>
              </a:solidFill>
              <a:uFillTx/>
              <a:latin typeface="Times New Roman" panose="02020603050405020304" charset="0"/>
            </a:endParaRPr>
          </a:p>
        </p:txBody>
      </p:sp>
      <p:grpSp>
        <p:nvGrpSpPr>
          <p:cNvPr id="6" name="组合 5"/>
          <p:cNvGrpSpPr/>
          <p:nvPr/>
        </p:nvGrpSpPr>
        <p:grpSpPr>
          <a:xfrm>
            <a:off x="251460" y="2190115"/>
            <a:ext cx="2015490" cy="3239770"/>
            <a:chOff x="1189" y="4379"/>
            <a:chExt cx="3174" cy="5102"/>
          </a:xfrm>
        </p:grpSpPr>
        <p:sp>
          <p:nvSpPr>
            <p:cNvPr id="8" name="矩形 7"/>
            <p:cNvSpPr/>
            <p:nvPr/>
          </p:nvSpPr>
          <p:spPr>
            <a:xfrm>
              <a:off x="1189" y="4379"/>
              <a:ext cx="3175" cy="5103"/>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1"/>
            <a:srcRect b="58349"/>
            <a:stretch>
              <a:fillRect/>
            </a:stretch>
          </p:blipFill>
          <p:spPr>
            <a:xfrm>
              <a:off x="2169" y="4719"/>
              <a:ext cx="1500" cy="681"/>
            </a:xfrm>
            <a:prstGeom prst="rect">
              <a:avLst/>
            </a:prstGeom>
          </p:spPr>
        </p:pic>
        <p:pic>
          <p:nvPicPr>
            <p:cNvPr id="10" name="图片 9"/>
            <p:cNvPicPr>
              <a:picLocks noChangeAspect="1"/>
            </p:cNvPicPr>
            <p:nvPr/>
          </p:nvPicPr>
          <p:blipFill>
            <a:blip r:embed="rId2"/>
            <a:stretch>
              <a:fillRect/>
            </a:stretch>
          </p:blipFill>
          <p:spPr>
            <a:xfrm>
              <a:off x="1869" y="5626"/>
              <a:ext cx="2100" cy="930"/>
            </a:xfrm>
            <a:prstGeom prst="rect">
              <a:avLst/>
            </a:prstGeom>
          </p:spPr>
        </p:pic>
        <p:pic>
          <p:nvPicPr>
            <p:cNvPr id="15" name="图片 14"/>
            <p:cNvPicPr>
              <a:picLocks noChangeAspect="1"/>
            </p:cNvPicPr>
            <p:nvPr/>
          </p:nvPicPr>
          <p:blipFill>
            <a:blip r:embed="rId3"/>
            <a:stretch>
              <a:fillRect/>
            </a:stretch>
          </p:blipFill>
          <p:spPr>
            <a:xfrm>
              <a:off x="1983" y="6874"/>
              <a:ext cx="1905" cy="885"/>
            </a:xfrm>
            <a:prstGeom prst="rect">
              <a:avLst/>
            </a:prstGeom>
          </p:spPr>
        </p:pic>
        <p:pic>
          <p:nvPicPr>
            <p:cNvPr id="22" name="图片 21"/>
            <p:cNvPicPr>
              <a:picLocks noChangeAspect="1"/>
            </p:cNvPicPr>
            <p:nvPr/>
          </p:nvPicPr>
          <p:blipFill>
            <a:blip r:embed="rId4"/>
            <a:stretch>
              <a:fillRect/>
            </a:stretch>
          </p:blipFill>
          <p:spPr>
            <a:xfrm>
              <a:off x="2096" y="8077"/>
              <a:ext cx="1680" cy="960"/>
            </a:xfrm>
            <a:prstGeom prst="rect">
              <a:avLst/>
            </a:prstGeom>
          </p:spPr>
        </p:pic>
      </p:grpSp>
      <p:sp>
        <p:nvSpPr>
          <p:cNvPr id="23" name="右箭头 22"/>
          <p:cNvSpPr/>
          <p:nvPr/>
        </p:nvSpPr>
        <p:spPr>
          <a:xfrm>
            <a:off x="2339340" y="350075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4" name="图片 3"/>
          <p:cNvPicPr>
            <a:picLocks noChangeAspect="1"/>
          </p:cNvPicPr>
          <p:nvPr/>
        </p:nvPicPr>
        <p:blipFill>
          <a:blip r:embed="rId5"/>
          <a:stretch>
            <a:fillRect/>
          </a:stretch>
        </p:blipFill>
        <p:spPr>
          <a:xfrm>
            <a:off x="2555240" y="1254125"/>
            <a:ext cx="1206500" cy="1181100"/>
          </a:xfrm>
          <a:prstGeom prst="rect">
            <a:avLst/>
          </a:prstGeom>
        </p:spPr>
      </p:pic>
      <p:sp>
        <p:nvSpPr>
          <p:cNvPr id="7" name="云形标注 6"/>
          <p:cNvSpPr/>
          <p:nvPr/>
        </p:nvSpPr>
        <p:spPr>
          <a:xfrm>
            <a:off x="1763395" y="1124585"/>
            <a:ext cx="2664460" cy="1440180"/>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4356100" y="1628775"/>
            <a:ext cx="4128135" cy="427990"/>
          </a:xfrm>
          <a:prstGeom prst="rect">
            <a:avLst/>
          </a:prstGeom>
          <a:noFill/>
        </p:spPr>
        <p:txBody>
          <a:bodyPr wrap="square" rtlCol="0">
            <a:noAutofit/>
          </a:bodyPr>
          <a:p>
            <a:pPr algn="ctr"/>
            <a:r>
              <a:rPr lang="zh-CN" altLang="en-US">
                <a:solidFill>
                  <a:srgbClr val="FF0000"/>
                </a:solidFill>
                <a:uFillTx/>
                <a:latin typeface="Times New Roman" panose="02020603050405020304" charset="0"/>
              </a:rPr>
              <a:t>先了解一下什么是加法！！！</a:t>
            </a:r>
            <a:endParaRPr lang="zh-CN" altLang="en-US">
              <a:solidFill>
                <a:srgbClr val="FF0000"/>
              </a:solidFill>
              <a:uFillTx/>
              <a:latin typeface="Times New Roman" panose="02020603050405020304" charset="0"/>
            </a:endParaRPr>
          </a:p>
        </p:txBody>
      </p:sp>
      <p:graphicFrame>
        <p:nvGraphicFramePr>
          <p:cNvPr id="5" name="表格 4"/>
          <p:cNvGraphicFramePr/>
          <p:nvPr>
            <p:custDataLst>
              <p:tags r:id="rId6"/>
            </p:custDataLst>
          </p:nvPr>
        </p:nvGraphicFramePr>
        <p:xfrm>
          <a:off x="3275965" y="2581910"/>
          <a:ext cx="5332730" cy="3291840"/>
        </p:xfrm>
        <a:graphic>
          <a:graphicData uri="http://schemas.openxmlformats.org/drawingml/2006/table">
            <a:tbl>
              <a:tblPr firstRow="1" bandRow="1">
                <a:tableStyleId>{5C22544A-7EE6-4342-B048-85BDC9FD1C3A}</a:tableStyleId>
              </a:tblPr>
              <a:tblGrid>
                <a:gridCol w="859155"/>
                <a:gridCol w="1002030"/>
                <a:gridCol w="1157605"/>
                <a:gridCol w="1156970"/>
                <a:gridCol w="1156970"/>
              </a:tblGrid>
              <a:tr h="365760">
                <a:tc>
                  <a:txBody>
                    <a:bodyPr/>
                    <a:p>
                      <a:pPr algn="ctr">
                        <a:buNone/>
                      </a:pPr>
                      <a:r>
                        <a:rPr lang="en-US" altLang="zh-CN">
                          <a:solidFill>
                            <a:schemeClr val="tx1"/>
                          </a:solidFill>
                          <a:latin typeface="Times New Roman" panose="02020603050405020304" charset="0"/>
                          <a:cs typeface="Times New Roman" panose="02020603050405020304" charset="0"/>
                        </a:rPr>
                        <a:t>CI</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a:noFill/>
                    </a:lnL>
                    <a:lnR w="38100">
                      <a:solidFill>
                        <a:schemeClr val="tx1"/>
                      </a:solidFill>
                      <a:prstDash val="solid"/>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S</a:t>
                      </a:r>
                      <a:endParaRPr lang="en-US" altLang="zh-CN">
                        <a:solidFill>
                          <a:schemeClr val="tx1"/>
                        </a:solidFill>
                        <a:latin typeface="Times New Roman" panose="02020603050405020304" charset="0"/>
                        <a:cs typeface="Times New Roman" panose="02020603050405020304" charset="0"/>
                      </a:endParaRPr>
                    </a:p>
                  </a:txBody>
                  <a:tcPr>
                    <a:lnL w="38100">
                      <a:solidFill>
                        <a:schemeClr val="tx1"/>
                      </a:solidFill>
                      <a:prstDash val="solid"/>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CO</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r>
            </a:tbl>
          </a:graphicData>
        </a:graphic>
      </p:graphicFrame>
      <p:sp>
        <p:nvSpPr>
          <p:cNvPr id="11" name="文本框 10"/>
          <p:cNvSpPr txBox="1"/>
          <p:nvPr/>
        </p:nvSpPr>
        <p:spPr>
          <a:xfrm>
            <a:off x="4067810" y="2153920"/>
            <a:ext cx="4128135" cy="4279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加法真值表</a:t>
            </a:r>
            <a:endParaRPr lang="zh-CN" altLang="en-US">
              <a:solidFill>
                <a:schemeClr val="tx1"/>
              </a:solidFill>
              <a:uFillTx/>
              <a:latin typeface="Times New Roman" panose="02020603050405020304" charset="0"/>
            </a:endParaRPr>
          </a:p>
        </p:txBody>
      </p:sp>
      <p:sp>
        <p:nvSpPr>
          <p:cNvPr id="12" name="矩形 1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683260" y="4940935"/>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此时，一目了然只需要把所有的位加法器串联起来就可以实现若干位的相加</a:t>
            </a:r>
            <a:r>
              <a:rPr lang="zh-CN" altLang="en-US">
                <a:solidFill>
                  <a:schemeClr val="tx1"/>
                </a:solidFill>
                <a:uFillTx/>
                <a:latin typeface="Times New Roman" panose="02020603050405020304" charset="0"/>
              </a:rPr>
              <a:t>计算！</a:t>
            </a:r>
            <a:endParaRPr lang="zh-CN" altLang="en-US">
              <a:solidFill>
                <a:schemeClr val="tx1"/>
              </a:solidFill>
              <a:uFillTx/>
              <a:latin typeface="Times New Roman" panose="02020603050405020304" charset="0"/>
            </a:endParaRPr>
          </a:p>
        </p:txBody>
      </p:sp>
      <p:grpSp>
        <p:nvGrpSpPr>
          <p:cNvPr id="24" name="组合 23"/>
          <p:cNvGrpSpPr/>
          <p:nvPr>
            <p:custDataLst>
              <p:tags r:id="rId1"/>
            </p:custDataLst>
          </p:nvPr>
        </p:nvGrpSpPr>
        <p:grpSpPr>
          <a:xfrm>
            <a:off x="2105660" y="2717165"/>
            <a:ext cx="1300480" cy="1454150"/>
            <a:chOff x="2056" y="2380"/>
            <a:chExt cx="2048" cy="2290"/>
          </a:xfrm>
        </p:grpSpPr>
        <p:grpSp>
          <p:nvGrpSpPr>
            <p:cNvPr id="17" name="组合 16"/>
            <p:cNvGrpSpPr/>
            <p:nvPr/>
          </p:nvGrpSpPr>
          <p:grpSpPr>
            <a:xfrm>
              <a:off x="2056" y="2905"/>
              <a:ext cx="2049" cy="1269"/>
              <a:chOff x="2056" y="2905"/>
              <a:chExt cx="2049" cy="1269"/>
            </a:xfrm>
          </p:grpSpPr>
          <p:sp>
            <p:nvSpPr>
              <p:cNvPr id="12" name="矩形 11"/>
              <p:cNvSpPr/>
              <p:nvPr>
                <p:custDataLst>
                  <p:tags r:id="rId2"/>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custDataLst>
                  <p:tags r:id="rId3"/>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14" name="文本框 13"/>
              <p:cNvSpPr txBox="1"/>
              <p:nvPr>
                <p:custDataLst>
                  <p:tags r:id="rId4"/>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16" name="文本框 15"/>
              <p:cNvSpPr txBox="1"/>
              <p:nvPr>
                <p:custDataLst>
                  <p:tags r:id="rId5"/>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19" name="直接连接符 18"/>
            <p:cNvCxnSpPr/>
            <p:nvPr>
              <p:custDataLst>
                <p:tags r:id="rId6"/>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p:nvPr>
              <p:custDataLst>
                <p:tags r:id="rId7"/>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custDataLst>
                <p:tags r:id="rId8"/>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25" name="组合 24"/>
          <p:cNvGrpSpPr/>
          <p:nvPr>
            <p:custDataLst>
              <p:tags r:id="rId9"/>
            </p:custDataLst>
          </p:nvPr>
        </p:nvGrpSpPr>
        <p:grpSpPr>
          <a:xfrm>
            <a:off x="3687445" y="2717800"/>
            <a:ext cx="1300480" cy="1454150"/>
            <a:chOff x="2056" y="2380"/>
            <a:chExt cx="2048" cy="2290"/>
          </a:xfrm>
        </p:grpSpPr>
        <p:grpSp>
          <p:nvGrpSpPr>
            <p:cNvPr id="26" name="组合 25"/>
            <p:cNvGrpSpPr/>
            <p:nvPr/>
          </p:nvGrpSpPr>
          <p:grpSpPr>
            <a:xfrm>
              <a:off x="2056" y="2905"/>
              <a:ext cx="2049" cy="1269"/>
              <a:chOff x="2056" y="2905"/>
              <a:chExt cx="2049" cy="1269"/>
            </a:xfrm>
          </p:grpSpPr>
          <p:sp>
            <p:nvSpPr>
              <p:cNvPr id="27" name="矩形 26"/>
              <p:cNvSpPr/>
              <p:nvPr>
                <p:custDataLst>
                  <p:tags r:id="rId10"/>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custDataLst>
                  <p:tags r:id="rId11"/>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29" name="文本框 28"/>
              <p:cNvSpPr txBox="1"/>
              <p:nvPr>
                <p:custDataLst>
                  <p:tags r:id="rId12"/>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0" name="文本框 29"/>
              <p:cNvSpPr txBox="1"/>
              <p:nvPr>
                <p:custDataLst>
                  <p:tags r:id="rId13"/>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31" name="直接连接符 30"/>
            <p:cNvCxnSpPr/>
            <p:nvPr>
              <p:custDataLst>
                <p:tags r:id="rId14"/>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custDataLst>
                <p:tags r:id="rId15"/>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custDataLst>
                <p:tags r:id="rId16"/>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34" name="组合 33"/>
          <p:cNvGrpSpPr/>
          <p:nvPr>
            <p:custDataLst>
              <p:tags r:id="rId17"/>
            </p:custDataLst>
          </p:nvPr>
        </p:nvGrpSpPr>
        <p:grpSpPr>
          <a:xfrm>
            <a:off x="5227955" y="2690495"/>
            <a:ext cx="1300480" cy="1454150"/>
            <a:chOff x="2056" y="2380"/>
            <a:chExt cx="2048" cy="2290"/>
          </a:xfrm>
        </p:grpSpPr>
        <p:grpSp>
          <p:nvGrpSpPr>
            <p:cNvPr id="35" name="组合 34"/>
            <p:cNvGrpSpPr/>
            <p:nvPr/>
          </p:nvGrpSpPr>
          <p:grpSpPr>
            <a:xfrm>
              <a:off x="2056" y="2905"/>
              <a:ext cx="2049" cy="1269"/>
              <a:chOff x="2056" y="2905"/>
              <a:chExt cx="2049" cy="1269"/>
            </a:xfrm>
          </p:grpSpPr>
          <p:sp>
            <p:nvSpPr>
              <p:cNvPr id="36" name="矩形 35"/>
              <p:cNvSpPr/>
              <p:nvPr>
                <p:custDataLst>
                  <p:tags r:id="rId18"/>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custDataLst>
                  <p:tags r:id="rId19"/>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38" name="文本框 37"/>
              <p:cNvSpPr txBox="1"/>
              <p:nvPr>
                <p:custDataLst>
                  <p:tags r:id="rId20"/>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9" name="文本框 38"/>
              <p:cNvSpPr txBox="1"/>
              <p:nvPr>
                <p:custDataLst>
                  <p:tags r:id="rId21"/>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40" name="直接连接符 39"/>
            <p:cNvCxnSpPr/>
            <p:nvPr>
              <p:custDataLst>
                <p:tags r:id="rId22"/>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custDataLst>
                <p:tags r:id="rId23"/>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custDataLst>
                <p:tags r:id="rId24"/>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cxnSp>
        <p:nvCxnSpPr>
          <p:cNvPr id="45" name="直接连接符 44"/>
          <p:cNvCxnSpPr/>
          <p:nvPr>
            <p:custDataLst>
              <p:tags r:id="rId25"/>
            </p:custDataLst>
          </p:nvPr>
        </p:nvCxnSpPr>
        <p:spPr>
          <a:xfrm>
            <a:off x="3140075" y="38119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7" name="直接连接符 46"/>
          <p:cNvCxnSpPr/>
          <p:nvPr/>
        </p:nvCxnSpPr>
        <p:spPr>
          <a:xfrm flipV="1">
            <a:off x="3140075" y="41725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p:cNvCxnSpPr/>
          <p:nvPr>
            <p:custDataLst>
              <p:tags r:id="rId26"/>
            </p:custDataLst>
          </p:nvPr>
        </p:nvCxnSpPr>
        <p:spPr>
          <a:xfrm>
            <a:off x="3500120" y="27317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p:nvPr>
            <p:custDataLst>
              <p:tags r:id="rId27"/>
            </p:custDataLst>
          </p:nvPr>
        </p:nvCxnSpPr>
        <p:spPr>
          <a:xfrm flipV="1">
            <a:off x="3500120" y="27317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p:nvPr>
            <p:custDataLst>
              <p:tags r:id="rId28"/>
            </p:custDataLst>
          </p:nvPr>
        </p:nvCxnSpPr>
        <p:spPr>
          <a:xfrm>
            <a:off x="3853815" y="27254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p:nvPr>
            <p:custDataLst>
              <p:tags r:id="rId29"/>
            </p:custDataLst>
          </p:nvPr>
        </p:nvCxnSpPr>
        <p:spPr>
          <a:xfrm>
            <a:off x="4702175" y="37992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p:nvPr/>
        </p:nvCxnSpPr>
        <p:spPr>
          <a:xfrm flipV="1">
            <a:off x="4702175" y="41598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custDataLst>
              <p:tags r:id="rId30"/>
            </p:custDataLst>
          </p:nvPr>
        </p:nvCxnSpPr>
        <p:spPr>
          <a:xfrm>
            <a:off x="5062220" y="27190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custDataLst>
              <p:tags r:id="rId31"/>
            </p:custDataLst>
          </p:nvPr>
        </p:nvCxnSpPr>
        <p:spPr>
          <a:xfrm flipV="1">
            <a:off x="5062220" y="27190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custDataLst>
              <p:tags r:id="rId32"/>
            </p:custDataLst>
          </p:nvPr>
        </p:nvCxnSpPr>
        <p:spPr>
          <a:xfrm>
            <a:off x="5415915" y="27127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9" name="文本框 58"/>
          <p:cNvSpPr txBox="1"/>
          <p:nvPr/>
        </p:nvSpPr>
        <p:spPr>
          <a:xfrm>
            <a:off x="2146300" y="4159250"/>
            <a:ext cx="4677410"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sp>
        <p:nvSpPr>
          <p:cNvPr id="60" name="文本框 59"/>
          <p:cNvSpPr txBox="1"/>
          <p:nvPr/>
        </p:nvSpPr>
        <p:spPr>
          <a:xfrm>
            <a:off x="1835785" y="2440305"/>
            <a:ext cx="538797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a:t>
            </a:r>
            <a:r>
              <a:rPr lang="en-US" altLang="zh-CN" sz="1200" baseline="-25000">
                <a:latin typeface="Times New Roman" panose="02020603050405020304" charset="0"/>
                <a:cs typeface="Times New Roman" panose="02020603050405020304" charset="0"/>
              </a:rPr>
              <a:t>0                         </a:t>
            </a:r>
            <a:r>
              <a:rPr lang="en-US" altLang="zh-CN" sz="1200">
                <a:latin typeface="Times New Roman" panose="02020603050405020304" charset="0"/>
                <a:cs typeface="Times New Roman" panose="02020603050405020304" charset="0"/>
              </a:rPr>
              <a:t>A</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cxnSp>
        <p:nvCxnSpPr>
          <p:cNvPr id="62" name="直接连接符 61"/>
          <p:cNvCxnSpPr/>
          <p:nvPr>
            <p:custDataLst>
              <p:tags r:id="rId33"/>
            </p:custDataLst>
          </p:nvPr>
        </p:nvCxnSpPr>
        <p:spPr>
          <a:xfrm flipV="1">
            <a:off x="1929130" y="272542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p:cNvCxnSpPr/>
          <p:nvPr>
            <p:custDataLst>
              <p:tags r:id="rId34"/>
            </p:custDataLst>
          </p:nvPr>
        </p:nvCxnSpPr>
        <p:spPr>
          <a:xfrm>
            <a:off x="2282825" y="271907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5" name="矩形 64"/>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509" y="836923"/>
            <a:ext cx="483616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2.1.4 </a:t>
            </a:r>
            <a:r>
              <a:rPr lang="zh-CN" altLang="en-US" sz="2800" b="1" dirty="0">
                <a:solidFill>
                  <a:srgbClr val="0000FF"/>
                </a:solidFill>
                <a:latin typeface="楷体" panose="02010609060101010101" pitchFamily="49" charset="-122"/>
                <a:ea typeface="楷体" panose="02010609060101010101" pitchFamily="49" charset="-122"/>
              </a:rPr>
              <a:t>基本逻辑门组成</a:t>
            </a:r>
            <a:r>
              <a:rPr lang="zh-CN" altLang="en-US" sz="2800" b="1" dirty="0">
                <a:solidFill>
                  <a:srgbClr val="0000FF"/>
                </a:solidFill>
                <a:latin typeface="楷体" panose="02010609060101010101" pitchFamily="49" charset="-122"/>
                <a:ea typeface="楷体" panose="02010609060101010101" pitchFamily="49" charset="-122"/>
              </a:rPr>
              <a:t>存储器</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1" name="文本框 60"/>
          <p:cNvSpPr txBox="1"/>
          <p:nvPr/>
        </p:nvSpPr>
        <p:spPr>
          <a:xfrm>
            <a:off x="6115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对上述的了解，已经知道计算机组成的运算单元是如何构成的，但是还有存储器以及控制器还没</a:t>
            </a:r>
            <a:r>
              <a:rPr lang="zh-CN" altLang="en-US">
                <a:solidFill>
                  <a:schemeClr val="tx1"/>
                </a:solidFill>
                <a:uFillTx/>
                <a:latin typeface="Times New Roman" panose="02020603050405020304" charset="0"/>
              </a:rPr>
              <a:t>了解。</a:t>
            </a:r>
            <a:endParaRPr lang="zh-CN" altLang="en-US">
              <a:solidFill>
                <a:schemeClr val="tx1"/>
              </a:solidFill>
              <a:uFillTx/>
              <a:latin typeface="Times New Roman" panose="02020603050405020304" charset="0"/>
            </a:endParaRPr>
          </a:p>
        </p:txBody>
      </p:sp>
      <p:pic>
        <p:nvPicPr>
          <p:cNvPr id="64" name="图片 63"/>
          <p:cNvPicPr>
            <a:picLocks noChangeAspect="1"/>
          </p:cNvPicPr>
          <p:nvPr/>
        </p:nvPicPr>
        <p:blipFill>
          <a:blip r:embed="rId1"/>
          <a:stretch>
            <a:fillRect/>
          </a:stretch>
        </p:blipFill>
        <p:spPr>
          <a:xfrm>
            <a:off x="467360" y="1556385"/>
            <a:ext cx="4762500" cy="4034790"/>
          </a:xfrm>
          <a:prstGeom prst="rect">
            <a:avLst/>
          </a:prstGeom>
        </p:spPr>
      </p:pic>
      <p:sp>
        <p:nvSpPr>
          <p:cNvPr id="3" name="流程图: 联系 2"/>
          <p:cNvSpPr/>
          <p:nvPr/>
        </p:nvSpPr>
        <p:spPr>
          <a:xfrm>
            <a:off x="4356100" y="1772920"/>
            <a:ext cx="540000" cy="540000"/>
          </a:xfrm>
          <a:prstGeom prst="flowChartConnec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4" name="直接箭头连接符 3"/>
          <p:cNvCxnSpPr>
            <a:stCxn id="3" idx="6"/>
          </p:cNvCxnSpPr>
          <p:nvPr/>
        </p:nvCxnSpPr>
        <p:spPr>
          <a:xfrm flipV="1">
            <a:off x="4895850" y="1844675"/>
            <a:ext cx="1332230" cy="19812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5" name="矩形 4"/>
          <p:cNvSpPr/>
          <p:nvPr/>
        </p:nvSpPr>
        <p:spPr>
          <a:xfrm>
            <a:off x="6443980" y="1358900"/>
            <a:ext cx="1694815" cy="1694180"/>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516370" y="1468120"/>
            <a:ext cx="2219960" cy="147637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IN          OUT</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SEL</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WR</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6876415" y="3068955"/>
            <a:ext cx="941070" cy="357505"/>
          </a:xfrm>
          <a:prstGeom prst="rect">
            <a:avLst/>
          </a:prstGeom>
          <a:noFill/>
        </p:spPr>
        <p:txBody>
          <a:bodyPr wrap="square" rtlCol="0">
            <a:noAutofit/>
          </a:bodyPr>
          <a:p>
            <a:r>
              <a:rPr lang="zh-CN" altLang="en-US">
                <a:solidFill>
                  <a:srgbClr val="FF0000"/>
                </a:solidFill>
              </a:rPr>
              <a:t>锁存器</a:t>
            </a:r>
            <a:endParaRPr lang="zh-CN" altLang="en-US">
              <a:solidFill>
                <a:srgbClr val="FF0000"/>
              </a:solidFill>
            </a:endParaRPr>
          </a:p>
        </p:txBody>
      </p:sp>
      <p:sp>
        <p:nvSpPr>
          <p:cNvPr id="8" name="文本框 7"/>
          <p:cNvSpPr txBox="1"/>
          <p:nvPr/>
        </p:nvSpPr>
        <p:spPr>
          <a:xfrm>
            <a:off x="5548630" y="3493770"/>
            <a:ext cx="3357245" cy="1884045"/>
          </a:xfrm>
          <a:prstGeom prst="rect">
            <a:avLst/>
          </a:prstGeom>
          <a:noFill/>
        </p:spPr>
        <p:txBody>
          <a:bodyPr wrap="square" rtlCol="0">
            <a:noAutofit/>
          </a:bodyPr>
          <a:p>
            <a:r>
              <a:rPr lang="zh-CN" altLang="en-US">
                <a:solidFill>
                  <a:schemeClr val="tx1"/>
                </a:solidFill>
                <a:uFillTx/>
                <a:latin typeface="Times New Roman" panose="02020603050405020304" charset="0"/>
              </a:rPr>
              <a:t>其中内存地址是有</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0</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1</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2</a:t>
            </a:r>
            <a:r>
              <a:rPr lang="zh-CN" altLang="en-US">
                <a:solidFill>
                  <a:schemeClr val="tx1"/>
                </a:solidFill>
                <a:uFillTx/>
                <a:latin typeface="Times New Roman" panose="02020603050405020304" charset="0"/>
              </a:rPr>
              <a:t>控制，当选定地址之后</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位被置起</a:t>
            </a:r>
            <a:endParaRPr lang="zh-CN" altLang="en-US">
              <a:solidFill>
                <a:schemeClr val="tx1"/>
              </a:solidFill>
              <a:uFillTx/>
              <a:latin typeface="Times New Roman" panose="02020603050405020304" charset="0"/>
            </a:endParaRPr>
          </a:p>
          <a:p>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WE’</a:t>
            </a:r>
            <a:r>
              <a:rPr lang="zh-CN" altLang="en-US">
                <a:solidFill>
                  <a:schemeClr val="tx1"/>
                </a:solidFill>
                <a:uFillTx/>
                <a:latin typeface="Times New Roman" panose="02020603050405020304" charset="0"/>
              </a:rPr>
              <a:t>由控制器控制，两者均有效使得</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置起，</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同时有效</a:t>
            </a:r>
            <a:r>
              <a:rPr lang="en-US" altLang="zh-CN">
                <a:solidFill>
                  <a:schemeClr val="tx1"/>
                </a:solidFill>
                <a:uFillTx/>
                <a:latin typeface="Times New Roman" panose="02020603050405020304" charset="0"/>
              </a:rPr>
              <a:t>IN</a:t>
            </a:r>
            <a:r>
              <a:rPr lang="zh-CN" altLang="en-US">
                <a:solidFill>
                  <a:schemeClr val="tx1"/>
                </a:solidFill>
                <a:uFillTx/>
                <a:latin typeface="Times New Roman" panose="02020603050405020304" charset="0"/>
              </a:rPr>
              <a:t>可以写入锁存器。</a:t>
            </a:r>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OE’</a:t>
            </a:r>
            <a:r>
              <a:rPr lang="zh-CN" altLang="en-US">
                <a:solidFill>
                  <a:schemeClr val="tx1"/>
                </a:solidFill>
                <a:uFillTx/>
                <a:latin typeface="Times New Roman" panose="02020603050405020304" charset="0"/>
              </a:rPr>
              <a:t>同时有效，可以读出寄存器的</a:t>
            </a:r>
            <a:r>
              <a:rPr lang="zh-CN" altLang="en-US">
                <a:solidFill>
                  <a:schemeClr val="tx1"/>
                </a:solidFill>
                <a:uFillTx/>
                <a:latin typeface="Times New Roman" panose="02020603050405020304" charset="0"/>
              </a:rPr>
              <a:t>值。</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2924944"/>
            <a:ext cx="4422539" cy="2940192"/>
          </a:xfrm>
          <a:prstGeom prst="rect">
            <a:avLst/>
          </a:prstGeom>
          <a:ln>
            <a:noFill/>
          </a:ln>
          <a:effectLst>
            <a:softEdge rad="112500"/>
          </a:effectLst>
        </p:spPr>
      </p:pic>
      <p:sp>
        <p:nvSpPr>
          <p:cNvPr id="6" name="Text Box 4"/>
          <p:cNvSpPr txBox="1">
            <a:spLocks noChangeArrowheads="1"/>
          </p:cNvSpPr>
          <p:nvPr/>
        </p:nvSpPr>
        <p:spPr bwMode="auto">
          <a:xfrm>
            <a:off x="513187" y="1628800"/>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假设现在有一把锁和</a:t>
            </a:r>
            <a:r>
              <a:rPr lang="en-US" altLang="zh-CN" sz="2400" dirty="0">
                <a:solidFill>
                  <a:srgbClr val="080808"/>
                </a:solidFill>
                <a:latin typeface="楷体" panose="02010609060101010101" pitchFamily="49" charset="-122"/>
                <a:ea typeface="楷体" panose="02010609060101010101" pitchFamily="49" charset="-122"/>
              </a:rPr>
              <a:t>6</a:t>
            </a:r>
            <a:r>
              <a:rPr lang="zh-CN" altLang="en-US" sz="2400" dirty="0">
                <a:solidFill>
                  <a:srgbClr val="080808"/>
                </a:solidFill>
                <a:latin typeface="楷体" panose="02010609060101010101" pitchFamily="49" charset="-122"/>
                <a:ea typeface="楷体" panose="02010609060101010101" pitchFamily="49" charset="-122"/>
              </a:rPr>
              <a:t>把钥匙，怎样找出能打开这把锁的钥匙？</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0150" y="2610666"/>
            <a:ext cx="8363699"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charset="0"/>
              </a:rPr>
              <a:t>蛮力法也叫暴力法、穷举法，基本思想是直接基于问题的描述和定义，尝试该问题所有可能的解，逐一去测试，如果不可行就尝试下一种解，直到找到可行解为止。</a:t>
            </a:r>
            <a:endParaRPr lang="en-US" altLang="zh-CN" sz="2400" dirty="0">
              <a:solidFill>
                <a:srgbClr val="080808"/>
              </a:solidFill>
              <a:uFillTx/>
              <a:latin typeface="Times New Roman" panose="02020603050405020304" charset="0"/>
            </a:endParaRPr>
          </a:p>
          <a:p>
            <a:pPr indent="457200">
              <a:spcBef>
                <a:spcPct val="50000"/>
              </a:spcBef>
              <a:buSzTx/>
              <a:buFontTx/>
              <a:buNone/>
            </a:pPr>
            <a:r>
              <a:rPr lang="zh-CN" altLang="en-US" sz="2400" dirty="0">
                <a:solidFill>
                  <a:srgbClr val="080808"/>
                </a:solidFill>
                <a:uFillTx/>
                <a:latin typeface="Times New Roman" panose="02020603050405020304" charset="0"/>
              </a:rPr>
              <a:t>蛮力法的特点是简单而直接，其中的“力”指的是借助计算机的计算能力。</a:t>
            </a:r>
            <a:endParaRPr lang="zh-CN" altLang="en-US" sz="2400" dirty="0">
              <a:solidFill>
                <a:srgbClr val="080808"/>
              </a:solidFill>
              <a:uFillTx/>
              <a:latin typeface="Times New Roman" panose="02020603050405020304" charset="0"/>
            </a:endParaRPr>
          </a:p>
        </p:txBody>
      </p:sp>
      <p:sp>
        <p:nvSpPr>
          <p:cNvPr id="2" name="矩形 1"/>
          <p:cNvSpPr/>
          <p:nvPr/>
        </p:nvSpPr>
        <p:spPr>
          <a:xfrm>
            <a:off x="220691" y="1868798"/>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蛮力法的基本思想</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if(i%3==0)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2.2】</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2</a:t>
            </a:r>
            <a:r>
              <a:rPr lang="zh-CN" altLang="en-US" sz="2400" dirty="0">
                <a:solidFill>
                  <a:srgbClr val="080808"/>
                </a:solidFill>
                <a:uFillTx/>
                <a:latin typeface="Times New Roman" panose="02020603050405020304" charset="0"/>
              </a:rPr>
              <a:t>或</a:t>
            </a:r>
            <a:r>
              <a:rPr lang="en-US" altLang="zh-CN" sz="2400" dirty="0">
                <a:solidFill>
                  <a:srgbClr val="080808"/>
                </a:solidFill>
                <a:uFillTx/>
                <a:latin typeface="Times New Roman" panose="02020603050405020304" charset="0"/>
              </a:rPr>
              <a:t>5</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if(i%2==0|| i%5==0)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052736"/>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2.3】</a:t>
            </a:r>
            <a:r>
              <a:rPr lang="zh-CN" altLang="en-US" sz="2400" dirty="0">
                <a:solidFill>
                  <a:srgbClr val="080808"/>
                </a:solidFill>
                <a:latin typeface="楷体" panose="02010609060101010101" pitchFamily="49" charset="-122"/>
                <a:ea typeface="楷体" panose="02010609060101010101" pitchFamily="49" charset="-122"/>
              </a:rPr>
              <a:t>设计算法，输出由</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9</a:t>
            </a:r>
            <a:r>
              <a:rPr lang="zh-CN" altLang="en-US" sz="2400" dirty="0">
                <a:solidFill>
                  <a:srgbClr val="080808"/>
                </a:solidFill>
                <a:latin typeface="楷体" panose="02010609060101010101" pitchFamily="49" charset="-122"/>
                <a:ea typeface="楷体" panose="02010609060101010101" pitchFamily="49" charset="-122"/>
              </a:rPr>
              <a:t>这五个数字组成的所有可能的两位数。</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827584" y="1883733"/>
            <a:ext cx="773738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 j,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i&lt;=9; i=i+2)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(j=1; j&lt;=9; j=</a:t>
            </a:r>
            <a:r>
              <a:rPr lang="en-US" altLang="zh-CN" sz="2400" dirty="0">
                <a:solidFill>
                  <a:srgbClr val="080808"/>
                </a:solidFill>
                <a:uFillTx/>
                <a:latin typeface="Times New Roman" panose="02020603050405020304" charset="0"/>
              </a:rPr>
              <a:t>j</a:t>
            </a:r>
            <a:r>
              <a:rPr lang="nn-NO" altLang="zh-CN" sz="2400" dirty="0">
                <a:solidFill>
                  <a:srgbClr val="080808"/>
                </a:solidFill>
                <a:uFillTx/>
                <a:latin typeface="Times New Roman" panose="02020603050405020304" charset="0"/>
              </a:rPr>
              <a:t>+2)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m=10*i+j;</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printf (“%d\n”,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2.4】</a:t>
            </a:r>
            <a:r>
              <a:rPr lang="zh-CN" altLang="en-US" sz="2400" dirty="0">
                <a:solidFill>
                  <a:srgbClr val="080808"/>
                </a:solidFill>
                <a:uFillTx/>
                <a:latin typeface="Times New Roman" panose="02020603050405020304" charset="0"/>
              </a:rPr>
              <a:t>谁做的好事？班里来了一封表扬信，已知是四名同学中的一名做了好事，不留名，老师问他们是谁做的好事：</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2070277"/>
            <a:ext cx="7737383"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a:t>
            </a:r>
            <a:r>
              <a:rPr lang="zh-CN" altLang="en-US" sz="2400" dirty="0">
                <a:solidFill>
                  <a:srgbClr val="080808"/>
                </a:solidFill>
                <a:uFillTx/>
                <a:latin typeface="Times New Roman" panose="02020603050405020304" charset="0"/>
              </a:rPr>
              <a:t>说：不是我。</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B</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说：</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说不对。</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a:solidFill>
                  <a:srgbClr val="080808"/>
                </a:solidFill>
                <a:uFillTx/>
                <a:latin typeface="Times New Roman" panose="02020603050405020304" charset="0"/>
              </a:rPr>
              <a:t>已知其中三个人说的是真话，有一个人说的是假话。请设计算法找出做了好事的人。</a:t>
            </a:r>
            <a:endParaRPr lang="zh-CN" altLang="en-US" sz="2400" dirty="0">
              <a:solidFill>
                <a:srgbClr val="080808"/>
              </a:solidFill>
              <a:uFillTx/>
              <a:latin typeface="Times New Roman" panose="02020603050405020304" charset="0"/>
            </a:endParaRPr>
          </a:p>
        </p:txBody>
      </p:sp>
      <p:sp>
        <p:nvSpPr>
          <p:cNvPr id="2" name="云形标注 1"/>
          <p:cNvSpPr/>
          <p:nvPr/>
        </p:nvSpPr>
        <p:spPr>
          <a:xfrm>
            <a:off x="3203575" y="2070100"/>
            <a:ext cx="1812290" cy="1376680"/>
          </a:xfrm>
          <a:prstGeom prst="cloudCallout">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3260725" y="2420620"/>
            <a:ext cx="1755140" cy="845185"/>
          </a:xfrm>
          <a:prstGeom prst="rect">
            <a:avLst/>
          </a:prstGeom>
          <a:noFill/>
        </p:spPr>
        <p:txBody>
          <a:bodyPr wrap="square" rtlCol="0">
            <a:noAutofit/>
          </a:bodyPr>
          <a:p>
            <a:pPr algn="ctr"/>
            <a:r>
              <a:rPr lang="zh-CN" altLang="en-US">
                <a:solidFill>
                  <a:srgbClr val="FF0000"/>
                </a:solidFill>
              </a:rPr>
              <a:t>请同学们多思考一步。</a:t>
            </a:r>
            <a:endParaRPr lang="zh-CN" altLang="en-US">
              <a:solidFill>
                <a:srgbClr val="FF0000"/>
              </a:solidFill>
            </a:endParaRPr>
          </a:p>
        </p:txBody>
      </p:sp>
      <p:sp>
        <p:nvSpPr>
          <p:cNvPr id="5" name="文本框 4"/>
          <p:cNvSpPr txBox="1"/>
          <p:nvPr/>
        </p:nvSpPr>
        <p:spPr>
          <a:xfrm>
            <a:off x="755650" y="5300980"/>
            <a:ext cx="7995920" cy="1198880"/>
          </a:xfrm>
          <a:prstGeom prst="rect">
            <a:avLst/>
          </a:prstGeom>
          <a:noFill/>
        </p:spPr>
        <p:txBody>
          <a:bodyPr wrap="square" rtlCol="0">
            <a:spAutoFit/>
          </a:bodyPr>
          <a:p>
            <a:r>
              <a:rPr lang="zh-CN" altLang="en-US"/>
              <a:t>蛮力法求解：先假设</a:t>
            </a:r>
            <a:r>
              <a:rPr lang="en-US" altLang="zh-CN"/>
              <a:t>A</a:t>
            </a:r>
            <a:r>
              <a:rPr lang="zh-CN" altLang="en-US"/>
              <a:t>说的不正确，其他都正确，看是否</a:t>
            </a:r>
            <a:r>
              <a:rPr lang="zh-CN" altLang="en-US"/>
              <a:t>满足。</a:t>
            </a:r>
            <a:endParaRPr lang="zh-CN" altLang="en-US"/>
          </a:p>
          <a:p>
            <a:pPr marL="914400" lvl="2" indent="457200"/>
            <a:r>
              <a:rPr lang="zh-CN" altLang="en-US"/>
              <a:t>再假设</a:t>
            </a:r>
            <a:r>
              <a:rPr lang="en-US" altLang="zh-CN"/>
              <a:t>B</a:t>
            </a:r>
            <a:r>
              <a:rPr lang="zh-CN" altLang="en-US"/>
              <a:t>说的不正确，其他都正确，看能否</a:t>
            </a:r>
            <a:r>
              <a:rPr lang="zh-CN" altLang="en-US"/>
              <a:t>满足。</a:t>
            </a:r>
            <a:endParaRPr lang="zh-CN" altLang="en-US"/>
          </a:p>
          <a:p>
            <a:pPr marL="914400" lvl="2" indent="457200"/>
            <a:r>
              <a:rPr lang="zh-CN" altLang="en-US">
                <a:sym typeface="+mn-ea"/>
              </a:rPr>
              <a:t>再假设</a:t>
            </a:r>
            <a:r>
              <a:rPr lang="en-US" altLang="zh-CN">
                <a:sym typeface="+mn-ea"/>
              </a:rPr>
              <a:t>C</a:t>
            </a:r>
            <a:r>
              <a:rPr lang="zh-CN" altLang="en-US">
                <a:sym typeface="+mn-ea"/>
              </a:rPr>
              <a:t>说的不正确，其他都正确，看能否满足。</a:t>
            </a:r>
            <a:endParaRPr lang="zh-CN" altLang="en-US">
              <a:sym typeface="+mn-ea"/>
            </a:endParaRPr>
          </a:p>
          <a:p>
            <a:pPr marL="914400" lvl="2" indent="457200"/>
            <a:r>
              <a:rPr lang="zh-CN" altLang="en-US">
                <a:sym typeface="+mn-ea"/>
              </a:rPr>
              <a:t>再假设</a:t>
            </a:r>
            <a:r>
              <a:rPr lang="en-US" altLang="zh-CN">
                <a:sym typeface="+mn-ea"/>
              </a:rPr>
              <a:t>D</a:t>
            </a:r>
            <a:r>
              <a:rPr lang="zh-CN" altLang="en-US">
                <a:sym typeface="+mn-ea"/>
              </a:rPr>
              <a:t>说的不正确，其他都正确，看能否满足。</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pic>
        <p:nvPicPr>
          <p:cNvPr id="2" name="图片 1"/>
          <p:cNvPicPr>
            <a:picLocks noChangeAspect="1"/>
          </p:cNvPicPr>
          <p:nvPr/>
        </p:nvPicPr>
        <p:blipFill>
          <a:blip r:embed="rId2"/>
          <a:stretch>
            <a:fillRect/>
          </a:stretch>
        </p:blipFill>
        <p:spPr>
          <a:xfrm>
            <a:off x="467360" y="2132965"/>
            <a:ext cx="8321040" cy="35902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95605" y="836325"/>
            <a:ext cx="8604250"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例</a:t>
            </a:r>
            <a:r>
              <a:rPr lang="en-US" altLang="zh-CN" sz="1800" dirty="0">
                <a:solidFill>
                  <a:srgbClr val="080808"/>
                </a:solidFill>
                <a:uFillTx/>
                <a:latin typeface="Times New Roman" panose="02020603050405020304" charset="0"/>
                <a:cs typeface="宋体" panose="02010600030101010101" pitchFamily="2" charset="-122"/>
              </a:rPr>
              <a:t>2.5】</a:t>
            </a:r>
            <a:r>
              <a:rPr lang="zh-CN" altLang="en-US" sz="1800" dirty="0">
                <a:solidFill>
                  <a:srgbClr val="080808"/>
                </a:solidFill>
                <a:uFillTx/>
                <a:latin typeface="Times New Roman" panose="02020603050405020304" charset="0"/>
                <a:cs typeface="宋体" panose="02010600030101010101" pitchFamily="2" charset="-122"/>
              </a:rPr>
              <a:t>有一群海盗（不多于</a:t>
            </a:r>
            <a:r>
              <a:rPr lang="en-US" altLang="zh-CN" sz="1800" dirty="0">
                <a:solidFill>
                  <a:srgbClr val="080808"/>
                </a:solidFill>
                <a:uFillTx/>
                <a:latin typeface="Times New Roman" panose="02020603050405020304" charset="0"/>
                <a:cs typeface="宋体" panose="02010600030101010101" pitchFamily="2" charset="-122"/>
              </a:rPr>
              <a:t>20</a:t>
            </a:r>
            <a:r>
              <a:rPr lang="zh-CN" altLang="en-US" sz="1800" dirty="0">
                <a:solidFill>
                  <a:srgbClr val="080808"/>
                </a:solidFill>
                <a:uFillTx/>
                <a:latin typeface="Times New Roman" panose="02020603050405020304" charset="0"/>
                <a:cs typeface="宋体" panose="02010600030101010101" pitchFamily="2" charset="-122"/>
              </a:rPr>
              <a:t>人），在船上比拼酒量。过程如下：打开一瓶酒，所有在场的人平分喝下，有几个人倒下了。再打开一瓶酒平分，又有倒下的，再次重复</a:t>
            </a:r>
            <a:r>
              <a:rPr lang="en-US" altLang="zh-CN" sz="1800" dirty="0">
                <a:solidFill>
                  <a:srgbClr val="080808"/>
                </a:solidFill>
                <a:uFillTx/>
                <a:latin typeface="Times New Roman" panose="02020603050405020304" charset="0"/>
                <a:cs typeface="宋体" panose="02010600030101010101" pitchFamily="2" charset="-122"/>
              </a:rPr>
              <a:t>… </a:t>
            </a:r>
            <a:r>
              <a:rPr lang="zh-CN" altLang="en-US" sz="1800" dirty="0">
                <a:solidFill>
                  <a:srgbClr val="080808"/>
                </a:solidFill>
                <a:uFillTx/>
                <a:latin typeface="Times New Roman" panose="02020603050405020304" charset="0"/>
                <a:cs typeface="宋体" panose="02010600030101010101" pitchFamily="2" charset="-122"/>
              </a:rPr>
              <a:t>直到开了第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瓶酒，坐着的已经所剩无几，海盗船长也在其中。当第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瓶酒平分喝下后，大家都倒下了。</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等船长醒来，发现海盗船搁浅了。他在航海日志中写到：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昨天，我正好喝了一瓶</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奉劝大家，开船不喝酒，喝酒别开船</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请你根据这些信息，推断开始有多少人，每一轮喝下来还剩多少人没倒下。</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如果有多个可能的答案，请列出所有答案，每个答案占一行。</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格式是：人数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人数</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例如</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有一种可能是：</a:t>
            </a:r>
            <a:r>
              <a:rPr lang="en-US" altLang="zh-CN" sz="1800" dirty="0">
                <a:solidFill>
                  <a:srgbClr val="080808"/>
                </a:solidFill>
                <a:uFillTx/>
                <a:latin typeface="Times New Roman" panose="02020603050405020304" charset="0"/>
                <a:cs typeface="宋体" panose="02010600030101010101" pitchFamily="2" charset="-122"/>
              </a:rPr>
              <a:t>20,5,4,2,0</a:t>
            </a:r>
            <a:endParaRPr lang="en-US" altLang="zh-CN" sz="1800" dirty="0">
              <a:solidFill>
                <a:srgbClr val="080808"/>
              </a:solidFill>
              <a:uFillTx/>
              <a:latin typeface="Times New Roman" panose="020206030504050203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4" name="文本框 3"/>
          <p:cNvSpPr txBox="1"/>
          <p:nvPr/>
        </p:nvSpPr>
        <p:spPr>
          <a:xfrm>
            <a:off x="35560" y="2636520"/>
            <a:ext cx="9464040" cy="4556760"/>
          </a:xfrm>
          <a:prstGeom prst="rect">
            <a:avLst/>
          </a:prstGeom>
          <a:noFill/>
        </p:spPr>
        <p:txBody>
          <a:bodyPr wrap="square" rtlCol="0" anchor="t">
            <a:noAutofit/>
          </a:bodyPr>
          <a:p>
            <a:r>
              <a:rPr lang="en-US" altLang="zh-CN" sz="2000">
                <a:solidFill>
                  <a:schemeClr val="tx1"/>
                </a:solidFill>
                <a:uFillTx/>
                <a:latin typeface="Times New Roman" panose="02020603050405020304" charset="0"/>
              </a:rPr>
              <a:t>void RobberAndDrink(void)</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a1 =4;n&lt;=20;n++)</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a2=3 ; i&lt;n;i++)</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a3=2;j&lt;i;j++)</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a4=1;k&lt;j;k++)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if (a2*a3*a4+a1*a3*a4+a1*a2*a4+a1*a2*a3==a1*a2*a3*a4)</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printf("%d %d %d %d\n",n,i,j,k);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endParaRPr lang="en-US" altLang="zh-CN" sz="2000">
              <a:solidFill>
                <a:schemeClr val="tx1"/>
              </a:solidFill>
              <a:uFillTx/>
              <a:latin typeface="Times New Roman" panose="02020603050405020304" charset="0"/>
            </a:endParaRPr>
          </a:p>
        </p:txBody>
      </p:sp>
      <p:sp>
        <p:nvSpPr>
          <p:cNvPr id="5" name="文本框 4"/>
          <p:cNvSpPr txBox="1"/>
          <p:nvPr/>
        </p:nvSpPr>
        <p:spPr>
          <a:xfrm>
            <a:off x="179705" y="908685"/>
            <a:ext cx="8416925" cy="1804670"/>
          </a:xfrm>
          <a:prstGeom prst="rect">
            <a:avLst/>
          </a:prstGeom>
          <a:noFill/>
        </p:spPr>
        <p:txBody>
          <a:bodyPr wrap="square" rtlCol="0" anchor="t">
            <a:noAutofit/>
          </a:bodyPr>
          <a:p>
            <a:pPr>
              <a:spcBef>
                <a:spcPct val="50000"/>
              </a:spcBef>
              <a:buSzTx/>
              <a:buFontTx/>
              <a:buNone/>
            </a:pPr>
            <a:r>
              <a:rPr lang="zh-CN" altLang="en-US" sz="2400" dirty="0">
                <a:solidFill>
                  <a:srgbClr val="080808"/>
                </a:solidFill>
                <a:uFillTx/>
                <a:latin typeface="Times New Roman" panose="02020603050405020304" charset="0"/>
                <a:cs typeface="宋体" panose="02010600030101010101" pitchFamily="2" charset="-122"/>
                <a:sym typeface="+mn-ea"/>
              </a:rPr>
              <a:t>假设每一轮假设是</a:t>
            </a:r>
            <a:r>
              <a:rPr lang="en-US" altLang="zh-CN" sz="2400" dirty="0">
                <a:solidFill>
                  <a:srgbClr val="080808"/>
                </a:solidFill>
                <a:uFillTx/>
                <a:latin typeface="Times New Roman" panose="02020603050405020304" charset="0"/>
                <a:cs typeface="宋体" panose="02010600030101010101" pitchFamily="2" charset="-122"/>
                <a:sym typeface="+mn-ea"/>
              </a:rPr>
              <a:t>a1</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a2</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a3</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a4</a:t>
            </a:r>
            <a:r>
              <a:rPr lang="zh-CN" altLang="en-US" sz="2400" dirty="0">
                <a:solidFill>
                  <a:srgbClr val="080808"/>
                </a:solidFill>
                <a:uFillTx/>
                <a:latin typeface="Times New Roman" panose="02020603050405020304" charset="0"/>
                <a:cs typeface="宋体" panose="02010600030101010101" pitchFamily="2" charset="-122"/>
                <a:sym typeface="+mn-ea"/>
              </a:rPr>
              <a:t>个人那么只需要满足</a:t>
            </a:r>
            <a:r>
              <a:rPr lang="en-US" altLang="zh-CN" sz="2400" dirty="0">
                <a:solidFill>
                  <a:srgbClr val="080808"/>
                </a:solidFill>
                <a:uFillTx/>
                <a:latin typeface="Times New Roman" panose="02020603050405020304" charset="0"/>
                <a:cs typeface="宋体" panose="02010600030101010101" pitchFamily="2" charset="-122"/>
                <a:sym typeface="+mn-ea"/>
              </a:rPr>
              <a:t>1/a1+1/a2+1/a3+1/a4=1</a:t>
            </a:r>
            <a:r>
              <a:rPr lang="zh-CN" altLang="en-US" sz="2400" dirty="0">
                <a:solidFill>
                  <a:srgbClr val="080808"/>
                </a:solidFill>
                <a:uFillTx/>
                <a:latin typeface="Times New Roman" panose="02020603050405020304" charset="0"/>
                <a:cs typeface="宋体" panose="02010600030101010101" pitchFamily="2" charset="-122"/>
                <a:sym typeface="+mn-ea"/>
              </a:rPr>
              <a:t>就可以所以经过化简就可以计算</a:t>
            </a:r>
            <a:r>
              <a:rPr lang="en-US" altLang="zh-CN" sz="2400">
                <a:uFillTx/>
                <a:latin typeface="Times New Roman" panose="02020603050405020304" charset="0"/>
                <a:sym typeface="+mn-ea"/>
              </a:rPr>
              <a:t>a2*a3*a4+a1*a3*a4+a1*a2*a4+a1*a2*a3==a1*a2*a3*a4</a:t>
            </a:r>
            <a:r>
              <a:rPr lang="zh-CN" altLang="en-US" sz="2400">
                <a:uFillTx/>
                <a:latin typeface="Times New Roman" panose="02020603050405020304" charset="0"/>
                <a:sym typeface="+mn-ea"/>
              </a:rPr>
              <a:t>满足就可以。</a:t>
            </a:r>
            <a:endParaRPr lang="zh-CN" altLang="en-US" sz="2400">
              <a:uFillTx/>
              <a:latin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539750" y="2060575"/>
            <a:ext cx="820896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　在直接采用蛮力法设计算法中，主要是使用循环语句和选择语句，循环语句用于穷举所有可能的情况，而选择语句判定当前的条件是否为所求的解。其基本格式如下：</a:t>
            </a:r>
            <a:endParaRPr lang="zh-CN" altLang="en-US">
              <a:latin typeface="宋体" panose="02010600030101010101" pitchFamily="2" charset="-122"/>
              <a:ea typeface="宋体" panose="02010600030101010101" pitchFamily="2" charset="-122"/>
            </a:endParaRPr>
          </a:p>
        </p:txBody>
      </p:sp>
      <p:sp>
        <p:nvSpPr>
          <p:cNvPr id="206853" name="Text Box 5"/>
          <p:cNvSpPr txBox="1">
            <a:spLocks noChangeArrowheads="1"/>
          </p:cNvSpPr>
          <p:nvPr/>
        </p:nvSpPr>
        <p:spPr bwMode="auto">
          <a:xfrm>
            <a:off x="1979613" y="3425825"/>
            <a:ext cx="4608512" cy="19208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b="1" dirty="0">
                <a:solidFill>
                  <a:schemeClr val="tx1"/>
                </a:solidFill>
                <a:latin typeface="宋体" panose="02010600030101010101" pitchFamily="2" charset="-122"/>
              </a:rPr>
              <a:t>for (</a:t>
            </a:r>
            <a:r>
              <a:rPr lang="zh-CN" altLang="en-US" sz="2000" b="1" dirty="0">
                <a:solidFill>
                  <a:schemeClr val="tx1"/>
                </a:solidFill>
                <a:latin typeface="宋体" panose="02010600030101010101" pitchFamily="2" charset="-122"/>
              </a:rPr>
              <a:t>循环变量</a:t>
            </a:r>
            <a:r>
              <a:rPr lang="en-US" altLang="zh-CN" sz="2000" b="1" dirty="0">
                <a:solidFill>
                  <a:schemeClr val="tx1"/>
                </a:solidFill>
                <a:latin typeface="宋体" panose="02010600030101010101" pitchFamily="2" charset="-122"/>
              </a:rPr>
              <a:t>x</a:t>
            </a:r>
            <a:r>
              <a:rPr lang="zh-CN" altLang="en-US" sz="2000" b="1" dirty="0">
                <a:solidFill>
                  <a:schemeClr val="tx1"/>
                </a:solidFill>
                <a:latin typeface="宋体" panose="02010600030101010101" pitchFamily="2" charset="-122"/>
              </a:rPr>
              <a:t>取所有可能的值</a:t>
            </a: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if (x</a:t>
            </a:r>
            <a:r>
              <a:rPr lang="zh-CN" altLang="en-US" sz="2000" b="1" dirty="0">
                <a:solidFill>
                  <a:schemeClr val="tx1"/>
                </a:solidFill>
                <a:latin typeface="宋体" panose="02010600030101010101" pitchFamily="2" charset="-122"/>
              </a:rPr>
              <a:t>满足指定的条件</a:t>
            </a: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r>
              <a:rPr lang="zh-CN" altLang="en-US" sz="2000" b="1" dirty="0">
                <a:solidFill>
                  <a:schemeClr val="tx1"/>
                </a:solidFill>
                <a:latin typeface="宋体" panose="02010600030101010101" pitchFamily="2" charset="-122"/>
              </a:rPr>
              <a:t>输出</a:t>
            </a:r>
            <a:r>
              <a:rPr lang="en-US" altLang="zh-CN" sz="2000" b="1" dirty="0">
                <a:solidFill>
                  <a:schemeClr val="tx1"/>
                </a:solidFill>
                <a:latin typeface="宋体" panose="02010600030101010101" pitchFamily="2" charset="-122"/>
              </a:rPr>
              <a:t>x;</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p:txBody>
      </p:sp>
      <p:sp>
        <p:nvSpPr>
          <p:cNvPr id="5" name="矩形 4"/>
          <p:cNvSpPr/>
          <p:nvPr/>
        </p:nvSpPr>
        <p:spPr>
          <a:xfrm>
            <a:off x="395445" y="1188254"/>
            <a:ext cx="519366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蛮力法解题格式以及</a:t>
            </a:r>
            <a:r>
              <a:rPr lang="zh-CN" altLang="en-US" sz="2800" b="1" dirty="0">
                <a:solidFill>
                  <a:srgbClr val="0000FF"/>
                </a:solidFill>
                <a:latin typeface="楷体" panose="02010609060101010101" pitchFamily="49" charset="-122"/>
                <a:ea typeface="楷体" panose="02010609060101010101" pitchFamily="49" charset="-122"/>
              </a:rPr>
              <a:t>特点</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5650" y="5516880"/>
            <a:ext cx="820896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①简单易于实现。</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②依赖计算机的能力。</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③最重要的就是能帮你理解要解决的问题</a:t>
            </a:r>
            <a:endParaRPr lang="zh-CN" altLang="en-US" sz="1800">
              <a:solidFill>
                <a:srgbClr val="FF0000"/>
              </a:solidFill>
              <a:latin typeface="宋体" panose="02010600030101010101" pitchFamily="2" charset="-122"/>
              <a:ea typeface="宋体" panose="02010600030101010101" pitchFamily="2" charset="-122"/>
            </a:endParaRPr>
          </a:p>
        </p:txBody>
      </p:sp>
      <p:sp>
        <p:nvSpPr>
          <p:cNvPr id="3" name="云形标注 2"/>
          <p:cNvSpPr/>
          <p:nvPr/>
        </p:nvSpPr>
        <p:spPr>
          <a:xfrm>
            <a:off x="6732270" y="3068955"/>
            <a:ext cx="1800225" cy="1224280"/>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6904355" y="3256280"/>
            <a:ext cx="1447165" cy="923290"/>
          </a:xfrm>
          <a:prstGeom prst="rect">
            <a:avLst/>
          </a:prstGeom>
          <a:noFill/>
        </p:spPr>
        <p:txBody>
          <a:bodyPr wrap="square" rtlCol="0">
            <a:noAutofit/>
          </a:bodyPr>
          <a:p>
            <a:pPr algn="ctr"/>
            <a:r>
              <a:rPr lang="zh-CN" altLang="en-US"/>
              <a:t>或是嵌套</a:t>
            </a:r>
            <a:endParaRPr lang="zh-CN" altLang="en-US"/>
          </a:p>
          <a:p>
            <a:pPr algn="ctr"/>
            <a:r>
              <a:rPr lang="zh-CN" altLang="en-US"/>
              <a:t>多个</a:t>
            </a:r>
            <a:r>
              <a:rPr lang="en-US" altLang="zh-CN">
                <a:latin typeface="Times New Roman" panose="02020603050405020304" charset="0"/>
                <a:cs typeface="Times New Roman" panose="02020603050405020304" charset="0"/>
              </a:rPr>
              <a:t>for</a:t>
            </a:r>
            <a:r>
              <a:rPr lang="zh-CN" altLang="en-US"/>
              <a:t>循环</a:t>
            </a:r>
            <a:endParaRPr lang="zh-CN" altLang="en-US"/>
          </a:p>
          <a:p>
            <a:pPr algn="ctr"/>
            <a:r>
              <a:rPr lang="zh-CN" altLang="en-US"/>
              <a:t>语句</a:t>
            </a:r>
            <a:endParaRPr lang="zh-CN"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4110" y="2204614"/>
            <a:ext cx="836369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宋体" panose="02010600030101010101" pitchFamily="2" charset="-122"/>
              </a:rPr>
              <a:t>蛮力策略的典型应用有</a:t>
            </a:r>
            <a:r>
              <a:rPr lang="zh-CN" altLang="en-US" sz="2400" dirty="0">
                <a:solidFill>
                  <a:srgbClr val="FF0000"/>
                </a:solidFill>
                <a:latin typeface="宋体" panose="02010600030101010101" pitchFamily="2" charset="-122"/>
              </a:rPr>
              <a:t>顺序查找</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选择排序</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冒泡排序</a:t>
            </a:r>
            <a:r>
              <a:rPr lang="zh-CN" altLang="en-US" sz="2400" dirty="0">
                <a:solidFill>
                  <a:srgbClr val="080808"/>
                </a:solidFill>
                <a:latin typeface="宋体" panose="02010600030101010101" pitchFamily="2" charset="-122"/>
              </a:rPr>
              <a:t>和</a:t>
            </a:r>
            <a:r>
              <a:rPr lang="zh-CN" altLang="en-US" sz="2400" dirty="0">
                <a:solidFill>
                  <a:srgbClr val="FF0000"/>
                </a:solidFill>
                <a:latin typeface="宋体" panose="02010600030101010101" pitchFamily="2" charset="-122"/>
              </a:rPr>
              <a:t>插入排序</a:t>
            </a:r>
            <a:r>
              <a:rPr lang="zh-CN" altLang="en-US" sz="2400" dirty="0">
                <a:solidFill>
                  <a:srgbClr val="080808"/>
                </a:solidFill>
                <a:latin typeface="宋体" panose="02010600030101010101" pitchFamily="2" charset="-122"/>
              </a:rPr>
              <a:t>等。</a:t>
            </a:r>
            <a:endParaRPr lang="pl-PL" altLang="zh-CN" sz="2400" dirty="0">
              <a:solidFill>
                <a:srgbClr val="080808"/>
              </a:solidFill>
              <a:latin typeface="宋体" panose="02010600030101010101" pitchFamily="2"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996459"/>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冒泡排序算法思想：每次遍历会筛选出最大值或最小值，让后将该最大值或最小值放在要排序的位置。然后会继续进行遍历，然后筛选出剩下元素的最大值或最小值，继续把该最大值或最小值放在剩下元素要排序的</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a:t>
            </a:r>
            <a:r>
              <a:rPr lang="zh-CN" altLang="en-US" sz="2000" dirty="0">
                <a:solidFill>
                  <a:srgbClr val="080808"/>
                </a:solidFill>
                <a:latin typeface="Times New Roman" panose="02020603050405020304" charset="0"/>
                <a:cs typeface="Times New Roman" panose="02020603050405020304" charset="0"/>
                <a:sym typeface="+mn-ea"/>
              </a:rPr>
              <a:t>二次排序结果：</a:t>
            </a:r>
            <a:r>
              <a:rPr lang="en-US" altLang="zh-CN" sz="2000" dirty="0">
                <a:solidFill>
                  <a:srgbClr val="080808"/>
                </a:solidFill>
                <a:latin typeface="Times New Roman" panose="02020603050405020304" charset="0"/>
                <a:cs typeface="Times New Roman" panose="02020603050405020304" charset="0"/>
                <a:sym typeface="+mn-ea"/>
              </a:rPr>
              <a:t>[11, 15, 26, 32, 3, 53, </a:t>
            </a:r>
            <a:r>
              <a:rPr lang="en-US" altLang="zh-CN" sz="2000" dirty="0">
                <a:solidFill>
                  <a:srgbClr val="FF0000"/>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6" name="文本框 5"/>
          <p:cNvSpPr txBox="1"/>
          <p:nvPr/>
        </p:nvSpPr>
        <p:spPr>
          <a:xfrm>
            <a:off x="251460" y="270891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初始化数据为：</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sp>
        <p:nvSpPr>
          <p:cNvPr id="7" name="文本框 6"/>
          <p:cNvSpPr txBox="1"/>
          <p:nvPr/>
        </p:nvSpPr>
        <p:spPr>
          <a:xfrm>
            <a:off x="899795" y="3140710"/>
            <a:ext cx="7960360" cy="699135"/>
          </a:xfrm>
          <a:prstGeom prst="rect">
            <a:avLst/>
          </a:prstGeom>
          <a:noFill/>
        </p:spPr>
        <p:txBody>
          <a:bodyPr wrap="square" rtlCol="0">
            <a:noAutofit/>
          </a:bodyPr>
          <a:p>
            <a:r>
              <a:rPr lang="zh-CN" altLang="en-US">
                <a:solidFill>
                  <a:srgbClr val="FF0000"/>
                </a:solidFill>
              </a:rPr>
              <a:t>冒泡排序算法最重要的操作是将相邻的元素进行比较，如果前者较大，则进行交换。因此需要定义两个变量指向相邻的</a:t>
            </a:r>
            <a:r>
              <a:rPr lang="zh-CN" altLang="en-US">
                <a:solidFill>
                  <a:srgbClr val="FF0000"/>
                </a:solidFill>
              </a:rPr>
              <a:t>元素。</a:t>
            </a:r>
            <a:endParaRPr lang="zh-CN" altLang="en-US">
              <a:solidFill>
                <a:srgbClr val="FF0000"/>
              </a:solidFill>
            </a:endParaRPr>
          </a:p>
        </p:txBody>
      </p:sp>
      <p:sp>
        <p:nvSpPr>
          <p:cNvPr id="8" name="文本框 7"/>
          <p:cNvSpPr txBox="1"/>
          <p:nvPr/>
        </p:nvSpPr>
        <p:spPr>
          <a:xfrm>
            <a:off x="179705" y="376872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a:t>
            </a:r>
            <a:r>
              <a:rPr lang="zh-CN" altLang="en-US" sz="2000" dirty="0">
                <a:solidFill>
                  <a:srgbClr val="080808"/>
                </a:solidFill>
                <a:latin typeface="宋体" panose="02010600030101010101" pitchFamily="2" charset="-122"/>
                <a:sym typeface="+mn-ea"/>
              </a:rPr>
              <a:t>第一次交换：</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nvCxnSpPr>
        <p:spPr>
          <a:xfrm flipV="1">
            <a:off x="3983990"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nvCxnSpPr>
        <p:spPr>
          <a:xfrm flipV="1">
            <a:off x="4416425"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3840480" y="436499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154305" y="4649470"/>
            <a:ext cx="7198360" cy="407670"/>
          </a:xfrm>
          <a:prstGeom prst="rect">
            <a:avLst/>
          </a:prstGeom>
          <a:noFill/>
        </p:spPr>
        <p:txBody>
          <a:bodyPr wrap="square" rtlCol="0" anchor="t">
            <a:noAutofit/>
          </a:bodyPr>
          <a:p>
            <a:pPr indent="45720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交换完成：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4" name="直接箭头连接符 13"/>
          <p:cNvCxnSpPr/>
          <p:nvPr/>
        </p:nvCxnSpPr>
        <p:spPr>
          <a:xfrm flipV="1">
            <a:off x="3958590"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flipV="1">
            <a:off x="4391025"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3815080" y="5245735"/>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7" name="文本框 16"/>
          <p:cNvSpPr txBox="1"/>
          <p:nvPr/>
        </p:nvSpPr>
        <p:spPr>
          <a:xfrm>
            <a:off x="154305" y="5675630"/>
            <a:ext cx="7198360" cy="407670"/>
          </a:xfrm>
          <a:prstGeom prst="rect">
            <a:avLst/>
          </a:prstGeom>
          <a:noFill/>
        </p:spPr>
        <p:txBody>
          <a:bodyPr wrap="square" rtlCol="0" anchor="t">
            <a:noAutofit/>
          </a:bodyPr>
          <a:p>
            <a:pPr marL="0" indent="0" latinLnBrk="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变量指向下一个交换</a:t>
            </a:r>
            <a:r>
              <a:rPr lang="zh-CN" altLang="en-US" sz="2000" dirty="0">
                <a:solidFill>
                  <a:srgbClr val="080808"/>
                </a:solidFill>
                <a:latin typeface="宋体" panose="02010600030101010101" pitchFamily="2" charset="-122"/>
                <a:sym typeface="+mn-ea"/>
              </a:rPr>
              <a:t>元素：</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8" name="直接箭头连接符 17"/>
          <p:cNvCxnSpPr/>
          <p:nvPr/>
        </p:nvCxnSpPr>
        <p:spPr>
          <a:xfrm flipV="1">
            <a:off x="4260850"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p:nvPr/>
        </p:nvCxnSpPr>
        <p:spPr>
          <a:xfrm flipV="1">
            <a:off x="4693285"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文本框 19"/>
          <p:cNvSpPr txBox="1"/>
          <p:nvPr/>
        </p:nvSpPr>
        <p:spPr>
          <a:xfrm>
            <a:off x="4117340" y="630428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7055485" y="523684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因此指向下一个元素需要一个</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循环完成</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588125" y="547878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8" name="文本框 7"/>
          <p:cNvSpPr txBox="1"/>
          <p:nvPr>
            <p:custDataLst>
              <p:tags r:id="rId6"/>
            </p:custDataLst>
          </p:nvPr>
        </p:nvSpPr>
        <p:spPr>
          <a:xfrm>
            <a:off x="368935" y="287782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custDataLst>
              <p:tags r:id="rId7"/>
            </p:custDataLst>
          </p:nvPr>
        </p:nvCxnSpPr>
        <p:spPr>
          <a:xfrm flipV="1">
            <a:off x="3342005"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custDataLst>
              <p:tags r:id="rId8"/>
            </p:custDataLst>
          </p:nvPr>
        </p:nvCxnSpPr>
        <p:spPr>
          <a:xfrm flipV="1">
            <a:off x="3774440"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custDataLst>
              <p:tags r:id="rId9"/>
            </p:custDataLst>
          </p:nvPr>
        </p:nvSpPr>
        <p:spPr>
          <a:xfrm>
            <a:off x="3246755" y="43789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custDataLst>
              <p:tags r:id="rId10"/>
            </p:custDataLst>
          </p:nvPr>
        </p:nvSpPr>
        <p:spPr>
          <a:xfrm>
            <a:off x="56515" y="375856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第二次遍历从头开始：</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21" name="文本框 20"/>
          <p:cNvSpPr txBox="1"/>
          <p:nvPr/>
        </p:nvSpPr>
        <p:spPr>
          <a:xfrm>
            <a:off x="6882765" y="257492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需要多次遍历，因此需要有</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a:t>
            </a:r>
            <a:r>
              <a:rPr lang="zh-CN" altLang="en-US">
                <a:solidFill>
                  <a:srgbClr val="FF0000"/>
                </a:solidFill>
                <a:uFillTx/>
                <a:latin typeface="Times New Roman" panose="02020603050405020304" charset="0"/>
              </a:rPr>
              <a:t>嵌套</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415405" y="281686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683260" y="5481320"/>
            <a:ext cx="6983095" cy="1257300"/>
          </a:xfrm>
          <a:prstGeom prst="rect">
            <a:avLst/>
          </a:prstGeom>
          <a:noFill/>
        </p:spPr>
        <p:txBody>
          <a:bodyPr wrap="square" rtlCol="0">
            <a:noAutofit/>
          </a:bodyPr>
          <a:p>
            <a:r>
              <a:rPr lang="zh-CN" altLang="en-US">
                <a:solidFill>
                  <a:srgbClr val="FF0000"/>
                </a:solidFill>
                <a:uFillTx/>
                <a:latin typeface="Times New Roman" panose="02020603050405020304" charset="0"/>
              </a:rPr>
              <a:t>此时，需要注意第一次遍历已经把最大值筛选出来，因此下次一次遍历就会少一次对比交换。每多遍历一次，下次遍历就会少一次</a:t>
            </a:r>
            <a:r>
              <a:rPr lang="zh-CN" altLang="en-US">
                <a:solidFill>
                  <a:srgbClr val="FF0000"/>
                </a:solidFill>
                <a:uFillTx/>
                <a:latin typeface="Times New Roman" panose="02020603050405020304" charset="0"/>
              </a:rPr>
              <a:t>循环。</a:t>
            </a:r>
            <a:endParaRPr lang="zh-CN" altLang="en-US">
              <a:solidFill>
                <a:srgbClr val="FF0000"/>
              </a:solidFill>
              <a:uFillTx/>
              <a:latin typeface="Times New Roman" panose="02020603050405020304" charset="0"/>
            </a:endParaRPr>
          </a:p>
        </p:txBody>
      </p:sp>
      <p:sp>
        <p:nvSpPr>
          <p:cNvPr id="5" name="文本框 4"/>
          <p:cNvSpPr txBox="1"/>
          <p:nvPr>
            <p:custDataLst>
              <p:tags r:id="rId11"/>
            </p:custDataLst>
          </p:nvPr>
        </p:nvSpPr>
        <p:spPr>
          <a:xfrm>
            <a:off x="28575" y="462026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第二次遍历最后一次</a:t>
            </a:r>
            <a:r>
              <a:rPr lang="zh-CN" altLang="en-US" sz="2000" dirty="0">
                <a:solidFill>
                  <a:srgbClr val="080808"/>
                </a:solidFill>
                <a:latin typeface="宋体" panose="02010600030101010101" pitchFamily="2" charset="-122"/>
                <a:sym typeface="+mn-ea"/>
              </a:rPr>
              <a:t>交换：</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9" name="文本框 8"/>
          <p:cNvSpPr txBox="1"/>
          <p:nvPr>
            <p:custDataLst>
              <p:tags r:id="rId12"/>
            </p:custDataLst>
          </p:nvPr>
        </p:nvSpPr>
        <p:spPr>
          <a:xfrm>
            <a:off x="5554345" y="51536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cxnSp>
        <p:nvCxnSpPr>
          <p:cNvPr id="23" name="直接箭头连接符 22"/>
          <p:cNvCxnSpPr/>
          <p:nvPr>
            <p:custDataLst>
              <p:tags r:id="rId13"/>
            </p:custDataLst>
          </p:nvPr>
        </p:nvCxnSpPr>
        <p:spPr>
          <a:xfrm flipV="1">
            <a:off x="5640705"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custDataLst>
              <p:tags r:id="rId14"/>
            </p:custDataLst>
          </p:nvPr>
        </p:nvCxnSpPr>
        <p:spPr>
          <a:xfrm flipV="1">
            <a:off x="6073140"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思考代码交换的细节设计，为什么要</a:t>
            </a:r>
            <a:r>
              <a:rPr lang="en-US" altLang="zh-CN" sz="2000" dirty="0">
                <a:solidFill>
                  <a:srgbClr val="080808"/>
                </a:solidFill>
                <a:latin typeface="宋体" panose="02010600030101010101" pitchFamily="2" charset="-122"/>
              </a:rPr>
              <a:t>j&lt;n-i-1</a:t>
            </a:r>
            <a:r>
              <a:rPr lang="zh-CN" altLang="en-US" sz="2000" dirty="0">
                <a:solidFill>
                  <a:srgbClr val="080808"/>
                </a:solidFill>
                <a:latin typeface="宋体" panose="02010600030101010101" pitchFamily="2" charset="-122"/>
              </a:rPr>
              <a:t>。</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6" name="图片 5"/>
          <p:cNvPicPr>
            <a:picLocks noChangeAspect="1"/>
          </p:cNvPicPr>
          <p:nvPr/>
        </p:nvPicPr>
        <p:blipFill>
          <a:blip r:embed="rId6"/>
          <a:stretch>
            <a:fillRect/>
          </a:stretch>
        </p:blipFill>
        <p:spPr>
          <a:xfrm>
            <a:off x="1979930" y="3141345"/>
            <a:ext cx="5457825" cy="23526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选择排序算法思想：直接选择排序会固定住最小值应在的位置，然后每次遍历，从为排序的元素中筛选出最小值，然后与最小值应在的位置上的元素交换。在循环遍历的过程中会将数组分成有序和无序两部分，然后依次筛选最小值，直至完成</a:t>
            </a:r>
            <a:r>
              <a:rPr lang="zh-CN" altLang="en-US" sz="2000" dirty="0">
                <a:solidFill>
                  <a:srgbClr val="080808"/>
                </a:solidFill>
                <a:latin typeface="宋体" panose="02010600030101010101" pitchFamily="2" charset="-122"/>
              </a:rPr>
              <a:t>排序。</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FF0000"/>
                </a:solidFill>
                <a:latin typeface="Times New Roman" panose="02020603050405020304" charset="0"/>
                <a:cs typeface="Times New Roman" panose="02020603050405020304" charset="0"/>
                <a:sym typeface="+mn-ea"/>
              </a:rPr>
              <a:t>11</a:t>
            </a:r>
            <a:r>
              <a:rPr lang="en-US" altLang="zh-CN" sz="2000" dirty="0">
                <a:solidFill>
                  <a:srgbClr val="080808"/>
                </a:solidFill>
                <a:latin typeface="Times New Roman" panose="02020603050405020304" charset="0"/>
                <a:cs typeface="Times New Roman" panose="02020603050405020304" charset="0"/>
                <a:sym typeface="+mn-ea"/>
              </a:rPr>
              <a:t>, 15, 26, 53, 87, 32, </a:t>
            </a:r>
            <a:r>
              <a:rPr lang="en-US" altLang="zh-CN" sz="2000" dirty="0">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90525" y="414845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i</a:t>
            </a:r>
            <a:r>
              <a:rPr lang="zh-CN" altLang="en-US" sz="2000" dirty="0">
                <a:solidFill>
                  <a:srgbClr val="080808"/>
                </a:solidFill>
                <a:latin typeface="宋体" panose="02010600030101010101" pitchFamily="2" charset="-122"/>
              </a:rPr>
              <a:t>表示最小值应交换的位置</a:t>
            </a:r>
            <a:r>
              <a:rPr lang="en-US" altLang="zh-CN" sz="2000" dirty="0">
                <a:solidFill>
                  <a:srgbClr val="080808"/>
                </a:solidFill>
                <a:latin typeface="宋体" panose="02010600030101010101" pitchFamily="2" charset="-122"/>
              </a:rPr>
              <a:t>,j</a:t>
            </a:r>
            <a:r>
              <a:rPr lang="zh-CN" altLang="en-US" sz="2000" dirty="0">
                <a:solidFill>
                  <a:srgbClr val="080808"/>
                </a:solidFill>
                <a:latin typeface="宋体" panose="02010600030101010101" pitchFamily="2" charset="-122"/>
              </a:rPr>
              <a:t>作用是搜寻最小值，当找到最小值需要保留最小值的值和</a:t>
            </a:r>
            <a:r>
              <a:rPr lang="zh-CN" altLang="en-US" sz="2000" dirty="0">
                <a:solidFill>
                  <a:srgbClr val="080808"/>
                </a:solidFill>
                <a:latin typeface="宋体" panose="02010600030101010101" pitchFamily="2" charset="-122"/>
              </a:rPr>
              <a:t>索引。</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然后进行进行位置</a:t>
            </a:r>
            <a:r>
              <a:rPr lang="zh-CN" altLang="en-US" sz="2000" dirty="0">
                <a:solidFill>
                  <a:srgbClr val="080808"/>
                </a:solidFill>
                <a:latin typeface="宋体" panose="02010600030101010101" pitchFamily="2" charset="-122"/>
              </a:rPr>
              <a:t>交换：</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graphicFrame>
        <p:nvGraphicFramePr>
          <p:cNvPr id="6" name="表格 5"/>
          <p:cNvGraphicFramePr/>
          <p:nvPr/>
        </p:nvGraphicFramePr>
        <p:xfrm>
          <a:off x="1403985" y="24930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chemeClr val="tx1"/>
                          </a:solidFill>
                          <a:latin typeface="Times New Roman" panose="02020603050405020304" charset="0"/>
                          <a:cs typeface="Times New Roman" panose="02020603050405020304" charset="0"/>
                        </a:rPr>
                        <a:t>32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7" name="直接箭头连接符 6"/>
          <p:cNvCxnSpPr/>
          <p:nvPr/>
        </p:nvCxnSpPr>
        <p:spPr>
          <a:xfrm flipV="1">
            <a:off x="1832610" y="32848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709420" y="3719195"/>
            <a:ext cx="59823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                                                                                   j</a:t>
            </a:r>
            <a:endParaRPr lang="en-US" altLang="zh-CN">
              <a:latin typeface="Times New Roman" panose="02020603050405020304" charset="0"/>
              <a:cs typeface="Times New Roman" panose="02020603050405020304" charset="0"/>
            </a:endParaRPr>
          </a:p>
        </p:txBody>
      </p:sp>
      <p:cxnSp>
        <p:nvCxnSpPr>
          <p:cNvPr id="9" name="直接箭头连接符 8"/>
          <p:cNvCxnSpPr/>
          <p:nvPr/>
        </p:nvCxnSpPr>
        <p:spPr>
          <a:xfrm flipV="1">
            <a:off x="6642100" y="329311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连接符 11"/>
          <p:cNvCxnSpPr/>
          <p:nvPr/>
        </p:nvCxnSpPr>
        <p:spPr>
          <a:xfrm flipV="1">
            <a:off x="3623945" y="5733415"/>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632835" y="53549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851525" y="533082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467995" y="2420620"/>
            <a:ext cx="839978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cxnSp>
        <p:nvCxnSpPr>
          <p:cNvPr id="12" name="直接连接符 11"/>
          <p:cNvCxnSpPr/>
          <p:nvPr/>
        </p:nvCxnSpPr>
        <p:spPr>
          <a:xfrm flipV="1">
            <a:off x="3710305" y="3182620"/>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719195" y="280416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937885" y="27800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850900" y="3183890"/>
            <a:ext cx="7959725" cy="865505"/>
          </a:xfrm>
          <a:prstGeom prst="rect">
            <a:avLst/>
          </a:prstGeom>
          <a:noFill/>
        </p:spPr>
        <p:txBody>
          <a:bodyPr wrap="square" rtlCol="0">
            <a:noAutofit/>
          </a:bodyPr>
          <a:p>
            <a:r>
              <a:rPr lang="zh-CN" altLang="en-US">
                <a:solidFill>
                  <a:schemeClr val="tx1"/>
                </a:solidFill>
                <a:uFillTx/>
                <a:latin typeface="Times New Roman" panose="02020603050405020304" charset="0"/>
              </a:rPr>
              <a:t>每一次遍历都会把最小值放在首位，因此需要一个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循环，有需要</a:t>
            </a:r>
            <a:r>
              <a:rPr lang="zh-CN" altLang="en-US">
                <a:solidFill>
                  <a:schemeClr val="tx1"/>
                </a:solidFill>
                <a:uFillTx/>
                <a:latin typeface="Times New Roman" panose="02020603050405020304" charset="0"/>
              </a:rPr>
              <a:t>嵌套另外一个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循环寻找</a:t>
            </a:r>
            <a:r>
              <a:rPr lang="zh-CN" altLang="en-US">
                <a:solidFill>
                  <a:schemeClr val="tx1"/>
                </a:solidFill>
                <a:uFillTx/>
                <a:latin typeface="Times New Roman" panose="02020603050405020304" charset="0"/>
              </a:rPr>
              <a:t>最小值，同时需要记录最小值的位置，便于后续的交换。</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7"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1" name="Freeform 26"/>
          <p:cNvSpPr/>
          <p:nvPr>
            <p:custDataLst>
              <p:tags r:id="rId2"/>
            </p:custDataLst>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3" name="Freeform 28"/>
          <p:cNvSpPr/>
          <p:nvPr>
            <p:custDataLst>
              <p:tags r:id="rId5"/>
            </p:custDataLst>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30"/>
          <p:cNvSpPr/>
          <p:nvPr>
            <p:custDataLst>
              <p:tags r:id="rId6"/>
            </p:custDataLst>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TextBox 47"/>
          <p:cNvSpPr txBox="1"/>
          <p:nvPr>
            <p:custDataLst>
              <p:tags r:id="rId7"/>
            </p:custDataLst>
          </p:nvPr>
        </p:nvSpPr>
        <p:spPr>
          <a:xfrm>
            <a:off x="4784389" y="2420888"/>
            <a:ext cx="2955963" cy="429895"/>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2.1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“力”从何而来</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6" name="TextBox 48"/>
          <p:cNvSpPr txBox="1"/>
          <p:nvPr>
            <p:custDataLst>
              <p:tags r:id="rId8"/>
            </p:custDataLst>
          </p:nvPr>
        </p:nvSpPr>
        <p:spPr>
          <a:xfrm>
            <a:off x="4784389" y="32864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2.2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概念</a:t>
            </a:r>
            <a:endParaRPr lang="zh-CN" altLang="en-US" sz="2200" dirty="0">
              <a:solidFill>
                <a:schemeClr val="tx2">
                  <a:lumMod val="75000"/>
                  <a:lumOff val="25000"/>
                </a:schemeClr>
              </a:solidFill>
            </a:endParaRPr>
          </a:p>
        </p:txBody>
      </p:sp>
      <p:sp>
        <p:nvSpPr>
          <p:cNvPr id="17" name="TextBox 49"/>
          <p:cNvSpPr txBox="1"/>
          <p:nvPr>
            <p:custDataLst>
              <p:tags r:id="rId9"/>
            </p:custDataLst>
          </p:nvPr>
        </p:nvSpPr>
        <p:spPr>
          <a:xfrm>
            <a:off x="4784389" y="4089859"/>
            <a:ext cx="3289719"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2.3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应用</a:t>
            </a:r>
            <a:endParaRPr lang="zh-CN" altLang="en-US" sz="2200" dirty="0">
              <a:solidFill>
                <a:schemeClr val="tx2">
                  <a:lumMod val="75000"/>
                  <a:lumOff val="25000"/>
                </a:schemeClr>
              </a:solidFill>
            </a:endParaRPr>
          </a:p>
        </p:txBody>
      </p:sp>
      <p:sp>
        <p:nvSpPr>
          <p:cNvPr id="18" name="TextBox 50"/>
          <p:cNvSpPr txBox="1"/>
          <p:nvPr>
            <p:custDataLst>
              <p:tags r:id="rId10"/>
            </p:custDataLst>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2.4 </a:t>
            </a:r>
            <a:r>
              <a:rPr lang="zh-CN" altLang="en-US" sz="2200" dirty="0">
                <a:solidFill>
                  <a:schemeClr val="tx2">
                    <a:lumMod val="75000"/>
                    <a:lumOff val="25000"/>
                  </a:schemeClr>
                </a:solidFill>
              </a:rPr>
              <a:t>蛮力法设计实例</a:t>
            </a:r>
            <a:endParaRPr lang="zh-CN" altLang="en-US" sz="2200" dirty="0">
              <a:solidFill>
                <a:schemeClr val="tx2">
                  <a:lumMod val="75000"/>
                  <a:lumOff val="25000"/>
                </a:schemeClr>
              </a:solidFill>
            </a:endParaRPr>
          </a:p>
        </p:txBody>
      </p:sp>
      <p:pic>
        <p:nvPicPr>
          <p:cNvPr id="19" name="Picture 2" descr="E:\我的文档\Nipic_6852949_20110401101000478152.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Freeform 41"/>
          <p:cNvSpPr>
            <a:spLocks noEditPoints="1"/>
          </p:cNvSpPr>
          <p:nvPr>
            <p:custDataLst>
              <p:tags r:id="rId12"/>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1" name="Freeform 47"/>
          <p:cNvSpPr>
            <a:spLocks noEditPoints="1"/>
          </p:cNvSpPr>
          <p:nvPr>
            <p:custDataLst>
              <p:tags r:id="rId13"/>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2" name="Freeform 49"/>
          <p:cNvSpPr>
            <a:spLocks noEditPoints="1"/>
          </p:cNvSpPr>
          <p:nvPr>
            <p:custDataLst>
              <p:tags r:id="rId14"/>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3" name="图片 22"/>
          <p:cNvPicPr>
            <a:picLocks noChangeAspect="1"/>
          </p:cNvPicPr>
          <p:nvPr>
            <p:custDataLst>
              <p:tags r:id="rId15"/>
            </p:custDataLst>
          </p:nvPr>
        </p:nvPicPr>
        <p:blipFill>
          <a:blip r:embed="rId16"/>
          <a:stretch>
            <a:fillRect/>
          </a:stretch>
        </p:blipFill>
        <p:spPr>
          <a:xfrm>
            <a:off x="3896499" y="4013942"/>
            <a:ext cx="558000" cy="562768"/>
          </a:xfrm>
          <a:prstGeom prst="rect">
            <a:avLst/>
          </a:prstGeom>
        </p:spPr>
      </p:pic>
      <p:pic>
        <p:nvPicPr>
          <p:cNvPr id="24" name="图片 23"/>
          <p:cNvPicPr>
            <a:picLocks noChangeAspect="1"/>
          </p:cNvPicPr>
          <p:nvPr>
            <p:custDataLst>
              <p:tags r:id="rId17"/>
            </p:custDataLst>
          </p:nvPr>
        </p:nvPicPr>
        <p:blipFill>
          <a:blip r:embed="rId18"/>
          <a:stretch>
            <a:fillRect/>
          </a:stretch>
        </p:blipFill>
        <p:spPr>
          <a:xfrm>
            <a:off x="3872356" y="3181986"/>
            <a:ext cx="558000" cy="558000"/>
          </a:xfrm>
          <a:prstGeom prst="rect">
            <a:avLst/>
          </a:prstGeom>
        </p:spPr>
      </p:pic>
      <p:pic>
        <p:nvPicPr>
          <p:cNvPr id="25" name="图片 24"/>
          <p:cNvPicPr>
            <a:picLocks noChangeAspect="1"/>
          </p:cNvPicPr>
          <p:nvPr>
            <p:custDataLst>
              <p:tags r:id="rId19"/>
            </p:custDataLst>
          </p:nvPr>
        </p:nvPicPr>
        <p:blipFill>
          <a:blip r:embed="rId20"/>
          <a:stretch>
            <a:fillRect/>
          </a:stretch>
        </p:blipFill>
        <p:spPr>
          <a:xfrm>
            <a:off x="3885236" y="2372308"/>
            <a:ext cx="558000" cy="558000"/>
          </a:xfrm>
          <a:prstGeom prst="rect">
            <a:avLst/>
          </a:prstGeom>
        </p:spPr>
      </p:pic>
      <p:pic>
        <p:nvPicPr>
          <p:cNvPr id="26" name="图片 25"/>
          <p:cNvPicPr>
            <a:picLocks noChangeAspect="1"/>
          </p:cNvPicPr>
          <p:nvPr>
            <p:custDataLst>
              <p:tags r:id="rId21"/>
            </p:custDataLst>
          </p:nvPr>
        </p:nvPicPr>
        <p:blipFill>
          <a:blip r:embed="rId22"/>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5" name="图片 4"/>
          <p:cNvPicPr>
            <a:picLocks noChangeAspect="1"/>
          </p:cNvPicPr>
          <p:nvPr/>
        </p:nvPicPr>
        <p:blipFill>
          <a:blip r:embed="rId6"/>
          <a:stretch>
            <a:fillRect/>
          </a:stretch>
        </p:blipFill>
        <p:spPr>
          <a:xfrm>
            <a:off x="2843530" y="2637155"/>
            <a:ext cx="3362325" cy="3457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直接插入排序算法思想：直接插入排序是将数组分成有序和无序的两个部分，逐次将无序的元素添加到有序部分中。不需要管无序的部分，只需逐个将无序的元素插入到有序的部分的位置</a:t>
            </a:r>
            <a:r>
              <a:rPr lang="zh-CN" altLang="en-US" sz="2000" dirty="0">
                <a:solidFill>
                  <a:srgbClr val="080808"/>
                </a:solidFill>
                <a:latin typeface="宋体" panose="02010600030101010101" pitchFamily="2" charset="-122"/>
              </a:rPr>
              <a:t>即可。</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386778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32,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080808"/>
                </a:solidFill>
                <a:latin typeface="Times New Roman" panose="02020603050405020304" charset="0"/>
                <a:cs typeface="Times New Roman" panose="02020603050405020304" charset="0"/>
                <a:sym typeface="+mn-ea"/>
              </a:rPr>
              <a:t>11, 26, 53, 87, 3, 61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57334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683895" y="2294890"/>
            <a:ext cx="836358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插入排序算法</a:t>
            </a:r>
            <a:r>
              <a:rPr lang="zh-CN" altLang="en-US" sz="2000" dirty="0">
                <a:solidFill>
                  <a:srgbClr val="080808"/>
                </a:solidFill>
                <a:latin typeface="宋体" panose="02010600030101010101" pitchFamily="2" charset="-122"/>
              </a:rPr>
              <a:t>流程：</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排序最初认为第一个元素为有序，然后从无序部分找到第一个元素，将其插入到有序部分</a:t>
            </a:r>
            <a:r>
              <a:rPr lang="zh-CN" altLang="en-US" sz="2000" dirty="0">
                <a:solidFill>
                  <a:srgbClr val="080808"/>
                </a:solidFill>
                <a:latin typeface="宋体" panose="02010600030101010101" pitchFamily="2" charset="-122"/>
              </a:rPr>
              <a:t>中。</a:t>
            </a:r>
            <a:endParaRPr lang="zh-CN" altLang="en-US" sz="2000" dirty="0">
              <a:solidFill>
                <a:srgbClr val="080808"/>
              </a:solidFill>
              <a:latin typeface="宋体" panose="02010600030101010101" pitchFamily="2" charset="-122"/>
            </a:endParaRPr>
          </a:p>
        </p:txBody>
      </p:sp>
      <p:sp>
        <p:nvSpPr>
          <p:cNvPr id="5" name="文本框 4"/>
          <p:cNvSpPr txBox="1"/>
          <p:nvPr/>
        </p:nvSpPr>
        <p:spPr>
          <a:xfrm>
            <a:off x="1475740" y="4436745"/>
            <a:ext cx="5835650" cy="119888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找到第一个无序部分元素</a:t>
            </a:r>
            <a:r>
              <a:rPr lang="en-US" altLang="zh-CN" dirty="0">
                <a:solidFill>
                  <a:srgbClr val="080808"/>
                </a:solidFill>
                <a:latin typeface="Times New Roman" panose="02020603050405020304" charset="0"/>
                <a:cs typeface="Times New Roman" panose="02020603050405020304" charset="0"/>
                <a:sym typeface="+mn-ea"/>
              </a:rPr>
              <a:t>15</a:t>
            </a:r>
            <a:r>
              <a:rPr lang="zh-CN" altLang="en-US" dirty="0">
                <a:solidFill>
                  <a:srgbClr val="080808"/>
                </a:solidFill>
                <a:latin typeface="Times New Roman" panose="02020603050405020304" charset="0"/>
                <a:cs typeface="Times New Roman" panose="02020603050405020304" charset="0"/>
                <a:sym typeface="+mn-ea"/>
              </a:rPr>
              <a:t>，依次在有序部分中从后往前比较，如果待排序的元素比有序部分的元素小，则将有序的元素往后移动。如果待排序的元素</a:t>
            </a:r>
            <a:r>
              <a:rPr lang="zh-CN" altLang="en-US" dirty="0">
                <a:solidFill>
                  <a:srgbClr val="080808"/>
                </a:solidFill>
                <a:latin typeface="Times New Roman" panose="02020603050405020304" charset="0"/>
                <a:cs typeface="Times New Roman" panose="02020603050405020304" charset="0"/>
                <a:sym typeface="+mn-ea"/>
              </a:rPr>
              <a:t>比有序排</a:t>
            </a:r>
            <a:r>
              <a:rPr lang="zh-CN" altLang="en-US" dirty="0">
                <a:solidFill>
                  <a:srgbClr val="080808"/>
                </a:solidFill>
                <a:latin typeface="Times New Roman" panose="02020603050405020304" charset="0"/>
                <a:cs typeface="Times New Roman" panose="02020603050405020304" charset="0"/>
                <a:sym typeface="+mn-ea"/>
              </a:rPr>
              <a:t>序的元素大，则插入当前</a:t>
            </a:r>
            <a:r>
              <a:rPr lang="zh-CN" altLang="en-US" dirty="0">
                <a:solidFill>
                  <a:srgbClr val="080808"/>
                </a:solidFill>
                <a:latin typeface="Times New Roman" panose="02020603050405020304" charset="0"/>
                <a:cs typeface="Times New Roman" panose="02020603050405020304" charset="0"/>
                <a:sym typeface="+mn-ea"/>
              </a:rPr>
              <a:t>位置。</a:t>
            </a:r>
            <a:endParaRPr lang="zh-CN" altLang="en-US" dirty="0">
              <a:solidFill>
                <a:srgbClr val="080808"/>
              </a:solidFill>
              <a:latin typeface="Times New Roman" panose="02020603050405020304" charset="0"/>
              <a:cs typeface="Times New Roman" panose="02020603050405020304" charset="0"/>
              <a:sym typeface="+mn-ea"/>
            </a:endParaRPr>
          </a:p>
        </p:txBody>
      </p:sp>
      <p:graphicFrame>
        <p:nvGraphicFramePr>
          <p:cNvPr id="6" name="表格 5"/>
          <p:cNvGraphicFramePr/>
          <p:nvPr/>
        </p:nvGraphicFramePr>
        <p:xfrm>
          <a:off x="1374140" y="3371215"/>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59840" y="3241675"/>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821055" y="3745865"/>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95605" y="4220845"/>
            <a:ext cx="694690" cy="645160"/>
          </a:xfrm>
          <a:prstGeom prst="rect">
            <a:avLst/>
          </a:prstGeom>
          <a:noFill/>
        </p:spPr>
        <p:txBody>
          <a:bodyPr wrap="square" rtlCol="0">
            <a:spAutoFit/>
          </a:bodyPr>
          <a:p>
            <a:r>
              <a:rPr lang="zh-CN" altLang="en-US"/>
              <a:t>有序</a:t>
            </a:r>
            <a:r>
              <a:rPr lang="zh-CN" altLang="en-US"/>
              <a:t>部分</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第一趟排序，需要把无序部分的</a:t>
            </a:r>
            <a:r>
              <a:rPr lang="en-US" altLang="zh-CN" sz="2000" dirty="0">
                <a:solidFill>
                  <a:srgbClr val="080808"/>
                </a:solidFill>
                <a:latin typeface="Times New Roman" panose="02020603050405020304" charset="0"/>
                <a:cs typeface="Times New Roman" panose="02020603050405020304" charset="0"/>
              </a:rPr>
              <a:t>15</a:t>
            </a:r>
            <a:r>
              <a:rPr lang="zh-CN" altLang="en-US" sz="2000" dirty="0">
                <a:solidFill>
                  <a:srgbClr val="080808"/>
                </a:solidFill>
                <a:latin typeface="宋体" panose="02010600030101010101" pitchFamily="2" charset="-122"/>
              </a:rPr>
              <a:t>，并把</a:t>
            </a:r>
            <a:r>
              <a:rPr lang="en-US" altLang="zh-CN" sz="2000" dirty="0">
                <a:solidFill>
                  <a:srgbClr val="080808"/>
                </a:solidFill>
                <a:latin typeface="宋体" panose="02010600030101010101" pitchFamily="2" charset="-122"/>
              </a:rPr>
              <a:t>15</a:t>
            </a:r>
            <a:r>
              <a:rPr lang="zh-CN" altLang="en-US" sz="2000" dirty="0">
                <a:solidFill>
                  <a:srgbClr val="080808"/>
                </a:solidFill>
                <a:latin typeface="宋体" panose="02010600030101010101" pitchFamily="2" charset="-122"/>
              </a:rPr>
              <a:t>保存到变量</a:t>
            </a:r>
            <a:r>
              <a:rPr lang="zh-CN" altLang="en-US" sz="2000" dirty="0">
                <a:solidFill>
                  <a:srgbClr val="080808"/>
                </a:solidFill>
                <a:latin typeface="宋体" panose="02010600030101010101" pitchFamily="2" charset="-122"/>
              </a:rPr>
              <a:t>中插入到有序</a:t>
            </a:r>
            <a:r>
              <a:rPr lang="zh-CN" altLang="en-US" sz="2000" dirty="0">
                <a:solidFill>
                  <a:srgbClr val="080808"/>
                </a:solidFill>
                <a:latin typeface="宋体" panose="02010600030101010101" pitchFamily="2" charset="-122"/>
              </a:rPr>
              <a:t>部分</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17295" y="2795270"/>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graphicFrame>
        <p:nvGraphicFramePr>
          <p:cNvPr id="3" name="表格 2"/>
          <p:cNvGraphicFramePr/>
          <p:nvPr/>
        </p:nvGraphicFramePr>
        <p:xfrm>
          <a:off x="1331595" y="458089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rgbClr val="FF0000"/>
                          </a:solidFill>
                          <a:latin typeface="Times New Roman" panose="02020603050405020304" charset="0"/>
                          <a:cs typeface="Times New Roman" panose="02020603050405020304" charset="0"/>
                          <a:sym typeface="+mn-ea"/>
                        </a:rPr>
                        <a:t>32</a:t>
                      </a: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10" name="Text Box 4"/>
          <p:cNvSpPr txBox="1">
            <a:spLocks noChangeArrowheads="1"/>
          </p:cNvSpPr>
          <p:nvPr/>
        </p:nvSpPr>
        <p:spPr bwMode="auto">
          <a:xfrm>
            <a:off x="756285" y="406273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执行发现，</a:t>
            </a:r>
            <a:r>
              <a:rPr lang="en-US" altLang="zh-CN" sz="2000" dirty="0">
                <a:solidFill>
                  <a:srgbClr val="080808"/>
                </a:solidFill>
                <a:latin typeface="宋体" panose="02010600030101010101" pitchFamily="2" charset="-122"/>
              </a:rPr>
              <a:t>15&lt;32,</a:t>
            </a:r>
            <a:r>
              <a:rPr lang="zh-CN" altLang="en-US" sz="2000" dirty="0">
                <a:solidFill>
                  <a:srgbClr val="080808"/>
                </a:solidFill>
                <a:latin typeface="宋体" panose="02010600030101010101" pitchFamily="2" charset="-122"/>
              </a:rPr>
              <a:t>则需要将</a:t>
            </a:r>
            <a:r>
              <a:rPr lang="en-US" altLang="zh-CN" sz="2000" dirty="0">
                <a:solidFill>
                  <a:srgbClr val="080808"/>
                </a:solidFill>
                <a:latin typeface="宋体" panose="02010600030101010101" pitchFamily="2" charset="-122"/>
              </a:rPr>
              <a:t>32</a:t>
            </a:r>
            <a:r>
              <a:rPr lang="zh-CN" altLang="en-US" sz="2000" dirty="0">
                <a:solidFill>
                  <a:srgbClr val="080808"/>
                </a:solidFill>
                <a:latin typeface="宋体" panose="02010600030101010101" pitchFamily="2" charset="-122"/>
              </a:rPr>
              <a:t>往后移动。此时数组变为</a:t>
            </a:r>
            <a:r>
              <a:rPr lang="zh-CN" altLang="en-US" sz="2000" dirty="0">
                <a:solidFill>
                  <a:srgbClr val="080808"/>
                </a:solidFill>
                <a:latin typeface="宋体" panose="02010600030101010101" pitchFamily="2" charset="-122"/>
              </a:rPr>
              <a:t>如下：</a:t>
            </a:r>
            <a:endParaRPr lang="zh-CN" altLang="en-US" sz="2000" dirty="0">
              <a:solidFill>
                <a:srgbClr val="080808"/>
              </a:solidFill>
              <a:latin typeface="宋体" panose="02010600030101010101" pitchFamily="2" charset="-122"/>
            </a:endParaRPr>
          </a:p>
        </p:txBody>
      </p:sp>
      <p:sp>
        <p:nvSpPr>
          <p:cNvPr id="11" name="文本框 10"/>
          <p:cNvSpPr txBox="1"/>
          <p:nvPr/>
        </p:nvSpPr>
        <p:spPr>
          <a:xfrm>
            <a:off x="3491865" y="2560955"/>
            <a:ext cx="2173605" cy="260350"/>
          </a:xfrm>
          <a:prstGeom prst="rect">
            <a:avLst/>
          </a:prstGeom>
          <a:noFill/>
        </p:spPr>
        <p:txBody>
          <a:bodyPr wrap="square" rtlCol="0" anchor="t">
            <a:noAutofit/>
          </a:bodyPr>
          <a:p>
            <a:pPr algn="ctr">
              <a:buNone/>
            </a:pPr>
            <a:r>
              <a:rPr lang="en-US" altLang="zh-CN">
                <a:solidFill>
                  <a:schemeClr val="accent1"/>
                </a:solidFill>
                <a:latin typeface="Times New Roman" panose="02020603050405020304" charset="0"/>
                <a:cs typeface="Times New Roman" panose="02020603050405020304" charset="0"/>
                <a:sym typeface="+mn-ea"/>
              </a:rPr>
              <a:t>int temp = 15;</a:t>
            </a:r>
            <a:endParaRPr lang="en-US" altLang="zh-CN">
              <a:solidFill>
                <a:schemeClr val="accent1"/>
              </a:solidFill>
              <a:latin typeface="Times New Roman" panose="02020603050405020304" charset="0"/>
              <a:cs typeface="Times New Roman" panose="02020603050405020304" charset="0"/>
              <a:sym typeface="+mn-ea"/>
            </a:endParaRPr>
          </a:p>
        </p:txBody>
      </p:sp>
      <p:sp>
        <p:nvSpPr>
          <p:cNvPr id="12" name="Text Box 4"/>
          <p:cNvSpPr txBox="1">
            <a:spLocks noChangeArrowheads="1"/>
          </p:cNvSpPr>
          <p:nvPr/>
        </p:nvSpPr>
        <p:spPr bwMode="auto">
          <a:xfrm>
            <a:off x="539750" y="551688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知道发现比待排序元素小的有序元素或没有有序元素比较，才把待排序元素插入到相应</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上述的流程中，我分析程序的实现有两部分，第一部分需要控制无序的元素遍历，第二部分是对插入移动元素的</a:t>
            </a:r>
            <a:r>
              <a:rPr lang="zh-CN" altLang="en-US" sz="2000" dirty="0">
                <a:solidFill>
                  <a:srgbClr val="080808"/>
                </a:solidFill>
                <a:latin typeface="宋体" panose="02010600030101010101" pitchFamily="2" charset="-122"/>
              </a:rPr>
              <a:t>操作。</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cxnSp>
        <p:nvCxnSpPr>
          <p:cNvPr id="5" name="直接箭头连接符 4"/>
          <p:cNvCxnSpPr/>
          <p:nvPr/>
        </p:nvCxnSpPr>
        <p:spPr>
          <a:xfrm flipV="1">
            <a:off x="4211955" y="3860800"/>
            <a:ext cx="43878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4788535" y="3721100"/>
            <a:ext cx="2639060" cy="337185"/>
          </a:xfrm>
          <a:prstGeom prst="rect">
            <a:avLst/>
          </a:prstGeom>
          <a:noFill/>
        </p:spPr>
        <p:txBody>
          <a:bodyPr wrap="square" rtlCol="0">
            <a:noAutofit/>
          </a:bodyPr>
          <a:p>
            <a:r>
              <a:rPr lang="zh-CN" altLang="en-US"/>
              <a:t>①无序部分的</a:t>
            </a:r>
            <a:r>
              <a:rPr lang="zh-CN" altLang="en-US"/>
              <a:t>遍历</a:t>
            </a:r>
            <a:endParaRPr lang="zh-CN" altLang="en-US"/>
          </a:p>
        </p:txBody>
      </p:sp>
      <p:cxnSp>
        <p:nvCxnSpPr>
          <p:cNvPr id="14" name="直接连接符 13"/>
          <p:cNvCxnSpPr/>
          <p:nvPr/>
        </p:nvCxnSpPr>
        <p:spPr>
          <a:xfrm>
            <a:off x="1548130" y="4149090"/>
            <a:ext cx="9359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箭头连接符 14"/>
          <p:cNvCxnSpPr/>
          <p:nvPr/>
        </p:nvCxnSpPr>
        <p:spPr>
          <a:xfrm flipV="1">
            <a:off x="1557020" y="37706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p:nvPr/>
        </p:nvCxnSpPr>
        <p:spPr>
          <a:xfrm flipV="1">
            <a:off x="2484120" y="375729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1188085" y="4250690"/>
            <a:ext cx="2639060" cy="337185"/>
          </a:xfrm>
          <a:prstGeom prst="rect">
            <a:avLst/>
          </a:prstGeom>
          <a:noFill/>
        </p:spPr>
        <p:txBody>
          <a:bodyPr wrap="square" rtlCol="0">
            <a:noAutofit/>
          </a:bodyPr>
          <a:p>
            <a:r>
              <a:rPr lang="zh-CN" altLang="en-US"/>
              <a:t>②有序</a:t>
            </a:r>
            <a:r>
              <a:rPr lang="zh-CN" altLang="en-US"/>
              <a:t>部分的</a:t>
            </a:r>
            <a:r>
              <a:rPr lang="zh-CN" altLang="en-US"/>
              <a:t>移动</a:t>
            </a:r>
            <a:endParaRPr lang="zh-CN" altLang="en-US"/>
          </a:p>
        </p:txBody>
      </p:sp>
      <p:sp>
        <p:nvSpPr>
          <p:cNvPr id="18" name="Text Box 4"/>
          <p:cNvSpPr txBox="1">
            <a:spLocks noChangeArrowheads="1"/>
          </p:cNvSpPr>
          <p:nvPr/>
        </p:nvSpPr>
        <p:spPr bwMode="auto">
          <a:xfrm>
            <a:off x="35560" y="49771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因此需要一个</a:t>
            </a:r>
            <a:r>
              <a:rPr lang="en-US" altLang="zh-CN" sz="2000" dirty="0">
                <a:solidFill>
                  <a:srgbClr val="080808"/>
                </a:solidFill>
                <a:latin typeface="宋体" panose="02010600030101010101" pitchFamily="2" charset="-122"/>
              </a:rPr>
              <a:t>for</a:t>
            </a:r>
            <a:r>
              <a:rPr lang="zh-CN" altLang="en-US" sz="2000" dirty="0">
                <a:solidFill>
                  <a:srgbClr val="080808"/>
                </a:solidFill>
                <a:latin typeface="宋体" panose="02010600030101010101" pitchFamily="2" charset="-122"/>
              </a:rPr>
              <a:t>循环嵌套一个</a:t>
            </a:r>
            <a:r>
              <a:rPr lang="en-US" altLang="zh-CN" sz="2000" dirty="0">
                <a:solidFill>
                  <a:srgbClr val="080808"/>
                </a:solidFill>
                <a:latin typeface="宋体" panose="02010600030101010101" pitchFamily="2" charset="-122"/>
              </a:rPr>
              <a:t>while</a:t>
            </a:r>
            <a:r>
              <a:rPr lang="zh-CN" altLang="en-US" sz="2000" dirty="0">
                <a:solidFill>
                  <a:srgbClr val="080808"/>
                </a:solidFill>
                <a:latin typeface="宋体" panose="02010600030101010101" pitchFamily="2" charset="-122"/>
              </a:rPr>
              <a:t>循环。</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55105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pic>
        <p:nvPicPr>
          <p:cNvPr id="3" name="图片 2"/>
          <p:cNvPicPr>
            <a:picLocks noChangeAspect="1"/>
          </p:cNvPicPr>
          <p:nvPr/>
        </p:nvPicPr>
        <p:blipFill>
          <a:blip r:embed="rId6"/>
          <a:stretch>
            <a:fillRect/>
          </a:stretch>
        </p:blipFill>
        <p:spPr>
          <a:xfrm>
            <a:off x="2483485" y="2943860"/>
            <a:ext cx="4371975" cy="2324100"/>
          </a:xfrm>
          <a:prstGeom prst="rect">
            <a:avLst/>
          </a:prstGeom>
        </p:spPr>
      </p:pic>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3528" y="1916832"/>
            <a:ext cx="8363699"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2.11】</a:t>
            </a:r>
            <a:r>
              <a:rPr lang="zh-CN" altLang="en-US" sz="2400" dirty="0">
                <a:solidFill>
                  <a:srgbClr val="080808"/>
                </a:solidFill>
                <a:uFillTx/>
                <a:latin typeface="Times New Roman" panose="02020603050405020304" charset="0"/>
              </a:rPr>
              <a:t>设有两个字符串</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和</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，请设计算法求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中出现的次数。例如</a:t>
            </a:r>
            <a:r>
              <a:rPr lang="en-US" altLang="zh-CN" sz="2400" dirty="0">
                <a:solidFill>
                  <a:srgbClr val="080808"/>
                </a:solidFill>
                <a:uFillTx/>
                <a:latin typeface="Times New Roman" panose="02020603050405020304" charset="0"/>
              </a:rPr>
              <a:t>S=“</a:t>
            </a:r>
            <a:r>
              <a:rPr lang="en-US" altLang="zh-CN" sz="2400" dirty="0" err="1">
                <a:solidFill>
                  <a:srgbClr val="080808"/>
                </a:solidFill>
                <a:uFillTx/>
                <a:latin typeface="Times New Roman" panose="02020603050405020304" charset="0"/>
              </a:rPr>
              <a:t>adefghadehuade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en-US" altLang="zh-CN" sz="2400" dirty="0" err="1">
                <a:solidFill>
                  <a:srgbClr val="080808"/>
                </a:solidFill>
                <a:uFillTx/>
                <a:latin typeface="Times New Roman" panose="02020603050405020304" charset="0"/>
              </a:rPr>
              <a:t>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，则</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中出现了</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次。</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smtClean="0">
                <a:solidFill>
                  <a:srgbClr val="080808"/>
                </a:solidFill>
                <a:uFillTx/>
                <a:latin typeface="Times New Roman" panose="02020603050405020304" charset="0"/>
              </a:rPr>
              <a:t>解题</a:t>
            </a:r>
            <a:r>
              <a:rPr lang="zh-CN" altLang="en-US" sz="2400" dirty="0">
                <a:solidFill>
                  <a:srgbClr val="080808"/>
                </a:solidFill>
                <a:uFillTx/>
                <a:latin typeface="Times New Roman" panose="02020603050405020304" charset="0"/>
              </a:rPr>
              <a:t>思路：若是要求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中出现的次数，首先要先判断</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是否在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中出现，因此可以运用</a:t>
            </a:r>
            <a:r>
              <a:rPr lang="en-US" altLang="zh-CN" sz="2400" dirty="0">
                <a:solidFill>
                  <a:srgbClr val="080808"/>
                </a:solidFill>
                <a:uFillTx/>
                <a:latin typeface="Times New Roman" panose="02020603050405020304" charset="0"/>
              </a:rPr>
              <a:t>Brute-Force</a:t>
            </a:r>
            <a:r>
              <a:rPr lang="zh-CN" altLang="en-US" sz="2400" dirty="0">
                <a:solidFill>
                  <a:srgbClr val="080808"/>
                </a:solidFill>
                <a:uFillTx/>
                <a:latin typeface="Times New Roman" panose="02020603050405020304" charset="0"/>
              </a:rPr>
              <a:t>算法的思路，运用蛮力策略，定义一个计数器</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每在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中出现一次，就让</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加</a:t>
            </a:r>
            <a:r>
              <a:rPr lang="en-US" altLang="zh-CN" sz="2400" dirty="0">
                <a:solidFill>
                  <a:srgbClr val="080808"/>
                </a:solidFill>
                <a:uFillTx/>
                <a:latin typeface="Times New Roman" panose="02020603050405020304" charset="0"/>
              </a:rPr>
              <a:t>1</a:t>
            </a:r>
            <a:r>
              <a:rPr lang="zh-CN" altLang="en-US" sz="2400" dirty="0">
                <a:solidFill>
                  <a:srgbClr val="080808"/>
                </a:solidFill>
                <a:uFillTx/>
                <a:latin typeface="Times New Roman" panose="02020603050405020304" charset="0"/>
              </a:rPr>
              <a:t>，此时</a:t>
            </a:r>
            <a:r>
              <a:rPr lang="en-US" altLang="zh-CN" sz="2400" dirty="0">
                <a:solidFill>
                  <a:srgbClr val="080808"/>
                </a:solidFill>
                <a:uFillTx/>
                <a:latin typeface="Times New Roman" panose="02020603050405020304" charset="0"/>
              </a:rPr>
              <a:t>j</a:t>
            </a:r>
            <a:r>
              <a:rPr lang="zh-CN" altLang="en-US" sz="2400" dirty="0">
                <a:solidFill>
                  <a:srgbClr val="080808"/>
                </a:solidFill>
                <a:uFillTx/>
                <a:latin typeface="Times New Roman" panose="02020603050405020304" charset="0"/>
              </a:rPr>
              <a:t>的值是</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的长度，在下一次查找前需要置</a:t>
            </a:r>
            <a:r>
              <a:rPr lang="en-US" altLang="zh-CN" sz="2400" dirty="0" smtClean="0">
                <a:solidFill>
                  <a:srgbClr val="080808"/>
                </a:solidFill>
                <a:uFillTx/>
                <a:latin typeface="Times New Roman" panose="02020603050405020304" charset="0"/>
              </a:rPr>
              <a:t>0</a:t>
            </a:r>
            <a:r>
              <a:rPr lang="zh-CN" altLang="en-US" sz="2400" dirty="0" smtClean="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371600" y="2132965"/>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9</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graphicFrame>
        <p:nvGraphicFramePr>
          <p:cNvPr id="4" name="表格 3"/>
          <p:cNvGraphicFramePr/>
          <p:nvPr>
            <p:custDataLst>
              <p:tags r:id="rId1"/>
            </p:custDataLst>
          </p:nvPr>
        </p:nvGraphicFramePr>
        <p:xfrm>
          <a:off x="1450340" y="32131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5" name="表格 4"/>
          <p:cNvGraphicFramePr/>
          <p:nvPr>
            <p:custDataLst>
              <p:tags r:id="rId2"/>
            </p:custDataLst>
          </p:nvPr>
        </p:nvGraphicFramePr>
        <p:xfrm>
          <a:off x="1954530" y="36449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6" name="表格 5"/>
          <p:cNvGraphicFramePr/>
          <p:nvPr>
            <p:custDataLst>
              <p:tags r:id="rId3"/>
            </p:custDataLst>
          </p:nvPr>
        </p:nvGraphicFramePr>
        <p:xfrm>
          <a:off x="2458720" y="40767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4"/>
            </p:custDataLst>
          </p:nvPr>
        </p:nvGraphicFramePr>
        <p:xfrm>
          <a:off x="2962275" y="450913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4763" y="3213100"/>
            <a:ext cx="1624330" cy="368300"/>
          </a:xfrm>
          <a:prstGeom prst="rect">
            <a:avLst/>
          </a:prstGeom>
          <a:noFill/>
        </p:spPr>
        <p:txBody>
          <a:bodyPr wrap="square" rtlCol="0">
            <a:spAutoFit/>
          </a:bodyPr>
          <a:p>
            <a:r>
              <a:rPr lang="zh-CN" altLang="en-US"/>
              <a:t>第一趟</a:t>
            </a:r>
            <a:r>
              <a:rPr lang="zh-CN" altLang="en-US"/>
              <a:t>匹配：</a:t>
            </a:r>
            <a:endParaRPr lang="zh-CN" altLang="en-US"/>
          </a:p>
        </p:txBody>
      </p:sp>
      <p:sp>
        <p:nvSpPr>
          <p:cNvPr id="9" name="文本框 8"/>
          <p:cNvSpPr txBox="1"/>
          <p:nvPr/>
        </p:nvSpPr>
        <p:spPr>
          <a:xfrm>
            <a:off x="4763" y="3708400"/>
            <a:ext cx="1624330" cy="368300"/>
          </a:xfrm>
          <a:prstGeom prst="rect">
            <a:avLst/>
          </a:prstGeom>
          <a:noFill/>
        </p:spPr>
        <p:txBody>
          <a:bodyPr wrap="square" rtlCol="0">
            <a:spAutoFit/>
          </a:bodyPr>
          <a:p>
            <a:r>
              <a:rPr lang="zh-CN" altLang="en-US"/>
              <a:t>第</a:t>
            </a:r>
            <a:r>
              <a:rPr lang="zh-CN" altLang="en-US"/>
              <a:t>二趟</a:t>
            </a:r>
            <a:r>
              <a:rPr lang="zh-CN" altLang="en-US"/>
              <a:t>匹配：</a:t>
            </a:r>
            <a:endParaRPr lang="zh-CN" altLang="en-US"/>
          </a:p>
        </p:txBody>
      </p:sp>
      <p:sp>
        <p:nvSpPr>
          <p:cNvPr id="10" name="文本框 9"/>
          <p:cNvSpPr txBox="1"/>
          <p:nvPr/>
        </p:nvSpPr>
        <p:spPr>
          <a:xfrm>
            <a:off x="4763" y="4141470"/>
            <a:ext cx="1624330" cy="368300"/>
          </a:xfrm>
          <a:prstGeom prst="rect">
            <a:avLst/>
          </a:prstGeom>
          <a:noFill/>
        </p:spPr>
        <p:txBody>
          <a:bodyPr wrap="square" rtlCol="0">
            <a:spAutoFit/>
          </a:bodyPr>
          <a:p>
            <a:r>
              <a:rPr lang="zh-CN" altLang="en-US"/>
              <a:t>第</a:t>
            </a:r>
            <a:r>
              <a:rPr lang="zh-CN" altLang="en-US"/>
              <a:t>三趟</a:t>
            </a:r>
            <a:r>
              <a:rPr lang="zh-CN" altLang="en-US"/>
              <a:t>匹配：</a:t>
            </a:r>
            <a:endParaRPr lang="zh-CN" altLang="en-US"/>
          </a:p>
        </p:txBody>
      </p:sp>
      <p:sp>
        <p:nvSpPr>
          <p:cNvPr id="11" name="文本框 10"/>
          <p:cNvSpPr txBox="1"/>
          <p:nvPr/>
        </p:nvSpPr>
        <p:spPr>
          <a:xfrm>
            <a:off x="4763" y="4574540"/>
            <a:ext cx="1624330" cy="368300"/>
          </a:xfrm>
          <a:prstGeom prst="rect">
            <a:avLst/>
          </a:prstGeom>
          <a:noFill/>
        </p:spPr>
        <p:txBody>
          <a:bodyPr wrap="square" rtlCol="0">
            <a:spAutoFit/>
          </a:bodyPr>
          <a:p>
            <a:r>
              <a:rPr lang="zh-CN" altLang="en-US"/>
              <a:t>第</a:t>
            </a:r>
            <a:r>
              <a:rPr lang="zh-CN" altLang="en-US"/>
              <a:t>四趟</a:t>
            </a:r>
            <a:r>
              <a:rPr lang="zh-CN" altLang="en-US"/>
              <a:t>匹配：</a:t>
            </a:r>
            <a:endParaRPr lang="zh-CN" altLang="en-US"/>
          </a:p>
        </p:txBody>
      </p:sp>
      <p:graphicFrame>
        <p:nvGraphicFramePr>
          <p:cNvPr id="12" name="表格 11"/>
          <p:cNvGraphicFramePr/>
          <p:nvPr>
            <p:custDataLst>
              <p:tags r:id="rId5"/>
            </p:custDataLst>
          </p:nvPr>
        </p:nvGraphicFramePr>
        <p:xfrm>
          <a:off x="3563620" y="494157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3" name="表格 12"/>
          <p:cNvGraphicFramePr/>
          <p:nvPr>
            <p:custDataLst>
              <p:tags r:id="rId6"/>
            </p:custDataLst>
          </p:nvPr>
        </p:nvGraphicFramePr>
        <p:xfrm>
          <a:off x="4067810" y="537400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4" name="文本框 13"/>
          <p:cNvSpPr txBox="1"/>
          <p:nvPr/>
        </p:nvSpPr>
        <p:spPr>
          <a:xfrm>
            <a:off x="4763" y="4960620"/>
            <a:ext cx="1624330" cy="368300"/>
          </a:xfrm>
          <a:prstGeom prst="rect">
            <a:avLst/>
          </a:prstGeom>
          <a:noFill/>
        </p:spPr>
        <p:txBody>
          <a:bodyPr wrap="square" rtlCol="0">
            <a:spAutoFit/>
          </a:bodyPr>
          <a:p>
            <a:r>
              <a:rPr lang="zh-CN" altLang="en-US"/>
              <a:t>第</a:t>
            </a:r>
            <a:r>
              <a:rPr lang="zh-CN" altLang="en-US"/>
              <a:t>五趟</a:t>
            </a:r>
            <a:r>
              <a:rPr lang="zh-CN" altLang="en-US"/>
              <a:t>匹配：</a:t>
            </a:r>
            <a:endParaRPr lang="zh-CN" altLang="en-US"/>
          </a:p>
        </p:txBody>
      </p:sp>
      <p:sp>
        <p:nvSpPr>
          <p:cNvPr id="15" name="文本框 14"/>
          <p:cNvSpPr txBox="1"/>
          <p:nvPr/>
        </p:nvSpPr>
        <p:spPr>
          <a:xfrm>
            <a:off x="4763" y="5389880"/>
            <a:ext cx="1624330" cy="368300"/>
          </a:xfrm>
          <a:prstGeom prst="rect">
            <a:avLst/>
          </a:prstGeom>
          <a:noFill/>
        </p:spPr>
        <p:txBody>
          <a:bodyPr wrap="square" rtlCol="0">
            <a:spAutoFit/>
          </a:bodyPr>
          <a:p>
            <a:r>
              <a:rPr lang="zh-CN" altLang="en-US"/>
              <a:t>第</a:t>
            </a:r>
            <a:r>
              <a:rPr lang="zh-CN" altLang="en-US"/>
              <a:t>六趟</a:t>
            </a:r>
            <a:r>
              <a:rPr lang="zh-CN" altLang="en-US"/>
              <a:t>匹配：</a:t>
            </a:r>
            <a:endParaRPr lang="zh-CN" altLang="en-US"/>
          </a:p>
        </p:txBody>
      </p:sp>
      <p:sp>
        <p:nvSpPr>
          <p:cNvPr id="16" name="文本框 15"/>
          <p:cNvSpPr txBox="1"/>
          <p:nvPr/>
        </p:nvSpPr>
        <p:spPr>
          <a:xfrm>
            <a:off x="7275830" y="3573145"/>
            <a:ext cx="1793875" cy="1575435"/>
          </a:xfrm>
          <a:prstGeom prst="rect">
            <a:avLst/>
          </a:prstGeom>
          <a:noFill/>
        </p:spPr>
        <p:txBody>
          <a:bodyPr wrap="square" rtlCol="0">
            <a:noAutofit/>
          </a:bodyPr>
          <a:p>
            <a:pPr algn="ctr"/>
            <a:r>
              <a:rPr lang="zh-CN" altLang="en-US"/>
              <a:t>每一趟匹配，发现匹配失败则进行下一趟的</a:t>
            </a:r>
            <a:r>
              <a:rPr lang="zh-CN" altLang="en-US"/>
              <a:t>匹配！！！</a:t>
            </a:r>
            <a:endParaRPr lang="zh-CN" altLang="en-US"/>
          </a:p>
        </p:txBody>
      </p:sp>
      <p:sp>
        <p:nvSpPr>
          <p:cNvPr id="17" name="文本框 16"/>
          <p:cNvSpPr txBox="1"/>
          <p:nvPr/>
        </p:nvSpPr>
        <p:spPr>
          <a:xfrm>
            <a:off x="3295650" y="321310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c!=e</a:t>
            </a:r>
            <a:r>
              <a:rPr lang="zh-CN" altLang="en-US"/>
              <a:t>结束本次循环</a:t>
            </a:r>
            <a:r>
              <a:rPr lang="zh-CN" altLang="en-US"/>
              <a:t>匹配</a:t>
            </a:r>
            <a:endParaRPr lang="zh-CN" altLang="en-US"/>
          </a:p>
        </p:txBody>
      </p:sp>
      <p:sp>
        <p:nvSpPr>
          <p:cNvPr id="18" name="文本框 17"/>
          <p:cNvSpPr txBox="1"/>
          <p:nvPr/>
        </p:nvSpPr>
        <p:spPr>
          <a:xfrm>
            <a:off x="3716020" y="363347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e!=b</a:t>
            </a:r>
            <a:r>
              <a:rPr lang="zh-CN" altLang="en-US"/>
              <a:t>结束本次循环</a:t>
            </a:r>
            <a:r>
              <a:rPr lang="zh-CN" altLang="en-US"/>
              <a:t>匹配</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pic>
        <p:nvPicPr>
          <p:cNvPr id="16" name="图片 15"/>
          <p:cNvPicPr>
            <a:picLocks noChangeAspect="1"/>
          </p:cNvPicPr>
          <p:nvPr/>
        </p:nvPicPr>
        <p:blipFill>
          <a:blip r:embed="rId1"/>
          <a:stretch>
            <a:fillRect/>
          </a:stretch>
        </p:blipFill>
        <p:spPr>
          <a:xfrm>
            <a:off x="2915920" y="2162810"/>
            <a:ext cx="3007995" cy="44862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548130" y="29248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931670"/>
            <a:ext cx="7920355" cy="53340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S=“ABCABCABD”</a:t>
            </a:r>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T=“ABCABD”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sp>
        <p:nvSpPr>
          <p:cNvPr id="16" name="文本框 15"/>
          <p:cNvSpPr txBox="1"/>
          <p:nvPr/>
        </p:nvSpPr>
        <p:spPr>
          <a:xfrm>
            <a:off x="683260" y="1556385"/>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更聪明的模式匹配算法：</a:t>
            </a:r>
            <a:r>
              <a:rPr lang="en-US" altLang="zh-CN"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a:t>
            </a:r>
            <a:endParaRPr lang="zh-CN" altLang="en-US" sz="2400" dirty="0" smtClean="0">
              <a:solidFill>
                <a:srgbClr val="080808"/>
              </a:solidFill>
              <a:uFillTx/>
              <a:latin typeface="Times New Roman" panose="02020603050405020304" charset="0"/>
              <a:sym typeface="+mn-ea"/>
            </a:endParaRPr>
          </a:p>
        </p:txBody>
      </p:sp>
      <p:sp>
        <p:nvSpPr>
          <p:cNvPr id="4" name="文本框 3"/>
          <p:cNvSpPr txBox="1"/>
          <p:nvPr/>
        </p:nvSpPr>
        <p:spPr>
          <a:xfrm>
            <a:off x="1548130" y="24644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主串</a:t>
            </a:r>
            <a:r>
              <a:rPr lang="en-US" altLang="zh-CN" sz="2400" dirty="0" smtClean="0">
                <a:solidFill>
                  <a:srgbClr val="080808"/>
                </a:solidFill>
                <a:uFillTx/>
                <a:latin typeface="Times New Roman" panose="02020603050405020304" charset="0"/>
                <a:sym typeface="+mn-ea"/>
              </a:rPr>
              <a:t>S</a:t>
            </a:r>
            <a:endParaRPr lang="en-US" altLang="zh-CN" sz="2400" dirty="0" smtClean="0">
              <a:solidFill>
                <a:srgbClr val="080808"/>
              </a:solidFill>
              <a:uFillTx/>
              <a:latin typeface="Times New Roman" panose="02020603050405020304" charset="0"/>
              <a:sym typeface="+mn-ea"/>
            </a:endParaRPr>
          </a:p>
        </p:txBody>
      </p:sp>
      <p:graphicFrame>
        <p:nvGraphicFramePr>
          <p:cNvPr id="5" name="表格 4"/>
          <p:cNvGraphicFramePr/>
          <p:nvPr/>
        </p:nvGraphicFramePr>
        <p:xfrm>
          <a:off x="1548130" y="422148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1548130" y="377507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828040" y="5373370"/>
            <a:ext cx="7509510" cy="458470"/>
          </a:xfrm>
          <a:prstGeom prst="rect">
            <a:avLst/>
          </a:prstGeom>
          <a:noFill/>
        </p:spPr>
        <p:txBody>
          <a:bodyPr wrap="square" rtlCol="0" anchor="t">
            <a:noAutofit/>
          </a:bodyPr>
          <a:p>
            <a:pPr>
              <a:spcBef>
                <a:spcPct val="50000"/>
              </a:spcBef>
              <a:buSzTx/>
              <a:buFontTx/>
              <a:buNone/>
            </a:pPr>
            <a:r>
              <a:rPr lang="en-US"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算法聪明在哪呢？可以说聪明</a:t>
            </a:r>
            <a:r>
              <a:rPr lang="zh-CN" altLang="en-US" sz="2400" dirty="0" smtClean="0">
                <a:solidFill>
                  <a:srgbClr val="080808"/>
                </a:solidFill>
                <a:uFillTx/>
                <a:latin typeface="Times New Roman" panose="02020603050405020304" charset="0"/>
                <a:sym typeface="+mn-ea"/>
              </a:rPr>
              <a:t>就是在</a:t>
            </a:r>
            <a:r>
              <a:rPr lang="en-US" altLang="zh-CN" sz="2400" dirty="0" smtClean="0">
                <a:solidFill>
                  <a:srgbClr val="080808"/>
                </a:solidFill>
                <a:uFillTx/>
                <a:latin typeface="Times New Roman" panose="02020603050405020304" charset="0"/>
                <a:sym typeface="+mn-ea"/>
              </a:rPr>
              <a:t>next</a:t>
            </a:r>
            <a:r>
              <a:rPr lang="zh-CN" altLang="en-US" sz="2400" dirty="0" smtClean="0">
                <a:solidFill>
                  <a:srgbClr val="080808"/>
                </a:solidFill>
                <a:uFillTx/>
                <a:latin typeface="Times New Roman" panose="02020603050405020304" charset="0"/>
                <a:sym typeface="+mn-ea"/>
              </a:rPr>
              <a:t>数组上</a:t>
            </a:r>
            <a:r>
              <a:rPr lang="en-US" altLang="zh-CN" sz="2400" dirty="0" smtClean="0">
                <a:solidFill>
                  <a:srgbClr val="080808"/>
                </a:solidFill>
                <a:uFillTx/>
                <a:latin typeface="Times New Roman" panose="02020603050405020304" charset="0"/>
                <a:sym typeface="+mn-ea"/>
              </a:rPr>
              <a:t>!</a:t>
            </a:r>
            <a:endParaRPr lang="en-US" altLang="zh-CN" sz="2400" dirty="0" smtClean="0">
              <a:solidFill>
                <a:srgbClr val="080808"/>
              </a:solidFill>
              <a:uFillTx/>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1162" y="908678"/>
            <a:ext cx="304863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计算机</a:t>
            </a:r>
            <a:r>
              <a:rPr lang="zh-CN" altLang="en-US" sz="2800" b="1" dirty="0">
                <a:solidFill>
                  <a:srgbClr val="0000FF"/>
                </a:solidFill>
                <a:latin typeface="楷体" panose="02010609060101010101" pitchFamily="49" charset="-122"/>
                <a:ea typeface="楷体" panose="02010609060101010101" pitchFamily="49" charset="-122"/>
              </a:rPr>
              <a:t>体系</a:t>
            </a:r>
            <a:endParaRPr lang="zh-CN" altLang="en-US" sz="2800" b="1" dirty="0">
              <a:solidFill>
                <a:srgbClr val="0000FF"/>
              </a:solidFill>
              <a:latin typeface="楷体" panose="02010609060101010101" pitchFamily="49" charset="-122"/>
              <a:ea typeface="楷体" panose="02010609060101010101" pitchFamily="49" charset="-122"/>
            </a:endParaRPr>
          </a:p>
        </p:txBody>
      </p:sp>
      <p:grpSp>
        <p:nvGrpSpPr>
          <p:cNvPr id="25" name="组合 24"/>
          <p:cNvGrpSpPr/>
          <p:nvPr/>
        </p:nvGrpSpPr>
        <p:grpSpPr>
          <a:xfrm>
            <a:off x="1547495" y="1556385"/>
            <a:ext cx="6713855" cy="3001010"/>
            <a:chOff x="1955" y="2338"/>
            <a:chExt cx="10573" cy="4726"/>
          </a:xfrm>
        </p:grpSpPr>
        <p:sp>
          <p:nvSpPr>
            <p:cNvPr id="4" name="圆角矩形 3"/>
            <p:cNvSpPr/>
            <p:nvPr/>
          </p:nvSpPr>
          <p:spPr>
            <a:xfrm>
              <a:off x="10548"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548" y="4152"/>
              <a:ext cx="1981" cy="725"/>
            </a:xfrm>
            <a:prstGeom prst="rect">
              <a:avLst/>
            </a:prstGeom>
            <a:noFill/>
          </p:spPr>
          <p:txBody>
            <a:bodyPr wrap="square" rtlCol="0">
              <a:spAutoFit/>
            </a:bodyPr>
            <a:p>
              <a:pPr algn="ctr"/>
              <a:r>
                <a:rPr lang="zh-CN" altLang="en-US" sz="1200"/>
                <a:t>输</a:t>
              </a:r>
              <a:r>
                <a:rPr lang="zh-CN" altLang="en-US" sz="1200"/>
                <a:t>出设备</a:t>
              </a:r>
              <a:endParaRPr lang="zh-CN" altLang="en-US" sz="1200"/>
            </a:p>
            <a:p>
              <a:pPr algn="ctr"/>
              <a:r>
                <a:rPr lang="en-US" altLang="zh-CN" sz="1200">
                  <a:latin typeface="Times New Roman" panose="02020603050405020304" charset="0"/>
                  <a:cs typeface="Times New Roman" panose="02020603050405020304" charset="0"/>
                </a:rPr>
                <a:t>Output Decice</a:t>
              </a:r>
              <a:endParaRPr lang="en-US" altLang="zh-CN" sz="1200">
                <a:latin typeface="Times New Roman" panose="02020603050405020304" charset="0"/>
                <a:cs typeface="Times New Roman" panose="02020603050405020304" charset="0"/>
              </a:endParaRPr>
            </a:p>
          </p:txBody>
        </p:sp>
        <p:sp>
          <p:nvSpPr>
            <p:cNvPr id="9" name="圆角矩形 8"/>
            <p:cNvSpPr/>
            <p:nvPr/>
          </p:nvSpPr>
          <p:spPr>
            <a:xfrm>
              <a:off x="5117" y="2338"/>
              <a:ext cx="4165" cy="4727"/>
            </a:xfrm>
            <a:prstGeom prst="roundRect">
              <a:avLst/>
            </a:prstGeom>
            <a:solidFill>
              <a:srgbClr val="67AB9E"/>
            </a:solid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矩形 9"/>
            <p:cNvSpPr/>
            <p:nvPr/>
          </p:nvSpPr>
          <p:spPr>
            <a:xfrm>
              <a:off x="5590" y="2678"/>
              <a:ext cx="3304" cy="2302"/>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5612" y="2792"/>
              <a:ext cx="3121" cy="725"/>
            </a:xfrm>
            <a:prstGeom prst="rect">
              <a:avLst/>
            </a:prstGeom>
            <a:noFill/>
          </p:spPr>
          <p:txBody>
            <a:bodyPr wrap="square" rtlCol="0">
              <a:spAutoFit/>
            </a:bodyPr>
            <a:p>
              <a:pPr algn="ctr"/>
              <a:r>
                <a:rPr lang="zh-CN" altLang="en-US" sz="1200"/>
                <a:t>中央处理器</a:t>
              </a:r>
              <a:endParaRPr lang="zh-CN" altLang="en-US" sz="1200"/>
            </a:p>
            <a:p>
              <a:pPr algn="ctr"/>
              <a:r>
                <a:rPr lang="en-US" altLang="zh-CN" sz="1200">
                  <a:latin typeface="Times New Roman" panose="02020603050405020304" charset="0"/>
                  <a:cs typeface="Times New Roman" panose="02020603050405020304" charset="0"/>
                </a:rPr>
                <a:t>Central Processing Unit</a:t>
              </a:r>
              <a:endParaRPr lang="en-US" altLang="zh-CN" sz="1200">
                <a:latin typeface="Times New Roman" panose="02020603050405020304" charset="0"/>
                <a:cs typeface="Times New Roman" panose="02020603050405020304" charset="0"/>
              </a:endParaRPr>
            </a:p>
          </p:txBody>
        </p:sp>
        <p:sp>
          <p:nvSpPr>
            <p:cNvPr id="12" name="矩形 11"/>
            <p:cNvSpPr/>
            <p:nvPr/>
          </p:nvSpPr>
          <p:spPr>
            <a:xfrm>
              <a:off x="6082" y="3407"/>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264" y="3407"/>
              <a:ext cx="1956" cy="735"/>
            </a:xfrm>
            <a:prstGeom prst="rect">
              <a:avLst/>
            </a:prstGeom>
            <a:noFill/>
          </p:spPr>
          <p:txBody>
            <a:bodyPr wrap="square" rtlCol="0">
              <a:noAutofit/>
            </a:bodyPr>
            <a:p>
              <a:pPr algn="ctr"/>
              <a:r>
                <a:rPr lang="zh-CN" altLang="en-US" sz="1200"/>
                <a:t>控制器</a:t>
              </a:r>
              <a:endParaRPr lang="zh-CN" altLang="en-US" sz="1200"/>
            </a:p>
            <a:p>
              <a:pPr algn="ctr"/>
              <a:r>
                <a:rPr lang="en-US" altLang="zh-CN" sz="1200">
                  <a:latin typeface="Times New Roman" panose="02020603050405020304" charset="0"/>
                  <a:cs typeface="Times New Roman" panose="02020603050405020304" charset="0"/>
                </a:rPr>
                <a:t>C</a:t>
              </a:r>
              <a:r>
                <a:rPr lang="en-US" altLang="zh-CN" sz="1200">
                  <a:latin typeface="Times New Roman" panose="02020603050405020304" charset="0"/>
                  <a:cs typeface="Times New Roman" panose="02020603050405020304" charset="0"/>
                </a:rPr>
                <a:t>ontrol Unit</a:t>
              </a:r>
              <a:endParaRPr lang="en-US" altLang="zh-CN" sz="1200">
                <a:latin typeface="Times New Roman" panose="02020603050405020304" charset="0"/>
                <a:cs typeface="Times New Roman" panose="02020603050405020304" charset="0"/>
              </a:endParaRPr>
            </a:p>
          </p:txBody>
        </p:sp>
        <p:sp>
          <p:nvSpPr>
            <p:cNvPr id="15" name="矩形 14"/>
            <p:cNvSpPr/>
            <p:nvPr/>
          </p:nvSpPr>
          <p:spPr>
            <a:xfrm>
              <a:off x="6082" y="4266"/>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590" y="4255"/>
              <a:ext cx="3121" cy="725"/>
            </a:xfrm>
            <a:prstGeom prst="rect">
              <a:avLst/>
            </a:prstGeom>
            <a:noFill/>
          </p:spPr>
          <p:txBody>
            <a:bodyPr wrap="square" rtlCol="0">
              <a:spAutoFit/>
            </a:bodyPr>
            <a:p>
              <a:pPr algn="ctr"/>
              <a:r>
                <a:rPr lang="zh-CN" altLang="en-US" sz="1200"/>
                <a:t>运算器</a:t>
              </a:r>
              <a:endParaRPr lang="zh-CN" altLang="en-US" sz="1200"/>
            </a:p>
            <a:p>
              <a:pPr algn="ctr"/>
              <a:r>
                <a:rPr lang="en-US" altLang="zh-CN" sz="1200">
                  <a:latin typeface="Times New Roman" panose="02020603050405020304" charset="0"/>
                  <a:cs typeface="Times New Roman" panose="02020603050405020304" charset="0"/>
                </a:rPr>
                <a:t>Arithmetic/logic Unit</a:t>
              </a:r>
              <a:endParaRPr lang="en-US" altLang="zh-CN" sz="1200">
                <a:latin typeface="Times New Roman" panose="02020603050405020304" charset="0"/>
                <a:cs typeface="Times New Roman" panose="02020603050405020304" charset="0"/>
              </a:endParaRPr>
            </a:p>
          </p:txBody>
        </p:sp>
        <p:sp>
          <p:nvSpPr>
            <p:cNvPr id="16" name="矩形 15"/>
            <p:cNvSpPr/>
            <p:nvPr/>
          </p:nvSpPr>
          <p:spPr>
            <a:xfrm>
              <a:off x="5963" y="5626"/>
              <a:ext cx="2420" cy="1385"/>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5623" y="5780"/>
              <a:ext cx="3121" cy="725"/>
            </a:xfrm>
            <a:prstGeom prst="rect">
              <a:avLst/>
            </a:prstGeom>
            <a:noFill/>
          </p:spPr>
          <p:txBody>
            <a:bodyPr wrap="square" rtlCol="0">
              <a:spAutoFit/>
            </a:bodyPr>
            <a:p>
              <a:pPr algn="ctr"/>
              <a:r>
                <a:rPr lang="zh-CN" altLang="en-US" sz="1200"/>
                <a:t>存储器</a:t>
              </a:r>
              <a:endParaRPr lang="zh-CN" altLang="en-US" sz="1200"/>
            </a:p>
            <a:p>
              <a:pPr algn="ctr"/>
              <a:r>
                <a:rPr lang="en-US" altLang="zh-CN" sz="1200">
                  <a:latin typeface="Times New Roman" panose="02020603050405020304" charset="0"/>
                  <a:cs typeface="Times New Roman" panose="02020603050405020304" charset="0"/>
                </a:rPr>
                <a:t>Memory Unit</a:t>
              </a:r>
              <a:endParaRPr lang="en-US" altLang="zh-CN" sz="1200">
                <a:latin typeface="Times New Roman" panose="02020603050405020304" charset="0"/>
                <a:cs typeface="Times New Roman" panose="02020603050405020304" charset="0"/>
              </a:endParaRPr>
            </a:p>
          </p:txBody>
        </p:sp>
        <p:sp>
          <p:nvSpPr>
            <p:cNvPr id="18" name="圆角矩形 17"/>
            <p:cNvSpPr/>
            <p:nvPr/>
          </p:nvSpPr>
          <p:spPr>
            <a:xfrm>
              <a:off x="2070"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955" y="4278"/>
              <a:ext cx="1981" cy="725"/>
            </a:xfrm>
            <a:prstGeom prst="rect">
              <a:avLst/>
            </a:prstGeom>
            <a:noFill/>
          </p:spPr>
          <p:txBody>
            <a:bodyPr wrap="square" rtlCol="0">
              <a:spAutoFit/>
            </a:bodyPr>
            <a:p>
              <a:pPr algn="ctr"/>
              <a:r>
                <a:rPr lang="zh-CN" altLang="en-US" sz="1200"/>
                <a:t>输入设备</a:t>
              </a:r>
              <a:endParaRPr lang="zh-CN" altLang="en-US" sz="1200"/>
            </a:p>
            <a:p>
              <a:pPr algn="ctr"/>
              <a:r>
                <a:rPr lang="en-US" altLang="zh-CN" sz="1200">
                  <a:latin typeface="Times New Roman" panose="02020603050405020304" charset="0"/>
                  <a:cs typeface="Times New Roman" panose="02020603050405020304" charset="0"/>
                </a:rPr>
                <a:t>Input Decice</a:t>
              </a:r>
              <a:endParaRPr lang="en-US" altLang="zh-CN" sz="1200">
                <a:latin typeface="Times New Roman" panose="02020603050405020304" charset="0"/>
                <a:cs typeface="Times New Roman" panose="02020603050405020304" charset="0"/>
              </a:endParaRPr>
            </a:p>
          </p:txBody>
        </p:sp>
        <p:sp>
          <p:nvSpPr>
            <p:cNvPr id="20" name="右箭头 19"/>
            <p:cNvSpPr/>
            <p:nvPr/>
          </p:nvSpPr>
          <p:spPr>
            <a:xfrm>
              <a:off x="3840" y="4493"/>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右箭头 20"/>
            <p:cNvSpPr/>
            <p:nvPr/>
          </p:nvSpPr>
          <p:spPr>
            <a:xfrm>
              <a:off x="9276" y="4510"/>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右箭头 21"/>
            <p:cNvSpPr/>
            <p:nvPr/>
          </p:nvSpPr>
          <p:spPr>
            <a:xfrm rot="5400000">
              <a:off x="6398" y="5191"/>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rot="16200000">
              <a:off x="7487" y="5184"/>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26" name="文本框 25"/>
          <p:cNvSpPr txBox="1"/>
          <p:nvPr/>
        </p:nvSpPr>
        <p:spPr>
          <a:xfrm>
            <a:off x="611505" y="4933950"/>
            <a:ext cx="8294370" cy="1271270"/>
          </a:xfrm>
          <a:prstGeom prst="rect">
            <a:avLst/>
          </a:prstGeom>
          <a:noFill/>
        </p:spPr>
        <p:txBody>
          <a:bodyPr wrap="square" rtlCol="0">
            <a:noAutofit/>
          </a:bodyPr>
          <a:p>
            <a:pPr algn="ctr"/>
            <a:r>
              <a:rPr lang="zh-CN" altLang="en-US"/>
              <a:t>当前的计算机的体系结构：</a:t>
            </a:r>
            <a:r>
              <a:rPr lang="zh-CN" altLang="en-US">
                <a:solidFill>
                  <a:srgbClr val="FF0000"/>
                </a:solidFill>
              </a:rPr>
              <a:t>冯</a:t>
            </a:r>
            <a:r>
              <a:rPr lang="en-US" altLang="zh-CN">
                <a:solidFill>
                  <a:srgbClr val="FF0000"/>
                </a:solidFill>
              </a:rPr>
              <a:t>·</a:t>
            </a:r>
            <a:r>
              <a:rPr lang="zh-CN" altLang="en-US">
                <a:solidFill>
                  <a:srgbClr val="FF0000"/>
                </a:solidFill>
              </a:rPr>
              <a:t>诺依曼</a:t>
            </a:r>
            <a:r>
              <a:rPr lang="zh-CN" altLang="en-US"/>
              <a:t>体系，计算机的五大组成：</a:t>
            </a:r>
            <a:r>
              <a:rPr lang="zh-CN" altLang="en-US">
                <a:solidFill>
                  <a:srgbClr val="FF0000"/>
                </a:solidFill>
              </a:rPr>
              <a:t>输入设备、输出设备、控制器、运算器、存储器</a:t>
            </a:r>
            <a:r>
              <a:rPr lang="zh-CN" altLang="en-US"/>
              <a:t>。五大部件通过总线连接，可以将输入的数据通过核心的运算器进行运算。计算机发展先是电子管作为主要元器件，再是晶体管，然后是集成</a:t>
            </a:r>
            <a:r>
              <a:rPr lang="zh-CN" altLang="en-US"/>
              <a:t>电路。</a:t>
            </a:r>
            <a:endParaRPr lang="zh-CN" altLang="en-US"/>
          </a:p>
        </p:txBody>
      </p:sp>
      <p:sp>
        <p:nvSpPr>
          <p:cNvPr id="3075" name="Text Box 3"/>
          <p:cNvSpPr txBox="1">
            <a:spLocks noChangeArrowheads="1"/>
          </p:cNvSpPr>
          <p:nvPr/>
        </p:nvSpPr>
        <p:spPr bwMode="auto">
          <a:xfrm>
            <a:off x="2195640" y="115894"/>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sym typeface="+mn-ea"/>
              </a:rPr>
              <a:t>“力”从何而来</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755650" y="2061210"/>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755650" y="1499235"/>
            <a:ext cx="4572000" cy="460375"/>
          </a:xfrm>
          <a:prstGeom prst="rect">
            <a:avLst/>
          </a:prstGeom>
          <a:noFill/>
        </p:spPr>
        <p:txBody>
          <a:bodyPr wrap="square" rtlCol="0" anchor="t">
            <a:spAutoFit/>
          </a:bodyPr>
          <a:p>
            <a:r>
              <a:rPr lang="zh-CN" altLang="en-US" sz="2400" dirty="0" smtClean="0">
                <a:solidFill>
                  <a:srgbClr val="080808"/>
                </a:solidFill>
                <a:uFillTx/>
                <a:latin typeface="Times New Roman" panose="02020603050405020304" charset="0"/>
                <a:sym typeface="+mn-ea"/>
              </a:rPr>
              <a:t>模式串</a:t>
            </a:r>
            <a:r>
              <a:rPr lang="en-US" altLang="zh-CN" sz="2400" dirty="0" smtClean="0">
                <a:solidFill>
                  <a:srgbClr val="080808"/>
                </a:solidFill>
                <a:uFillTx/>
                <a:latin typeface="Times New Roman" panose="02020603050405020304" charset="0"/>
                <a:sym typeface="+mn-ea"/>
              </a:rPr>
              <a:t>T</a:t>
            </a:r>
            <a:endParaRPr lang="en-US" altLang="zh-CN" sz="2400" dirty="0" smtClean="0">
              <a:solidFill>
                <a:srgbClr val="080808"/>
              </a:solidFill>
              <a:uFillTx/>
              <a:latin typeface="Times New Roman" panose="02020603050405020304" charset="0"/>
              <a:sym typeface="+mn-ea"/>
            </a:endParaRPr>
          </a:p>
        </p:txBody>
      </p:sp>
      <p:sp>
        <p:nvSpPr>
          <p:cNvPr id="7" name="文本框 6"/>
          <p:cNvSpPr txBox="1"/>
          <p:nvPr/>
        </p:nvSpPr>
        <p:spPr>
          <a:xfrm>
            <a:off x="683895" y="2924810"/>
            <a:ext cx="7792720" cy="528320"/>
          </a:xfrm>
          <a:prstGeom prst="rect">
            <a:avLst/>
          </a:prstGeom>
          <a:noFill/>
        </p:spPr>
        <p:txBody>
          <a:bodyPr wrap="square" rtlCol="0" anchor="t">
            <a:noAutofit/>
          </a:bodyPr>
          <a:p>
            <a:pPr>
              <a:spcBef>
                <a:spcPct val="50000"/>
              </a:spcBef>
              <a:buSzTx/>
              <a:buFontTx/>
              <a:buNone/>
            </a:pPr>
            <a:r>
              <a:rPr lang="zh-CN" altLang="en-US" sz="1800" dirty="0" smtClean="0">
                <a:solidFill>
                  <a:srgbClr val="080808"/>
                </a:solidFill>
                <a:uFillTx/>
                <a:latin typeface="Times New Roman" panose="02020603050405020304" charset="0"/>
                <a:sym typeface="+mn-ea"/>
              </a:rPr>
              <a:t>那么什么是</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数组呢？</a:t>
            </a:r>
            <a:r>
              <a:rPr lang="en-US" altLang="zh-CN" sz="1800" dirty="0" smtClean="0">
                <a:solidFill>
                  <a:srgbClr val="080808"/>
                </a:solidFill>
                <a:uFillTx/>
                <a:latin typeface="Times New Roman" panose="02020603050405020304" charset="0"/>
                <a:sym typeface="+mn-ea"/>
              </a:rPr>
              <a:t>next</a:t>
            </a:r>
            <a:r>
              <a:rPr lang="zh-CN" altLang="en-US" sz="1800" dirty="0" smtClean="0">
                <a:solidFill>
                  <a:srgbClr val="080808"/>
                </a:solidFill>
                <a:uFillTx/>
                <a:latin typeface="Times New Roman" panose="02020603050405020304" charset="0"/>
                <a:sym typeface="+mn-ea"/>
              </a:rPr>
              <a:t>数组就是记录模式串</a:t>
            </a:r>
            <a:r>
              <a:rPr lang="zh-CN" altLang="en-US" sz="1800" dirty="0" smtClean="0">
                <a:solidFill>
                  <a:srgbClr val="080808"/>
                </a:solidFill>
                <a:uFillTx/>
                <a:latin typeface="Times New Roman" panose="02020603050405020304" charset="0"/>
                <a:sym typeface="+mn-ea"/>
              </a:rPr>
              <a:t>子串最长相同前后缀。</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1"/>
            </p:custDataLst>
          </p:nvPr>
        </p:nvGraphicFramePr>
        <p:xfrm>
          <a:off x="755650" y="3429000"/>
          <a:ext cx="7505065" cy="2915285"/>
        </p:xfrm>
        <a:graphic>
          <a:graphicData uri="http://schemas.openxmlformats.org/drawingml/2006/table">
            <a:tbl>
              <a:tblPr firstRow="1" bandRow="1">
                <a:tableStyleId>{5C22544A-7EE6-4342-B048-85BDC9FD1C3A}</a:tableStyleId>
              </a:tblPr>
              <a:tblGrid>
                <a:gridCol w="1341120"/>
                <a:gridCol w="2306955"/>
                <a:gridCol w="2415540"/>
                <a:gridCol w="1441450"/>
              </a:tblGrid>
              <a:tr h="375920">
                <a:tc>
                  <a:txBody>
                    <a:bodyPr/>
                    <a:p>
                      <a:pPr>
                        <a:buNone/>
                      </a:pPr>
                      <a:r>
                        <a:rPr lang="zh-CN" altLang="en-US">
                          <a:solidFill>
                            <a:schemeClr val="accent3"/>
                          </a:solidFill>
                          <a:uFillTx/>
                          <a:ea typeface="宋体" panose="02010600030101010101" pitchFamily="2" charset="-122"/>
                        </a:rPr>
                        <a:t>字串</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前缀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后缀</a:t>
                      </a:r>
                      <a:endParaRPr lang="zh-CN" altLang="en-US">
                        <a:solidFill>
                          <a:schemeClr val="accent3"/>
                        </a:solidFill>
                        <a:uFillTx/>
                        <a:ea typeface="宋体" panose="02010600030101010101" pitchFamily="2" charset="-122"/>
                      </a:endParaRPr>
                    </a:p>
                  </a:txBody>
                  <a:tcPr/>
                </a:tc>
                <a:tc>
                  <a:txBody>
                    <a:bodyPr/>
                    <a:p>
                      <a:pPr>
                        <a:buNone/>
                      </a:pPr>
                      <a:r>
                        <a:rPr lang="zh-CN" altLang="en-US">
                          <a:solidFill>
                            <a:schemeClr val="accent3"/>
                          </a:solidFill>
                          <a:uFillTx/>
                          <a:ea typeface="宋体" panose="02010600030101010101" pitchFamily="2" charset="-122"/>
                        </a:rPr>
                        <a:t>最长公共长度</a:t>
                      </a:r>
                      <a:endParaRPr lang="zh-CN" altLang="en-US">
                        <a:solidFill>
                          <a:schemeClr val="accent3"/>
                        </a:solidFill>
                        <a:uFillTx/>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zh-CN" altLang="en-US">
                          <a:latin typeface="Times New Roman" panose="02020603050405020304" charset="0"/>
                          <a:ea typeface="宋体" panose="02010600030101010101" pitchFamily="2" charset="-122"/>
                        </a:rPr>
                        <a:t>空</a:t>
                      </a:r>
                      <a:endParaRPr lang="zh-CN" altLang="en-US">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C,BC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r h="376555">
                <a:tc>
                  <a:txBody>
                    <a:bodyPr/>
                    <a:p>
                      <a:pPr>
                        <a:buNone/>
                      </a:pPr>
                      <a:r>
                        <a:rPr lang="en-US" altLang="zh-CN">
                          <a:solidFill>
                            <a:schemeClr val="accent4"/>
                          </a:solidFill>
                          <a:uFillTx/>
                          <a:latin typeface="Times New Roman" panose="02020603050405020304" charset="0"/>
                          <a:ea typeface="宋体" panose="02010600030101010101" pitchFamily="2" charset="-122"/>
                        </a:rPr>
                        <a:t>ABCA</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,AB,ABC</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solidFill>
                            <a:srgbClr val="FF0000"/>
                          </a:solidFill>
                          <a:latin typeface="Times New Roman" panose="02020603050405020304" charset="0"/>
                          <a:ea typeface="宋体" panose="02010600030101010101" pitchFamily="2" charset="-122"/>
                        </a:rPr>
                        <a:t>A</a:t>
                      </a:r>
                      <a:r>
                        <a:rPr lang="en-US" altLang="zh-CN">
                          <a:latin typeface="Times New Roman" panose="02020603050405020304" charset="0"/>
                          <a:ea typeface="宋体" panose="02010600030101010101" pitchFamily="2" charset="-122"/>
                        </a:rPr>
                        <a:t>,CA,BCA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1</a:t>
                      </a:r>
                      <a:endParaRPr lang="en-US" altLang="zh-CN">
                        <a:latin typeface="Times New Roman" panose="02020603050405020304" charset="0"/>
                        <a:ea typeface="宋体" panose="02010600030101010101" pitchFamily="2" charset="-122"/>
                      </a:endParaRPr>
                    </a:p>
                  </a:txBody>
                  <a:tcPr/>
                </a:tc>
              </a:tr>
              <a:tr h="394335">
                <a:tc>
                  <a:txBody>
                    <a:bodyPr/>
                    <a:p>
                      <a:pPr>
                        <a:buNone/>
                      </a:pPr>
                      <a:r>
                        <a:rPr lang="en-US" altLang="zh-CN">
                          <a:solidFill>
                            <a:schemeClr val="accent4"/>
                          </a:solidFill>
                          <a:uFillTx/>
                          <a:latin typeface="Times New Roman" panose="02020603050405020304" charset="0"/>
                          <a:ea typeface="宋体" panose="02010600030101010101" pitchFamily="2" charset="-122"/>
                        </a:rPr>
                        <a:t>ABCAB</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A,</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,ABC,ABCA</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B,</a:t>
                      </a:r>
                      <a:r>
                        <a:rPr lang="en-US" altLang="zh-CN">
                          <a:solidFill>
                            <a:srgbClr val="FF0000"/>
                          </a:solidFill>
                          <a:latin typeface="Times New Roman" panose="02020603050405020304" charset="0"/>
                          <a:ea typeface="宋体" panose="02010600030101010101" pitchFamily="2" charset="-122"/>
                        </a:rPr>
                        <a:t>AB</a:t>
                      </a:r>
                      <a:r>
                        <a:rPr lang="en-US" altLang="zh-CN">
                          <a:latin typeface="Times New Roman" panose="02020603050405020304" charset="0"/>
                          <a:ea typeface="宋体" panose="02010600030101010101" pitchFamily="2" charset="-122"/>
                        </a:rPr>
                        <a:t>,CAB,BCAB</a:t>
                      </a:r>
                      <a:endParaRPr lang="en-US" altLang="zh-CN">
                        <a:latin typeface="Times New Roman" panose="02020603050405020304" charset="0"/>
                        <a:ea typeface="宋体" panose="02010600030101010101" pitchFamily="2" charset="-122"/>
                      </a:endParaRPr>
                    </a:p>
                  </a:txBody>
                  <a:tcPr/>
                </a:tc>
                <a:tc>
                  <a:txBody>
                    <a:bodyPr/>
                    <a:p>
                      <a:pPr>
                        <a:buNone/>
                      </a:pPr>
                      <a:r>
                        <a:rPr lang="en-US" altLang="zh-CN">
                          <a:latin typeface="Times New Roman" panose="02020603050405020304" charset="0"/>
                          <a:ea typeface="宋体" panose="02010600030101010101" pitchFamily="2" charset="-122"/>
                        </a:rPr>
                        <a:t>2</a:t>
                      </a:r>
                      <a:endParaRPr lang="en-US" altLang="zh-CN">
                        <a:latin typeface="Times New Roman" panose="02020603050405020304" charset="0"/>
                        <a:ea typeface="宋体" panose="02010600030101010101" pitchFamily="2" charset="-122"/>
                      </a:endParaRPr>
                    </a:p>
                  </a:txBody>
                  <a:tcPr/>
                </a:tc>
              </a:tr>
              <a:tr h="375920">
                <a:tc>
                  <a:txBody>
                    <a:bodyPr/>
                    <a:p>
                      <a:pPr>
                        <a:buNone/>
                      </a:pPr>
                      <a:r>
                        <a:rPr lang="en-US" altLang="zh-CN">
                          <a:solidFill>
                            <a:schemeClr val="accent4"/>
                          </a:solidFill>
                          <a:uFillTx/>
                          <a:latin typeface="Times New Roman" panose="02020603050405020304" charset="0"/>
                          <a:ea typeface="宋体" panose="02010600030101010101" pitchFamily="2" charset="-122"/>
                        </a:rPr>
                        <a:t>ABCABD</a:t>
                      </a:r>
                      <a:endParaRPr lang="en-US" altLang="zh-CN">
                        <a:solidFill>
                          <a:schemeClr val="accent4"/>
                        </a:solidFill>
                        <a:uFillTx/>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rPr>
                        <a:t>A,AB,ABC,ABCA,ABCAB</a:t>
                      </a:r>
                      <a:endParaRPr lang="en-US" altLang="zh-CN" sz="1400">
                        <a:latin typeface="Times New Roman" panose="02020603050405020304" charset="0"/>
                        <a:ea typeface="宋体" panose="02010600030101010101" pitchFamily="2" charset="-122"/>
                      </a:endParaRPr>
                    </a:p>
                  </a:txBody>
                  <a:tcPr/>
                </a:tc>
                <a:tc>
                  <a:txBody>
                    <a:bodyPr/>
                    <a:p>
                      <a:pPr>
                        <a:buNone/>
                      </a:pPr>
                      <a:r>
                        <a:rPr lang="en-US" altLang="zh-CN" sz="1400">
                          <a:latin typeface="Times New Roman" panose="02020603050405020304" charset="0"/>
                          <a:ea typeface="宋体" panose="02010600030101010101" pitchFamily="2" charset="-122"/>
                          <a:sym typeface="+mn-ea"/>
                        </a:rPr>
                        <a:t>D,BD,ABD,CABD,BCABD</a:t>
                      </a:r>
                      <a:endParaRPr lang="en-US" altLang="zh-CN" sz="1400">
                        <a:latin typeface="Times New Roman" panose="02020603050405020304" charset="0"/>
                        <a:ea typeface="宋体" panose="02010600030101010101" pitchFamily="2" charset="-122"/>
                        <a:sym typeface="+mn-ea"/>
                      </a:endParaRPr>
                    </a:p>
                  </a:txBody>
                  <a:tcPr/>
                </a:tc>
                <a:tc>
                  <a:txBody>
                    <a:bodyPr/>
                    <a:p>
                      <a:pPr>
                        <a:buNone/>
                      </a:pPr>
                      <a:r>
                        <a:rPr lang="en-US" altLang="zh-CN">
                          <a:latin typeface="Times New Roman" panose="02020603050405020304" charset="0"/>
                          <a:ea typeface="宋体" panose="02010600030101010101" pitchFamily="2" charset="-122"/>
                        </a:rPr>
                        <a:t>0</a:t>
                      </a:r>
                      <a:endParaRPr lang="en-US" altLang="zh-CN">
                        <a:latin typeface="Times New Roman" panose="02020603050405020304" charset="0"/>
                        <a:ea typeface="宋体" panose="02010600030101010101" pitchFamily="2" charset="-122"/>
                      </a:endParaRPr>
                    </a:p>
                  </a:txBody>
                  <a:tcPr/>
                </a:tc>
              </a:tr>
            </a:tbl>
          </a:graphicData>
        </a:graphic>
      </p:graphicFrame>
      <p:sp>
        <p:nvSpPr>
          <p:cNvPr id="2" name="云形标注 1"/>
          <p:cNvSpPr/>
          <p:nvPr/>
        </p:nvSpPr>
        <p:spPr>
          <a:xfrm>
            <a:off x="6012180" y="1412875"/>
            <a:ext cx="2087880" cy="1368425"/>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6308725" y="1642110"/>
            <a:ext cx="1495425" cy="734060"/>
          </a:xfrm>
          <a:prstGeom prst="rect">
            <a:avLst/>
          </a:prstGeom>
          <a:noFill/>
        </p:spPr>
        <p:txBody>
          <a:bodyPr wrap="square" rtlCol="0">
            <a:noAutofit/>
          </a:bodyPr>
          <a:p>
            <a:pPr algn="ctr"/>
            <a:r>
              <a:rPr lang="zh-CN" altLang="en-US">
                <a:solidFill>
                  <a:srgbClr val="FF0000"/>
                </a:solidFill>
              </a:rPr>
              <a:t>前缀就是从首字符开始的子串！</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nvGraphicFramePr>
        <p:xfrm>
          <a:off x="1217930" y="4181475"/>
          <a:ext cx="2918460" cy="752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6" name="文本框 5"/>
          <p:cNvSpPr txBox="1"/>
          <p:nvPr/>
        </p:nvSpPr>
        <p:spPr>
          <a:xfrm>
            <a:off x="650875" y="1557020"/>
            <a:ext cx="7609840" cy="401955"/>
          </a:xfrm>
          <a:prstGeom prst="rect">
            <a:avLst/>
          </a:prstGeom>
          <a:noFill/>
        </p:spPr>
        <p:txBody>
          <a:bodyPr wrap="square" rtlCol="0" anchor="t">
            <a:noAutofit/>
          </a:bodyPr>
          <a:p>
            <a:r>
              <a:rPr lang="zh-CN" altLang="en-US" sz="1800" dirty="0" smtClean="0">
                <a:solidFill>
                  <a:srgbClr val="080808"/>
                </a:solidFill>
                <a:uFillTx/>
                <a:latin typeface="Times New Roman" panose="02020603050405020304" charset="0"/>
                <a:sym typeface="+mn-ea"/>
              </a:rPr>
              <a:t>那么KMP算法如何利用next数组实现模式串匹配？</a:t>
            </a:r>
            <a:endParaRPr lang="zh-CN" altLang="en-US" sz="1800" dirty="0" smtClean="0">
              <a:solidFill>
                <a:srgbClr val="080808"/>
              </a:solidFill>
              <a:uFillTx/>
              <a:latin typeface="Times New Roman" panose="02020603050405020304" charset="0"/>
              <a:sym typeface="+mn-ea"/>
            </a:endParaRPr>
          </a:p>
        </p:txBody>
      </p:sp>
      <p:graphicFrame>
        <p:nvGraphicFramePr>
          <p:cNvPr id="8" name="表格 7"/>
          <p:cNvGraphicFramePr/>
          <p:nvPr/>
        </p:nvGraphicFramePr>
        <p:xfrm>
          <a:off x="1208405" y="2881630"/>
          <a:ext cx="4377690" cy="762000"/>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gridCol w="486410"/>
                <a:gridCol w="486410"/>
                <a:gridCol w="486410"/>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37465" y="288163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nvGraphicFramePr>
        <p:xfrm>
          <a:off x="1217930" y="5060950"/>
          <a:ext cx="2918460" cy="371475"/>
        </p:xfrm>
        <a:graphic>
          <a:graphicData uri="http://schemas.openxmlformats.org/drawingml/2006/table">
            <a:tbl>
              <a:tblPr firstRow="1" bandRow="1">
                <a:tableStyleId>{5C22544A-7EE6-4342-B048-85BDC9FD1C3A}</a:tableStyleId>
              </a:tblPr>
              <a:tblGrid>
                <a:gridCol w="486410"/>
                <a:gridCol w="486410"/>
                <a:gridCol w="486410"/>
                <a:gridCol w="486410"/>
                <a:gridCol w="486410"/>
                <a:gridCol w="486410"/>
              </a:tblGrid>
              <a:tr h="371475">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5560" y="508508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810" y="417258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4" name="文本框 13"/>
          <p:cNvSpPr txBox="1"/>
          <p:nvPr/>
        </p:nvSpPr>
        <p:spPr>
          <a:xfrm>
            <a:off x="755650" y="1975485"/>
            <a:ext cx="8268970" cy="906145"/>
          </a:xfrm>
          <a:prstGeom prst="rect">
            <a:avLst/>
          </a:prstGeom>
          <a:noFill/>
        </p:spPr>
        <p:txBody>
          <a:bodyPr wrap="square" rtlCol="0">
            <a:noAutofit/>
          </a:bodyPr>
          <a:p>
            <a:r>
              <a:rPr lang="zh-CN" altLang="en-US">
                <a:solidFill>
                  <a:schemeClr val="tx1"/>
                </a:solidFill>
                <a:uFillTx/>
                <a:latin typeface="Times New Roman" panose="02020603050405020304" charset="0"/>
              </a:rPr>
              <a:t>算法思想：定义两个指针</a:t>
            </a:r>
            <a:r>
              <a:rPr lang="en-US" altLang="zh-CN">
                <a:solidFill>
                  <a:schemeClr val="tx1"/>
                </a:solidFill>
                <a:uFillTx/>
                <a:latin typeface="Times New Roman" panose="02020603050405020304" charset="0"/>
                <a:cs typeface="Times New Roman" panose="02020603050405020304" charset="0"/>
              </a:rPr>
              <a:t>i</a:t>
            </a:r>
            <a:r>
              <a:rPr lang="zh-CN" altLang="en-US">
                <a:solidFill>
                  <a:schemeClr val="tx1"/>
                </a:solidFill>
                <a:uFillTx/>
                <a:latin typeface="Times New Roman" panose="02020603050405020304" charset="0"/>
                <a:cs typeface="Times New Roman" panose="02020603050405020304" charset="0"/>
              </a:rPr>
              <a:t>，</a:t>
            </a:r>
            <a:r>
              <a:rPr lang="en-US" altLang="zh-CN">
                <a:solidFill>
                  <a:schemeClr val="tx1"/>
                </a:solidFill>
                <a:uFillTx/>
                <a:latin typeface="Times New Roman" panose="02020603050405020304" charset="0"/>
                <a:cs typeface="Times New Roman" panose="02020603050405020304" charset="0"/>
              </a:rPr>
              <a:t>j</a:t>
            </a:r>
            <a:r>
              <a:rPr lang="zh-CN" altLang="en-US">
                <a:solidFill>
                  <a:schemeClr val="tx1"/>
                </a:solidFill>
                <a:uFillTx/>
                <a:latin typeface="Times New Roman" panose="02020603050405020304" charset="0"/>
              </a:rPr>
              <a:t>分别指向主串和模式串，依次匹配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指向的字符，如果</a:t>
            </a:r>
            <a:r>
              <a:rPr lang="en-US" altLang="zh-CN">
                <a:solidFill>
                  <a:schemeClr val="tx1"/>
                </a:solidFill>
                <a:uFillTx/>
                <a:latin typeface="Times New Roman" panose="02020603050405020304" charset="0"/>
              </a:rPr>
              <a:t>S[i]!=T[j],i</a:t>
            </a:r>
            <a:r>
              <a:rPr lang="zh-CN" altLang="en-US">
                <a:solidFill>
                  <a:schemeClr val="tx1"/>
                </a:solidFill>
                <a:uFillTx/>
                <a:latin typeface="Times New Roman" panose="02020603050405020304" charset="0"/>
              </a:rPr>
              <a:t>指针指向位置不变，</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指针返回到当前字符之前子串的</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数组位置。若循环结束</a:t>
            </a:r>
            <a:r>
              <a:rPr lang="en-US" altLang="zh-CN">
                <a:solidFill>
                  <a:schemeClr val="tx1"/>
                </a:solidFill>
                <a:uFillTx/>
                <a:latin typeface="Times New Roman" panose="02020603050405020304" charset="0"/>
              </a:rPr>
              <a:t>j==len(T)</a:t>
            </a:r>
            <a:r>
              <a:rPr lang="zh-CN" altLang="en-US">
                <a:solidFill>
                  <a:schemeClr val="tx1"/>
                </a:solidFill>
                <a:uFillTx/>
                <a:latin typeface="Times New Roman" panose="02020603050405020304" charset="0"/>
              </a:rPr>
              <a:t>则说明匹配成功，若</a:t>
            </a:r>
            <a:r>
              <a:rPr lang="en-US" altLang="zh-CN">
                <a:solidFill>
                  <a:schemeClr val="tx1"/>
                </a:solidFill>
                <a:uFillTx/>
                <a:latin typeface="Times New Roman" panose="02020603050405020304" charset="0"/>
              </a:rPr>
              <a:t>j&lt;len(T)</a:t>
            </a:r>
            <a:r>
              <a:rPr lang="zh-CN" altLang="en-US">
                <a:solidFill>
                  <a:schemeClr val="tx1"/>
                </a:solidFill>
                <a:uFillTx/>
                <a:latin typeface="Times New Roman" panose="02020603050405020304" charset="0"/>
              </a:rPr>
              <a:t>则匹配失败。</a:t>
            </a:r>
            <a:endParaRPr lang="zh-CN" altLang="en-US">
              <a:solidFill>
                <a:schemeClr val="tx1"/>
              </a:solidFill>
              <a:uFillTx/>
              <a:latin typeface="Times New Roman" panose="02020603050405020304" charset="0"/>
            </a:endParaRPr>
          </a:p>
        </p:txBody>
      </p:sp>
      <p:sp>
        <p:nvSpPr>
          <p:cNvPr id="15" name="文本框 14"/>
          <p:cNvSpPr txBox="1"/>
          <p:nvPr/>
        </p:nvSpPr>
        <p:spPr>
          <a:xfrm>
            <a:off x="1332230" y="3849370"/>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a:t>
            </a:r>
            <a:endParaRPr lang="en-US" altLang="zh-CN">
              <a:latin typeface="Times New Roman" panose="02020603050405020304" charset="0"/>
              <a:cs typeface="Times New Roman" panose="02020603050405020304" charset="0"/>
            </a:endParaRPr>
          </a:p>
        </p:txBody>
      </p:sp>
      <p:cxnSp>
        <p:nvCxnSpPr>
          <p:cNvPr id="16" name="直接箭头连接符 15"/>
          <p:cNvCxnSpPr/>
          <p:nvPr/>
        </p:nvCxnSpPr>
        <p:spPr>
          <a:xfrm flipV="1">
            <a:off x="1463040" y="364490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1332230" y="5733415"/>
            <a:ext cx="78295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a:t>
            </a:r>
            <a:endParaRPr lang="en-US" altLang="zh-CN">
              <a:latin typeface="Times New Roman" panose="02020603050405020304" charset="0"/>
              <a:cs typeface="Times New Roman" panose="02020603050405020304" charset="0"/>
            </a:endParaRPr>
          </a:p>
        </p:txBody>
      </p:sp>
      <p:cxnSp>
        <p:nvCxnSpPr>
          <p:cNvPr id="18" name="直接箭头连接符 17"/>
          <p:cNvCxnSpPr/>
          <p:nvPr/>
        </p:nvCxnSpPr>
        <p:spPr>
          <a:xfrm flipV="1">
            <a:off x="1463040" y="55289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200150" y="2110740"/>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8" name="表格 7"/>
          <p:cNvGraphicFramePr/>
          <p:nvPr>
            <p:custDataLst>
              <p:tags r:id="rId2"/>
            </p:custDataLst>
          </p:nvPr>
        </p:nvGraphicFramePr>
        <p:xfrm>
          <a:off x="1210945" y="943610"/>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9" name="文本框 8"/>
          <p:cNvSpPr txBox="1"/>
          <p:nvPr/>
        </p:nvSpPr>
        <p:spPr>
          <a:xfrm>
            <a:off x="161290" y="840105"/>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11" name="表格 10"/>
          <p:cNvGraphicFramePr/>
          <p:nvPr>
            <p:custDataLst>
              <p:tags r:id="rId3"/>
            </p:custDataLst>
          </p:nvPr>
        </p:nvGraphicFramePr>
        <p:xfrm>
          <a:off x="1215390" y="3044825"/>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159385" y="304355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127635" y="213106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15" name="文本框 14"/>
          <p:cNvSpPr txBox="1"/>
          <p:nvPr/>
        </p:nvSpPr>
        <p:spPr>
          <a:xfrm>
            <a:off x="3222625" y="175069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6" name="直接箭头连接符 15"/>
          <p:cNvCxnSpPr/>
          <p:nvPr/>
        </p:nvCxnSpPr>
        <p:spPr>
          <a:xfrm flipV="1">
            <a:off x="3334385" y="154622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7" name="文本框 16"/>
          <p:cNvSpPr txBox="1"/>
          <p:nvPr/>
        </p:nvSpPr>
        <p:spPr>
          <a:xfrm>
            <a:off x="3150870" y="354901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8" name="直接箭头连接符 17"/>
          <p:cNvCxnSpPr/>
          <p:nvPr/>
        </p:nvCxnSpPr>
        <p:spPr>
          <a:xfrm flipV="1">
            <a:off x="3262630" y="334454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 name="文本框 1"/>
          <p:cNvSpPr txBox="1"/>
          <p:nvPr/>
        </p:nvSpPr>
        <p:spPr>
          <a:xfrm>
            <a:off x="5076190" y="1776730"/>
            <a:ext cx="3721735" cy="923290"/>
          </a:xfrm>
          <a:prstGeom prst="rect">
            <a:avLst/>
          </a:prstGeom>
          <a:noFill/>
        </p:spPr>
        <p:txBody>
          <a:bodyPr wrap="square" rtlCol="0">
            <a:noAutofit/>
          </a:bodyPr>
          <a:p>
            <a:r>
              <a:rPr lang="zh-CN" altLang="en-US">
                <a:solidFill>
                  <a:schemeClr val="tx1"/>
                </a:solidFill>
                <a:uFillTx/>
                <a:latin typeface="Times New Roman" panose="02020603050405020304" charset="0"/>
              </a:rPr>
              <a:t>此时发现</a:t>
            </a:r>
            <a:r>
              <a:rPr lang="en-US" altLang="zh-CN">
                <a:solidFill>
                  <a:schemeClr val="tx1"/>
                </a:solidFill>
                <a:uFillTx/>
                <a:latin typeface="Times New Roman" panose="02020603050405020304" charset="0"/>
              </a:rPr>
              <a:t>S[i]!=T[j]</a:t>
            </a:r>
            <a:r>
              <a:rPr lang="zh-CN" altLang="en-US">
                <a:solidFill>
                  <a:schemeClr val="tx1"/>
                </a:solidFill>
                <a:uFillTx/>
                <a:latin typeface="Times New Roman" panose="02020603050405020304" charset="0"/>
              </a:rPr>
              <a:t>不匹配，</a:t>
            </a:r>
            <a:r>
              <a:rPr lang="en-US" altLang="zh-CN">
                <a:solidFill>
                  <a:schemeClr val="tx1"/>
                </a:solidFill>
                <a:uFillTx/>
                <a:latin typeface="Times New Roman" panose="02020603050405020304" charset="0"/>
              </a:rPr>
              <a:t>i</a:t>
            </a:r>
            <a:r>
              <a:rPr lang="zh-CN" altLang="en-US">
                <a:solidFill>
                  <a:schemeClr val="tx1"/>
                </a:solidFill>
                <a:uFillTx/>
                <a:latin typeface="Times New Roman" panose="02020603050405020304" charset="0"/>
              </a:rPr>
              <a:t>值不变，让</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值赋值</a:t>
            </a:r>
            <a:r>
              <a:rPr lang="en-US" altLang="zh-CN">
                <a:solidFill>
                  <a:schemeClr val="tx1"/>
                </a:solidFill>
                <a:uFillTx/>
                <a:latin typeface="Times New Roman" panose="02020603050405020304" charset="0"/>
              </a:rPr>
              <a:t>next[j-1]</a:t>
            </a:r>
            <a:endParaRPr lang="en-US" altLang="zh-CN">
              <a:solidFill>
                <a:schemeClr val="tx1"/>
              </a:solidFill>
              <a:uFillTx/>
              <a:latin typeface="Times New Roman" panose="02020603050405020304" charset="0"/>
            </a:endParaRPr>
          </a:p>
        </p:txBody>
      </p:sp>
      <p:sp>
        <p:nvSpPr>
          <p:cNvPr id="3" name="下箭头 2"/>
          <p:cNvSpPr/>
          <p:nvPr/>
        </p:nvSpPr>
        <p:spPr>
          <a:xfrm>
            <a:off x="5219700" y="3213100"/>
            <a:ext cx="360045" cy="431800"/>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custDataLst>
              <p:tags r:id="rId4"/>
            </p:custDataLst>
          </p:nvPr>
        </p:nvGraphicFramePr>
        <p:xfrm>
          <a:off x="5850255" y="5099685"/>
          <a:ext cx="2274570" cy="548640"/>
        </p:xfrm>
        <a:graphic>
          <a:graphicData uri="http://schemas.openxmlformats.org/drawingml/2006/table">
            <a:tbl>
              <a:tblPr firstRow="1" bandRow="1">
                <a:tableStyleId>{5C22544A-7EE6-4342-B048-85BDC9FD1C3A}</a:tableStyleId>
              </a:tblPr>
              <a:tblGrid>
                <a:gridCol w="379095"/>
                <a:gridCol w="379095"/>
                <a:gridCol w="379095"/>
                <a:gridCol w="379095"/>
                <a:gridCol w="379095"/>
                <a:gridCol w="37909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27" name="表格 26"/>
          <p:cNvGraphicFramePr/>
          <p:nvPr>
            <p:custDataLst>
              <p:tags r:id="rId5"/>
            </p:custDataLst>
          </p:nvPr>
        </p:nvGraphicFramePr>
        <p:xfrm>
          <a:off x="4679950" y="3932555"/>
          <a:ext cx="3469005" cy="548640"/>
        </p:xfrm>
        <a:graphic>
          <a:graphicData uri="http://schemas.openxmlformats.org/drawingml/2006/table">
            <a:tbl>
              <a:tblPr firstRow="1" bandRow="1">
                <a:tableStyleId>{5C22544A-7EE6-4342-B048-85BDC9FD1C3A}</a:tableStyleId>
              </a:tblPr>
              <a:tblGrid>
                <a:gridCol w="385445"/>
                <a:gridCol w="385445"/>
                <a:gridCol w="385445"/>
                <a:gridCol w="385445"/>
                <a:gridCol w="385445"/>
                <a:gridCol w="385445"/>
                <a:gridCol w="385445"/>
                <a:gridCol w="385445"/>
                <a:gridCol w="38544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8" name="文本框 27"/>
          <p:cNvSpPr txBox="1"/>
          <p:nvPr/>
        </p:nvSpPr>
        <p:spPr>
          <a:xfrm>
            <a:off x="3630295" y="3829050"/>
            <a:ext cx="802640"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主串</a:t>
            </a:r>
            <a:r>
              <a:rPr lang="en-US" altLang="zh-CN" sz="1800" dirty="0" smtClean="0">
                <a:solidFill>
                  <a:srgbClr val="080808"/>
                </a:solidFill>
                <a:uFillTx/>
                <a:latin typeface="Times New Roman" panose="02020603050405020304" charset="0"/>
                <a:sym typeface="+mn-ea"/>
              </a:rPr>
              <a:t>S</a:t>
            </a:r>
            <a:endParaRPr lang="en-US" altLang="zh-CN" sz="1800" dirty="0" smtClean="0">
              <a:solidFill>
                <a:srgbClr val="080808"/>
              </a:solidFill>
              <a:uFillTx/>
              <a:latin typeface="Times New Roman" panose="02020603050405020304" charset="0"/>
              <a:sym typeface="+mn-ea"/>
            </a:endParaRPr>
          </a:p>
        </p:txBody>
      </p:sp>
      <p:graphicFrame>
        <p:nvGraphicFramePr>
          <p:cNvPr id="29" name="表格 28"/>
          <p:cNvGraphicFramePr/>
          <p:nvPr>
            <p:custDataLst>
              <p:tags r:id="rId6"/>
            </p:custDataLst>
          </p:nvPr>
        </p:nvGraphicFramePr>
        <p:xfrm>
          <a:off x="5836920" y="6033770"/>
          <a:ext cx="2259330" cy="274320"/>
        </p:xfrm>
        <a:graphic>
          <a:graphicData uri="http://schemas.openxmlformats.org/drawingml/2006/table">
            <a:tbl>
              <a:tblPr firstRow="1" bandRow="1">
                <a:tableStyleId>{5C22544A-7EE6-4342-B048-85BDC9FD1C3A}</a:tableStyleId>
              </a:tblPr>
              <a:tblGrid>
                <a:gridCol w="376555"/>
                <a:gridCol w="376555"/>
                <a:gridCol w="376555"/>
                <a:gridCol w="376555"/>
                <a:gridCol w="376555"/>
                <a:gridCol w="376555"/>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0" name="文本框 29"/>
          <p:cNvSpPr txBox="1"/>
          <p:nvPr/>
        </p:nvSpPr>
        <p:spPr>
          <a:xfrm>
            <a:off x="4476115" y="598487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31" name="文本框 30"/>
          <p:cNvSpPr txBox="1"/>
          <p:nvPr/>
        </p:nvSpPr>
        <p:spPr>
          <a:xfrm>
            <a:off x="4444365" y="51200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2" name="文本框 31"/>
          <p:cNvSpPr txBox="1"/>
          <p:nvPr/>
        </p:nvSpPr>
        <p:spPr>
          <a:xfrm>
            <a:off x="6691630" y="473964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6803390" y="453517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6619875" y="653796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6731635" y="633349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6" name="文本框 35"/>
          <p:cNvSpPr txBox="1"/>
          <p:nvPr/>
        </p:nvSpPr>
        <p:spPr>
          <a:xfrm>
            <a:off x="107315" y="471424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更换</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值之后继续匹配。直至匹配</a:t>
            </a:r>
            <a:r>
              <a:rPr lang="zh-CN" altLang="en-US">
                <a:solidFill>
                  <a:schemeClr val="tx1"/>
                </a:solidFill>
                <a:uFillTx/>
                <a:latin typeface="Times New Roman" panose="02020603050405020304" charset="0"/>
              </a:rPr>
              <a:t>结束。</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4" name="图片 3" descr="图片1"/>
          <p:cNvPicPr>
            <a:picLocks noChangeAspect="1"/>
          </p:cNvPicPr>
          <p:nvPr/>
        </p:nvPicPr>
        <p:blipFill>
          <a:blip r:embed="rId1"/>
          <a:stretch>
            <a:fillRect/>
          </a:stretch>
        </p:blipFill>
        <p:spPr>
          <a:xfrm>
            <a:off x="107315" y="1412875"/>
            <a:ext cx="4529455" cy="2987040"/>
          </a:xfrm>
          <a:prstGeom prst="rect">
            <a:avLst/>
          </a:prstGeom>
        </p:spPr>
      </p:pic>
      <p:sp>
        <p:nvSpPr>
          <p:cNvPr id="6" name="文本框 5"/>
          <p:cNvSpPr txBox="1"/>
          <p:nvPr/>
        </p:nvSpPr>
        <p:spPr>
          <a:xfrm>
            <a:off x="179705" y="836930"/>
            <a:ext cx="3825875" cy="56134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那么如何实现这个算法</a:t>
            </a:r>
            <a:r>
              <a:rPr lang="zh-CN" altLang="en-US">
                <a:solidFill>
                  <a:schemeClr val="tx1"/>
                </a:solidFill>
                <a:uFillTx/>
                <a:latin typeface="Times New Roman" panose="02020603050405020304" charset="0"/>
              </a:rPr>
              <a:t>呢？</a:t>
            </a:r>
            <a:endParaRPr lang="zh-CN" altLang="en-US">
              <a:solidFill>
                <a:schemeClr val="tx1"/>
              </a:solidFill>
              <a:uFillTx/>
              <a:latin typeface="Times New Roman" panose="02020603050405020304" charset="0"/>
            </a:endParaRPr>
          </a:p>
        </p:txBody>
      </p:sp>
      <p:sp>
        <p:nvSpPr>
          <p:cNvPr id="7" name="文本框 6"/>
          <p:cNvSpPr txBox="1"/>
          <p:nvPr/>
        </p:nvSpPr>
        <p:spPr>
          <a:xfrm>
            <a:off x="1331595" y="1679575"/>
            <a:ext cx="7409180" cy="11988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def kmp(text,pattern):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nextArr = next_self(pattern) </a:t>
            </a:r>
            <a:r>
              <a:rPr lang="en-US" altLang="zh-CN" sz="1400">
                <a:latin typeface="Times New Roman" panose="02020603050405020304" charset="0"/>
                <a:cs typeface="Times New Roman" panose="02020603050405020304" charset="0"/>
              </a:rPr>
              <a:t> </a:t>
            </a:r>
            <a:r>
              <a:rPr lang="en-US" altLang="zh-CN" sz="1400">
                <a:solidFill>
                  <a:srgbClr val="FF0000"/>
                </a:solidFill>
                <a:latin typeface="Times New Roman" panose="02020603050405020304" charset="0"/>
                <a:cs typeface="Times New Roman" panose="02020603050405020304" charset="0"/>
              </a:rPr>
              <a:t>#</a:t>
            </a:r>
            <a:r>
              <a:rPr lang="zh-CN" altLang="en-US" sz="1400">
                <a:solidFill>
                  <a:srgbClr val="FF0000"/>
                </a:solidFill>
                <a:latin typeface="Times New Roman" panose="02020603050405020304" charset="0"/>
                <a:cs typeface="Times New Roman" panose="02020603050405020304" charset="0"/>
              </a:rPr>
              <a:t>假如实现了</a:t>
            </a:r>
            <a:r>
              <a:rPr lang="en-US" altLang="zh-CN" sz="1400">
                <a:solidFill>
                  <a:srgbClr val="FF0000"/>
                </a:solidFill>
                <a:latin typeface="Times New Roman" panose="02020603050405020304" charset="0"/>
                <a:cs typeface="Times New Roman" panose="02020603050405020304" charset="0"/>
              </a:rPr>
              <a:t>next</a:t>
            </a:r>
            <a:r>
              <a:rPr lang="zh-CN" altLang="en-US" sz="1400">
                <a:solidFill>
                  <a:srgbClr val="FF0000"/>
                </a:solidFill>
                <a:latin typeface="Times New Roman" panose="02020603050405020304" charset="0"/>
                <a:cs typeface="Times New Roman" panose="02020603050405020304" charset="0"/>
              </a:rPr>
              <a:t>数组的函数，后续再讨论如何实现</a:t>
            </a:r>
            <a:endParaRPr lang="en-US" altLang="zh-CN" sz="1400">
              <a:solidFill>
                <a:srgbClr val="FF0000"/>
              </a:solidFill>
              <a:latin typeface="Times New Roman" panose="02020603050405020304" charset="0"/>
              <a:cs typeface="Times New Roman" panose="02020603050405020304" charset="0"/>
            </a:endParaRPr>
          </a:p>
          <a:p>
            <a:r>
              <a:rPr lang="en-US" altLang="zh-CN" sz="1400">
                <a:latin typeface="Times New Roman" panose="02020603050405020304" charset="0"/>
                <a:cs typeface="Times New Roman" panose="02020603050405020304" charset="0"/>
              </a:rPr>
              <a:t>    </a:t>
            </a:r>
            <a:r>
              <a:rPr lang="en-US" altLang="zh-CN" sz="1800">
                <a:latin typeface="Times New Roman" panose="02020603050405020304" charset="0"/>
                <a:cs typeface="Times New Roman" panose="02020603050405020304" charset="0"/>
              </a:rPr>
              <a:t>i = 0</a:t>
            </a:r>
            <a:endParaRPr lang="en-US" altLang="zh-CN" sz="1800">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0</a:t>
            </a:r>
            <a:endParaRPr lang="en-US" altLang="zh-CN">
              <a:latin typeface="Times New Roman" panose="02020603050405020304" charset="0"/>
              <a:cs typeface="Times New Roman" panose="02020603050405020304" charset="0"/>
            </a:endParaRPr>
          </a:p>
        </p:txBody>
      </p:sp>
      <p:sp>
        <p:nvSpPr>
          <p:cNvPr id="10" name="文本框 9"/>
          <p:cNvSpPr txBox="1"/>
          <p:nvPr/>
        </p:nvSpPr>
        <p:spPr>
          <a:xfrm>
            <a:off x="1243330" y="2748915"/>
            <a:ext cx="7409180" cy="258445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    while i &lt; len(text) and j &lt; len(pattern):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if text[i] != pattern[j]:</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if j==0: </a:t>
            </a:r>
            <a:r>
              <a:rPr lang="en-US" altLang="zh-CN" sz="1400">
                <a:solidFill>
                  <a:srgbClr val="FF0000"/>
                </a:solidFill>
                <a:latin typeface="Times New Roman" panose="02020603050405020304" charset="0"/>
                <a:cs typeface="Times New Roman" panose="02020603050405020304" charset="0"/>
              </a:rPr>
              <a:t># 细节：就是如果S和T的第一个字符不匹配，需要让S的指针自增1</a:t>
            </a:r>
            <a:endParaRPr lang="en-US" altLang="zh-CN" sz="1400">
              <a:solidFill>
                <a:srgbClr val="FF0000"/>
              </a:solidFill>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else:</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nextArr[j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elif text[i] == pattern[j]:</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i += 1</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            j += 1 </a:t>
            </a:r>
            <a:endParaRPr lang="en-US" altLang="zh-CN">
              <a:latin typeface="Times New Roman" panose="02020603050405020304" charset="0"/>
              <a:cs typeface="Times New Roman" panose="02020603050405020304" charset="0"/>
            </a:endParaRPr>
          </a:p>
        </p:txBody>
      </p:sp>
      <p:sp>
        <p:nvSpPr>
          <p:cNvPr id="14" name="文本框 13"/>
          <p:cNvSpPr txBox="1"/>
          <p:nvPr/>
        </p:nvSpPr>
        <p:spPr>
          <a:xfrm>
            <a:off x="1547495" y="5303838"/>
            <a:ext cx="5080000" cy="368300"/>
          </a:xfrm>
          <a:prstGeom prst="rect">
            <a:avLst/>
          </a:prstGeom>
        </p:spPr>
        <p:txBody>
          <a:bodyPr>
            <a:spAutoFit/>
          </a:bodyPr>
          <a:p>
            <a:r>
              <a:rPr lang="en-US" altLang="zh-CN" sz="1800">
                <a:solidFill>
                  <a:schemeClr val="tx1"/>
                </a:solidFill>
                <a:latin typeface="Times New Roman" panose="02020603050405020304" charset="0"/>
                <a:ea typeface="JetBrains Mono"/>
                <a:cs typeface="Times New Roman" panose="02020603050405020304" charset="0"/>
              </a:rPr>
              <a:t>return True if j == len(pattern) else False</a:t>
            </a:r>
            <a:endParaRPr lang="en-US" altLang="zh-CN" sz="1800">
              <a:solidFill>
                <a:schemeClr val="tx1"/>
              </a:solidFill>
              <a:latin typeface="Times New Roman" panose="02020603050405020304" charset="0"/>
              <a:ea typeface="JetBrains Mono"/>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148018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2277110"/>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1500505"/>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2"/>
            </p:custDataLst>
          </p:nvPr>
        </p:nvGraphicFramePr>
        <p:xfrm>
          <a:off x="1403350" y="23533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3"/>
            </p:custDataLst>
          </p:nvPr>
        </p:nvGraphicFramePr>
        <p:xfrm>
          <a:off x="796925" y="3071495"/>
          <a:ext cx="7389495" cy="2209165"/>
        </p:xfrm>
        <a:graphic>
          <a:graphicData uri="http://schemas.openxmlformats.org/drawingml/2006/table">
            <a:tbl>
              <a:tblPr firstRow="1" bandRow="1">
                <a:tableStyleId>{5C22544A-7EE6-4342-B048-85BDC9FD1C3A}</a:tableStyleId>
              </a:tblPr>
              <a:tblGrid>
                <a:gridCol w="334645"/>
                <a:gridCol w="856615"/>
                <a:gridCol w="2607945"/>
                <a:gridCol w="2818765"/>
                <a:gridCol w="771525"/>
              </a:tblGrid>
              <a:tr h="365760">
                <a:tc>
                  <a:txBody>
                    <a:bodyPr/>
                    <a:p>
                      <a:pPr>
                        <a:buNone/>
                      </a:pPr>
                      <a:r>
                        <a:rPr lang="en-US" altLang="zh-CN" sz="1200">
                          <a:solidFill>
                            <a:schemeClr val="accent3"/>
                          </a:solidFill>
                          <a:uFillTx/>
                          <a:latin typeface="Times New Roman" panose="02020603050405020304" charset="0"/>
                          <a:ea typeface="宋体" panose="02010600030101010101" pitchFamily="2" charset="-122"/>
                          <a:sym typeface="+mn-ea"/>
                        </a:rPr>
                        <a:t>i</a:t>
                      </a:r>
                      <a:endParaRPr lang="en-US" altLang="zh-CN" sz="1200">
                        <a:solidFill>
                          <a:schemeClr val="accent3"/>
                        </a:solidFill>
                        <a:uFillTx/>
                        <a:latin typeface="Times New Roman" panose="02020603050405020304" charset="0"/>
                        <a:ea typeface="宋体" panose="02010600030101010101" pitchFamily="2" charset="-122"/>
                        <a:sym typeface="+mn-ea"/>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字串</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前缀</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zh-CN" altLang="en-US" sz="1200">
                          <a:solidFill>
                            <a:schemeClr val="accent3"/>
                          </a:solidFill>
                          <a:uFillTx/>
                          <a:latin typeface="Times New Roman" panose="02020603050405020304" charset="0"/>
                          <a:ea typeface="宋体" panose="02010600030101010101" pitchFamily="2" charset="-122"/>
                        </a:rPr>
                        <a:t>后缀</a:t>
                      </a:r>
                      <a:endParaRPr lang="zh-CN" altLang="en-US" sz="1200">
                        <a:solidFill>
                          <a:schemeClr val="accent3"/>
                        </a:solidFill>
                        <a:uFillTx/>
                        <a:latin typeface="Times New Roman" panose="02020603050405020304" charset="0"/>
                        <a:ea typeface="宋体" panose="02010600030101010101" pitchFamily="2" charset="-122"/>
                      </a:endParaRPr>
                    </a:p>
                  </a:txBody>
                  <a:tcPr/>
                </a:tc>
                <a:tc>
                  <a:txBody>
                    <a:bodyPr/>
                    <a:p>
                      <a:pPr>
                        <a:buNone/>
                      </a:pPr>
                      <a:r>
                        <a:rPr lang="en-US" altLang="zh-CN" sz="1200">
                          <a:solidFill>
                            <a:schemeClr val="accent3"/>
                          </a:solidFill>
                          <a:uFillTx/>
                          <a:latin typeface="Times New Roman" panose="02020603050405020304" charset="0"/>
                          <a:ea typeface="宋体" panose="02010600030101010101" pitchFamily="2" charset="-122"/>
                        </a:rPr>
                        <a:t>next[i]</a:t>
                      </a:r>
                      <a:endParaRPr lang="en-US" altLang="zh-CN" sz="1200">
                        <a:solidFill>
                          <a:schemeClr val="accent3"/>
                        </a:solidFill>
                        <a:uFillTx/>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0</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zh-CN" altLang="en-US" sz="900">
                          <a:latin typeface="Times New Roman" panose="02020603050405020304" charset="0"/>
                          <a:ea typeface="宋体" panose="02010600030101010101" pitchFamily="2" charset="-122"/>
                        </a:rPr>
                        <a:t>空</a:t>
                      </a:r>
                      <a:endParaRPr lang="zh-CN" altLang="en-US" sz="900">
                        <a:latin typeface="Times New Roman" panose="02020603050405020304" charset="0"/>
                        <a:ea typeface="宋体" panose="02010600030101010101" pitchFamily="2" charset="-122"/>
                      </a:endParaRPr>
                    </a:p>
                  </a:txBody>
                  <a:tcPr/>
                </a:tc>
                <a:tc>
                  <a:txBody>
                    <a:bodyPr/>
                    <a:p>
                      <a:pPr>
                        <a:buNone/>
                      </a:pPr>
                      <a:r>
                        <a:rPr lang="zh-CN" altLang="en-US" sz="900">
                          <a:latin typeface="Times New Roman" panose="02020603050405020304" charset="0"/>
                          <a:ea typeface="宋体" panose="02010600030101010101" pitchFamily="2" charset="-122"/>
                        </a:rPr>
                        <a:t>空</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1</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rPr>
                        <a:t>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3</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,AB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,BA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1</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4</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ABAC</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sym typeface="+mn-ea"/>
                        </a:rPr>
                        <a:t>A,AB,ABA</a:t>
                      </a:r>
                      <a:endParaRPr lang="en-US" altLang="zh-CN" sz="900">
                        <a:latin typeface="Times New Roman" panose="02020603050405020304" charset="0"/>
                        <a:ea typeface="宋体" panose="02010600030101010101" pitchFamily="2" charset="-122"/>
                        <a:sym typeface="+mn-ea"/>
                      </a:endParaRPr>
                    </a:p>
                  </a:txBody>
                  <a:tcPr/>
                </a:tc>
                <a:tc>
                  <a:txBody>
                    <a:bodyPr/>
                    <a:p>
                      <a:pPr>
                        <a:buNone/>
                      </a:pPr>
                      <a:r>
                        <a:rPr lang="en-US" altLang="zh-CN" sz="900">
                          <a:latin typeface="Times New Roman" panose="02020603050405020304" charset="0"/>
                          <a:ea typeface="宋体" panose="02010600030101010101" pitchFamily="2" charset="-122"/>
                        </a:rPr>
                        <a:t>C,AC,BAC</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5</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sym typeface="+mn-ea"/>
                        </a:rPr>
                        <a:t>A</a:t>
                      </a:r>
                      <a:r>
                        <a:rPr lang="en-US" altLang="zh-CN" sz="900">
                          <a:latin typeface="Times New Roman" panose="02020603050405020304" charset="0"/>
                          <a:ea typeface="宋体" panose="02010600030101010101" pitchFamily="2" charset="-122"/>
                          <a:sym typeface="+mn-ea"/>
                        </a:rPr>
                        <a:t>,AB,ABA,ABAC</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solidFill>
                            <a:srgbClr val="FF0000"/>
                          </a:solidFill>
                          <a:latin typeface="Times New Roman" panose="02020603050405020304" charset="0"/>
                          <a:ea typeface="宋体" panose="02010600030101010101" pitchFamily="2" charset="-122"/>
                        </a:rPr>
                        <a:t>A</a:t>
                      </a:r>
                      <a:r>
                        <a:rPr lang="en-US" altLang="zh-CN" sz="900">
                          <a:latin typeface="Times New Roman" panose="02020603050405020304" charset="0"/>
                          <a:ea typeface="宋体" panose="02010600030101010101" pitchFamily="2" charset="-122"/>
                        </a:rPr>
                        <a:t>,CA,ACA,BACA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1</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6</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t>
                      </a:r>
                      <a:r>
                        <a:rPr lang="en-US" altLang="zh-CN" sz="900">
                          <a:solidFill>
                            <a:srgbClr val="FF0000"/>
                          </a:solidFill>
                          <a:latin typeface="Times New Roman" panose="02020603050405020304" charset="0"/>
                          <a:ea typeface="宋体" panose="02010600030101010101" pitchFamily="2" charset="-122"/>
                          <a:sym typeface="+mn-ea"/>
                        </a:rPr>
                        <a:t>AB</a:t>
                      </a:r>
                      <a:r>
                        <a:rPr lang="en-US" altLang="zh-CN" sz="900">
                          <a:latin typeface="Times New Roman" panose="02020603050405020304" charset="0"/>
                          <a:ea typeface="宋体" panose="02010600030101010101" pitchFamily="2" charset="-122"/>
                          <a:sym typeface="+mn-ea"/>
                        </a:rPr>
                        <a:t>,ABA,ABAC,</a:t>
                      </a:r>
                      <a:r>
                        <a:rPr lang="en-US" altLang="zh-CN" sz="900">
                          <a:latin typeface="Times New Roman" panose="02020603050405020304" charset="0"/>
                          <a:ea typeface="宋体" panose="02010600030101010101" pitchFamily="2" charset="-122"/>
                          <a:cs typeface="Times New Roman" panose="02020603050405020304" charset="0"/>
                          <a:sym typeface="+mn-ea"/>
                        </a:rPr>
                        <a:t>ABACA</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B,</a:t>
                      </a:r>
                      <a:r>
                        <a:rPr lang="en-US" altLang="zh-CN" sz="900">
                          <a:solidFill>
                            <a:srgbClr val="FF0000"/>
                          </a:solidFill>
                          <a:latin typeface="Times New Roman" panose="02020603050405020304" charset="0"/>
                          <a:ea typeface="宋体" panose="02010600030101010101" pitchFamily="2" charset="-122"/>
                        </a:rPr>
                        <a:t>AB</a:t>
                      </a:r>
                      <a:r>
                        <a:rPr lang="en-US" altLang="zh-CN" sz="900">
                          <a:latin typeface="Times New Roman" panose="02020603050405020304" charset="0"/>
                          <a:ea typeface="宋体" panose="02010600030101010101" pitchFamily="2" charset="-122"/>
                        </a:rPr>
                        <a:t>,CAB,ACAB,BACAB</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2</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7</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A,AB,</a:t>
                      </a:r>
                      <a:r>
                        <a:rPr lang="en-US" altLang="zh-CN" sz="900">
                          <a:solidFill>
                            <a:srgbClr val="FF0000"/>
                          </a:solidFill>
                          <a:latin typeface="Times New Roman" panose="02020603050405020304" charset="0"/>
                          <a:ea typeface="宋体" panose="02010600030101010101" pitchFamily="2" charset="-122"/>
                          <a:sym typeface="+mn-ea"/>
                        </a:rPr>
                        <a:t>ABA</a:t>
                      </a:r>
                      <a:r>
                        <a:rPr lang="en-US" altLang="zh-CN" sz="900">
                          <a:latin typeface="Times New Roman" panose="02020603050405020304" charset="0"/>
                          <a:ea typeface="宋体" panose="02010600030101010101" pitchFamily="2" charset="-122"/>
                          <a:sym typeface="+mn-ea"/>
                        </a:rPr>
                        <a:t>,ABAC,</a:t>
                      </a:r>
                      <a:r>
                        <a:rPr lang="en-US" altLang="zh-CN" sz="900">
                          <a:latin typeface="Times New Roman" panose="02020603050405020304" charset="0"/>
                          <a:ea typeface="宋体" panose="02010600030101010101" pitchFamily="2" charset="-122"/>
                          <a:cs typeface="Times New Roman" panose="02020603050405020304" charset="0"/>
                          <a:sym typeface="+mn-ea"/>
                        </a:rPr>
                        <a:t>ABACA,ABACAB</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A,BA,</a:t>
                      </a:r>
                      <a:r>
                        <a:rPr lang="en-US" altLang="zh-CN" sz="900">
                          <a:solidFill>
                            <a:srgbClr val="FF0000"/>
                          </a:solidFill>
                          <a:latin typeface="Times New Roman" panose="02020603050405020304" charset="0"/>
                          <a:ea typeface="宋体" panose="02010600030101010101" pitchFamily="2" charset="-122"/>
                        </a:rPr>
                        <a:t>ABA</a:t>
                      </a:r>
                      <a:r>
                        <a:rPr lang="en-US" altLang="zh-CN" sz="900">
                          <a:latin typeface="Times New Roman" panose="02020603050405020304" charset="0"/>
                          <a:ea typeface="宋体" panose="02010600030101010101" pitchFamily="2" charset="-122"/>
                        </a:rPr>
                        <a:t>,CABA,ACABA,BACABA</a:t>
                      </a:r>
                      <a:endParaRPr lang="en-US" altLang="zh-CN"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3</a:t>
                      </a:r>
                      <a:endParaRPr lang="en-US" altLang="zh-CN" sz="900">
                        <a:latin typeface="Times New Roman" panose="02020603050405020304" charset="0"/>
                        <a:ea typeface="宋体" panose="02010600030101010101" pitchFamily="2" charset="-122"/>
                      </a:endParaRPr>
                    </a:p>
                  </a:txBody>
                  <a:tcPr/>
                </a:tc>
              </a:tr>
              <a:tr h="230400">
                <a:tc>
                  <a:txBody>
                    <a:bodyPr/>
                    <a:p>
                      <a:pPr>
                        <a:buNone/>
                      </a:pPr>
                      <a:r>
                        <a:rPr lang="en-US" altLang="zh-CN" sz="900">
                          <a:latin typeface="Times New Roman" panose="02020603050405020304" charset="0"/>
                          <a:ea typeface="宋体" panose="02010600030101010101" pitchFamily="2" charset="-122"/>
                          <a:cs typeface="Times New Roman" panose="02020603050405020304" charset="0"/>
                        </a:rPr>
                        <a:t>8</a:t>
                      </a:r>
                      <a:endParaRPr lang="en-US" altLang="zh-CN" sz="900">
                        <a:latin typeface="Times New Roman" panose="02020603050405020304" charset="0"/>
                        <a:ea typeface="宋体" panose="02010600030101010101" pitchFamily="2" charset="-122"/>
                        <a:cs typeface="Times New Roman" panose="02020603050405020304" charset="0"/>
                      </a:endParaRPr>
                    </a:p>
                  </a:txBody>
                  <a:tcPr/>
                </a:tc>
                <a:tc>
                  <a:txBody>
                    <a:bodyPr/>
                    <a:p>
                      <a:pPr>
                        <a:buNone/>
                      </a:pPr>
                      <a:r>
                        <a:rPr lang="en-US" altLang="zh-CN" sz="900">
                          <a:latin typeface="Times New Roman" panose="02020603050405020304" charset="0"/>
                          <a:ea typeface="宋体" panose="02010600030101010101" pitchFamily="2" charset="-122"/>
                          <a:cs typeface="Times New Roman" panose="02020603050405020304" charset="0"/>
                          <a:sym typeface="+mn-ea"/>
                        </a:rPr>
                        <a:t>ABACABAD</a:t>
                      </a:r>
                      <a:endParaRPr lang="en-US" altLang="zh-CN" sz="900">
                        <a:latin typeface="Times New Roman" panose="02020603050405020304" charset="0"/>
                        <a:ea typeface="宋体" panose="02010600030101010101" pitchFamily="2" charset="-122"/>
                        <a:cs typeface="Times New Roman" panose="02020603050405020304" charset="0"/>
                        <a:sym typeface="+mn-ea"/>
                      </a:endParaRPr>
                    </a:p>
                  </a:txBody>
                  <a:tcPr/>
                </a:tc>
                <a:tc>
                  <a:txBody>
                    <a:bodyPr/>
                    <a:p>
                      <a:pPr>
                        <a:buNone/>
                      </a:pPr>
                      <a:r>
                        <a:rPr lang="en-US" altLang="zh-CN" sz="900">
                          <a:latin typeface="Times New Roman" panose="02020603050405020304" charset="0"/>
                          <a:ea typeface="宋体" panose="02010600030101010101" pitchFamily="2" charset="-122"/>
                          <a:sym typeface="+mn-ea"/>
                        </a:rPr>
                        <a:t>A,AB,ABA,ABAC,</a:t>
                      </a:r>
                      <a:r>
                        <a:rPr lang="en-US" altLang="zh-CN" sz="900">
                          <a:latin typeface="Times New Roman" panose="02020603050405020304" charset="0"/>
                          <a:ea typeface="宋体" panose="02010600030101010101" pitchFamily="2" charset="-122"/>
                          <a:cs typeface="Times New Roman" panose="02020603050405020304" charset="0"/>
                          <a:sym typeface="+mn-ea"/>
                        </a:rPr>
                        <a:t>ABACA,ABACAB,ABACABA</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D,AD,BAD,ABAD,CABAD,ACABAD,</a:t>
                      </a:r>
                      <a:r>
                        <a:rPr lang="en-US" altLang="zh-CN" sz="900">
                          <a:latin typeface="Times New Roman" panose="02020603050405020304" charset="0"/>
                          <a:ea typeface="宋体" panose="02010600030101010101" pitchFamily="2" charset="-122"/>
                          <a:cs typeface="Times New Roman" panose="02020603050405020304" charset="0"/>
                          <a:sym typeface="+mn-ea"/>
                        </a:rPr>
                        <a:t>BACABAD</a:t>
                      </a:r>
                      <a:endParaRPr lang="zh-CN" altLang="en-US" sz="900">
                        <a:latin typeface="Times New Roman" panose="02020603050405020304" charset="0"/>
                        <a:ea typeface="宋体" panose="02010600030101010101" pitchFamily="2" charset="-122"/>
                      </a:endParaRPr>
                    </a:p>
                  </a:txBody>
                  <a:tcPr/>
                </a:tc>
                <a:tc>
                  <a:txBody>
                    <a:bodyPr/>
                    <a:p>
                      <a:pPr>
                        <a:buNone/>
                      </a:pPr>
                      <a:r>
                        <a:rPr lang="en-US" altLang="zh-CN" sz="900">
                          <a:latin typeface="Times New Roman" panose="02020603050405020304" charset="0"/>
                          <a:ea typeface="宋体" panose="02010600030101010101" pitchFamily="2" charset="-122"/>
                        </a:rPr>
                        <a:t>0</a:t>
                      </a:r>
                      <a:endParaRPr lang="en-US" altLang="zh-CN" sz="900">
                        <a:latin typeface="Times New Roman" panose="02020603050405020304" charset="0"/>
                        <a:ea typeface="宋体" panose="02010600030101010101" pitchFamily="2" charset="-122"/>
                      </a:endParaRPr>
                    </a:p>
                  </a:txBody>
                  <a:tcPr/>
                </a:tc>
              </a:tr>
            </a:tbl>
          </a:graphicData>
        </a:graphic>
      </p:graphicFrame>
      <p:sp>
        <p:nvSpPr>
          <p:cNvPr id="10" name="文本框 9"/>
          <p:cNvSpPr txBox="1"/>
          <p:nvPr/>
        </p:nvSpPr>
        <p:spPr>
          <a:xfrm>
            <a:off x="419100" y="5432425"/>
            <a:ext cx="8547100" cy="810895"/>
          </a:xfrm>
          <a:prstGeom prst="rect">
            <a:avLst/>
          </a:prstGeom>
          <a:noFill/>
        </p:spPr>
        <p:txBody>
          <a:bodyPr wrap="square" rtlCol="0">
            <a:noAutofit/>
          </a:bodyPr>
          <a:p>
            <a:r>
              <a:rPr lang="zh-CN" altLang="en-US">
                <a:solidFill>
                  <a:schemeClr val="tx1"/>
                </a:solidFill>
                <a:uFillTx/>
                <a:latin typeface="Times New Roman" panose="02020603050405020304" charset="0"/>
              </a:rPr>
              <a:t>强调</a:t>
            </a:r>
            <a:r>
              <a:rPr lang="en-US" altLang="zh-CN">
                <a:solidFill>
                  <a:schemeClr val="tx1"/>
                </a:solidFill>
                <a:uFillTx/>
                <a:latin typeface="Times New Roman" panose="02020603050405020304" charset="0"/>
                <a:sym typeface="+mn-ea"/>
              </a:rPr>
              <a:t>next</a:t>
            </a:r>
            <a:r>
              <a:rPr lang="zh-CN" altLang="en-US">
                <a:solidFill>
                  <a:schemeClr val="tx1"/>
                </a:solidFill>
                <a:uFillTx/>
                <a:latin typeface="Times New Roman" panose="02020603050405020304" charset="0"/>
                <a:sym typeface="+mn-ea"/>
              </a:rPr>
              <a:t>数组的含义</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next[i]</a:t>
            </a:r>
            <a:r>
              <a:rPr lang="zh-CN" altLang="en-US">
                <a:solidFill>
                  <a:schemeClr val="tx1"/>
                </a:solidFill>
                <a:uFillTx/>
                <a:latin typeface="Times New Roman" panose="02020603050405020304" charset="0"/>
              </a:rPr>
              <a:t>表示字符串</a:t>
            </a:r>
            <a:r>
              <a:rPr lang="en-US" altLang="zh-CN">
                <a:solidFill>
                  <a:schemeClr val="tx1"/>
                </a:solidFill>
                <a:uFillTx/>
                <a:latin typeface="Times New Roman" panose="02020603050405020304" charset="0"/>
              </a:rPr>
              <a:t>T[0:i+1]</a:t>
            </a:r>
            <a:r>
              <a:rPr lang="zh-CN" altLang="en-US">
                <a:solidFill>
                  <a:schemeClr val="tx1"/>
                </a:solidFill>
                <a:uFillTx/>
                <a:latin typeface="Times New Roman" panose="02020603050405020304" charset="0"/>
              </a:rPr>
              <a:t>字符串的最长公共长度，</a:t>
            </a:r>
            <a:r>
              <a:rPr lang="en-US" altLang="zh-CN">
                <a:solidFill>
                  <a:schemeClr val="tx1"/>
                </a:solidFill>
                <a:uFillTx/>
                <a:latin typeface="Times New Roman" panose="02020603050405020304" charset="0"/>
              </a:rPr>
              <a:t>next[i]</a:t>
            </a:r>
            <a:r>
              <a:rPr lang="zh-CN" altLang="en-US">
                <a:solidFill>
                  <a:schemeClr val="tx1"/>
                </a:solidFill>
                <a:uFillTx/>
                <a:latin typeface="Times New Roman" panose="02020603050405020304" charset="0"/>
              </a:rPr>
              <a:t>数字含义有两个，第一表示最长公共长度，第二表示最长前后缀的尾部索引（</a:t>
            </a:r>
            <a:r>
              <a:rPr lang="zh-CN" altLang="en-US">
                <a:uFillTx/>
                <a:latin typeface="Times New Roman" panose="02020603050405020304" charset="0"/>
                <a:sym typeface="+mn-ea"/>
              </a:rPr>
              <a:t>以及</a:t>
            </a:r>
            <a:r>
              <a:rPr lang="zh-CN" altLang="en-US">
                <a:solidFill>
                  <a:schemeClr val="tx1"/>
                </a:solidFill>
                <a:uFillTx/>
                <a:latin typeface="Times New Roman" panose="02020603050405020304" charset="0"/>
              </a:rPr>
              <a:t>表示最长前后缀下一个</a:t>
            </a:r>
            <a:r>
              <a:rPr lang="zh-CN" altLang="en-US">
                <a:solidFill>
                  <a:schemeClr val="tx1"/>
                </a:solidFill>
                <a:uFillTx/>
                <a:latin typeface="Times New Roman" panose="02020603050405020304" charset="0"/>
              </a:rPr>
              <a:t>字符）。</a:t>
            </a:r>
            <a:endParaRPr lang="zh-CN" altLang="en-US">
              <a:solidFill>
                <a:schemeClr val="tx1"/>
              </a:solidFill>
              <a:uFillTx/>
              <a:latin typeface="Times New Roman" panose="0202060305040502030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graphicFrame>
        <p:nvGraphicFramePr>
          <p:cNvPr id="3" name="表格 2"/>
          <p:cNvGraphicFramePr/>
          <p:nvPr>
            <p:custDataLst>
              <p:tags r:id="rId2"/>
            </p:custDataLst>
          </p:nvPr>
        </p:nvGraphicFramePr>
        <p:xfrm>
          <a:off x="1403350" y="468439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306705" y="1532255"/>
            <a:ext cx="7908925" cy="495935"/>
          </a:xfrm>
          <a:prstGeom prst="rect">
            <a:avLst/>
          </a:prstGeom>
          <a:noFill/>
        </p:spPr>
        <p:txBody>
          <a:bodyPr wrap="square" rtlCol="0">
            <a:noAutofit/>
          </a:bodyPr>
          <a:p>
            <a:r>
              <a:rPr lang="zh-CN" altLang="en-US">
                <a:solidFill>
                  <a:schemeClr val="tx1"/>
                </a:solidFill>
                <a:uFillTx/>
                <a:latin typeface="Times New Roman" panose="02020603050405020304" charset="0"/>
              </a:rPr>
              <a:t>算法初始：首先定义首字符的</a:t>
            </a:r>
            <a:r>
              <a:rPr lang="en-US" altLang="zh-CN">
                <a:solidFill>
                  <a:schemeClr val="tx1"/>
                </a:solidFill>
                <a:uFillTx/>
                <a:latin typeface="Times New Roman" panose="02020603050405020304" charset="0"/>
              </a:rPr>
              <a:t>next[0]</a:t>
            </a:r>
            <a:r>
              <a:rPr lang="zh-CN" altLang="en-US">
                <a:solidFill>
                  <a:schemeClr val="tx1"/>
                </a:solidFill>
                <a:uFillTx/>
                <a:latin typeface="Times New Roman" panose="02020603050405020304" charset="0"/>
              </a:rPr>
              <a:t>值为零，然后定义两个指针</a:t>
            </a:r>
            <a:r>
              <a:rPr lang="en-US" altLang="zh-CN">
                <a:solidFill>
                  <a:schemeClr val="tx1"/>
                </a:solidFill>
                <a:uFillTx/>
                <a:latin typeface="Times New Roman" panose="02020603050405020304" charset="0"/>
              </a:rPr>
              <a:t>i,j</a:t>
            </a:r>
            <a:r>
              <a:rPr lang="zh-CN" altLang="en-US">
                <a:solidFill>
                  <a:schemeClr val="tx1"/>
                </a:solidFill>
                <a:uFillTx/>
                <a:latin typeface="Times New Roman" panose="02020603050405020304" charset="0"/>
              </a:rPr>
              <a:t>分别</a:t>
            </a:r>
            <a:r>
              <a:rPr lang="en-US" altLang="zh-CN">
                <a:solidFill>
                  <a:schemeClr val="tx1"/>
                </a:solidFill>
                <a:uFillTx/>
                <a:latin typeface="Times New Roman" panose="02020603050405020304" charset="0"/>
              </a:rPr>
              <a:t>i=1,j=0</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2" name="文本框 31"/>
          <p:cNvSpPr txBox="1"/>
          <p:nvPr/>
        </p:nvSpPr>
        <p:spPr>
          <a:xfrm>
            <a:off x="1691640" y="32848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33" name="直接箭头连接符 32"/>
          <p:cNvCxnSpPr/>
          <p:nvPr/>
        </p:nvCxnSpPr>
        <p:spPr>
          <a:xfrm flipV="1">
            <a:off x="1803400" y="308038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4" name="文本框 33"/>
          <p:cNvSpPr txBox="1"/>
          <p:nvPr/>
        </p:nvSpPr>
        <p:spPr>
          <a:xfrm>
            <a:off x="1403350" y="359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515110" y="309054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9" name="文本框 8"/>
          <p:cNvSpPr txBox="1"/>
          <p:nvPr/>
        </p:nvSpPr>
        <p:spPr>
          <a:xfrm>
            <a:off x="4065905" y="2513330"/>
            <a:ext cx="4610100" cy="678815"/>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 != T[j] </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此时赋值</a:t>
            </a:r>
            <a:r>
              <a:rPr lang="en-US" altLang="zh-CN">
                <a:solidFill>
                  <a:schemeClr val="tx1"/>
                </a:solidFill>
                <a:uFillTx/>
                <a:latin typeface="Times New Roman" panose="02020603050405020304" charset="0"/>
              </a:rPr>
              <a:t>next[i] = 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i+=1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11" name="文本框 10"/>
          <p:cNvSpPr txBox="1"/>
          <p:nvPr/>
        </p:nvSpPr>
        <p:spPr>
          <a:xfrm>
            <a:off x="19799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0916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5" name="文本框 14"/>
          <p:cNvSpPr txBox="1"/>
          <p:nvPr/>
        </p:nvSpPr>
        <p:spPr>
          <a:xfrm>
            <a:off x="3851910" y="2503805"/>
            <a:ext cx="5052695" cy="50165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此时赋值</a:t>
            </a:r>
            <a:r>
              <a:rPr lang="en-US" altLang="zh-CN">
                <a:solidFill>
                  <a:schemeClr val="tx1"/>
                </a:solidFill>
                <a:uFillTx/>
                <a:latin typeface="Times New Roman" panose="02020603050405020304" charset="0"/>
              </a:rPr>
              <a:t>next[i]=j+1</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i+=1,j+=1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graphicFrame>
        <p:nvGraphicFramePr>
          <p:cNvPr id="16" name="表格 15"/>
          <p:cNvGraphicFramePr/>
          <p:nvPr>
            <p:custDataLst>
              <p:tags r:id="rId3"/>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8" name="表格 17"/>
          <p:cNvGraphicFramePr/>
          <p:nvPr>
            <p:custDataLst>
              <p:tags r:id="rId4"/>
            </p:custDataLst>
          </p:nvPr>
        </p:nvGraphicFramePr>
        <p:xfrm>
          <a:off x="1403350" y="470662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0" name="文本框 19"/>
          <p:cNvSpPr txBox="1"/>
          <p:nvPr/>
        </p:nvSpPr>
        <p:spPr>
          <a:xfrm>
            <a:off x="228727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21" name="直接箭头连接符 20"/>
          <p:cNvCxnSpPr/>
          <p:nvPr/>
        </p:nvCxnSpPr>
        <p:spPr>
          <a:xfrm flipV="1">
            <a:off x="239903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2" name="文本框 21"/>
          <p:cNvSpPr txBox="1"/>
          <p:nvPr/>
        </p:nvSpPr>
        <p:spPr>
          <a:xfrm>
            <a:off x="1690370" y="359473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3" name="直接箭头连接符 22"/>
          <p:cNvCxnSpPr/>
          <p:nvPr/>
        </p:nvCxnSpPr>
        <p:spPr>
          <a:xfrm flipV="1">
            <a:off x="1802130" y="308800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32"/>
                                        </p:tgtEl>
                                      </p:cBhvr>
                                    </p:animEffect>
                                    <p:set>
                                      <p:cBhvr>
                                        <p:cTn id="16" dur="1" fill="hold">
                                          <p:stCondLst>
                                            <p:cond delay="499"/>
                                          </p:stCondLst>
                                        </p:cTn>
                                        <p:tgtEl>
                                          <p:spTgt spid="3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1"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3"/>
                                        </p:tgtEl>
                                        <p:attrNameLst>
                                          <p:attrName>ppt_x</p:attrName>
                                        </p:attrNameLst>
                                      </p:cBhvr>
                                      <p:tavLst>
                                        <p:tav tm="0">
                                          <p:val>
                                            <p:strVal val="ppt_x"/>
                                          </p:val>
                                        </p:tav>
                                        <p:tav tm="100000">
                                          <p:val>
                                            <p:strVal val="ppt_x"/>
                                          </p:val>
                                        </p:tav>
                                      </p:tavLst>
                                    </p:anim>
                                    <p:anim calcmode="lin" valueType="num">
                                      <p:cBhvr additive="base">
                                        <p:cTn id="31" dur="500"/>
                                        <p:tgtEl>
                                          <p:spTgt spid="3"/>
                                        </p:tgtEl>
                                        <p:attrNameLst>
                                          <p:attrName>ppt_y</p:attrName>
                                        </p:attrNameLst>
                                      </p:cBhvr>
                                      <p:tavLst>
                                        <p:tav tm="0">
                                          <p:val>
                                            <p:strVal val="ppt_y"/>
                                          </p:val>
                                        </p:tav>
                                        <p:tav tm="100000">
                                          <p:val>
                                            <p:strVal val="1+ppt_h/2"/>
                                          </p:val>
                                        </p:tav>
                                      </p:tavLst>
                                    </p:anim>
                                    <p:set>
                                      <p:cBhvr>
                                        <p:cTn id="32" dur="1" fill="hold">
                                          <p:stCondLst>
                                            <p:cond delay="499"/>
                                          </p:stCondLst>
                                        </p:cTn>
                                        <p:tgtEl>
                                          <p:spTgt spid="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2" nodeType="clickEffect">
                                  <p:stCondLst>
                                    <p:cond delay="0"/>
                                  </p:stCondLst>
                                  <p:childTnLst>
                                    <p:anim calcmode="lin" valueType="num">
                                      <p:cBhvr additive="base">
                                        <p:cTn id="42" dur="500"/>
                                        <p:tgtEl>
                                          <p:spTgt spid="9"/>
                                        </p:tgtEl>
                                        <p:attrNameLst>
                                          <p:attrName>ppt_x</p:attrName>
                                        </p:attrNameLst>
                                      </p:cBhvr>
                                      <p:tavLst>
                                        <p:tav tm="0">
                                          <p:val>
                                            <p:strVal val="ppt_x"/>
                                          </p:val>
                                        </p:tav>
                                        <p:tav tm="100000">
                                          <p:val>
                                            <p:strVal val="ppt_x"/>
                                          </p:val>
                                        </p:tav>
                                      </p:tavLst>
                                    </p:anim>
                                    <p:anim calcmode="lin" valueType="num">
                                      <p:cBhvr additive="base">
                                        <p:cTn id="43" dur="500"/>
                                        <p:tgtEl>
                                          <p:spTgt spid="9"/>
                                        </p:tgtEl>
                                        <p:attrNameLst>
                                          <p:attrName>ppt_y</p:attrName>
                                        </p:attrNameLst>
                                      </p:cBhvr>
                                      <p:tavLst>
                                        <p:tav tm="0">
                                          <p:val>
                                            <p:strVal val="ppt_y"/>
                                          </p:val>
                                        </p:tav>
                                        <p:tav tm="100000">
                                          <p:val>
                                            <p:strVal val="1+ppt_h/2"/>
                                          </p:val>
                                        </p:tav>
                                      </p:tavLst>
                                    </p:anim>
                                    <p:set>
                                      <p:cBhvr>
                                        <p:cTn id="44" dur="1" fill="hold">
                                          <p:stCondLst>
                                            <p:cond delay="499"/>
                                          </p:stCondLst>
                                        </p:cTn>
                                        <p:tgtEl>
                                          <p:spTgt spid="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6"/>
                                        </p:tgtEl>
                                        <p:attrNameLst>
                                          <p:attrName>ppt_x</p:attrName>
                                        </p:attrNameLst>
                                      </p:cBhvr>
                                      <p:tavLst>
                                        <p:tav tm="0">
                                          <p:val>
                                            <p:strVal val="ppt_x"/>
                                          </p:val>
                                        </p:tav>
                                        <p:tav tm="100000">
                                          <p:val>
                                            <p:strVal val="ppt_x"/>
                                          </p:val>
                                        </p:tav>
                                      </p:tavLst>
                                    </p:anim>
                                    <p:anim calcmode="lin" valueType="num">
                                      <p:cBhvr additive="base">
                                        <p:cTn id="55" dur="500"/>
                                        <p:tgtEl>
                                          <p:spTgt spid="16"/>
                                        </p:tgtEl>
                                        <p:attrNameLst>
                                          <p:attrName>ppt_y</p:attrName>
                                        </p:attrNameLst>
                                      </p:cBhvr>
                                      <p:tavLst>
                                        <p:tav tm="0">
                                          <p:val>
                                            <p:strVal val="ppt_y"/>
                                          </p:val>
                                        </p:tav>
                                        <p:tav tm="100000">
                                          <p:val>
                                            <p:strVal val="1+ppt_h/2"/>
                                          </p:val>
                                        </p:tav>
                                      </p:tavLst>
                                    </p:anim>
                                    <p:set>
                                      <p:cBhvr>
                                        <p:cTn id="56" dur="1" fill="hold">
                                          <p:stCondLst>
                                            <p:cond delay="499"/>
                                          </p:stCondLst>
                                        </p:cTn>
                                        <p:tgtEl>
                                          <p:spTgt spid="1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2" nodeType="clickEffect">
                                  <p:stCondLst>
                                    <p:cond delay="0"/>
                                  </p:stCondLst>
                                  <p:childTnLst>
                                    <p:anim calcmode="lin" valueType="num">
                                      <p:cBhvr additive="base">
                                        <p:cTn id="66" dur="500"/>
                                        <p:tgtEl>
                                          <p:spTgt spid="11"/>
                                        </p:tgtEl>
                                        <p:attrNameLst>
                                          <p:attrName>ppt_x</p:attrName>
                                        </p:attrNameLst>
                                      </p:cBhvr>
                                      <p:tavLst>
                                        <p:tav tm="0">
                                          <p:val>
                                            <p:strVal val="ppt_x"/>
                                          </p:val>
                                        </p:tav>
                                        <p:tav tm="100000">
                                          <p:val>
                                            <p:strVal val="ppt_x"/>
                                          </p:val>
                                        </p:tav>
                                      </p:tavLst>
                                    </p:anim>
                                    <p:anim calcmode="lin" valueType="num">
                                      <p:cBhvr additive="base">
                                        <p:cTn id="67" dur="500"/>
                                        <p:tgtEl>
                                          <p:spTgt spid="11"/>
                                        </p:tgtEl>
                                        <p:attrNameLst>
                                          <p:attrName>ppt_y</p:attrName>
                                        </p:attrNameLst>
                                      </p:cBhvr>
                                      <p:tavLst>
                                        <p:tav tm="0">
                                          <p:val>
                                            <p:strVal val="ppt_y"/>
                                          </p:val>
                                        </p:tav>
                                        <p:tav tm="100000">
                                          <p:val>
                                            <p:strVal val="1+ppt_h/2"/>
                                          </p:val>
                                        </p:tav>
                                      </p:tavLst>
                                    </p:anim>
                                    <p:set>
                                      <p:cBhvr>
                                        <p:cTn id="68" dur="1" fill="hold">
                                          <p:stCondLst>
                                            <p:cond delay="499"/>
                                          </p:stCondLst>
                                        </p:cTn>
                                        <p:tgtEl>
                                          <p:spTgt spid="11"/>
                                        </p:tgtEl>
                                        <p:attrNameLst>
                                          <p:attrName>style.visibility</p:attrName>
                                        </p:attrNameLst>
                                      </p:cBhvr>
                                      <p:to>
                                        <p:strVal val="hidden"/>
                                      </p:to>
                                    </p:set>
                                  </p:childTnLst>
                                </p:cTn>
                              </p:par>
                              <p:par>
                                <p:cTn id="69" presetID="2" presetClass="exit" presetSubtype="4" fill="hold" nodeType="withEffect">
                                  <p:stCondLst>
                                    <p:cond delay="0"/>
                                  </p:stCondLst>
                                  <p:childTnLst>
                                    <p:anim calcmode="lin" valueType="num">
                                      <p:cBhvr additive="base">
                                        <p:cTn id="70" dur="500"/>
                                        <p:tgtEl>
                                          <p:spTgt spid="14"/>
                                        </p:tgtEl>
                                        <p:attrNameLst>
                                          <p:attrName>ppt_x</p:attrName>
                                        </p:attrNameLst>
                                      </p:cBhvr>
                                      <p:tavLst>
                                        <p:tav tm="0">
                                          <p:val>
                                            <p:strVal val="ppt_x"/>
                                          </p:val>
                                        </p:tav>
                                        <p:tav tm="100000">
                                          <p:val>
                                            <p:strVal val="ppt_x"/>
                                          </p:val>
                                        </p:tav>
                                      </p:tavLst>
                                    </p:anim>
                                    <p:anim calcmode="lin" valueType="num">
                                      <p:cBhvr additive="base">
                                        <p:cTn id="71" dur="500"/>
                                        <p:tgtEl>
                                          <p:spTgt spid="14"/>
                                        </p:tgtEl>
                                        <p:attrNameLst>
                                          <p:attrName>ppt_y</p:attrName>
                                        </p:attrNameLst>
                                      </p:cBhvr>
                                      <p:tavLst>
                                        <p:tav tm="0">
                                          <p:val>
                                            <p:strVal val="ppt_y"/>
                                          </p:val>
                                        </p:tav>
                                        <p:tav tm="100000">
                                          <p:val>
                                            <p:strVal val="1+ppt_h/2"/>
                                          </p:val>
                                        </p:tav>
                                      </p:tavLst>
                                    </p:anim>
                                    <p:set>
                                      <p:cBhvr>
                                        <p:cTn id="72" dur="1" fill="hold">
                                          <p:stCondLst>
                                            <p:cond delay="499"/>
                                          </p:stCondLst>
                                        </p:cTn>
                                        <p:tgtEl>
                                          <p:spTgt spid="1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additive="base">
                                        <p:cTn id="81" dur="500" fill="hold"/>
                                        <p:tgtEl>
                                          <p:spTgt spid="21"/>
                                        </p:tgtEl>
                                        <p:attrNameLst>
                                          <p:attrName>ppt_x</p:attrName>
                                        </p:attrNameLst>
                                      </p:cBhvr>
                                      <p:tavLst>
                                        <p:tav tm="0">
                                          <p:val>
                                            <p:strVal val="#ppt_x"/>
                                          </p:val>
                                        </p:tav>
                                        <p:tav tm="100000">
                                          <p:val>
                                            <p:strVal val="#ppt_x"/>
                                          </p:val>
                                        </p:tav>
                                      </p:tavLst>
                                    </p:anim>
                                    <p:anim calcmode="lin" valueType="num">
                                      <p:cBhvr additive="base">
                                        <p:cTn id="8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35"/>
                                        </p:tgtEl>
                                        <p:attrNameLst>
                                          <p:attrName>ppt_x</p:attrName>
                                        </p:attrNameLst>
                                      </p:cBhvr>
                                      <p:tavLst>
                                        <p:tav tm="0">
                                          <p:val>
                                            <p:strVal val="ppt_x"/>
                                          </p:val>
                                        </p:tav>
                                        <p:tav tm="100000">
                                          <p:val>
                                            <p:strVal val="ppt_x"/>
                                          </p:val>
                                        </p:tav>
                                      </p:tavLst>
                                    </p:anim>
                                    <p:anim calcmode="lin" valueType="num">
                                      <p:cBhvr additive="base">
                                        <p:cTn id="87" dur="500"/>
                                        <p:tgtEl>
                                          <p:spTgt spid="35"/>
                                        </p:tgtEl>
                                        <p:attrNameLst>
                                          <p:attrName>ppt_y</p:attrName>
                                        </p:attrNameLst>
                                      </p:cBhvr>
                                      <p:tavLst>
                                        <p:tav tm="0">
                                          <p:val>
                                            <p:strVal val="ppt_y"/>
                                          </p:val>
                                        </p:tav>
                                        <p:tav tm="100000">
                                          <p:val>
                                            <p:strVal val="1+ppt_h/2"/>
                                          </p:val>
                                        </p:tav>
                                      </p:tavLst>
                                    </p:anim>
                                    <p:set>
                                      <p:cBhvr>
                                        <p:cTn id="88" dur="1" fill="hold">
                                          <p:stCondLst>
                                            <p:cond delay="499"/>
                                          </p:stCondLst>
                                        </p:cTn>
                                        <p:tgtEl>
                                          <p:spTgt spid="35"/>
                                        </p:tgtEl>
                                        <p:attrNameLst>
                                          <p:attrName>style.visibility</p:attrName>
                                        </p:attrNameLst>
                                      </p:cBhvr>
                                      <p:to>
                                        <p:strVal val="hidden"/>
                                      </p:to>
                                    </p:set>
                                  </p:childTnLst>
                                </p:cTn>
                              </p:par>
                              <p:par>
                                <p:cTn id="89" presetID="2" presetClass="exit" presetSubtype="4" fill="hold" grpId="0" nodeType="withEffect">
                                  <p:stCondLst>
                                    <p:cond delay="0"/>
                                  </p:stCondLst>
                                  <p:childTnLst>
                                    <p:anim calcmode="lin" valueType="num">
                                      <p:cBhvr additive="base">
                                        <p:cTn id="90" dur="500"/>
                                        <p:tgtEl>
                                          <p:spTgt spid="34"/>
                                        </p:tgtEl>
                                        <p:attrNameLst>
                                          <p:attrName>ppt_x</p:attrName>
                                        </p:attrNameLst>
                                      </p:cBhvr>
                                      <p:tavLst>
                                        <p:tav tm="0">
                                          <p:val>
                                            <p:strVal val="ppt_x"/>
                                          </p:val>
                                        </p:tav>
                                        <p:tav tm="100000">
                                          <p:val>
                                            <p:strVal val="ppt_x"/>
                                          </p:val>
                                        </p:tav>
                                      </p:tavLst>
                                    </p:anim>
                                    <p:anim calcmode="lin" valueType="num">
                                      <p:cBhvr additive="base">
                                        <p:cTn id="91" dur="500"/>
                                        <p:tgtEl>
                                          <p:spTgt spid="34"/>
                                        </p:tgtEl>
                                        <p:attrNameLst>
                                          <p:attrName>ppt_y</p:attrName>
                                        </p:attrNameLst>
                                      </p:cBhvr>
                                      <p:tavLst>
                                        <p:tav tm="0">
                                          <p:val>
                                            <p:strVal val="ppt_y"/>
                                          </p:val>
                                        </p:tav>
                                        <p:tav tm="100000">
                                          <p:val>
                                            <p:strVal val="1+ppt_h/2"/>
                                          </p:val>
                                        </p:tav>
                                      </p:tavLst>
                                    </p:anim>
                                    <p:set>
                                      <p:cBhvr>
                                        <p:cTn id="92" dur="1" fill="hold">
                                          <p:stCondLst>
                                            <p:cond delay="499"/>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nodeType="clickEffect">
                                  <p:stCondLst>
                                    <p:cond delay="0"/>
                                  </p:stCondLst>
                                  <p:childTnLst>
                                    <p:set>
                                      <p:cBhvr>
                                        <p:cTn id="96" dur="1" fill="hold">
                                          <p:stCondLst>
                                            <p:cond delay="0"/>
                                          </p:stCondLst>
                                        </p:cTn>
                                        <p:tgtEl>
                                          <p:spTgt spid="23"/>
                                        </p:tgtEl>
                                        <p:attrNameLst>
                                          <p:attrName>style.visibility</p:attrName>
                                        </p:attrNameLst>
                                      </p:cBhvr>
                                      <p:to>
                                        <p:strVal val="visible"/>
                                      </p:to>
                                    </p:set>
                                    <p:anim calcmode="lin" valueType="num">
                                      <p:cBhvr additive="base">
                                        <p:cTn id="97" dur="500" fill="hold"/>
                                        <p:tgtEl>
                                          <p:spTgt spid="23"/>
                                        </p:tgtEl>
                                        <p:attrNameLst>
                                          <p:attrName>ppt_x</p:attrName>
                                        </p:attrNameLst>
                                      </p:cBhvr>
                                      <p:tavLst>
                                        <p:tav tm="0">
                                          <p:val>
                                            <p:strVal val="#ppt_x"/>
                                          </p:val>
                                        </p:tav>
                                        <p:tav tm="100000">
                                          <p:val>
                                            <p:strVal val="#ppt_x"/>
                                          </p:val>
                                        </p:tav>
                                      </p:tavLst>
                                    </p:anim>
                                    <p:anim calcmode="lin" valueType="num">
                                      <p:cBhvr additive="base">
                                        <p:cTn id="98" dur="500" fill="hold"/>
                                        <p:tgtEl>
                                          <p:spTgt spid="23"/>
                                        </p:tgtEl>
                                        <p:attrNameLst>
                                          <p:attrName>ppt_y</p:attrName>
                                        </p:attrNameLst>
                                      </p:cBhvr>
                                      <p:tavLst>
                                        <p:tav tm="0">
                                          <p:val>
                                            <p:strVal val="1+#ppt_h/2"/>
                                          </p:val>
                                        </p:tav>
                                        <p:tav tm="100000">
                                          <p:val>
                                            <p:strVal val="#ppt_y"/>
                                          </p:val>
                                        </p:tav>
                                      </p:tavLst>
                                    </p:anim>
                                  </p:childTnLst>
                                </p:cTn>
                              </p:par>
                              <p:par>
                                <p:cTn id="99" presetID="2" presetClass="entr" presetSubtype="4" fill="hold" grpId="1" nodeType="withEffect">
                                  <p:stCondLst>
                                    <p:cond delay="0"/>
                                  </p:stCondLst>
                                  <p:childTnLst>
                                    <p:set>
                                      <p:cBhvr>
                                        <p:cTn id="100" dur="1" fill="hold">
                                          <p:stCondLst>
                                            <p:cond delay="0"/>
                                          </p:stCondLst>
                                        </p:cTn>
                                        <p:tgtEl>
                                          <p:spTgt spid="22"/>
                                        </p:tgtEl>
                                        <p:attrNameLst>
                                          <p:attrName>style.visibility</p:attrName>
                                        </p:attrNameLst>
                                      </p:cBhvr>
                                      <p:to>
                                        <p:strVal val="visible"/>
                                      </p:to>
                                    </p:set>
                                    <p:anim calcmode="lin" valueType="num">
                                      <p:cBhvr additive="base">
                                        <p:cTn id="101" dur="500" fill="hold"/>
                                        <p:tgtEl>
                                          <p:spTgt spid="22"/>
                                        </p:tgtEl>
                                        <p:attrNameLst>
                                          <p:attrName>ppt_x</p:attrName>
                                        </p:attrNameLst>
                                      </p:cBhvr>
                                      <p:tavLst>
                                        <p:tav tm="0">
                                          <p:val>
                                            <p:strVal val="#ppt_x"/>
                                          </p:val>
                                        </p:tav>
                                        <p:tav tm="100000">
                                          <p:val>
                                            <p:strVal val="#ppt_x"/>
                                          </p:val>
                                        </p:tav>
                                      </p:tavLst>
                                    </p:anim>
                                    <p:anim calcmode="lin" valueType="num">
                                      <p:cBhvr additive="base">
                                        <p:cTn id="10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32" grpId="0"/>
      <p:bldP spid="11" grpId="1"/>
      <p:bldP spid="9" grpId="2"/>
      <p:bldP spid="15" grpId="0"/>
      <p:bldP spid="15" grpId="1"/>
      <p:bldP spid="11" grpId="2"/>
      <p:bldP spid="20" grpId="0"/>
      <p:bldP spid="20" grpId="1"/>
      <p:bldP spid="34" grpId="0"/>
      <p:bldP spid="2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331595" y="153670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259080" y="155702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621155" y="263334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732915" y="212661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212975" y="232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324735" y="212280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780155" y="1474470"/>
            <a:ext cx="5100320" cy="150495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时，说明我们当前比较的字符串不能往下继续匹配（当前比较的字符串是</a:t>
            </a:r>
            <a:r>
              <a:rPr lang="en-US" altLang="zh-CN">
                <a:solidFill>
                  <a:schemeClr val="tx1"/>
                </a:solidFill>
                <a:uFillTx/>
                <a:latin typeface="Times New Roman" panose="02020603050405020304" charset="0"/>
              </a:rPr>
              <a:t>T[0:j+1]</a:t>
            </a:r>
            <a:r>
              <a:rPr lang="zh-CN" altLang="en-US">
                <a:solidFill>
                  <a:schemeClr val="tx1"/>
                </a:solidFill>
                <a:uFillTx/>
                <a:latin typeface="Times New Roman" panose="02020603050405020304" charset="0"/>
              </a:rPr>
              <a:t>），那么我们可以考虑去掉当前比较字符是否有前缀可以充当我们的最长前后缀，于是我</a:t>
            </a:r>
            <a:r>
              <a:rPr lang="en-US" altLang="zh-CN">
                <a:solidFill>
                  <a:schemeClr val="tx1"/>
                </a:solidFill>
                <a:uFillTx/>
                <a:latin typeface="Times New Roman" panose="02020603050405020304" charset="0"/>
              </a:rPr>
              <a:t>j=next[j-1]</a:t>
            </a:r>
            <a:r>
              <a:rPr lang="zh-CN" altLang="en-US">
                <a:solidFill>
                  <a:schemeClr val="tx1"/>
                </a:solidFill>
                <a:uFillTx/>
                <a:latin typeface="Times New Roman" panose="02020603050405020304" charset="0"/>
              </a:rPr>
              <a:t>的操作。</a:t>
            </a:r>
            <a:endParaRPr lang="zh-CN" altLang="en-US">
              <a:solidFill>
                <a:srgbClr val="FF0000"/>
              </a:solidFill>
              <a:uFillTx/>
              <a:latin typeface="Times New Roman" panose="02020603050405020304" charset="0"/>
            </a:endParaRPr>
          </a:p>
        </p:txBody>
      </p:sp>
      <p:sp>
        <p:nvSpPr>
          <p:cNvPr id="8" name="文本框 7"/>
          <p:cNvSpPr txBox="1"/>
          <p:nvPr/>
        </p:nvSpPr>
        <p:spPr>
          <a:xfrm>
            <a:off x="1341120" y="3608705"/>
            <a:ext cx="17405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j=next[j-1]</a:t>
            </a:r>
            <a:endParaRPr lang="en-US" altLang="zh-CN">
              <a:latin typeface="Times New Roman" panose="02020603050405020304" charset="0"/>
              <a:cs typeface="Times New Roman" panose="02020603050405020304" charset="0"/>
            </a:endParaRPr>
          </a:p>
        </p:txBody>
      </p:sp>
      <p:sp>
        <p:nvSpPr>
          <p:cNvPr id="9" name="文本框 8"/>
          <p:cNvSpPr txBox="1"/>
          <p:nvPr/>
        </p:nvSpPr>
        <p:spPr>
          <a:xfrm>
            <a:off x="1403350" y="26504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0" name="直接箭头连接符 9"/>
          <p:cNvCxnSpPr/>
          <p:nvPr/>
        </p:nvCxnSpPr>
        <p:spPr>
          <a:xfrm flipV="1">
            <a:off x="1515110" y="21437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5" name="文本框 14"/>
          <p:cNvSpPr txBox="1"/>
          <p:nvPr/>
        </p:nvSpPr>
        <p:spPr>
          <a:xfrm>
            <a:off x="3824605" y="3429000"/>
            <a:ext cx="5052695" cy="501650"/>
          </a:xfrm>
          <a:prstGeom prst="rect">
            <a:avLst/>
          </a:prstGeom>
          <a:noFill/>
        </p:spPr>
        <p:txBody>
          <a:bodyPr wrap="square" rtlCol="0">
            <a:noAutofit/>
          </a:bodyPr>
          <a:p>
            <a:pPr algn="just"/>
            <a:r>
              <a:rPr lang="zh-CN" altLang="en-US">
                <a:solidFill>
                  <a:schemeClr val="tx1"/>
                </a:solidFill>
                <a:uFillTx/>
                <a:latin typeface="Times New Roman" panose="02020603050405020304" charset="0"/>
              </a:rPr>
              <a:t>此时又发现</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，并且</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所以赋值</a:t>
            </a:r>
            <a:r>
              <a:rPr lang="en-US" altLang="zh-CN">
                <a:solidFill>
                  <a:schemeClr val="tx1"/>
                </a:solidFill>
                <a:uFillTx/>
                <a:latin typeface="Times New Roman" panose="02020603050405020304" charset="0"/>
              </a:rPr>
              <a:t>next[i]=0</a:t>
            </a:r>
            <a:r>
              <a:rPr lang="zh-CN" altLang="en-US">
                <a:solidFill>
                  <a:schemeClr val="tx1"/>
                </a:solidFill>
                <a:uFillTx/>
                <a:latin typeface="Times New Roman" panose="02020603050405020304" charset="0"/>
              </a:rPr>
              <a:t>，且</a:t>
            </a:r>
            <a:r>
              <a:rPr lang="en-US" altLang="zh-CN">
                <a:solidFill>
                  <a:schemeClr val="tx1"/>
                </a:solidFill>
                <a:uFillTx/>
                <a:latin typeface="Times New Roman" panose="02020603050405020304" charset="0"/>
              </a:rPr>
              <a:t>i+=1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graphicFrame>
        <p:nvGraphicFramePr>
          <p:cNvPr id="16" name="表格 15"/>
          <p:cNvGraphicFramePr/>
          <p:nvPr>
            <p:custDataLst>
              <p:tags r:id="rId3"/>
            </p:custDataLst>
          </p:nvPr>
        </p:nvGraphicFramePr>
        <p:xfrm>
          <a:off x="1403350" y="469646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7" name="文本框 16"/>
          <p:cNvSpPr txBox="1"/>
          <p:nvPr/>
        </p:nvSpPr>
        <p:spPr>
          <a:xfrm>
            <a:off x="2483485" y="232727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9" name="直接箭头连接符 18"/>
          <p:cNvCxnSpPr/>
          <p:nvPr/>
        </p:nvCxnSpPr>
        <p:spPr>
          <a:xfrm flipV="1">
            <a:off x="2595245" y="212280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2"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5"/>
                                        </p:tgtEl>
                                        <p:attrNameLst>
                                          <p:attrName>ppt_x</p:attrName>
                                        </p:attrNameLst>
                                      </p:cBhvr>
                                      <p:tavLst>
                                        <p:tav tm="0">
                                          <p:val>
                                            <p:strVal val="ppt_x"/>
                                          </p:val>
                                        </p:tav>
                                        <p:tav tm="100000">
                                          <p:val>
                                            <p:strVal val="ppt_x"/>
                                          </p:val>
                                        </p:tav>
                                      </p:tavLst>
                                    </p:anim>
                                    <p:anim calcmode="lin" valueType="num">
                                      <p:cBhvr additive="base">
                                        <p:cTn id="13" dur="500"/>
                                        <p:tgtEl>
                                          <p:spTgt spid="35"/>
                                        </p:tgtEl>
                                        <p:attrNameLst>
                                          <p:attrName>ppt_y</p:attrName>
                                        </p:attrNameLst>
                                      </p:cBhvr>
                                      <p:tavLst>
                                        <p:tav tm="0">
                                          <p:val>
                                            <p:strVal val="ppt_y"/>
                                          </p:val>
                                        </p:tav>
                                        <p:tav tm="100000">
                                          <p:val>
                                            <p:strVal val="1+ppt_h/2"/>
                                          </p:val>
                                        </p:tav>
                                      </p:tavLst>
                                    </p:anim>
                                    <p:set>
                                      <p:cBhvr>
                                        <p:cTn id="14" dur="1" fill="hold">
                                          <p:stCondLst>
                                            <p:cond delay="499"/>
                                          </p:stCondLst>
                                        </p:cTn>
                                        <p:tgtEl>
                                          <p:spTgt spid="35"/>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4"/>
                                        </p:tgtEl>
                                        <p:attrNameLst>
                                          <p:attrName>ppt_x</p:attrName>
                                        </p:attrNameLst>
                                      </p:cBhvr>
                                      <p:tavLst>
                                        <p:tav tm="0">
                                          <p:val>
                                            <p:strVal val="ppt_x"/>
                                          </p:val>
                                        </p:tav>
                                        <p:tav tm="100000">
                                          <p:val>
                                            <p:strVal val="ppt_x"/>
                                          </p:val>
                                        </p:tav>
                                      </p:tavLst>
                                    </p:anim>
                                    <p:anim calcmode="lin" valueType="num">
                                      <p:cBhvr additive="base">
                                        <p:cTn id="17" dur="500"/>
                                        <p:tgtEl>
                                          <p:spTgt spid="34"/>
                                        </p:tgtEl>
                                        <p:attrNameLst>
                                          <p:attrName>ppt_y</p:attrName>
                                        </p:attrNameLst>
                                      </p:cBhvr>
                                      <p:tavLst>
                                        <p:tav tm="0">
                                          <p:val>
                                            <p:strVal val="ppt_y"/>
                                          </p:val>
                                        </p:tav>
                                        <p:tav tm="100000">
                                          <p:val>
                                            <p:strVal val="1+ppt_h/2"/>
                                          </p:val>
                                        </p:tav>
                                      </p:tavLst>
                                    </p:anim>
                                    <p:set>
                                      <p:cBhvr>
                                        <p:cTn id="18" dur="1" fill="hold">
                                          <p:stCondLst>
                                            <p:cond delay="499"/>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4" fill="hold" nodeType="clickEffect">
                                  <p:stCondLst>
                                    <p:cond delay="0"/>
                                  </p:stCondLst>
                                  <p:childTnLst>
                                    <p:anim calcmode="lin" valueType="num">
                                      <p:cBhvr additive="base">
                                        <p:cTn id="44" dur="500"/>
                                        <p:tgtEl>
                                          <p:spTgt spid="18"/>
                                        </p:tgtEl>
                                        <p:attrNameLst>
                                          <p:attrName>ppt_x</p:attrName>
                                        </p:attrNameLst>
                                      </p:cBhvr>
                                      <p:tavLst>
                                        <p:tav tm="0">
                                          <p:val>
                                            <p:strVal val="ppt_x"/>
                                          </p:val>
                                        </p:tav>
                                        <p:tav tm="100000">
                                          <p:val>
                                            <p:strVal val="ppt_x"/>
                                          </p:val>
                                        </p:tav>
                                      </p:tavLst>
                                    </p:anim>
                                    <p:anim calcmode="lin" valueType="num">
                                      <p:cBhvr additive="base">
                                        <p:cTn id="45" dur="500"/>
                                        <p:tgtEl>
                                          <p:spTgt spid="18"/>
                                        </p:tgtEl>
                                        <p:attrNameLst>
                                          <p:attrName>ppt_y</p:attrName>
                                        </p:attrNameLst>
                                      </p:cBhvr>
                                      <p:tavLst>
                                        <p:tav tm="0">
                                          <p:val>
                                            <p:strVal val="ppt_y"/>
                                          </p:val>
                                        </p:tav>
                                        <p:tav tm="100000">
                                          <p:val>
                                            <p:strVal val="1+ppt_h/2"/>
                                          </p:val>
                                        </p:tav>
                                      </p:tavLst>
                                    </p:anim>
                                    <p:set>
                                      <p:cBhvr>
                                        <p:cTn id="46" dur="1" fill="hold">
                                          <p:stCondLst>
                                            <p:cond delay="499"/>
                                          </p:stCondLst>
                                        </p:cTn>
                                        <p:tgtEl>
                                          <p:spTgt spid="18"/>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6"/>
                                        </p:tgtEl>
                                        <p:attrNameLst>
                                          <p:attrName>style.visibility</p:attrName>
                                        </p:attrNameLst>
                                      </p:cBhvr>
                                      <p:to>
                                        <p:strVal val="visible"/>
                                      </p:to>
                                    </p:set>
                                    <p:anim calcmode="lin" valueType="num">
                                      <p:cBhvr additive="base">
                                        <p:cTn id="51" dur="500" fill="hold"/>
                                        <p:tgtEl>
                                          <p:spTgt spid="16"/>
                                        </p:tgtEl>
                                        <p:attrNameLst>
                                          <p:attrName>ppt_x</p:attrName>
                                        </p:attrNameLst>
                                      </p:cBhvr>
                                      <p:tavLst>
                                        <p:tav tm="0">
                                          <p:val>
                                            <p:strVal val="#ppt_x"/>
                                          </p:val>
                                        </p:tav>
                                        <p:tav tm="100000">
                                          <p:val>
                                            <p:strVal val="#ppt_x"/>
                                          </p:val>
                                        </p:tav>
                                      </p:tavLst>
                                    </p:anim>
                                    <p:anim calcmode="lin" valueType="num">
                                      <p:cBhvr additive="base">
                                        <p:cTn id="5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4" fill="hold" grpId="0" nodeType="clickEffect">
                                  <p:stCondLst>
                                    <p:cond delay="0"/>
                                  </p:stCondLst>
                                  <p:childTnLst>
                                    <p:anim calcmode="lin" valueType="num">
                                      <p:cBhvr additive="base">
                                        <p:cTn id="56" dur="500"/>
                                        <p:tgtEl>
                                          <p:spTgt spid="11"/>
                                        </p:tgtEl>
                                        <p:attrNameLst>
                                          <p:attrName>ppt_x</p:attrName>
                                        </p:attrNameLst>
                                      </p:cBhvr>
                                      <p:tavLst>
                                        <p:tav tm="0">
                                          <p:val>
                                            <p:strVal val="ppt_x"/>
                                          </p:val>
                                        </p:tav>
                                        <p:tav tm="100000">
                                          <p:val>
                                            <p:strVal val="ppt_x"/>
                                          </p:val>
                                        </p:tav>
                                      </p:tavLst>
                                    </p:anim>
                                    <p:anim calcmode="lin" valueType="num">
                                      <p:cBhvr additive="base">
                                        <p:cTn id="57" dur="500"/>
                                        <p:tgtEl>
                                          <p:spTgt spid="11"/>
                                        </p:tgtEl>
                                        <p:attrNameLst>
                                          <p:attrName>ppt_y</p:attrName>
                                        </p:attrNameLst>
                                      </p:cBhvr>
                                      <p:tavLst>
                                        <p:tav tm="0">
                                          <p:val>
                                            <p:strVal val="ppt_y"/>
                                          </p:val>
                                        </p:tav>
                                        <p:tav tm="100000">
                                          <p:val>
                                            <p:strVal val="1+ppt_h/2"/>
                                          </p:val>
                                        </p:tav>
                                      </p:tavLst>
                                    </p:anim>
                                    <p:set>
                                      <p:cBhvr>
                                        <p:cTn id="58" dur="1" fill="hold">
                                          <p:stCondLst>
                                            <p:cond delay="499"/>
                                          </p:stCondLst>
                                        </p:cTn>
                                        <p:tgtEl>
                                          <p:spTgt spid="11"/>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14"/>
                                        </p:tgtEl>
                                        <p:attrNameLst>
                                          <p:attrName>ppt_x</p:attrName>
                                        </p:attrNameLst>
                                      </p:cBhvr>
                                      <p:tavLst>
                                        <p:tav tm="0">
                                          <p:val>
                                            <p:strVal val="ppt_x"/>
                                          </p:val>
                                        </p:tav>
                                        <p:tav tm="100000">
                                          <p:val>
                                            <p:strVal val="ppt_x"/>
                                          </p:val>
                                        </p:tav>
                                      </p:tavLst>
                                    </p:anim>
                                    <p:anim calcmode="lin" valueType="num">
                                      <p:cBhvr additive="base">
                                        <p:cTn id="61" dur="500"/>
                                        <p:tgtEl>
                                          <p:spTgt spid="14"/>
                                        </p:tgtEl>
                                        <p:attrNameLst>
                                          <p:attrName>ppt_y</p:attrName>
                                        </p:attrNameLst>
                                      </p:cBhvr>
                                      <p:tavLst>
                                        <p:tav tm="0">
                                          <p:val>
                                            <p:strVal val="ppt_y"/>
                                          </p:val>
                                        </p:tav>
                                        <p:tav tm="100000">
                                          <p:val>
                                            <p:strVal val="1+ppt_h/2"/>
                                          </p:val>
                                        </p:tav>
                                      </p:tavLst>
                                    </p:anim>
                                    <p:set>
                                      <p:cBhvr>
                                        <p:cTn id="62" dur="1" fill="hold">
                                          <p:stCondLst>
                                            <p:cond delay="499"/>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4" grpId="2"/>
      <p:bldP spid="34" grpId="0"/>
      <p:bldP spid="34" grpId="1"/>
      <p:bldP spid="8" grpId="0"/>
      <p:bldP spid="8" grpId="1"/>
      <p:bldP spid="9" grpId="0"/>
      <p:bldP spid="9" grpId="1"/>
      <p:bldP spid="15" grpId="0"/>
      <p:bldP spid="15" grpId="1"/>
      <p:bldP spid="11" grpId="0"/>
      <p:bldP spid="11" grpId="1"/>
      <p:bldP spid="17" grpId="0"/>
      <p:bldP spid="17" grpId="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435100" y="35896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546860" y="308292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56921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68097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851910" y="2493010"/>
            <a:ext cx="5100320" cy="887730"/>
          </a:xfrm>
          <a:prstGeom prst="rect">
            <a:avLst/>
          </a:prstGeom>
          <a:noFill/>
        </p:spPr>
        <p:txBody>
          <a:bodyPr wrap="square" rtlCol="0">
            <a:noAutofit/>
          </a:bodyPr>
          <a:p>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next[i] = j+1</a:t>
            </a:r>
            <a:r>
              <a:rPr lang="zh-CN" altLang="en-US">
                <a:uFillTx/>
                <a:latin typeface="Times New Roman" panose="02020603050405020304" charset="0"/>
                <a:sym typeface="+mn-ea"/>
              </a:rPr>
              <a:t>，</a:t>
            </a:r>
            <a:r>
              <a:rPr lang="en-US" altLang="zh-CN">
                <a:uFillTx/>
                <a:latin typeface="Times New Roman" panose="02020603050405020304" charset="0"/>
                <a:sym typeface="+mn-ea"/>
              </a:rPr>
              <a:t>i+=1</a:t>
            </a:r>
            <a:r>
              <a:rPr lang="zh-CN" altLang="en-US">
                <a:uFillTx/>
                <a:latin typeface="Times New Roman" panose="02020603050405020304" charset="0"/>
                <a:sym typeface="+mn-ea"/>
              </a:rPr>
              <a:t>，</a:t>
            </a:r>
            <a:r>
              <a:rPr lang="en-US" altLang="zh-CN">
                <a:uFillTx/>
                <a:latin typeface="Times New Roman" panose="02020603050405020304" charset="0"/>
                <a:sym typeface="+mn-ea"/>
              </a:rPr>
              <a:t> j+=1</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 name="文本框 2"/>
          <p:cNvSpPr txBox="1"/>
          <p:nvPr/>
        </p:nvSpPr>
        <p:spPr>
          <a:xfrm>
            <a:off x="2847340" y="327723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8" name="直接箭头连接符 7"/>
          <p:cNvCxnSpPr/>
          <p:nvPr/>
        </p:nvCxnSpPr>
        <p:spPr>
          <a:xfrm flipV="1">
            <a:off x="2959100" y="307276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9" name="文本框 8"/>
          <p:cNvSpPr txBox="1"/>
          <p:nvPr/>
        </p:nvSpPr>
        <p:spPr>
          <a:xfrm>
            <a:off x="1695450" y="359219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10" name="直接箭头连接符 9"/>
          <p:cNvCxnSpPr/>
          <p:nvPr/>
        </p:nvCxnSpPr>
        <p:spPr>
          <a:xfrm flipV="1">
            <a:off x="1807210" y="308546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5" name="表格 14"/>
          <p:cNvGraphicFramePr/>
          <p:nvPr>
            <p:custDataLst>
              <p:tags r:id="rId3"/>
            </p:custDataLst>
          </p:nvPr>
        </p:nvGraphicFramePr>
        <p:xfrm>
          <a:off x="1403985" y="470217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6" name="文本框 15"/>
          <p:cNvSpPr txBox="1"/>
          <p:nvPr/>
        </p:nvSpPr>
        <p:spPr>
          <a:xfrm>
            <a:off x="3126740" y="32708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7" name="直接箭头连接符 16"/>
          <p:cNvCxnSpPr/>
          <p:nvPr/>
        </p:nvCxnSpPr>
        <p:spPr>
          <a:xfrm flipV="1">
            <a:off x="3238500" y="30664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9" name="文本框 18"/>
          <p:cNvSpPr txBox="1"/>
          <p:nvPr/>
        </p:nvSpPr>
        <p:spPr>
          <a:xfrm>
            <a:off x="1992630" y="358584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0" name="直接箭头连接符 19"/>
          <p:cNvCxnSpPr/>
          <p:nvPr/>
        </p:nvCxnSpPr>
        <p:spPr>
          <a:xfrm flipV="1">
            <a:off x="2104390" y="307911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21" name="表格 20"/>
          <p:cNvGraphicFramePr/>
          <p:nvPr>
            <p:custDataLst>
              <p:tags r:id="rId4"/>
            </p:custDataLst>
          </p:nvPr>
        </p:nvGraphicFramePr>
        <p:xfrm>
          <a:off x="1403350" y="470217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2</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28" name="文本框 27"/>
          <p:cNvSpPr txBox="1"/>
          <p:nvPr/>
        </p:nvSpPr>
        <p:spPr>
          <a:xfrm>
            <a:off x="3425190" y="327533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29" name="直接箭头连接符 28"/>
          <p:cNvCxnSpPr/>
          <p:nvPr/>
        </p:nvCxnSpPr>
        <p:spPr>
          <a:xfrm flipV="1">
            <a:off x="3536950" y="307086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0" name="文本框 29"/>
          <p:cNvSpPr txBox="1"/>
          <p:nvPr/>
        </p:nvSpPr>
        <p:spPr>
          <a:xfrm>
            <a:off x="2273300" y="35902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1" name="直接箭头连接符 30"/>
          <p:cNvCxnSpPr/>
          <p:nvPr/>
        </p:nvCxnSpPr>
        <p:spPr>
          <a:xfrm flipV="1">
            <a:off x="2385060" y="30835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32" name="表格 31"/>
          <p:cNvGraphicFramePr/>
          <p:nvPr>
            <p:custDataLst>
              <p:tags r:id="rId5"/>
            </p:custDataLst>
          </p:nvPr>
        </p:nvGraphicFramePr>
        <p:xfrm>
          <a:off x="1403985" y="4702175"/>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2</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3</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4"/>
                                        </p:tgtEl>
                                        <p:attrNameLst>
                                          <p:attrName>ppt_x</p:attrName>
                                        </p:attrNameLst>
                                      </p:cBhvr>
                                      <p:tavLst>
                                        <p:tav tm="0">
                                          <p:val>
                                            <p:strVal val="ppt_x"/>
                                          </p:val>
                                        </p:tav>
                                        <p:tav tm="100000">
                                          <p:val>
                                            <p:strVal val="ppt_x"/>
                                          </p:val>
                                        </p:tav>
                                      </p:tavLst>
                                    </p:anim>
                                    <p:anim calcmode="lin" valueType="num">
                                      <p:cBhvr additive="base">
                                        <p:cTn id="7" dur="500"/>
                                        <p:tgtEl>
                                          <p:spTgt spid="14"/>
                                        </p:tgtEl>
                                        <p:attrNameLst>
                                          <p:attrName>ppt_y</p:attrName>
                                        </p:attrNameLst>
                                      </p:cBhvr>
                                      <p:tavLst>
                                        <p:tav tm="0">
                                          <p:val>
                                            <p:strVal val="ppt_y"/>
                                          </p:val>
                                        </p:tav>
                                        <p:tav tm="100000">
                                          <p:val>
                                            <p:strVal val="1+ppt_h/2"/>
                                          </p:val>
                                        </p:tav>
                                      </p:tavLst>
                                    </p:anim>
                                    <p:set>
                                      <p:cBhvr>
                                        <p:cTn id="8" dur="1" fill="hold">
                                          <p:stCondLst>
                                            <p:cond delay="499"/>
                                          </p:stCondLst>
                                        </p:cTn>
                                        <p:tgtEl>
                                          <p:spTgt spid="14"/>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1"/>
                                        </p:tgtEl>
                                        <p:attrNameLst>
                                          <p:attrName>ppt_x</p:attrName>
                                        </p:attrNameLst>
                                      </p:cBhvr>
                                      <p:tavLst>
                                        <p:tav tm="0">
                                          <p:val>
                                            <p:strVal val="ppt_x"/>
                                          </p:val>
                                        </p:tav>
                                        <p:tav tm="100000">
                                          <p:val>
                                            <p:strVal val="ppt_x"/>
                                          </p:val>
                                        </p:tav>
                                      </p:tavLst>
                                    </p:anim>
                                    <p:anim calcmode="lin" valueType="num">
                                      <p:cBhvr additive="base">
                                        <p:cTn id="11" dur="500"/>
                                        <p:tgtEl>
                                          <p:spTgt spid="11"/>
                                        </p:tgtEl>
                                        <p:attrNameLst>
                                          <p:attrName>ppt_y</p:attrName>
                                        </p:attrNameLst>
                                      </p:cBhvr>
                                      <p:tavLst>
                                        <p:tav tm="0">
                                          <p:val>
                                            <p:strVal val="ppt_y"/>
                                          </p:val>
                                        </p:tav>
                                        <p:tav tm="100000">
                                          <p:val>
                                            <p:strVal val="1+ppt_h/2"/>
                                          </p:val>
                                        </p:tav>
                                      </p:tavLst>
                                    </p:anim>
                                    <p:set>
                                      <p:cBhvr>
                                        <p:cTn id="12" dur="1" fill="hold">
                                          <p:stCondLst>
                                            <p:cond delay="499"/>
                                          </p:stCondLst>
                                        </p:cTn>
                                        <p:tgtEl>
                                          <p:spTgt spid="11"/>
                                        </p:tgtEl>
                                        <p:attrNameLst>
                                          <p:attrName>style.visibility</p:attrName>
                                        </p:attrNameLst>
                                      </p:cBhvr>
                                      <p:to>
                                        <p:strVal val="hidden"/>
                                      </p:to>
                                    </p:set>
                                  </p:childTnLst>
                                </p:cTn>
                              </p:par>
                              <p:par>
                                <p:cTn id="13" presetID="2" presetClass="exit" presetSubtype="4" fill="hold" nodeType="withEffect">
                                  <p:stCondLst>
                                    <p:cond delay="0"/>
                                  </p:stCondLst>
                                  <p:childTnLst>
                                    <p:anim calcmode="lin" valueType="num">
                                      <p:cBhvr additive="base">
                                        <p:cTn id="14" dur="500"/>
                                        <p:tgtEl>
                                          <p:spTgt spid="35"/>
                                        </p:tgtEl>
                                        <p:attrNameLst>
                                          <p:attrName>ppt_x</p:attrName>
                                        </p:attrNameLst>
                                      </p:cBhvr>
                                      <p:tavLst>
                                        <p:tav tm="0">
                                          <p:val>
                                            <p:strVal val="ppt_x"/>
                                          </p:val>
                                        </p:tav>
                                        <p:tav tm="100000">
                                          <p:val>
                                            <p:strVal val="ppt_x"/>
                                          </p:val>
                                        </p:tav>
                                      </p:tavLst>
                                    </p:anim>
                                    <p:anim calcmode="lin" valueType="num">
                                      <p:cBhvr additive="base">
                                        <p:cTn id="15" dur="500"/>
                                        <p:tgtEl>
                                          <p:spTgt spid="35"/>
                                        </p:tgtEl>
                                        <p:attrNameLst>
                                          <p:attrName>ppt_y</p:attrName>
                                        </p:attrNameLst>
                                      </p:cBhvr>
                                      <p:tavLst>
                                        <p:tav tm="0">
                                          <p:val>
                                            <p:strVal val="ppt_y"/>
                                          </p:val>
                                        </p:tav>
                                        <p:tav tm="100000">
                                          <p:val>
                                            <p:strVal val="1+ppt_h/2"/>
                                          </p:val>
                                        </p:tav>
                                      </p:tavLst>
                                    </p:anim>
                                    <p:set>
                                      <p:cBhvr>
                                        <p:cTn id="16" dur="1" fill="hold">
                                          <p:stCondLst>
                                            <p:cond delay="499"/>
                                          </p:stCondLst>
                                        </p:cTn>
                                        <p:tgtEl>
                                          <p:spTgt spid="35"/>
                                        </p:tgtEl>
                                        <p:attrNameLst>
                                          <p:attrName>style.visibility</p:attrName>
                                        </p:attrNameLst>
                                      </p:cBhvr>
                                      <p:to>
                                        <p:strVal val="hidden"/>
                                      </p:to>
                                    </p:set>
                                  </p:childTnLst>
                                </p:cTn>
                              </p:par>
                              <p:par>
                                <p:cTn id="17" presetID="2" presetClass="exit" presetSubtype="4" fill="hold" grpId="0" nodeType="withEffect">
                                  <p:stCondLst>
                                    <p:cond delay="0"/>
                                  </p:stCondLst>
                                  <p:childTnLst>
                                    <p:anim calcmode="lin" valueType="num">
                                      <p:cBhvr additive="base">
                                        <p:cTn id="18" dur="500"/>
                                        <p:tgtEl>
                                          <p:spTgt spid="34"/>
                                        </p:tgtEl>
                                        <p:attrNameLst>
                                          <p:attrName>ppt_x</p:attrName>
                                        </p:attrNameLst>
                                      </p:cBhvr>
                                      <p:tavLst>
                                        <p:tav tm="0">
                                          <p:val>
                                            <p:strVal val="ppt_x"/>
                                          </p:val>
                                        </p:tav>
                                        <p:tav tm="100000">
                                          <p:val>
                                            <p:strVal val="ppt_x"/>
                                          </p:val>
                                        </p:tav>
                                      </p:tavLst>
                                    </p:anim>
                                    <p:anim calcmode="lin" valueType="num">
                                      <p:cBhvr additive="base">
                                        <p:cTn id="19" dur="500"/>
                                        <p:tgtEl>
                                          <p:spTgt spid="34"/>
                                        </p:tgtEl>
                                        <p:attrNameLst>
                                          <p:attrName>ppt_y</p:attrName>
                                        </p:attrNameLst>
                                      </p:cBhvr>
                                      <p:tavLst>
                                        <p:tav tm="0">
                                          <p:val>
                                            <p:strVal val="ppt_y"/>
                                          </p:val>
                                        </p:tav>
                                        <p:tav tm="100000">
                                          <p:val>
                                            <p:strVal val="1+ppt_h/2"/>
                                          </p:val>
                                        </p:tav>
                                      </p:tavLst>
                                    </p:anim>
                                    <p:set>
                                      <p:cBhvr>
                                        <p:cTn id="20" dur="1" fill="hold">
                                          <p:stCondLst>
                                            <p:cond delay="499"/>
                                          </p:stCondLst>
                                        </p:cTn>
                                        <p:tgtEl>
                                          <p:spTgt spid="34"/>
                                        </p:tgtEl>
                                        <p:attrNameLst>
                                          <p:attrName>style.visibility</p:attrName>
                                        </p:attrNameLst>
                                      </p:cBhvr>
                                      <p:to>
                                        <p:strVal val="hidden"/>
                                      </p:to>
                                    </p:set>
                                  </p:childTnLst>
                                </p:cTn>
                              </p:par>
                              <p:par>
                                <p:cTn id="21" presetID="2" presetClass="exit" presetSubtype="4" fill="hold" nodeType="withEffect">
                                  <p:stCondLst>
                                    <p:cond delay="0"/>
                                  </p:stCondLst>
                                  <p:childTnLst>
                                    <p:anim calcmode="lin" valueType="num">
                                      <p:cBhvr additive="base">
                                        <p:cTn id="22" dur="500"/>
                                        <p:tgtEl>
                                          <p:spTgt spid="18"/>
                                        </p:tgtEl>
                                        <p:attrNameLst>
                                          <p:attrName>ppt_x</p:attrName>
                                        </p:attrNameLst>
                                      </p:cBhvr>
                                      <p:tavLst>
                                        <p:tav tm="0">
                                          <p:val>
                                            <p:strVal val="ppt_x"/>
                                          </p:val>
                                        </p:tav>
                                        <p:tav tm="100000">
                                          <p:val>
                                            <p:strVal val="ppt_x"/>
                                          </p:val>
                                        </p:tav>
                                      </p:tavLst>
                                    </p:anim>
                                    <p:anim calcmode="lin" valueType="num">
                                      <p:cBhvr additive="base">
                                        <p:cTn id="23" dur="500"/>
                                        <p:tgtEl>
                                          <p:spTgt spid="18"/>
                                        </p:tgtEl>
                                        <p:attrNameLst>
                                          <p:attrName>ppt_y</p:attrName>
                                        </p:attrNameLst>
                                      </p:cBhvr>
                                      <p:tavLst>
                                        <p:tav tm="0">
                                          <p:val>
                                            <p:strVal val="ppt_y"/>
                                          </p:val>
                                        </p:tav>
                                        <p:tav tm="100000">
                                          <p:val>
                                            <p:strVal val="1+ppt_h/2"/>
                                          </p:val>
                                        </p:tav>
                                      </p:tavLst>
                                    </p:anim>
                                    <p:set>
                                      <p:cBhvr>
                                        <p:cTn id="24" dur="1" fill="hold">
                                          <p:stCondLst>
                                            <p:cond delay="499"/>
                                          </p:stCondLst>
                                        </p:cTn>
                                        <p:tgtEl>
                                          <p:spTgt spid="1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2"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grpId="2" nodeType="withEffect">
                                  <p:stCondLst>
                                    <p:cond delay="0"/>
                                  </p:stCondLst>
                                  <p:childTnLst>
                                    <p:set>
                                      <p:cBhvr>
                                        <p:cTn id="40" dur="1" fill="hold">
                                          <p:stCondLst>
                                            <p:cond delay="0"/>
                                          </p:stCondLst>
                                        </p:cTn>
                                        <p:tgtEl>
                                          <p:spTgt spid="3"/>
                                        </p:tgtEl>
                                        <p:attrNameLst>
                                          <p:attrName>style.visibility</p:attrName>
                                        </p:attrNameLst>
                                      </p:cBhvr>
                                      <p:to>
                                        <p:strVal val="visible"/>
                                      </p:to>
                                    </p:set>
                                    <p:anim calcmode="lin" valueType="num">
                                      <p:cBhvr additive="base">
                                        <p:cTn id="41" dur="500" fill="hold"/>
                                        <p:tgtEl>
                                          <p:spTgt spid="3"/>
                                        </p:tgtEl>
                                        <p:attrNameLst>
                                          <p:attrName>ppt_x</p:attrName>
                                        </p:attrNameLst>
                                      </p:cBhvr>
                                      <p:tavLst>
                                        <p:tav tm="0">
                                          <p:val>
                                            <p:strVal val="#ppt_x"/>
                                          </p:val>
                                        </p:tav>
                                        <p:tav tm="100000">
                                          <p:val>
                                            <p:strVal val="#ppt_x"/>
                                          </p:val>
                                        </p:tav>
                                      </p:tavLst>
                                    </p:anim>
                                    <p:anim calcmode="lin" valueType="num">
                                      <p:cBhvr additive="base">
                                        <p:cTn id="42" dur="500" fill="hold"/>
                                        <p:tgtEl>
                                          <p:spTgt spid="3"/>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xit" presetSubtype="4" fill="hold" nodeType="clickEffect">
                                  <p:stCondLst>
                                    <p:cond delay="0"/>
                                  </p:stCondLst>
                                  <p:childTnLst>
                                    <p:anim calcmode="lin" valueType="num">
                                      <p:cBhvr additive="base">
                                        <p:cTn id="50" dur="500"/>
                                        <p:tgtEl>
                                          <p:spTgt spid="10"/>
                                        </p:tgtEl>
                                        <p:attrNameLst>
                                          <p:attrName>ppt_x</p:attrName>
                                        </p:attrNameLst>
                                      </p:cBhvr>
                                      <p:tavLst>
                                        <p:tav tm="0">
                                          <p:val>
                                            <p:strVal val="ppt_x"/>
                                          </p:val>
                                        </p:tav>
                                        <p:tav tm="100000">
                                          <p:val>
                                            <p:strVal val="ppt_x"/>
                                          </p:val>
                                        </p:tav>
                                      </p:tavLst>
                                    </p:anim>
                                    <p:anim calcmode="lin" valueType="num">
                                      <p:cBhvr additive="base">
                                        <p:cTn id="51" dur="500"/>
                                        <p:tgtEl>
                                          <p:spTgt spid="10"/>
                                        </p:tgtEl>
                                        <p:attrNameLst>
                                          <p:attrName>ppt_y</p:attrName>
                                        </p:attrNameLst>
                                      </p:cBhvr>
                                      <p:tavLst>
                                        <p:tav tm="0">
                                          <p:val>
                                            <p:strVal val="ppt_y"/>
                                          </p:val>
                                        </p:tav>
                                        <p:tav tm="100000">
                                          <p:val>
                                            <p:strVal val="1+ppt_h/2"/>
                                          </p:val>
                                        </p:tav>
                                      </p:tavLst>
                                    </p:anim>
                                    <p:set>
                                      <p:cBhvr>
                                        <p:cTn id="52" dur="1" fill="hold">
                                          <p:stCondLst>
                                            <p:cond delay="499"/>
                                          </p:stCondLst>
                                        </p:cTn>
                                        <p:tgtEl>
                                          <p:spTgt spid="10"/>
                                        </p:tgtEl>
                                        <p:attrNameLst>
                                          <p:attrName>style.visibility</p:attrName>
                                        </p:attrNameLst>
                                      </p:cBhvr>
                                      <p:to>
                                        <p:strVal val="hidden"/>
                                      </p:to>
                                    </p:set>
                                  </p:childTnLst>
                                </p:cTn>
                              </p:par>
                              <p:par>
                                <p:cTn id="53" presetID="2" presetClass="exit" presetSubtype="4" fill="hold" grpId="0" nodeType="withEffect">
                                  <p:stCondLst>
                                    <p:cond delay="0"/>
                                  </p:stCondLst>
                                  <p:childTnLst>
                                    <p:anim calcmode="lin" valueType="num">
                                      <p:cBhvr additive="base">
                                        <p:cTn id="54" dur="500"/>
                                        <p:tgtEl>
                                          <p:spTgt spid="9"/>
                                        </p:tgtEl>
                                        <p:attrNameLst>
                                          <p:attrName>ppt_x</p:attrName>
                                        </p:attrNameLst>
                                      </p:cBhvr>
                                      <p:tavLst>
                                        <p:tav tm="0">
                                          <p:val>
                                            <p:strVal val="ppt_x"/>
                                          </p:val>
                                        </p:tav>
                                        <p:tav tm="100000">
                                          <p:val>
                                            <p:strVal val="ppt_x"/>
                                          </p:val>
                                        </p:tav>
                                      </p:tavLst>
                                    </p:anim>
                                    <p:anim calcmode="lin" valueType="num">
                                      <p:cBhvr additive="base">
                                        <p:cTn id="55" dur="500"/>
                                        <p:tgtEl>
                                          <p:spTgt spid="9"/>
                                        </p:tgtEl>
                                        <p:attrNameLst>
                                          <p:attrName>ppt_y</p:attrName>
                                        </p:attrNameLst>
                                      </p:cBhvr>
                                      <p:tavLst>
                                        <p:tav tm="0">
                                          <p:val>
                                            <p:strVal val="ppt_y"/>
                                          </p:val>
                                        </p:tav>
                                        <p:tav tm="100000">
                                          <p:val>
                                            <p:strVal val="1+ppt_h/2"/>
                                          </p:val>
                                        </p:tav>
                                      </p:tavLst>
                                    </p:anim>
                                    <p:set>
                                      <p:cBhvr>
                                        <p:cTn id="56" dur="1" fill="hold">
                                          <p:stCondLst>
                                            <p:cond delay="499"/>
                                          </p:stCondLst>
                                        </p:cTn>
                                        <p:tgtEl>
                                          <p:spTgt spid="9"/>
                                        </p:tgtEl>
                                        <p:attrNameLst>
                                          <p:attrName>style.visibility</p:attrName>
                                        </p:attrNameLst>
                                      </p:cBhvr>
                                      <p:to>
                                        <p:strVal val="hidden"/>
                                      </p:to>
                                    </p:set>
                                  </p:childTnLst>
                                </p:cTn>
                              </p:par>
                              <p:par>
                                <p:cTn id="57" presetID="2" presetClass="exit" presetSubtype="4" fill="hold" grpId="0" nodeType="withEffect">
                                  <p:stCondLst>
                                    <p:cond delay="0"/>
                                  </p:stCondLst>
                                  <p:childTnLst>
                                    <p:anim calcmode="lin" valueType="num">
                                      <p:cBhvr additive="base">
                                        <p:cTn id="58" dur="500"/>
                                        <p:tgtEl>
                                          <p:spTgt spid="3"/>
                                        </p:tgtEl>
                                        <p:attrNameLst>
                                          <p:attrName>ppt_x</p:attrName>
                                        </p:attrNameLst>
                                      </p:cBhvr>
                                      <p:tavLst>
                                        <p:tav tm="0">
                                          <p:val>
                                            <p:strVal val="ppt_x"/>
                                          </p:val>
                                        </p:tav>
                                        <p:tav tm="100000">
                                          <p:val>
                                            <p:strVal val="ppt_x"/>
                                          </p:val>
                                        </p:tav>
                                      </p:tavLst>
                                    </p:anim>
                                    <p:anim calcmode="lin" valueType="num">
                                      <p:cBhvr additive="base">
                                        <p:cTn id="59" dur="500"/>
                                        <p:tgtEl>
                                          <p:spTgt spid="3"/>
                                        </p:tgtEl>
                                        <p:attrNameLst>
                                          <p:attrName>ppt_y</p:attrName>
                                        </p:attrNameLst>
                                      </p:cBhvr>
                                      <p:tavLst>
                                        <p:tav tm="0">
                                          <p:val>
                                            <p:strVal val="ppt_y"/>
                                          </p:val>
                                        </p:tav>
                                        <p:tav tm="100000">
                                          <p:val>
                                            <p:strVal val="1+ppt_h/2"/>
                                          </p:val>
                                        </p:tav>
                                      </p:tavLst>
                                    </p:anim>
                                    <p:set>
                                      <p:cBhvr>
                                        <p:cTn id="60" dur="1" fill="hold">
                                          <p:stCondLst>
                                            <p:cond delay="499"/>
                                          </p:stCondLst>
                                        </p:cTn>
                                        <p:tgtEl>
                                          <p:spTgt spid="3"/>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8"/>
                                        </p:tgtEl>
                                        <p:attrNameLst>
                                          <p:attrName>ppt_x</p:attrName>
                                        </p:attrNameLst>
                                      </p:cBhvr>
                                      <p:tavLst>
                                        <p:tav tm="0">
                                          <p:val>
                                            <p:strVal val="ppt_x"/>
                                          </p:val>
                                        </p:tav>
                                        <p:tav tm="100000">
                                          <p:val>
                                            <p:strVal val="ppt_x"/>
                                          </p:val>
                                        </p:tav>
                                      </p:tavLst>
                                    </p:anim>
                                    <p:anim calcmode="lin" valueType="num">
                                      <p:cBhvr additive="base">
                                        <p:cTn id="63" dur="500"/>
                                        <p:tgtEl>
                                          <p:spTgt spid="8"/>
                                        </p:tgtEl>
                                        <p:attrNameLst>
                                          <p:attrName>ppt_y</p:attrName>
                                        </p:attrNameLst>
                                      </p:cBhvr>
                                      <p:tavLst>
                                        <p:tav tm="0">
                                          <p:val>
                                            <p:strVal val="ppt_y"/>
                                          </p:val>
                                        </p:tav>
                                        <p:tav tm="100000">
                                          <p:val>
                                            <p:strVal val="1+ppt_h/2"/>
                                          </p:val>
                                        </p:tav>
                                      </p:tavLst>
                                    </p:anim>
                                    <p:set>
                                      <p:cBhvr>
                                        <p:cTn id="64" dur="1" fill="hold">
                                          <p:stCondLst>
                                            <p:cond delay="499"/>
                                          </p:stCondLst>
                                        </p:cTn>
                                        <p:tgtEl>
                                          <p:spTgt spid="8"/>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15"/>
                                        </p:tgtEl>
                                        <p:attrNameLst>
                                          <p:attrName>ppt_x</p:attrName>
                                        </p:attrNameLst>
                                      </p:cBhvr>
                                      <p:tavLst>
                                        <p:tav tm="0">
                                          <p:val>
                                            <p:strVal val="ppt_x"/>
                                          </p:val>
                                        </p:tav>
                                        <p:tav tm="100000">
                                          <p:val>
                                            <p:strVal val="ppt_x"/>
                                          </p:val>
                                        </p:tav>
                                      </p:tavLst>
                                    </p:anim>
                                    <p:anim calcmode="lin" valueType="num">
                                      <p:cBhvr additive="base">
                                        <p:cTn id="67" dur="500"/>
                                        <p:tgtEl>
                                          <p:spTgt spid="15"/>
                                        </p:tgtEl>
                                        <p:attrNameLst>
                                          <p:attrName>ppt_y</p:attrName>
                                        </p:attrNameLst>
                                      </p:cBhvr>
                                      <p:tavLst>
                                        <p:tav tm="0">
                                          <p:val>
                                            <p:strVal val="ppt_y"/>
                                          </p:val>
                                        </p:tav>
                                        <p:tav tm="100000">
                                          <p:val>
                                            <p:strVal val="1+ppt_h/2"/>
                                          </p:val>
                                        </p:tav>
                                      </p:tavLst>
                                    </p:anim>
                                    <p:set>
                                      <p:cBhvr>
                                        <p:cTn id="68" dur="1" fill="hold">
                                          <p:stCondLst>
                                            <p:cond delay="499"/>
                                          </p:stCondLst>
                                        </p:cTn>
                                        <p:tgtEl>
                                          <p:spTgt spid="1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par>
                                <p:cTn id="75" presetID="2" presetClass="entr" presetSubtype="4" fill="hold" grpId="2"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ppt_x"/>
                                          </p:val>
                                        </p:tav>
                                        <p:tav tm="100000">
                                          <p:val>
                                            <p:strVal val="#ppt_x"/>
                                          </p:val>
                                        </p:tav>
                                      </p:tavLst>
                                    </p:anim>
                                    <p:anim calcmode="lin" valueType="num">
                                      <p:cBhvr additive="base">
                                        <p:cTn id="78" dur="500" fill="hold"/>
                                        <p:tgtEl>
                                          <p:spTgt spid="19"/>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17"/>
                                        </p:tgtEl>
                                        <p:attrNameLst>
                                          <p:attrName>style.visibility</p:attrName>
                                        </p:attrNameLst>
                                      </p:cBhvr>
                                      <p:to>
                                        <p:strVal val="visible"/>
                                      </p:to>
                                    </p:set>
                                    <p:anim calcmode="lin" valueType="num">
                                      <p:cBhvr additive="base">
                                        <p:cTn id="81" dur="500" fill="hold"/>
                                        <p:tgtEl>
                                          <p:spTgt spid="17"/>
                                        </p:tgtEl>
                                        <p:attrNameLst>
                                          <p:attrName>ppt_x</p:attrName>
                                        </p:attrNameLst>
                                      </p:cBhvr>
                                      <p:tavLst>
                                        <p:tav tm="0">
                                          <p:val>
                                            <p:strVal val="#ppt_x"/>
                                          </p:val>
                                        </p:tav>
                                        <p:tav tm="100000">
                                          <p:val>
                                            <p:strVal val="#ppt_x"/>
                                          </p:val>
                                        </p:tav>
                                      </p:tavLst>
                                    </p:anim>
                                    <p:anim calcmode="lin" valueType="num">
                                      <p:cBhvr additive="base">
                                        <p:cTn id="82" dur="500" fill="hold"/>
                                        <p:tgtEl>
                                          <p:spTgt spid="17"/>
                                        </p:tgtEl>
                                        <p:attrNameLst>
                                          <p:attrName>ppt_y</p:attrName>
                                        </p:attrNameLst>
                                      </p:cBhvr>
                                      <p:tavLst>
                                        <p:tav tm="0">
                                          <p:val>
                                            <p:strVal val="1+#ppt_h/2"/>
                                          </p:val>
                                        </p:tav>
                                        <p:tav tm="100000">
                                          <p:val>
                                            <p:strVal val="#ppt_y"/>
                                          </p:val>
                                        </p:tav>
                                      </p:tavLst>
                                    </p:anim>
                                  </p:childTnLst>
                                </p:cTn>
                              </p:par>
                              <p:par>
                                <p:cTn id="83" presetID="2" presetClass="entr" presetSubtype="4" fill="hold" grpId="2" nodeType="withEffect">
                                  <p:stCondLst>
                                    <p:cond delay="0"/>
                                  </p:stCondLst>
                                  <p:childTnLst>
                                    <p:set>
                                      <p:cBhvr>
                                        <p:cTn id="84" dur="1" fill="hold">
                                          <p:stCondLst>
                                            <p:cond delay="0"/>
                                          </p:stCondLst>
                                        </p:cTn>
                                        <p:tgtEl>
                                          <p:spTgt spid="16"/>
                                        </p:tgtEl>
                                        <p:attrNameLst>
                                          <p:attrName>style.visibility</p:attrName>
                                        </p:attrNameLst>
                                      </p:cBhvr>
                                      <p:to>
                                        <p:strVal val="visible"/>
                                      </p:to>
                                    </p:set>
                                    <p:anim calcmode="lin" valueType="num">
                                      <p:cBhvr additive="base">
                                        <p:cTn id="85" dur="500" fill="hold"/>
                                        <p:tgtEl>
                                          <p:spTgt spid="16"/>
                                        </p:tgtEl>
                                        <p:attrNameLst>
                                          <p:attrName>ppt_x</p:attrName>
                                        </p:attrNameLst>
                                      </p:cBhvr>
                                      <p:tavLst>
                                        <p:tav tm="0">
                                          <p:val>
                                            <p:strVal val="#ppt_x"/>
                                          </p:val>
                                        </p:tav>
                                        <p:tav tm="100000">
                                          <p:val>
                                            <p:strVal val="#ppt_x"/>
                                          </p:val>
                                        </p:tav>
                                      </p:tavLst>
                                    </p:anim>
                                    <p:anim calcmode="lin" valueType="num">
                                      <p:cBhvr additive="base">
                                        <p:cTn id="86" dur="500" fill="hold"/>
                                        <p:tgtEl>
                                          <p:spTgt spid="16"/>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additive="base">
                                        <p:cTn id="89" dur="500" fill="hold"/>
                                        <p:tgtEl>
                                          <p:spTgt spid="21"/>
                                        </p:tgtEl>
                                        <p:attrNameLst>
                                          <p:attrName>ppt_x</p:attrName>
                                        </p:attrNameLst>
                                      </p:cBhvr>
                                      <p:tavLst>
                                        <p:tav tm="0">
                                          <p:val>
                                            <p:strVal val="#ppt_x"/>
                                          </p:val>
                                        </p:tav>
                                        <p:tav tm="100000">
                                          <p:val>
                                            <p:strVal val="#ppt_x"/>
                                          </p:val>
                                        </p:tav>
                                      </p:tavLst>
                                    </p:anim>
                                    <p:anim calcmode="lin" valueType="num">
                                      <p:cBhvr additive="base">
                                        <p:cTn id="9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xit" presetSubtype="4" fill="hold" nodeType="clickEffect">
                                  <p:stCondLst>
                                    <p:cond delay="0"/>
                                  </p:stCondLst>
                                  <p:childTnLst>
                                    <p:anim calcmode="lin" valueType="num">
                                      <p:cBhvr additive="base">
                                        <p:cTn id="94" dur="500"/>
                                        <p:tgtEl>
                                          <p:spTgt spid="20"/>
                                        </p:tgtEl>
                                        <p:attrNameLst>
                                          <p:attrName>ppt_x</p:attrName>
                                        </p:attrNameLst>
                                      </p:cBhvr>
                                      <p:tavLst>
                                        <p:tav tm="0">
                                          <p:val>
                                            <p:strVal val="ppt_x"/>
                                          </p:val>
                                        </p:tav>
                                        <p:tav tm="100000">
                                          <p:val>
                                            <p:strVal val="ppt_x"/>
                                          </p:val>
                                        </p:tav>
                                      </p:tavLst>
                                    </p:anim>
                                    <p:anim calcmode="lin" valueType="num">
                                      <p:cBhvr additive="base">
                                        <p:cTn id="95" dur="500"/>
                                        <p:tgtEl>
                                          <p:spTgt spid="20"/>
                                        </p:tgtEl>
                                        <p:attrNameLst>
                                          <p:attrName>ppt_y</p:attrName>
                                        </p:attrNameLst>
                                      </p:cBhvr>
                                      <p:tavLst>
                                        <p:tav tm="0">
                                          <p:val>
                                            <p:strVal val="ppt_y"/>
                                          </p:val>
                                        </p:tav>
                                        <p:tav tm="100000">
                                          <p:val>
                                            <p:strVal val="1+ppt_h/2"/>
                                          </p:val>
                                        </p:tav>
                                      </p:tavLst>
                                    </p:anim>
                                    <p:set>
                                      <p:cBhvr>
                                        <p:cTn id="96" dur="1" fill="hold">
                                          <p:stCondLst>
                                            <p:cond delay="499"/>
                                          </p:stCondLst>
                                        </p:cTn>
                                        <p:tgtEl>
                                          <p:spTgt spid="20"/>
                                        </p:tgtEl>
                                        <p:attrNameLst>
                                          <p:attrName>style.visibility</p:attrName>
                                        </p:attrNameLst>
                                      </p:cBhvr>
                                      <p:to>
                                        <p:strVal val="hidden"/>
                                      </p:to>
                                    </p:set>
                                  </p:childTnLst>
                                </p:cTn>
                              </p:par>
                              <p:par>
                                <p:cTn id="97" presetID="2" presetClass="exit" presetSubtype="4" fill="hold" grpId="0" nodeType="withEffect">
                                  <p:stCondLst>
                                    <p:cond delay="0"/>
                                  </p:stCondLst>
                                  <p:childTnLst>
                                    <p:anim calcmode="lin" valueType="num">
                                      <p:cBhvr additive="base">
                                        <p:cTn id="98" dur="500"/>
                                        <p:tgtEl>
                                          <p:spTgt spid="19"/>
                                        </p:tgtEl>
                                        <p:attrNameLst>
                                          <p:attrName>ppt_x</p:attrName>
                                        </p:attrNameLst>
                                      </p:cBhvr>
                                      <p:tavLst>
                                        <p:tav tm="0">
                                          <p:val>
                                            <p:strVal val="ppt_x"/>
                                          </p:val>
                                        </p:tav>
                                        <p:tav tm="100000">
                                          <p:val>
                                            <p:strVal val="ppt_x"/>
                                          </p:val>
                                        </p:tav>
                                      </p:tavLst>
                                    </p:anim>
                                    <p:anim calcmode="lin" valueType="num">
                                      <p:cBhvr additive="base">
                                        <p:cTn id="99" dur="500"/>
                                        <p:tgtEl>
                                          <p:spTgt spid="19"/>
                                        </p:tgtEl>
                                        <p:attrNameLst>
                                          <p:attrName>ppt_y</p:attrName>
                                        </p:attrNameLst>
                                      </p:cBhvr>
                                      <p:tavLst>
                                        <p:tav tm="0">
                                          <p:val>
                                            <p:strVal val="ppt_y"/>
                                          </p:val>
                                        </p:tav>
                                        <p:tav tm="100000">
                                          <p:val>
                                            <p:strVal val="1+ppt_h/2"/>
                                          </p:val>
                                        </p:tav>
                                      </p:tavLst>
                                    </p:anim>
                                    <p:set>
                                      <p:cBhvr>
                                        <p:cTn id="100" dur="1" fill="hold">
                                          <p:stCondLst>
                                            <p:cond delay="499"/>
                                          </p:stCondLst>
                                        </p:cTn>
                                        <p:tgtEl>
                                          <p:spTgt spid="19"/>
                                        </p:tgtEl>
                                        <p:attrNameLst>
                                          <p:attrName>style.visibility</p:attrName>
                                        </p:attrNameLst>
                                      </p:cBhvr>
                                      <p:to>
                                        <p:strVal val="hidden"/>
                                      </p:to>
                                    </p:set>
                                  </p:childTnLst>
                                </p:cTn>
                              </p:par>
                              <p:par>
                                <p:cTn id="101" presetID="2" presetClass="exit" presetSubtype="4" fill="hold" grpId="0" nodeType="withEffect">
                                  <p:stCondLst>
                                    <p:cond delay="0"/>
                                  </p:stCondLst>
                                  <p:childTnLst>
                                    <p:anim calcmode="lin" valueType="num">
                                      <p:cBhvr additive="base">
                                        <p:cTn id="102" dur="500"/>
                                        <p:tgtEl>
                                          <p:spTgt spid="16"/>
                                        </p:tgtEl>
                                        <p:attrNameLst>
                                          <p:attrName>ppt_x</p:attrName>
                                        </p:attrNameLst>
                                      </p:cBhvr>
                                      <p:tavLst>
                                        <p:tav tm="0">
                                          <p:val>
                                            <p:strVal val="ppt_x"/>
                                          </p:val>
                                        </p:tav>
                                        <p:tav tm="100000">
                                          <p:val>
                                            <p:strVal val="ppt_x"/>
                                          </p:val>
                                        </p:tav>
                                      </p:tavLst>
                                    </p:anim>
                                    <p:anim calcmode="lin" valueType="num">
                                      <p:cBhvr additive="base">
                                        <p:cTn id="103" dur="500"/>
                                        <p:tgtEl>
                                          <p:spTgt spid="16"/>
                                        </p:tgtEl>
                                        <p:attrNameLst>
                                          <p:attrName>ppt_y</p:attrName>
                                        </p:attrNameLst>
                                      </p:cBhvr>
                                      <p:tavLst>
                                        <p:tav tm="0">
                                          <p:val>
                                            <p:strVal val="ppt_y"/>
                                          </p:val>
                                        </p:tav>
                                        <p:tav tm="100000">
                                          <p:val>
                                            <p:strVal val="1+ppt_h/2"/>
                                          </p:val>
                                        </p:tav>
                                      </p:tavLst>
                                    </p:anim>
                                    <p:set>
                                      <p:cBhvr>
                                        <p:cTn id="104" dur="1" fill="hold">
                                          <p:stCondLst>
                                            <p:cond delay="499"/>
                                          </p:stCondLst>
                                        </p:cTn>
                                        <p:tgtEl>
                                          <p:spTgt spid="16"/>
                                        </p:tgtEl>
                                        <p:attrNameLst>
                                          <p:attrName>style.visibility</p:attrName>
                                        </p:attrNameLst>
                                      </p:cBhvr>
                                      <p:to>
                                        <p:strVal val="hidden"/>
                                      </p:to>
                                    </p:set>
                                  </p:childTnLst>
                                </p:cTn>
                              </p:par>
                              <p:par>
                                <p:cTn id="105" presetID="2" presetClass="exit" presetSubtype="4" fill="hold" nodeType="withEffect">
                                  <p:stCondLst>
                                    <p:cond delay="0"/>
                                  </p:stCondLst>
                                  <p:childTnLst>
                                    <p:anim calcmode="lin" valueType="num">
                                      <p:cBhvr additive="base">
                                        <p:cTn id="106" dur="500"/>
                                        <p:tgtEl>
                                          <p:spTgt spid="17"/>
                                        </p:tgtEl>
                                        <p:attrNameLst>
                                          <p:attrName>ppt_x</p:attrName>
                                        </p:attrNameLst>
                                      </p:cBhvr>
                                      <p:tavLst>
                                        <p:tav tm="0">
                                          <p:val>
                                            <p:strVal val="ppt_x"/>
                                          </p:val>
                                        </p:tav>
                                        <p:tav tm="100000">
                                          <p:val>
                                            <p:strVal val="ppt_x"/>
                                          </p:val>
                                        </p:tav>
                                      </p:tavLst>
                                    </p:anim>
                                    <p:anim calcmode="lin" valueType="num">
                                      <p:cBhvr additive="base">
                                        <p:cTn id="107" dur="500"/>
                                        <p:tgtEl>
                                          <p:spTgt spid="17"/>
                                        </p:tgtEl>
                                        <p:attrNameLst>
                                          <p:attrName>ppt_y</p:attrName>
                                        </p:attrNameLst>
                                      </p:cBhvr>
                                      <p:tavLst>
                                        <p:tav tm="0">
                                          <p:val>
                                            <p:strVal val="ppt_y"/>
                                          </p:val>
                                        </p:tav>
                                        <p:tav tm="100000">
                                          <p:val>
                                            <p:strVal val="1+ppt_h/2"/>
                                          </p:val>
                                        </p:tav>
                                      </p:tavLst>
                                    </p:anim>
                                    <p:set>
                                      <p:cBhvr>
                                        <p:cTn id="108" dur="1" fill="hold">
                                          <p:stCondLst>
                                            <p:cond delay="499"/>
                                          </p:stCondLst>
                                        </p:cTn>
                                        <p:tgtEl>
                                          <p:spTgt spid="17"/>
                                        </p:tgtEl>
                                        <p:attrNameLst>
                                          <p:attrName>style.visibility</p:attrName>
                                        </p:attrNameLst>
                                      </p:cBhvr>
                                      <p:to>
                                        <p:strVal val="hidden"/>
                                      </p:to>
                                    </p:set>
                                  </p:childTnLst>
                                </p:cTn>
                              </p:par>
                              <p:par>
                                <p:cTn id="109" presetID="2" presetClass="exit" presetSubtype="4" fill="hold" nodeType="withEffect">
                                  <p:stCondLst>
                                    <p:cond delay="0"/>
                                  </p:stCondLst>
                                  <p:childTnLst>
                                    <p:anim calcmode="lin" valueType="num">
                                      <p:cBhvr additive="base">
                                        <p:cTn id="110" dur="500"/>
                                        <p:tgtEl>
                                          <p:spTgt spid="21"/>
                                        </p:tgtEl>
                                        <p:attrNameLst>
                                          <p:attrName>ppt_x</p:attrName>
                                        </p:attrNameLst>
                                      </p:cBhvr>
                                      <p:tavLst>
                                        <p:tav tm="0">
                                          <p:val>
                                            <p:strVal val="ppt_x"/>
                                          </p:val>
                                        </p:tav>
                                        <p:tav tm="100000">
                                          <p:val>
                                            <p:strVal val="ppt_x"/>
                                          </p:val>
                                        </p:tav>
                                      </p:tavLst>
                                    </p:anim>
                                    <p:anim calcmode="lin" valueType="num">
                                      <p:cBhvr additive="base">
                                        <p:cTn id="111" dur="500"/>
                                        <p:tgtEl>
                                          <p:spTgt spid="21"/>
                                        </p:tgtEl>
                                        <p:attrNameLst>
                                          <p:attrName>ppt_y</p:attrName>
                                        </p:attrNameLst>
                                      </p:cBhvr>
                                      <p:tavLst>
                                        <p:tav tm="0">
                                          <p:val>
                                            <p:strVal val="ppt_y"/>
                                          </p:val>
                                        </p:tav>
                                        <p:tav tm="100000">
                                          <p:val>
                                            <p:strVal val="1+ppt_h/2"/>
                                          </p:val>
                                        </p:tav>
                                      </p:tavLst>
                                    </p:anim>
                                    <p:set>
                                      <p:cBhvr>
                                        <p:cTn id="112" dur="1" fill="hold">
                                          <p:stCondLst>
                                            <p:cond delay="499"/>
                                          </p:stCondLst>
                                        </p:cTn>
                                        <p:tgtEl>
                                          <p:spTgt spid="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4" fill="hold" nodeType="clickEffect">
                                  <p:stCondLst>
                                    <p:cond delay="0"/>
                                  </p:stCondLst>
                                  <p:childTnLst>
                                    <p:set>
                                      <p:cBhvr>
                                        <p:cTn id="116" dur="1" fill="hold">
                                          <p:stCondLst>
                                            <p:cond delay="0"/>
                                          </p:stCondLst>
                                        </p:cTn>
                                        <p:tgtEl>
                                          <p:spTgt spid="31"/>
                                        </p:tgtEl>
                                        <p:attrNameLst>
                                          <p:attrName>style.visibility</p:attrName>
                                        </p:attrNameLst>
                                      </p:cBhvr>
                                      <p:to>
                                        <p:strVal val="visible"/>
                                      </p:to>
                                    </p:set>
                                    <p:anim calcmode="lin" valueType="num">
                                      <p:cBhvr additive="base">
                                        <p:cTn id="117" dur="500" fill="hold"/>
                                        <p:tgtEl>
                                          <p:spTgt spid="31"/>
                                        </p:tgtEl>
                                        <p:attrNameLst>
                                          <p:attrName>ppt_x</p:attrName>
                                        </p:attrNameLst>
                                      </p:cBhvr>
                                      <p:tavLst>
                                        <p:tav tm="0">
                                          <p:val>
                                            <p:strVal val="#ppt_x"/>
                                          </p:val>
                                        </p:tav>
                                        <p:tav tm="100000">
                                          <p:val>
                                            <p:strVal val="#ppt_x"/>
                                          </p:val>
                                        </p:tav>
                                      </p:tavLst>
                                    </p:anim>
                                    <p:anim calcmode="lin" valueType="num">
                                      <p:cBhvr additive="base">
                                        <p:cTn id="118" dur="500" fill="hold"/>
                                        <p:tgtEl>
                                          <p:spTgt spid="31"/>
                                        </p:tgtEl>
                                        <p:attrNameLst>
                                          <p:attrName>ppt_y</p:attrName>
                                        </p:attrNameLst>
                                      </p:cBhvr>
                                      <p:tavLst>
                                        <p:tav tm="0">
                                          <p:val>
                                            <p:strVal val="1+#ppt_h/2"/>
                                          </p:val>
                                        </p:tav>
                                        <p:tav tm="100000">
                                          <p:val>
                                            <p:strVal val="#ppt_y"/>
                                          </p:val>
                                        </p:tav>
                                      </p:tavLst>
                                    </p:anim>
                                  </p:childTnLst>
                                </p:cTn>
                              </p:par>
                              <p:par>
                                <p:cTn id="119" presetID="2" presetClass="entr" presetSubtype="4" fill="hold" grpId="2" nodeType="with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500" fill="hold"/>
                                        <p:tgtEl>
                                          <p:spTgt spid="30"/>
                                        </p:tgtEl>
                                        <p:attrNameLst>
                                          <p:attrName>ppt_x</p:attrName>
                                        </p:attrNameLst>
                                      </p:cBhvr>
                                      <p:tavLst>
                                        <p:tav tm="0">
                                          <p:val>
                                            <p:strVal val="#ppt_x"/>
                                          </p:val>
                                        </p:tav>
                                        <p:tav tm="100000">
                                          <p:val>
                                            <p:strVal val="#ppt_x"/>
                                          </p:val>
                                        </p:tav>
                                      </p:tavLst>
                                    </p:anim>
                                    <p:anim calcmode="lin" valueType="num">
                                      <p:cBhvr additive="base">
                                        <p:cTn id="122" dur="500" fill="hold"/>
                                        <p:tgtEl>
                                          <p:spTgt spid="30"/>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 calcmode="lin" valueType="num">
                                      <p:cBhvr additive="base">
                                        <p:cTn id="125" dur="500" fill="hold"/>
                                        <p:tgtEl>
                                          <p:spTgt spid="29"/>
                                        </p:tgtEl>
                                        <p:attrNameLst>
                                          <p:attrName>ppt_x</p:attrName>
                                        </p:attrNameLst>
                                      </p:cBhvr>
                                      <p:tavLst>
                                        <p:tav tm="0">
                                          <p:val>
                                            <p:strVal val="#ppt_x"/>
                                          </p:val>
                                        </p:tav>
                                        <p:tav tm="100000">
                                          <p:val>
                                            <p:strVal val="#ppt_x"/>
                                          </p:val>
                                        </p:tav>
                                      </p:tavLst>
                                    </p:anim>
                                    <p:anim calcmode="lin" valueType="num">
                                      <p:cBhvr additive="base">
                                        <p:cTn id="126" dur="500" fill="hold"/>
                                        <p:tgtEl>
                                          <p:spTgt spid="29"/>
                                        </p:tgtEl>
                                        <p:attrNameLst>
                                          <p:attrName>ppt_y</p:attrName>
                                        </p:attrNameLst>
                                      </p:cBhvr>
                                      <p:tavLst>
                                        <p:tav tm="0">
                                          <p:val>
                                            <p:strVal val="1+#ppt_h/2"/>
                                          </p:val>
                                        </p:tav>
                                        <p:tav tm="100000">
                                          <p:val>
                                            <p:strVal val="#ppt_y"/>
                                          </p:val>
                                        </p:tav>
                                      </p:tavLst>
                                    </p:anim>
                                  </p:childTnLst>
                                </p:cTn>
                              </p:par>
                              <p:par>
                                <p:cTn id="127" presetID="2" presetClass="entr" presetSubtype="4" fill="hold" grpId="2" nodeType="withEffect">
                                  <p:stCondLst>
                                    <p:cond delay="0"/>
                                  </p:stCondLst>
                                  <p:childTnLst>
                                    <p:set>
                                      <p:cBhvr>
                                        <p:cTn id="128" dur="1" fill="hold">
                                          <p:stCondLst>
                                            <p:cond delay="0"/>
                                          </p:stCondLst>
                                        </p:cTn>
                                        <p:tgtEl>
                                          <p:spTgt spid="28"/>
                                        </p:tgtEl>
                                        <p:attrNameLst>
                                          <p:attrName>style.visibility</p:attrName>
                                        </p:attrNameLst>
                                      </p:cBhvr>
                                      <p:to>
                                        <p:strVal val="visible"/>
                                      </p:to>
                                    </p:set>
                                    <p:anim calcmode="lin" valueType="num">
                                      <p:cBhvr additive="base">
                                        <p:cTn id="129" dur="500" fill="hold"/>
                                        <p:tgtEl>
                                          <p:spTgt spid="28"/>
                                        </p:tgtEl>
                                        <p:attrNameLst>
                                          <p:attrName>ppt_x</p:attrName>
                                        </p:attrNameLst>
                                      </p:cBhvr>
                                      <p:tavLst>
                                        <p:tav tm="0">
                                          <p:val>
                                            <p:strVal val="#ppt_x"/>
                                          </p:val>
                                        </p:tav>
                                        <p:tav tm="100000">
                                          <p:val>
                                            <p:strVal val="#ppt_x"/>
                                          </p:val>
                                        </p:tav>
                                      </p:tavLst>
                                    </p:anim>
                                    <p:anim calcmode="lin" valueType="num">
                                      <p:cBhvr additive="base">
                                        <p:cTn id="130" dur="500" fill="hold"/>
                                        <p:tgtEl>
                                          <p:spTgt spid="28"/>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32"/>
                                        </p:tgtEl>
                                        <p:attrNameLst>
                                          <p:attrName>style.visibility</p:attrName>
                                        </p:attrNameLst>
                                      </p:cBhvr>
                                      <p:to>
                                        <p:strVal val="visible"/>
                                      </p:to>
                                    </p:set>
                                    <p:anim calcmode="lin" valueType="num">
                                      <p:cBhvr additive="base">
                                        <p:cTn id="133" dur="500" fill="hold"/>
                                        <p:tgtEl>
                                          <p:spTgt spid="32"/>
                                        </p:tgtEl>
                                        <p:attrNameLst>
                                          <p:attrName>ppt_x</p:attrName>
                                        </p:attrNameLst>
                                      </p:cBhvr>
                                      <p:tavLst>
                                        <p:tav tm="0">
                                          <p:val>
                                            <p:strVal val="#ppt_x"/>
                                          </p:val>
                                        </p:tav>
                                        <p:tav tm="100000">
                                          <p:val>
                                            <p:strVal val="#ppt_x"/>
                                          </p:val>
                                        </p:tav>
                                      </p:tavLst>
                                    </p:anim>
                                    <p:anim calcmode="lin" valueType="num">
                                      <p:cBhvr additive="base">
                                        <p:cTn id="13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xit" presetSubtype="4" fill="hold" nodeType="clickEffect">
                                  <p:stCondLst>
                                    <p:cond delay="0"/>
                                  </p:stCondLst>
                                  <p:childTnLst>
                                    <p:anim calcmode="lin" valueType="num">
                                      <p:cBhvr additive="base">
                                        <p:cTn id="138" dur="500"/>
                                        <p:tgtEl>
                                          <p:spTgt spid="31"/>
                                        </p:tgtEl>
                                        <p:attrNameLst>
                                          <p:attrName>ppt_x</p:attrName>
                                        </p:attrNameLst>
                                      </p:cBhvr>
                                      <p:tavLst>
                                        <p:tav tm="0">
                                          <p:val>
                                            <p:strVal val="ppt_x"/>
                                          </p:val>
                                        </p:tav>
                                        <p:tav tm="100000">
                                          <p:val>
                                            <p:strVal val="ppt_x"/>
                                          </p:val>
                                        </p:tav>
                                      </p:tavLst>
                                    </p:anim>
                                    <p:anim calcmode="lin" valueType="num">
                                      <p:cBhvr additive="base">
                                        <p:cTn id="139" dur="500"/>
                                        <p:tgtEl>
                                          <p:spTgt spid="31"/>
                                        </p:tgtEl>
                                        <p:attrNameLst>
                                          <p:attrName>ppt_y</p:attrName>
                                        </p:attrNameLst>
                                      </p:cBhvr>
                                      <p:tavLst>
                                        <p:tav tm="0">
                                          <p:val>
                                            <p:strVal val="ppt_y"/>
                                          </p:val>
                                        </p:tav>
                                        <p:tav tm="100000">
                                          <p:val>
                                            <p:strVal val="1+ppt_h/2"/>
                                          </p:val>
                                        </p:tav>
                                      </p:tavLst>
                                    </p:anim>
                                    <p:set>
                                      <p:cBhvr>
                                        <p:cTn id="140" dur="1" fill="hold">
                                          <p:stCondLst>
                                            <p:cond delay="499"/>
                                          </p:stCondLst>
                                        </p:cTn>
                                        <p:tgtEl>
                                          <p:spTgt spid="31"/>
                                        </p:tgtEl>
                                        <p:attrNameLst>
                                          <p:attrName>style.visibility</p:attrName>
                                        </p:attrNameLst>
                                      </p:cBhvr>
                                      <p:to>
                                        <p:strVal val="hidden"/>
                                      </p:to>
                                    </p:set>
                                  </p:childTnLst>
                                </p:cTn>
                              </p:par>
                              <p:par>
                                <p:cTn id="141" presetID="2" presetClass="exit" presetSubtype="4" fill="hold" grpId="0" nodeType="withEffect">
                                  <p:stCondLst>
                                    <p:cond delay="0"/>
                                  </p:stCondLst>
                                  <p:childTnLst>
                                    <p:anim calcmode="lin" valueType="num">
                                      <p:cBhvr additive="base">
                                        <p:cTn id="142" dur="500"/>
                                        <p:tgtEl>
                                          <p:spTgt spid="30"/>
                                        </p:tgtEl>
                                        <p:attrNameLst>
                                          <p:attrName>ppt_x</p:attrName>
                                        </p:attrNameLst>
                                      </p:cBhvr>
                                      <p:tavLst>
                                        <p:tav tm="0">
                                          <p:val>
                                            <p:strVal val="ppt_x"/>
                                          </p:val>
                                        </p:tav>
                                        <p:tav tm="100000">
                                          <p:val>
                                            <p:strVal val="ppt_x"/>
                                          </p:val>
                                        </p:tav>
                                      </p:tavLst>
                                    </p:anim>
                                    <p:anim calcmode="lin" valueType="num">
                                      <p:cBhvr additive="base">
                                        <p:cTn id="143" dur="500"/>
                                        <p:tgtEl>
                                          <p:spTgt spid="30"/>
                                        </p:tgtEl>
                                        <p:attrNameLst>
                                          <p:attrName>ppt_y</p:attrName>
                                        </p:attrNameLst>
                                      </p:cBhvr>
                                      <p:tavLst>
                                        <p:tav tm="0">
                                          <p:val>
                                            <p:strVal val="ppt_y"/>
                                          </p:val>
                                        </p:tav>
                                        <p:tav tm="100000">
                                          <p:val>
                                            <p:strVal val="1+ppt_h/2"/>
                                          </p:val>
                                        </p:tav>
                                      </p:tavLst>
                                    </p:anim>
                                    <p:set>
                                      <p:cBhvr>
                                        <p:cTn id="144" dur="1" fill="hold">
                                          <p:stCondLst>
                                            <p:cond delay="499"/>
                                          </p:stCondLst>
                                        </p:cTn>
                                        <p:tgtEl>
                                          <p:spTgt spid="30"/>
                                        </p:tgtEl>
                                        <p:attrNameLst>
                                          <p:attrName>style.visibility</p:attrName>
                                        </p:attrNameLst>
                                      </p:cBhvr>
                                      <p:to>
                                        <p:strVal val="hidden"/>
                                      </p:to>
                                    </p:set>
                                  </p:childTnLst>
                                </p:cTn>
                              </p:par>
                              <p:par>
                                <p:cTn id="145" presetID="2" presetClass="exit" presetSubtype="4" fill="hold" grpId="0" nodeType="withEffect">
                                  <p:stCondLst>
                                    <p:cond delay="0"/>
                                  </p:stCondLst>
                                  <p:childTnLst>
                                    <p:anim calcmode="lin" valueType="num">
                                      <p:cBhvr additive="base">
                                        <p:cTn id="146" dur="500"/>
                                        <p:tgtEl>
                                          <p:spTgt spid="28"/>
                                        </p:tgtEl>
                                        <p:attrNameLst>
                                          <p:attrName>ppt_x</p:attrName>
                                        </p:attrNameLst>
                                      </p:cBhvr>
                                      <p:tavLst>
                                        <p:tav tm="0">
                                          <p:val>
                                            <p:strVal val="ppt_x"/>
                                          </p:val>
                                        </p:tav>
                                        <p:tav tm="100000">
                                          <p:val>
                                            <p:strVal val="ppt_x"/>
                                          </p:val>
                                        </p:tav>
                                      </p:tavLst>
                                    </p:anim>
                                    <p:anim calcmode="lin" valueType="num">
                                      <p:cBhvr additive="base">
                                        <p:cTn id="147" dur="500"/>
                                        <p:tgtEl>
                                          <p:spTgt spid="28"/>
                                        </p:tgtEl>
                                        <p:attrNameLst>
                                          <p:attrName>ppt_y</p:attrName>
                                        </p:attrNameLst>
                                      </p:cBhvr>
                                      <p:tavLst>
                                        <p:tav tm="0">
                                          <p:val>
                                            <p:strVal val="ppt_y"/>
                                          </p:val>
                                        </p:tav>
                                        <p:tav tm="100000">
                                          <p:val>
                                            <p:strVal val="1+ppt_h/2"/>
                                          </p:val>
                                        </p:tav>
                                      </p:tavLst>
                                    </p:anim>
                                    <p:set>
                                      <p:cBhvr>
                                        <p:cTn id="148" dur="1" fill="hold">
                                          <p:stCondLst>
                                            <p:cond delay="499"/>
                                          </p:stCondLst>
                                        </p:cTn>
                                        <p:tgtEl>
                                          <p:spTgt spid="28"/>
                                        </p:tgtEl>
                                        <p:attrNameLst>
                                          <p:attrName>style.visibility</p:attrName>
                                        </p:attrNameLst>
                                      </p:cBhvr>
                                      <p:to>
                                        <p:strVal val="hidden"/>
                                      </p:to>
                                    </p:set>
                                  </p:childTnLst>
                                </p:cTn>
                              </p:par>
                              <p:par>
                                <p:cTn id="149" presetID="2" presetClass="exit" presetSubtype="4" fill="hold" nodeType="withEffect">
                                  <p:stCondLst>
                                    <p:cond delay="0"/>
                                  </p:stCondLst>
                                  <p:childTnLst>
                                    <p:anim calcmode="lin" valueType="num">
                                      <p:cBhvr additive="base">
                                        <p:cTn id="150" dur="500"/>
                                        <p:tgtEl>
                                          <p:spTgt spid="29"/>
                                        </p:tgtEl>
                                        <p:attrNameLst>
                                          <p:attrName>ppt_x</p:attrName>
                                        </p:attrNameLst>
                                      </p:cBhvr>
                                      <p:tavLst>
                                        <p:tav tm="0">
                                          <p:val>
                                            <p:strVal val="ppt_x"/>
                                          </p:val>
                                        </p:tav>
                                        <p:tav tm="100000">
                                          <p:val>
                                            <p:strVal val="ppt_x"/>
                                          </p:val>
                                        </p:tav>
                                      </p:tavLst>
                                    </p:anim>
                                    <p:anim calcmode="lin" valueType="num">
                                      <p:cBhvr additive="base">
                                        <p:cTn id="151" dur="500"/>
                                        <p:tgtEl>
                                          <p:spTgt spid="29"/>
                                        </p:tgtEl>
                                        <p:attrNameLst>
                                          <p:attrName>ppt_y</p:attrName>
                                        </p:attrNameLst>
                                      </p:cBhvr>
                                      <p:tavLst>
                                        <p:tav tm="0">
                                          <p:val>
                                            <p:strVal val="ppt_y"/>
                                          </p:val>
                                        </p:tav>
                                        <p:tav tm="100000">
                                          <p:val>
                                            <p:strVal val="1+ppt_h/2"/>
                                          </p:val>
                                        </p:tav>
                                      </p:tavLst>
                                    </p:anim>
                                    <p:set>
                                      <p:cBhvr>
                                        <p:cTn id="152" dur="1" fill="hold">
                                          <p:stCondLst>
                                            <p:cond delay="499"/>
                                          </p:stCondLst>
                                        </p:cTn>
                                        <p:tgtEl>
                                          <p:spTgt spid="29"/>
                                        </p:tgtEl>
                                        <p:attrNameLst>
                                          <p:attrName>style.visibility</p:attrName>
                                        </p:attrNameLst>
                                      </p:cBhvr>
                                      <p:to>
                                        <p:strVal val="hidden"/>
                                      </p:to>
                                    </p:set>
                                  </p:childTnLst>
                                </p:cTn>
                              </p:par>
                              <p:par>
                                <p:cTn id="153" presetID="2" presetClass="exit" presetSubtype="4" fill="hold" nodeType="withEffect">
                                  <p:stCondLst>
                                    <p:cond delay="0"/>
                                  </p:stCondLst>
                                  <p:childTnLst>
                                    <p:anim calcmode="lin" valueType="num">
                                      <p:cBhvr additive="base">
                                        <p:cTn id="154" dur="500"/>
                                        <p:tgtEl>
                                          <p:spTgt spid="32"/>
                                        </p:tgtEl>
                                        <p:attrNameLst>
                                          <p:attrName>ppt_x</p:attrName>
                                        </p:attrNameLst>
                                      </p:cBhvr>
                                      <p:tavLst>
                                        <p:tav tm="0">
                                          <p:val>
                                            <p:strVal val="ppt_x"/>
                                          </p:val>
                                        </p:tav>
                                        <p:tav tm="100000">
                                          <p:val>
                                            <p:strVal val="ppt_x"/>
                                          </p:val>
                                        </p:tav>
                                      </p:tavLst>
                                    </p:anim>
                                    <p:anim calcmode="lin" valueType="num">
                                      <p:cBhvr additive="base">
                                        <p:cTn id="155" dur="500"/>
                                        <p:tgtEl>
                                          <p:spTgt spid="32"/>
                                        </p:tgtEl>
                                        <p:attrNameLst>
                                          <p:attrName>ppt_y</p:attrName>
                                        </p:attrNameLst>
                                      </p:cBhvr>
                                      <p:tavLst>
                                        <p:tav tm="0">
                                          <p:val>
                                            <p:strVal val="ppt_y"/>
                                          </p:val>
                                        </p:tav>
                                        <p:tav tm="100000">
                                          <p:val>
                                            <p:strVal val="1+ppt_h/2"/>
                                          </p:val>
                                        </p:tav>
                                      </p:tavLst>
                                    </p:anim>
                                    <p:set>
                                      <p:cBhvr>
                                        <p:cTn id="156"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11" grpId="0"/>
      <p:bldP spid="34" grpId="0"/>
      <p:bldP spid="11" grpId="1"/>
      <p:bldP spid="34" grpId="1"/>
      <p:bldP spid="9" grpId="0"/>
      <p:bldP spid="3" grpId="0"/>
      <p:bldP spid="9" grpId="1"/>
      <p:bldP spid="3" grpId="1"/>
      <p:bldP spid="9" grpId="2"/>
      <p:bldP spid="3" grpId="2"/>
      <p:bldP spid="19" grpId="0"/>
      <p:bldP spid="16" grpId="0"/>
      <p:bldP spid="19" grpId="1"/>
      <p:bldP spid="16" grpId="1"/>
      <p:bldP spid="19" grpId="2"/>
      <p:bldP spid="16" grpId="2"/>
      <p:bldP spid="30" grpId="0"/>
      <p:bldP spid="28" grpId="0"/>
      <p:bldP spid="30" grpId="1"/>
      <p:bldP spid="28" grpId="1"/>
      <p:bldP spid="30" grpId="2"/>
      <p:bldP spid="28" grpId="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4" name="文本框 3"/>
          <p:cNvSpPr txBox="1"/>
          <p:nvPr/>
        </p:nvSpPr>
        <p:spPr>
          <a:xfrm>
            <a:off x="3851910" y="2397760"/>
            <a:ext cx="5203190" cy="1588770"/>
          </a:xfrm>
          <a:prstGeom prst="rect">
            <a:avLst/>
          </a:prstGeom>
          <a:noFill/>
        </p:spPr>
        <p:txBody>
          <a:bodyPr wrap="square" rtlCol="0">
            <a:noAutofit/>
          </a:bodyPr>
          <a:p>
            <a:pPr algn="just"/>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，也就是表示以</a:t>
            </a:r>
            <a:r>
              <a:rPr lang="en-US" altLang="zh-CN">
                <a:solidFill>
                  <a:schemeClr val="tx1"/>
                </a:solidFill>
                <a:uFillTx/>
                <a:latin typeface="Times New Roman" panose="02020603050405020304" charset="0"/>
              </a:rPr>
              <a:t>ABA</a:t>
            </a:r>
            <a:r>
              <a:rPr lang="zh-CN" altLang="en-US">
                <a:solidFill>
                  <a:schemeClr val="tx1"/>
                </a:solidFill>
                <a:uFillTx/>
                <a:latin typeface="Times New Roman" panose="02020603050405020304" charset="0"/>
              </a:rPr>
              <a:t>的前缀不能作为新（</a:t>
            </a:r>
            <a:r>
              <a:rPr lang="en-US" altLang="zh-CN">
                <a:solidFill>
                  <a:schemeClr val="tx1"/>
                </a:solidFill>
                <a:uFillTx/>
                <a:latin typeface="Times New Roman" panose="02020603050405020304" charset="0"/>
              </a:rPr>
              <a:t>ABAC</a:t>
            </a:r>
            <a:r>
              <a:rPr lang="zh-CN" altLang="en-US">
                <a:solidFill>
                  <a:schemeClr val="tx1"/>
                </a:solidFill>
                <a:uFillTx/>
                <a:latin typeface="Times New Roman" panose="02020603050405020304" charset="0"/>
              </a:rPr>
              <a:t>）字符串的前缀。那么可以考虑</a:t>
            </a:r>
            <a:r>
              <a:rPr lang="en-US" altLang="zh-CN">
                <a:solidFill>
                  <a:schemeClr val="tx1"/>
                </a:solidFill>
                <a:uFillTx/>
                <a:latin typeface="Times New Roman" panose="02020603050405020304" charset="0"/>
              </a:rPr>
              <a:t>ABA</a:t>
            </a:r>
            <a:r>
              <a:rPr lang="zh-CN" altLang="en-US">
                <a:solidFill>
                  <a:schemeClr val="tx1"/>
                </a:solidFill>
                <a:uFillTx/>
                <a:latin typeface="Times New Roman" panose="02020603050405020304" charset="0"/>
              </a:rPr>
              <a:t>作为前缀，此时就会赋值</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，发现的</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值为</a:t>
            </a:r>
            <a:r>
              <a:rPr lang="en-US" altLang="zh-CN">
                <a:solidFill>
                  <a:schemeClr val="tx1"/>
                </a:solidFill>
                <a:uFillTx/>
                <a:latin typeface="Times New Roman" panose="02020603050405020304" charset="0"/>
              </a:rPr>
              <a:t>1</a:t>
            </a:r>
            <a:r>
              <a:rPr lang="zh-CN" altLang="en-US">
                <a:solidFill>
                  <a:schemeClr val="tx1"/>
                </a:solidFill>
                <a:uFillTx/>
                <a:latin typeface="Times New Roman" panose="02020603050405020304" charset="0"/>
              </a:rPr>
              <a:t>也就是表示</a:t>
            </a:r>
            <a:r>
              <a:rPr lang="en-US" altLang="zh-CN">
                <a:solidFill>
                  <a:schemeClr val="tx1"/>
                </a:solidFill>
                <a:uFillTx/>
                <a:latin typeface="Times New Roman" panose="02020603050405020304" charset="0"/>
              </a:rPr>
              <a:t>ABA</a:t>
            </a:r>
            <a:r>
              <a:rPr lang="zh-CN" altLang="en-US">
                <a:solidFill>
                  <a:schemeClr val="tx1"/>
                </a:solidFill>
                <a:uFillTx/>
                <a:latin typeface="Times New Roman" panose="02020603050405020304" charset="0"/>
              </a:rPr>
              <a:t>字符串的最长前缀是</a:t>
            </a:r>
            <a:r>
              <a:rPr lang="en-US" altLang="zh-CN">
                <a:solidFill>
                  <a:schemeClr val="tx1"/>
                </a:solidFill>
                <a:uFillTx/>
                <a:latin typeface="Times New Roman" panose="02020603050405020304" charset="0"/>
              </a:rPr>
              <a:t>1</a:t>
            </a:r>
            <a:r>
              <a:rPr lang="zh-CN" altLang="en-US">
                <a:solidFill>
                  <a:schemeClr val="tx1"/>
                </a:solidFill>
                <a:uFillTx/>
                <a:latin typeface="Times New Roman" panose="02020603050405020304" charset="0"/>
              </a:rPr>
              <a:t>，此时考虑</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是否和</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相同。若发现不同继续</a:t>
            </a:r>
            <a:r>
              <a:rPr lang="en-US" altLang="zh-CN">
                <a:solidFill>
                  <a:schemeClr val="tx1"/>
                </a:solidFill>
                <a:uFillTx/>
                <a:latin typeface="Times New Roman" panose="02020603050405020304" charset="0"/>
              </a:rPr>
              <a:t>j=next[j-1]</a:t>
            </a:r>
            <a:endParaRPr lang="en-US" altLang="zh-CN">
              <a:solidFill>
                <a:schemeClr val="tx1"/>
              </a:solidFill>
              <a:uFillTx/>
              <a:latin typeface="Times New Roman" panose="02020603050405020304" charset="0"/>
            </a:endParaRPr>
          </a:p>
        </p:txBody>
      </p:sp>
      <p:sp>
        <p:nvSpPr>
          <p:cNvPr id="28" name="文本框 27"/>
          <p:cNvSpPr txBox="1"/>
          <p:nvPr/>
        </p:nvSpPr>
        <p:spPr>
          <a:xfrm>
            <a:off x="3425190" y="327533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29" name="直接箭头连接符 28"/>
          <p:cNvCxnSpPr/>
          <p:nvPr/>
        </p:nvCxnSpPr>
        <p:spPr>
          <a:xfrm flipV="1">
            <a:off x="3536950" y="3070860"/>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30" name="文本框 29"/>
          <p:cNvSpPr txBox="1"/>
          <p:nvPr/>
        </p:nvSpPr>
        <p:spPr>
          <a:xfrm>
            <a:off x="2273300" y="35902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1" name="直接箭头连接符 30"/>
          <p:cNvCxnSpPr/>
          <p:nvPr/>
        </p:nvCxnSpPr>
        <p:spPr>
          <a:xfrm flipV="1">
            <a:off x="2385060" y="30835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32" name="表格 31"/>
          <p:cNvGraphicFramePr/>
          <p:nvPr>
            <p:custDataLst>
              <p:tags r:id="rId2"/>
            </p:custDataLst>
          </p:nvPr>
        </p:nvGraphicFramePr>
        <p:xfrm>
          <a:off x="1403985" y="465328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66065">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2</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3</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7" name="文本框 6"/>
          <p:cNvSpPr txBox="1"/>
          <p:nvPr/>
        </p:nvSpPr>
        <p:spPr>
          <a:xfrm>
            <a:off x="2195830" y="4004945"/>
            <a:ext cx="1488440" cy="37973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j=next[j-1]</a:t>
            </a:r>
            <a:endParaRPr lang="en-US" altLang="zh-CN">
              <a:latin typeface="Times New Roman" panose="02020603050405020304" charset="0"/>
              <a:cs typeface="Times New Roman" panose="02020603050405020304" charset="0"/>
            </a:endParaRPr>
          </a:p>
        </p:txBody>
      </p:sp>
      <p:sp>
        <p:nvSpPr>
          <p:cNvPr id="22" name="文本框 21"/>
          <p:cNvSpPr txBox="1"/>
          <p:nvPr/>
        </p:nvSpPr>
        <p:spPr>
          <a:xfrm>
            <a:off x="1692275" y="361696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3" name="直接箭头连接符 22"/>
          <p:cNvCxnSpPr/>
          <p:nvPr/>
        </p:nvCxnSpPr>
        <p:spPr>
          <a:xfrm flipV="1">
            <a:off x="1804035" y="311023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24" name="文本框 23"/>
          <p:cNvSpPr txBox="1"/>
          <p:nvPr/>
        </p:nvSpPr>
        <p:spPr>
          <a:xfrm>
            <a:off x="1395730" y="3628390"/>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25" name="直接箭头连接符 24"/>
          <p:cNvCxnSpPr/>
          <p:nvPr/>
        </p:nvCxnSpPr>
        <p:spPr>
          <a:xfrm flipV="1">
            <a:off x="1507490" y="3121660"/>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31"/>
                                        </p:tgtEl>
                                        <p:attrNameLst>
                                          <p:attrName>ppt_x</p:attrName>
                                        </p:attrNameLst>
                                      </p:cBhvr>
                                      <p:tavLst>
                                        <p:tav tm="0">
                                          <p:val>
                                            <p:strVal val="ppt_x"/>
                                          </p:val>
                                        </p:tav>
                                        <p:tav tm="100000">
                                          <p:val>
                                            <p:strVal val="ppt_x"/>
                                          </p:val>
                                        </p:tav>
                                      </p:tavLst>
                                    </p:anim>
                                    <p:anim calcmode="lin" valueType="num">
                                      <p:cBhvr additive="base">
                                        <p:cTn id="13" dur="500"/>
                                        <p:tgtEl>
                                          <p:spTgt spid="31"/>
                                        </p:tgtEl>
                                        <p:attrNameLst>
                                          <p:attrName>ppt_y</p:attrName>
                                        </p:attrNameLst>
                                      </p:cBhvr>
                                      <p:tavLst>
                                        <p:tav tm="0">
                                          <p:val>
                                            <p:strVal val="ppt_y"/>
                                          </p:val>
                                        </p:tav>
                                        <p:tav tm="100000">
                                          <p:val>
                                            <p:strVal val="1+ppt_h/2"/>
                                          </p:val>
                                        </p:tav>
                                      </p:tavLst>
                                    </p:anim>
                                    <p:set>
                                      <p:cBhvr>
                                        <p:cTn id="14" dur="1" fill="hold">
                                          <p:stCondLst>
                                            <p:cond delay="499"/>
                                          </p:stCondLst>
                                        </p:cTn>
                                        <p:tgtEl>
                                          <p:spTgt spid="31"/>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500"/>
                                        <p:tgtEl>
                                          <p:spTgt spid="30"/>
                                        </p:tgtEl>
                                        <p:attrNameLst>
                                          <p:attrName>ppt_x</p:attrName>
                                        </p:attrNameLst>
                                      </p:cBhvr>
                                      <p:tavLst>
                                        <p:tav tm="0">
                                          <p:val>
                                            <p:strVal val="ppt_x"/>
                                          </p:val>
                                        </p:tav>
                                        <p:tav tm="100000">
                                          <p:val>
                                            <p:strVal val="ppt_x"/>
                                          </p:val>
                                        </p:tav>
                                      </p:tavLst>
                                    </p:anim>
                                    <p:anim calcmode="lin" valueType="num">
                                      <p:cBhvr additive="base">
                                        <p:cTn id="17" dur="500"/>
                                        <p:tgtEl>
                                          <p:spTgt spid="30"/>
                                        </p:tgtEl>
                                        <p:attrNameLst>
                                          <p:attrName>ppt_y</p:attrName>
                                        </p:attrNameLst>
                                      </p:cBhvr>
                                      <p:tavLst>
                                        <p:tav tm="0">
                                          <p:val>
                                            <p:strVal val="ppt_y"/>
                                          </p:val>
                                        </p:tav>
                                        <p:tav tm="100000">
                                          <p:val>
                                            <p:strVal val="1+ppt_h/2"/>
                                          </p:val>
                                        </p:tav>
                                      </p:tavLst>
                                    </p:anim>
                                    <p:set>
                                      <p:cBhvr>
                                        <p:cTn id="18" dur="1" fill="hold">
                                          <p:stCondLst>
                                            <p:cond delay="499"/>
                                          </p:stCondLst>
                                        </p:cTn>
                                        <p:tgtEl>
                                          <p:spTgt spid="3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ppt_x"/>
                                          </p:val>
                                        </p:tav>
                                        <p:tav tm="100000">
                                          <p:val>
                                            <p:strVal val="#ppt_x"/>
                                          </p:val>
                                        </p:tav>
                                      </p:tavLst>
                                    </p:anim>
                                    <p:anim calcmode="lin" valueType="num">
                                      <p:cBhvr additive="base">
                                        <p:cTn id="24" dur="500" fill="hold"/>
                                        <p:tgtEl>
                                          <p:spTgt spid="2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23"/>
                                        </p:tgtEl>
                                        <p:attrNameLst>
                                          <p:attrName>ppt_x</p:attrName>
                                        </p:attrNameLst>
                                      </p:cBhvr>
                                      <p:tavLst>
                                        <p:tav tm="0">
                                          <p:val>
                                            <p:strVal val="ppt_x"/>
                                          </p:val>
                                        </p:tav>
                                        <p:tav tm="100000">
                                          <p:val>
                                            <p:strVal val="ppt_x"/>
                                          </p:val>
                                        </p:tav>
                                      </p:tavLst>
                                    </p:anim>
                                    <p:anim calcmode="lin" valueType="num">
                                      <p:cBhvr additive="base">
                                        <p:cTn id="33" dur="500"/>
                                        <p:tgtEl>
                                          <p:spTgt spid="23"/>
                                        </p:tgtEl>
                                        <p:attrNameLst>
                                          <p:attrName>ppt_y</p:attrName>
                                        </p:attrNameLst>
                                      </p:cBhvr>
                                      <p:tavLst>
                                        <p:tav tm="0">
                                          <p:val>
                                            <p:strVal val="ppt_y"/>
                                          </p:val>
                                        </p:tav>
                                        <p:tav tm="100000">
                                          <p:val>
                                            <p:strVal val="1+ppt_h/2"/>
                                          </p:val>
                                        </p:tav>
                                      </p:tavLst>
                                    </p:anim>
                                    <p:set>
                                      <p:cBhvr>
                                        <p:cTn id="34" dur="1" fill="hold">
                                          <p:stCondLst>
                                            <p:cond delay="499"/>
                                          </p:stCondLst>
                                        </p:cTn>
                                        <p:tgtEl>
                                          <p:spTgt spid="23"/>
                                        </p:tgtEl>
                                        <p:attrNameLst>
                                          <p:attrName>style.visibility</p:attrName>
                                        </p:attrNameLst>
                                      </p:cBhvr>
                                      <p:to>
                                        <p:strVal val="hidden"/>
                                      </p:to>
                                    </p:set>
                                  </p:childTnLst>
                                </p:cTn>
                              </p:par>
                              <p:par>
                                <p:cTn id="35" presetID="2" presetClass="exit" presetSubtype="4" fill="hold" grpId="2" nodeType="withEffect">
                                  <p:stCondLst>
                                    <p:cond delay="0"/>
                                  </p:stCondLst>
                                  <p:childTnLst>
                                    <p:anim calcmode="lin" valueType="num">
                                      <p:cBhvr additive="base">
                                        <p:cTn id="36" dur="500"/>
                                        <p:tgtEl>
                                          <p:spTgt spid="22"/>
                                        </p:tgtEl>
                                        <p:attrNameLst>
                                          <p:attrName>ppt_x</p:attrName>
                                        </p:attrNameLst>
                                      </p:cBhvr>
                                      <p:tavLst>
                                        <p:tav tm="0">
                                          <p:val>
                                            <p:strVal val="ppt_x"/>
                                          </p:val>
                                        </p:tav>
                                        <p:tav tm="100000">
                                          <p:val>
                                            <p:strVal val="ppt_x"/>
                                          </p:val>
                                        </p:tav>
                                      </p:tavLst>
                                    </p:anim>
                                    <p:anim calcmode="lin" valueType="num">
                                      <p:cBhvr additive="base">
                                        <p:cTn id="37" dur="500"/>
                                        <p:tgtEl>
                                          <p:spTgt spid="22"/>
                                        </p:tgtEl>
                                        <p:attrNameLst>
                                          <p:attrName>ppt_y</p:attrName>
                                        </p:attrNameLst>
                                      </p:cBhvr>
                                      <p:tavLst>
                                        <p:tav tm="0">
                                          <p:val>
                                            <p:strVal val="ppt_y"/>
                                          </p:val>
                                        </p:tav>
                                        <p:tav tm="100000">
                                          <p:val>
                                            <p:strVal val="1+ppt_h/2"/>
                                          </p:val>
                                        </p:tav>
                                      </p:tavLst>
                                    </p:anim>
                                    <p:set>
                                      <p:cBhvr>
                                        <p:cTn id="38" dur="1" fill="hold">
                                          <p:stCondLst>
                                            <p:cond delay="499"/>
                                          </p:stCondLst>
                                        </p:cTn>
                                        <p:tgtEl>
                                          <p:spTgt spid="2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28" grpId="0"/>
      <p:bldP spid="28" grpId="1"/>
      <p:bldP spid="28" grpId="2"/>
      <p:bldP spid="7" grpId="0"/>
      <p:bldP spid="7" grpId="1"/>
      <p:bldP spid="30" grpId="0"/>
      <p:bldP spid="30" grpId="1"/>
      <p:bldP spid="22" grpId="0"/>
      <p:bldP spid="22" grpId="1"/>
      <p:bldP spid="22" grpId="2"/>
      <p:bldP spid="24" grpId="0"/>
      <p:bldP spid="2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pic>
        <p:nvPicPr>
          <p:cNvPr id="3" name="图片 2"/>
          <p:cNvPicPr>
            <a:picLocks noChangeAspect="1"/>
          </p:cNvPicPr>
          <p:nvPr/>
        </p:nvPicPr>
        <p:blipFill>
          <a:blip r:embed="rId1"/>
          <a:stretch>
            <a:fillRect/>
          </a:stretch>
        </p:blipFill>
        <p:spPr>
          <a:xfrm>
            <a:off x="252095" y="1835785"/>
            <a:ext cx="8761095" cy="342011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6" name="文本框 25"/>
          <p:cNvSpPr txBox="1"/>
          <p:nvPr/>
        </p:nvSpPr>
        <p:spPr>
          <a:xfrm>
            <a:off x="1475105" y="5877560"/>
            <a:ext cx="6531610" cy="816610"/>
          </a:xfrm>
          <a:prstGeom prst="rect">
            <a:avLst/>
          </a:prstGeom>
          <a:noFill/>
        </p:spPr>
        <p:txBody>
          <a:bodyPr wrap="square" rtlCol="0">
            <a:noAutofit/>
          </a:bodyPr>
          <a:p>
            <a:pPr algn="ctr"/>
            <a:r>
              <a:rPr lang="zh-CN" altLang="en-US"/>
              <a:t>当前计算机都是二进制且半导体制作而成，那么为什么是二进制？</a:t>
            </a:r>
            <a:r>
              <a:rPr lang="zh-CN" altLang="en-US"/>
              <a:t>为什么要选择</a:t>
            </a:r>
            <a:r>
              <a:rPr lang="zh-CN" altLang="en-US">
                <a:solidFill>
                  <a:srgbClr val="FF0000"/>
                </a:solidFill>
              </a:rPr>
              <a:t>硅</a:t>
            </a:r>
            <a:r>
              <a:rPr lang="zh-CN" altLang="en-US"/>
              <a:t>？真相是来源硅的一些材料</a:t>
            </a:r>
            <a:r>
              <a:rPr lang="zh-CN" altLang="en-US"/>
              <a:t>特性。</a:t>
            </a:r>
            <a:endParaRPr lang="zh-CN" altLang="en-US"/>
          </a:p>
        </p:txBody>
      </p:sp>
      <p:grpSp>
        <p:nvGrpSpPr>
          <p:cNvPr id="7" name="组合 6"/>
          <p:cNvGrpSpPr/>
          <p:nvPr/>
        </p:nvGrpSpPr>
        <p:grpSpPr>
          <a:xfrm>
            <a:off x="2109470" y="1485265"/>
            <a:ext cx="4947285" cy="1795780"/>
            <a:chOff x="2890" y="2642"/>
            <a:chExt cx="7791" cy="2828"/>
          </a:xfrm>
        </p:grpSpPr>
        <p:pic>
          <p:nvPicPr>
            <p:cNvPr id="3" name="图片 2"/>
            <p:cNvPicPr>
              <a:picLocks noChangeAspect="1"/>
            </p:cNvPicPr>
            <p:nvPr/>
          </p:nvPicPr>
          <p:blipFill>
            <a:blip r:embed="rId1"/>
            <a:srcRect l="3878" t="3951"/>
            <a:stretch>
              <a:fillRect/>
            </a:stretch>
          </p:blipFill>
          <p:spPr>
            <a:xfrm>
              <a:off x="2890" y="2642"/>
              <a:ext cx="2801" cy="2829"/>
            </a:xfrm>
            <a:prstGeom prst="rect">
              <a:avLst/>
            </a:prstGeom>
          </p:spPr>
        </p:pic>
        <p:pic>
          <p:nvPicPr>
            <p:cNvPr id="5" name="图片 4"/>
            <p:cNvPicPr>
              <a:picLocks noChangeAspect="1"/>
            </p:cNvPicPr>
            <p:nvPr/>
          </p:nvPicPr>
          <p:blipFill>
            <a:blip r:embed="rId2"/>
            <a:srcRect l="8024" r="11806"/>
            <a:stretch>
              <a:fillRect/>
            </a:stretch>
          </p:blipFill>
          <p:spPr>
            <a:xfrm>
              <a:off x="8015" y="2642"/>
              <a:ext cx="2666" cy="2752"/>
            </a:xfrm>
            <a:prstGeom prst="rect">
              <a:avLst/>
            </a:prstGeom>
          </p:spPr>
        </p:pic>
        <p:sp>
          <p:nvSpPr>
            <p:cNvPr id="6" name="右箭头 5"/>
            <p:cNvSpPr/>
            <p:nvPr/>
          </p:nvSpPr>
          <p:spPr>
            <a:xfrm>
              <a:off x="5952" y="3759"/>
              <a:ext cx="1802" cy="471"/>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grpSp>
        <p:nvGrpSpPr>
          <p:cNvPr id="31" name="组合 30"/>
          <p:cNvGrpSpPr/>
          <p:nvPr/>
        </p:nvGrpSpPr>
        <p:grpSpPr>
          <a:xfrm>
            <a:off x="4067810" y="386143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4067810" y="32867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643755" y="33375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5219700" y="384492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545205" y="443801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491865" y="38614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2904490" y="426148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38" name="文本框 37"/>
          <p:cNvSpPr txBox="1"/>
          <p:nvPr/>
        </p:nvSpPr>
        <p:spPr>
          <a:xfrm>
            <a:off x="4829810" y="52190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829810"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4265295" y="4653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808855" y="4077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4265295"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5219700" y="44018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407860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64375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394325" y="45815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384800"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787900" y="350647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4211955" y="35032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656965" y="40570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655695"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4253865" y="520890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423608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82790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229735"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827270"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803140"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4236085" y="4316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542790" y="51536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987800" y="46272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535170" y="46374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5108575" y="4607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9674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510857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532630" y="40259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542790" y="34855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393690" y="42818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674745"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9" name="弧形 68"/>
          <p:cNvSpPr/>
          <p:nvPr/>
        </p:nvSpPr>
        <p:spPr>
          <a:xfrm rot="2700000">
            <a:off x="1837055" y="414401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629731" y="3727018"/>
            <a:ext cx="1440000" cy="144000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771330" y="3965602"/>
            <a:ext cx="1080000" cy="1080000"/>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23440" y="4364990"/>
            <a:ext cx="51117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04390" y="4337050"/>
            <a:ext cx="4320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2716530" y="427672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498090" y="42818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835150" y="501332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sp>
        <p:nvSpPr>
          <p:cNvPr id="77" name="文本框 76"/>
          <p:cNvSpPr txBox="1"/>
          <p:nvPr/>
        </p:nvSpPr>
        <p:spPr>
          <a:xfrm>
            <a:off x="5579745" y="520890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V="1">
            <a:off x="5116195" y="3644900"/>
            <a:ext cx="1016635" cy="2749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6083935" y="3298825"/>
            <a:ext cx="1350645" cy="562610"/>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价电子形成</a:t>
            </a:r>
            <a:r>
              <a:rPr lang="zh-CN" altLang="en-US">
                <a:latin typeface="Times New Roman" panose="02020603050405020304" charset="0"/>
                <a:cs typeface="Times New Roman" panose="02020603050405020304" charset="0"/>
              </a:rPr>
              <a:t>共价键</a:t>
            </a:r>
            <a:endParaRPr lang="zh-C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6" name="文本框 5"/>
          <p:cNvSpPr txBox="1"/>
          <p:nvPr/>
        </p:nvSpPr>
        <p:spPr>
          <a:xfrm>
            <a:off x="179705" y="836930"/>
            <a:ext cx="7172325" cy="572770"/>
          </a:xfrm>
          <a:prstGeom prst="rect">
            <a:avLst/>
          </a:prstGeom>
          <a:noFill/>
        </p:spPr>
        <p:txBody>
          <a:bodyPr wrap="square" rtlCol="0">
            <a:noAutofit/>
          </a:bodyPr>
          <a:p>
            <a:r>
              <a:rPr lang="zh-CN" altLang="en-US">
                <a:solidFill>
                  <a:schemeClr val="tx1"/>
                </a:solidFill>
                <a:uFillTx/>
                <a:latin typeface="Times New Roman" panose="02020603050405020304" charset="0"/>
              </a:rPr>
              <a:t>那么如何实现</a:t>
            </a:r>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数组的构造？假如模式串是</a:t>
            </a:r>
            <a:r>
              <a:rPr lang="en-US" altLang="zh-CN">
                <a:solidFill>
                  <a:schemeClr val="tx1"/>
                </a:solidFill>
                <a:uFillTx/>
                <a:latin typeface="Times New Roman" panose="02020603050405020304" charset="0"/>
              </a:rPr>
              <a:t>T=“</a:t>
            </a:r>
            <a:r>
              <a:rPr lang="en-US" altLang="zh-CN">
                <a:solidFill>
                  <a:schemeClr val="tx1"/>
                </a:solidFill>
                <a:uFillTx/>
                <a:latin typeface="Times New Roman" panose="02020603050405020304" charset="0"/>
              </a:rPr>
              <a:t>ABACABAD”</a:t>
            </a:r>
            <a:endParaRPr lang="en-US" altLang="zh-CN">
              <a:solidFill>
                <a:schemeClr val="tx1"/>
              </a:solidFill>
              <a:uFillTx/>
              <a:latin typeface="Times New Roman" panose="02020603050405020304" charset="0"/>
            </a:endParaRPr>
          </a:p>
        </p:txBody>
      </p:sp>
      <p:sp>
        <p:nvSpPr>
          <p:cNvPr id="3075" name="Text Box 3"/>
          <p:cNvSpPr txBox="1">
            <a:spLocks noChangeArrowheads="1"/>
          </p:cNvSpPr>
          <p:nvPr/>
        </p:nvSpPr>
        <p:spPr bwMode="auto">
          <a:xfrm>
            <a:off x="2299145" y="53029"/>
            <a:ext cx="4976520" cy="58477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5" name="表格 4"/>
          <p:cNvGraphicFramePr/>
          <p:nvPr>
            <p:custDataLst>
              <p:tags r:id="rId1"/>
            </p:custDataLst>
          </p:nvPr>
        </p:nvGraphicFramePr>
        <p:xfrm>
          <a:off x="1403350" y="249301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274320">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2" name="文本框 11"/>
          <p:cNvSpPr txBox="1"/>
          <p:nvPr/>
        </p:nvSpPr>
        <p:spPr>
          <a:xfrm>
            <a:off x="362585" y="4608195"/>
            <a:ext cx="1177290" cy="368300"/>
          </a:xfrm>
          <a:prstGeom prst="rect">
            <a:avLst/>
          </a:prstGeom>
          <a:noFill/>
        </p:spPr>
        <p:txBody>
          <a:bodyPr wrap="square" rtlCol="0">
            <a:spAutoFit/>
          </a:bodyPr>
          <a:p>
            <a:r>
              <a:rPr lang="en-US" altLang="zh-CN">
                <a:solidFill>
                  <a:schemeClr val="tx1"/>
                </a:solidFill>
                <a:uFillTx/>
                <a:latin typeface="Times New Roman" panose="02020603050405020304" charset="0"/>
              </a:rPr>
              <a:t>next</a:t>
            </a:r>
            <a:r>
              <a:rPr lang="zh-CN" altLang="en-US">
                <a:solidFill>
                  <a:schemeClr val="tx1"/>
                </a:solidFill>
                <a:uFillTx/>
                <a:latin typeface="Times New Roman" panose="02020603050405020304" charset="0"/>
              </a:rPr>
              <a:t>数组</a:t>
            </a:r>
            <a:endParaRPr lang="zh-CN" altLang="en-US">
              <a:solidFill>
                <a:schemeClr val="tx1"/>
              </a:solidFill>
              <a:uFillTx/>
              <a:latin typeface="Times New Roman" panose="02020603050405020304" charset="0"/>
            </a:endParaRPr>
          </a:p>
        </p:txBody>
      </p:sp>
      <p:sp>
        <p:nvSpPr>
          <p:cNvPr id="13" name="文本框 12"/>
          <p:cNvSpPr txBox="1"/>
          <p:nvPr/>
        </p:nvSpPr>
        <p:spPr>
          <a:xfrm>
            <a:off x="330835" y="2513330"/>
            <a:ext cx="1072515" cy="368300"/>
          </a:xfrm>
          <a:prstGeom prst="rect">
            <a:avLst/>
          </a:prstGeom>
          <a:noFill/>
        </p:spPr>
        <p:txBody>
          <a:bodyPr wrap="square" rtlCol="0" anchor="t">
            <a:spAutoFit/>
          </a:bodyPr>
          <a:p>
            <a:r>
              <a:rPr lang="zh-CN" altLang="en-US" sz="1800" dirty="0" smtClean="0">
                <a:solidFill>
                  <a:srgbClr val="080808"/>
                </a:solidFill>
                <a:uFillTx/>
                <a:latin typeface="Times New Roman" panose="02020603050405020304" charset="0"/>
                <a:sym typeface="+mn-ea"/>
              </a:rPr>
              <a:t>模式串</a:t>
            </a:r>
            <a:r>
              <a:rPr lang="en-US" altLang="zh-CN" sz="1800" dirty="0" smtClean="0">
                <a:solidFill>
                  <a:srgbClr val="080808"/>
                </a:solidFill>
                <a:uFillTx/>
                <a:latin typeface="Times New Roman" panose="02020603050405020304" charset="0"/>
                <a:sym typeface="+mn-ea"/>
              </a:rPr>
              <a:t>T</a:t>
            </a:r>
            <a:endParaRPr lang="en-US" altLang="zh-CN" sz="1800" dirty="0" smtClean="0">
              <a:solidFill>
                <a:srgbClr val="080808"/>
              </a:solidFill>
              <a:uFillTx/>
              <a:latin typeface="Times New Roman" panose="02020603050405020304" charset="0"/>
              <a:sym typeface="+mn-ea"/>
            </a:endParaRPr>
          </a:p>
        </p:txBody>
      </p:sp>
      <p:sp>
        <p:nvSpPr>
          <p:cNvPr id="34" name="文本框 33"/>
          <p:cNvSpPr txBox="1"/>
          <p:nvPr/>
        </p:nvSpPr>
        <p:spPr>
          <a:xfrm>
            <a:off x="1692910" y="358965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j</a:t>
            </a:r>
            <a:endParaRPr lang="en-US" altLang="zh-CN" sz="1200">
              <a:latin typeface="Times New Roman" panose="02020603050405020304" charset="0"/>
              <a:cs typeface="Times New Roman" panose="02020603050405020304" charset="0"/>
            </a:endParaRPr>
          </a:p>
        </p:txBody>
      </p:sp>
      <p:cxnSp>
        <p:nvCxnSpPr>
          <p:cNvPr id="35" name="直接箭头连接符 34"/>
          <p:cNvCxnSpPr/>
          <p:nvPr/>
        </p:nvCxnSpPr>
        <p:spPr>
          <a:xfrm flipV="1">
            <a:off x="1804670" y="3082925"/>
            <a:ext cx="0" cy="54000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11" name="文本框 10"/>
          <p:cNvSpPr txBox="1"/>
          <p:nvPr/>
        </p:nvSpPr>
        <p:spPr>
          <a:xfrm>
            <a:off x="2284730" y="3283585"/>
            <a:ext cx="78295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i</a:t>
            </a:r>
            <a:endParaRPr lang="en-US" altLang="zh-CN" sz="1200">
              <a:latin typeface="Times New Roman" panose="02020603050405020304" charset="0"/>
              <a:cs typeface="Times New Roman" panose="02020603050405020304" charset="0"/>
            </a:endParaRPr>
          </a:p>
        </p:txBody>
      </p:sp>
      <p:cxnSp>
        <p:nvCxnSpPr>
          <p:cNvPr id="14" name="直接箭头连接符 13"/>
          <p:cNvCxnSpPr/>
          <p:nvPr/>
        </p:nvCxnSpPr>
        <p:spPr>
          <a:xfrm flipV="1">
            <a:off x="2396490" y="3079115"/>
            <a:ext cx="0" cy="24320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graphicFrame>
        <p:nvGraphicFramePr>
          <p:cNvPr id="18" name="表格 17"/>
          <p:cNvGraphicFramePr/>
          <p:nvPr>
            <p:custDataLst>
              <p:tags r:id="rId2"/>
            </p:custDataLst>
          </p:nvPr>
        </p:nvGraphicFramePr>
        <p:xfrm>
          <a:off x="1403350" y="4692650"/>
          <a:ext cx="2274570" cy="548640"/>
        </p:xfrm>
        <a:graphic>
          <a:graphicData uri="http://schemas.openxmlformats.org/drawingml/2006/table">
            <a:tbl>
              <a:tblPr firstRow="1" bandRow="1">
                <a:tableStyleId>{5C22544A-7EE6-4342-B048-85BDC9FD1C3A}</a:tableStyleId>
              </a:tblPr>
              <a:tblGrid>
                <a:gridCol w="284321"/>
                <a:gridCol w="284322"/>
                <a:gridCol w="284321"/>
                <a:gridCol w="284321"/>
                <a:gridCol w="284321"/>
                <a:gridCol w="284322"/>
                <a:gridCol w="284321"/>
                <a:gridCol w="284321"/>
              </a:tblGrid>
              <a:tr h="274320">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0</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rgbClr val="FF0000"/>
                          </a:solidFill>
                          <a:highlight>
                            <a:srgbClr val="000000">
                              <a:alpha val="0"/>
                            </a:srgbClr>
                          </a:highlight>
                          <a:latin typeface="Times New Roman" panose="02020603050405020304" charset="0"/>
                          <a:cs typeface="Times New Roman" panose="02020603050405020304" charset="0"/>
                        </a:rPr>
                        <a:t>1</a:t>
                      </a:r>
                      <a:endParaRPr lang="en-US" altLang="zh-CN" sz="1200">
                        <a:solidFill>
                          <a:srgbClr val="FF0000"/>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sz="1200">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sz="1200">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4" name="文本框 3"/>
          <p:cNvSpPr txBox="1"/>
          <p:nvPr/>
        </p:nvSpPr>
        <p:spPr>
          <a:xfrm>
            <a:off x="3851910" y="2493010"/>
            <a:ext cx="5100320" cy="887730"/>
          </a:xfrm>
          <a:prstGeom prst="rect">
            <a:avLst/>
          </a:prstGeom>
          <a:noFill/>
        </p:spPr>
        <p:txBody>
          <a:bodyPr wrap="square" rtlCol="0">
            <a:noAutofit/>
          </a:bodyPr>
          <a:p>
            <a:r>
              <a:rPr lang="zh-CN" altLang="en-US">
                <a:solidFill>
                  <a:schemeClr val="tx1"/>
                </a:solidFill>
                <a:uFillTx/>
                <a:latin typeface="Times New Roman" panose="02020603050405020304" charset="0"/>
              </a:rPr>
              <a:t>如果发现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j==0</a:t>
            </a:r>
            <a:r>
              <a:rPr lang="zh-CN" altLang="en-US">
                <a:solidFill>
                  <a:schemeClr val="tx1"/>
                </a:solidFill>
                <a:uFillTx/>
                <a:latin typeface="Times New Roman" panose="02020603050405020304" charset="0"/>
              </a:rPr>
              <a:t>时，说明前缀长度是零。那么就就直接判断</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是否等于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a:t>
            </a:r>
            <a:r>
              <a:rPr lang="zh-CN" altLang="en-US">
                <a:solidFill>
                  <a:srgbClr val="FF0000"/>
                </a:solidFill>
                <a:uFillTx/>
                <a:latin typeface="Times New Roman" panose="02020603050405020304" charset="0"/>
              </a:rPr>
              <a:t>。</a:t>
            </a:r>
            <a:endParaRPr lang="zh-CN" altLang="en-US">
              <a:solidFill>
                <a:srgbClr val="FF0000"/>
              </a:solidFill>
              <a:uFillTx/>
              <a:latin typeface="Times New Roman" panose="02020603050405020304" charset="0"/>
            </a:endParaRPr>
          </a:p>
        </p:txBody>
      </p:sp>
      <p:sp>
        <p:nvSpPr>
          <p:cNvPr id="7" name="文本框 6"/>
          <p:cNvSpPr txBox="1"/>
          <p:nvPr/>
        </p:nvSpPr>
        <p:spPr>
          <a:xfrm>
            <a:off x="3707765" y="4581525"/>
            <a:ext cx="5306695" cy="2218690"/>
          </a:xfrm>
          <a:prstGeom prst="rect">
            <a:avLst/>
          </a:prstGeom>
          <a:noFill/>
        </p:spPr>
        <p:txBody>
          <a:bodyPr wrap="square" rtlCol="0">
            <a:noAutofit/>
          </a:bodyPr>
          <a:p>
            <a:r>
              <a:rPr lang="zh-CN" altLang="en-US">
                <a:solidFill>
                  <a:schemeClr val="tx1"/>
                </a:solidFill>
                <a:uFillTx/>
                <a:latin typeface="Times New Roman" panose="02020603050405020304" charset="0"/>
              </a:rPr>
              <a:t>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，且</a:t>
            </a:r>
            <a:r>
              <a:rPr lang="en-US" altLang="zh-CN">
                <a:uFillTx/>
                <a:latin typeface="Times New Roman" panose="02020603050405020304" charset="0"/>
                <a:sym typeface="+mn-ea"/>
              </a:rPr>
              <a:t>j!=0</a:t>
            </a:r>
            <a:r>
              <a:rPr lang="zh-CN" altLang="en-US">
                <a:uFillTx/>
                <a:latin typeface="Times New Roman" panose="02020603050405020304" charset="0"/>
                <a:sym typeface="+mn-ea"/>
              </a:rPr>
              <a:t>时</a:t>
            </a:r>
            <a:r>
              <a:rPr lang="en-US" altLang="zh-CN">
                <a:uFillTx/>
                <a:latin typeface="Times New Roman" panose="02020603050405020304" charset="0"/>
                <a:sym typeface="+mn-ea"/>
              </a:rPr>
              <a:t>,</a:t>
            </a:r>
            <a:r>
              <a:rPr lang="zh-CN" altLang="en-US">
                <a:solidFill>
                  <a:schemeClr val="tx1"/>
                </a:solidFill>
                <a:uFillTx/>
                <a:latin typeface="Times New Roman" panose="02020603050405020304" charset="0"/>
                <a:sym typeface="+mn-ea"/>
              </a:rPr>
              <a:t>那么我们可以退而求其次，找到到当前的子串的最长公共前缀来找较短最长公共前缀，这就需要进行递推进行（注意：这里包含递归的思想）</a:t>
            </a:r>
            <a:r>
              <a:rPr lang="zh-CN" altLang="en-US">
                <a:solidFill>
                  <a:schemeClr val="tx1"/>
                </a:solidFill>
                <a:uFillTx/>
                <a:latin typeface="Times New Roman" panose="02020603050405020304" charset="0"/>
              </a:rPr>
              <a:t>，此时，</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之前的前缀，所以赋值</a:t>
            </a:r>
            <a:r>
              <a:rPr lang="en-US" altLang="zh-CN">
                <a:solidFill>
                  <a:schemeClr val="tx1"/>
                </a:solidFill>
                <a:uFillTx/>
                <a:latin typeface="Times New Roman" panose="02020603050405020304" charset="0"/>
              </a:rPr>
              <a:t>j = next[j-1](</a:t>
            </a:r>
            <a:r>
              <a:rPr lang="zh-CN" altLang="en-US">
                <a:solidFill>
                  <a:schemeClr val="tx1"/>
                </a:solidFill>
                <a:uFillTx/>
                <a:latin typeface="Times New Roman" panose="02020603050405020304" charset="0"/>
              </a:rPr>
              <a:t>解释：</a:t>
            </a:r>
            <a:r>
              <a:rPr lang="en-US" altLang="zh-CN">
                <a:solidFill>
                  <a:schemeClr val="tx1"/>
                </a:solidFill>
                <a:uFillTx/>
                <a:latin typeface="Times New Roman" panose="02020603050405020304" charset="0"/>
              </a:rPr>
              <a:t>T[0:j+1]</a:t>
            </a:r>
            <a:r>
              <a:rPr lang="zh-CN" altLang="en-US">
                <a:solidFill>
                  <a:schemeClr val="tx1"/>
                </a:solidFill>
                <a:uFillTx/>
                <a:latin typeface="Times New Roman" panose="02020603050405020304" charset="0"/>
              </a:rPr>
              <a:t>作为考虑最长前缀，发现</a:t>
            </a:r>
            <a:r>
              <a:rPr lang="en-US" altLang="zh-CN">
                <a:solidFill>
                  <a:schemeClr val="tx1"/>
                </a:solidFill>
                <a:uFillTx/>
                <a:latin typeface="Times New Roman" panose="02020603050405020304" charset="0"/>
              </a:rPr>
              <a:t>T[j]</a:t>
            </a:r>
            <a:r>
              <a:rPr lang="zh-CN" altLang="en-US">
                <a:solidFill>
                  <a:schemeClr val="tx1"/>
                </a:solidFill>
                <a:uFillTx/>
                <a:latin typeface="Times New Roman" panose="02020603050405020304" charset="0"/>
              </a:rPr>
              <a:t>与</a:t>
            </a:r>
            <a:r>
              <a:rPr lang="en-US" altLang="zh-CN">
                <a:solidFill>
                  <a:schemeClr val="tx1"/>
                </a:solidFill>
                <a:uFillTx/>
                <a:latin typeface="Times New Roman" panose="02020603050405020304" charset="0"/>
              </a:rPr>
              <a:t>T[i]</a:t>
            </a:r>
            <a:r>
              <a:rPr lang="zh-CN" altLang="en-US">
                <a:solidFill>
                  <a:schemeClr val="tx1"/>
                </a:solidFill>
                <a:uFillTx/>
                <a:latin typeface="Times New Roman" panose="02020603050405020304" charset="0"/>
              </a:rPr>
              <a:t>不同，所以我们就回退一位（也就是</a:t>
            </a:r>
            <a:r>
              <a:rPr lang="en-US" altLang="zh-CN">
                <a:solidFill>
                  <a:schemeClr val="tx1"/>
                </a:solidFill>
                <a:uFillTx/>
                <a:latin typeface="Times New Roman" panose="02020603050405020304" charset="0"/>
              </a:rPr>
              <a:t>j-1</a:t>
            </a:r>
            <a:r>
              <a:rPr lang="zh-CN" altLang="en-US">
                <a:solidFill>
                  <a:schemeClr val="tx1"/>
                </a:solidFill>
                <a:uFillTx/>
                <a:latin typeface="Times New Roman" panose="02020603050405020304" charset="0"/>
              </a:rPr>
              <a:t>），考虑</a:t>
            </a:r>
            <a:r>
              <a:rPr lang="en-US" altLang="zh-CN">
                <a:solidFill>
                  <a:schemeClr val="tx1"/>
                </a:solidFill>
                <a:uFillTx/>
                <a:latin typeface="Times New Roman" panose="02020603050405020304" charset="0"/>
              </a:rPr>
              <a:t>T[0</a:t>
            </a:r>
            <a:r>
              <a:rPr lang="zh-CN" altLang="en-US">
                <a:solidFill>
                  <a:schemeClr val="tx1"/>
                </a:solidFill>
                <a:uFillTx/>
                <a:latin typeface="Times New Roman" panose="02020603050405020304" charset="0"/>
              </a:rPr>
              <a:t>：</a:t>
            </a:r>
            <a:r>
              <a:rPr lang="en-US" altLang="zh-CN">
                <a:solidFill>
                  <a:schemeClr val="tx1"/>
                </a:solidFill>
                <a:uFillTx/>
                <a:latin typeface="Times New Roman" panose="02020603050405020304" charset="0"/>
              </a:rPr>
              <a:t>j]</a:t>
            </a:r>
            <a:r>
              <a:rPr lang="zh-CN" altLang="en-US">
                <a:solidFill>
                  <a:schemeClr val="tx1"/>
                </a:solidFill>
                <a:uFillTx/>
                <a:latin typeface="Times New Roman" panose="02020603050405020304" charset="0"/>
              </a:rPr>
              <a:t>为最长前缀</a:t>
            </a:r>
            <a:r>
              <a:rPr lang="en-US" altLang="zh-CN">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sp>
        <p:nvSpPr>
          <p:cNvPr id="3" name="文本框 2"/>
          <p:cNvSpPr txBox="1"/>
          <p:nvPr/>
        </p:nvSpPr>
        <p:spPr>
          <a:xfrm>
            <a:off x="611505" y="3215005"/>
            <a:ext cx="7073265" cy="1257300"/>
          </a:xfrm>
          <a:prstGeom prst="rect">
            <a:avLst/>
          </a:prstGeom>
          <a:noFill/>
        </p:spPr>
        <p:txBody>
          <a:bodyPr wrap="square" rtlCol="0">
            <a:noAutofit/>
          </a:bodyPr>
          <a:p>
            <a:pPr algn="just"/>
            <a:r>
              <a:rPr lang="zh-CN" altLang="en-US">
                <a:solidFill>
                  <a:schemeClr val="tx1"/>
                </a:solidFill>
                <a:uFillTx/>
                <a:latin typeface="Times New Roman" panose="02020603050405020304" charset="0"/>
              </a:rPr>
              <a:t>此时比较的字符串是</a:t>
            </a:r>
            <a:r>
              <a:rPr lang="en-US" altLang="zh-CN">
                <a:solidFill>
                  <a:schemeClr val="tx1"/>
                </a:solidFill>
                <a:uFillTx/>
                <a:latin typeface="Times New Roman" panose="02020603050405020304" charset="0"/>
              </a:rPr>
              <a:t>AB</a:t>
            </a:r>
            <a:r>
              <a:rPr lang="zh-CN" altLang="en-US">
                <a:solidFill>
                  <a:schemeClr val="tx1"/>
                </a:solidFill>
                <a:uFillTx/>
                <a:latin typeface="Times New Roman" panose="02020603050405020304" charset="0"/>
              </a:rPr>
              <a:t>表示最长的公共前后缀，但是我们发现</a:t>
            </a:r>
            <a:r>
              <a:rPr lang="en-US" altLang="zh-CN">
                <a:solidFill>
                  <a:schemeClr val="tx1"/>
                </a:solidFill>
                <a:uFillTx/>
                <a:latin typeface="Times New Roman" panose="02020603050405020304" charset="0"/>
              </a:rPr>
              <a:t>T[i]!=T[j]</a:t>
            </a:r>
            <a:r>
              <a:rPr lang="zh-CN" altLang="en-US">
                <a:solidFill>
                  <a:schemeClr val="tx1"/>
                </a:solidFill>
                <a:uFillTx/>
                <a:latin typeface="Times New Roman" panose="02020603050405020304" charset="0"/>
              </a:rPr>
              <a:t>，所以我们就退而求其次，选择</a:t>
            </a:r>
            <a:r>
              <a:rPr lang="en-US" altLang="zh-CN">
                <a:solidFill>
                  <a:schemeClr val="tx1"/>
                </a:solidFill>
                <a:uFillTx/>
                <a:latin typeface="Times New Roman" panose="02020603050405020304" charset="0"/>
              </a:rPr>
              <a:t>A</a:t>
            </a:r>
            <a:r>
              <a:rPr lang="zh-CN" altLang="en-US">
                <a:solidFill>
                  <a:schemeClr val="tx1"/>
                </a:solidFill>
                <a:uFillTx/>
                <a:latin typeface="Times New Roman" panose="02020603050405020304" charset="0"/>
              </a:rPr>
              <a:t>为作为考虑的最长公共前后缀。选择</a:t>
            </a:r>
            <a:r>
              <a:rPr lang="en-US" altLang="zh-CN">
                <a:solidFill>
                  <a:schemeClr val="tx1"/>
                </a:solidFill>
                <a:uFillTx/>
                <a:latin typeface="Times New Roman" panose="02020603050405020304" charset="0"/>
              </a:rPr>
              <a:t>A</a:t>
            </a:r>
            <a:r>
              <a:rPr lang="zh-CN" altLang="en-US">
                <a:solidFill>
                  <a:schemeClr val="tx1"/>
                </a:solidFill>
                <a:uFillTx/>
                <a:latin typeface="Times New Roman" panose="02020603050405020304" charset="0"/>
              </a:rPr>
              <a:t>之后我们查看</a:t>
            </a:r>
            <a:r>
              <a:rPr lang="en-US" altLang="zh-CN">
                <a:solidFill>
                  <a:schemeClr val="tx1"/>
                </a:solidFill>
                <a:uFillTx/>
                <a:latin typeface="Times New Roman" panose="02020603050405020304" charset="0"/>
              </a:rPr>
              <a:t>next[j-1]</a:t>
            </a:r>
            <a:r>
              <a:rPr lang="zh-CN" altLang="en-US">
                <a:solidFill>
                  <a:schemeClr val="tx1"/>
                </a:solidFill>
                <a:uFillTx/>
                <a:latin typeface="Times New Roman" panose="02020603050405020304" charset="0"/>
              </a:rPr>
              <a:t>发现</a:t>
            </a:r>
            <a:r>
              <a:rPr lang="en-US" altLang="zh-CN">
                <a:solidFill>
                  <a:schemeClr val="tx1"/>
                </a:solidFill>
                <a:uFillTx/>
                <a:latin typeface="Times New Roman" panose="02020603050405020304" charset="0"/>
              </a:rPr>
              <a:t>A</a:t>
            </a:r>
            <a:r>
              <a:rPr lang="zh-CN" altLang="en-US">
                <a:solidFill>
                  <a:schemeClr val="tx1"/>
                </a:solidFill>
                <a:uFillTx/>
                <a:latin typeface="Times New Roman" panose="02020603050405020304" charset="0"/>
              </a:rPr>
              <a:t>字符串没有最长前后缀，然后我们直接比较第一个字符看看能不能保底，让最长前后缀是</a:t>
            </a:r>
            <a:r>
              <a:rPr lang="en-US" altLang="zh-CN">
                <a:solidFill>
                  <a:schemeClr val="tx1"/>
                </a:solidFill>
                <a:uFillTx/>
                <a:latin typeface="Times New Roman" panose="02020603050405020304" charset="0"/>
              </a:rPr>
              <a:t>1</a:t>
            </a:r>
            <a:r>
              <a:rPr lang="zh-CN" altLang="en-US">
                <a:solidFill>
                  <a:schemeClr val="tx1"/>
                </a:solidFill>
                <a:uFillTx/>
                <a:latin typeface="Times New Roman" panose="02020603050405020304" charset="0"/>
              </a:rPr>
              <a:t>。后面则</a:t>
            </a:r>
            <a:r>
              <a:rPr lang="zh-CN" altLang="en-US">
                <a:solidFill>
                  <a:schemeClr val="tx1"/>
                </a:solidFill>
                <a:uFillTx/>
                <a:latin typeface="Times New Roman" panose="02020603050405020304" charset="0"/>
              </a:rPr>
              <a:t>同理。</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bldLst>
      <p:bldP spid="11" grpId="1"/>
      <p:bldP spid="4"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31595" y="5661025"/>
            <a:ext cx="6531610" cy="816610"/>
          </a:xfrm>
          <a:prstGeom prst="rect">
            <a:avLst/>
          </a:prstGeom>
          <a:noFill/>
        </p:spPr>
        <p:txBody>
          <a:bodyPr wrap="square" rtlCol="0">
            <a:noAutofit/>
          </a:bodyPr>
          <a:p>
            <a:pPr algn="ctr"/>
            <a:r>
              <a:rPr lang="zh-CN" altLang="en-US"/>
              <a:t>如果将</a:t>
            </a:r>
            <a:r>
              <a:rPr lang="en-US" altLang="zh-CN">
                <a:latin typeface="Times New Roman" panose="02020603050405020304" charset="0"/>
                <a:cs typeface="Times New Roman" panose="02020603050405020304" charset="0"/>
              </a:rPr>
              <a:t>B</a:t>
            </a:r>
            <a:r>
              <a:rPr lang="zh-CN" altLang="en-US"/>
              <a:t>原子嵌入到硅晶圆中，会有什么样的</a:t>
            </a:r>
            <a:r>
              <a:rPr lang="zh-CN" altLang="en-US"/>
              <a:t>特性？</a:t>
            </a:r>
            <a:endParaRPr lang="zh-CN" altLang="en-US"/>
          </a:p>
        </p:txBody>
      </p:sp>
      <p:grpSp>
        <p:nvGrpSpPr>
          <p:cNvPr id="31" name="组合 30"/>
          <p:cNvGrpSpPr/>
          <p:nvPr/>
        </p:nvGrpSpPr>
        <p:grpSpPr>
          <a:xfrm>
            <a:off x="3707765" y="3487420"/>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3707765" y="29127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283710" y="29635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4859655" y="347091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185160" y="40640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131820" y="34874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4469765" y="484505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469765"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3905250" y="42792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448810" y="37033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3905250"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4859655" y="402780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371856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28371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034280" y="42075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024755"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427855" y="31324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3851910" y="3129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296920" y="36830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295650"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3893820" y="48348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387604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46786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869690"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467225"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443095"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876040" y="39427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182745" y="47796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627755" y="42532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229100" y="4191635"/>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4748530" y="42335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607435" y="36906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4748530" y="367411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172585" y="36518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182745" y="31115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033645" y="39077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314700"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77" name="文本框 76"/>
          <p:cNvSpPr txBox="1"/>
          <p:nvPr/>
        </p:nvSpPr>
        <p:spPr>
          <a:xfrm>
            <a:off x="5219700" y="483489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H="1" flipV="1">
            <a:off x="2555875" y="3429000"/>
            <a:ext cx="1791335" cy="104775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102235" y="3269615"/>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未形成电子对，有一个电子空穴。多余空穴可以自由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5</a:t>
            </a: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20" name="文本框 19"/>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3154680" y="1783715"/>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192655" y="362775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2192655" y="30530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2768600" y="31038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3344545" y="36112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1670050" y="42043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161671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2954655" y="49853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2954655"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2390140" y="44196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2933700" y="38436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2390140"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3344545" y="416814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220345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276860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3519170" y="4347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3509645"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2912745" y="32727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2336800" y="32696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1781810" y="3823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1780540"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2378710" y="49752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236093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295275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354580"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952115"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927985"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360930" y="40830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2667635" y="49199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2112645" y="43935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2713990" y="4331970"/>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3233420" y="43738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209232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3233420" y="38144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2657475" y="37922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2667635" y="32518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351853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799590"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3" name="弧形 2"/>
          <p:cNvSpPr/>
          <p:nvPr/>
        </p:nvSpPr>
        <p:spPr>
          <a:xfrm rot="2700000">
            <a:off x="5060315" y="158369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弧形 4"/>
          <p:cNvSpPr/>
          <p:nvPr/>
        </p:nvSpPr>
        <p:spPr>
          <a:xfrm rot="2700000">
            <a:off x="4994275" y="1405255"/>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流程图: 联系 5"/>
          <p:cNvSpPr/>
          <p:nvPr/>
        </p:nvSpPr>
        <p:spPr>
          <a:xfrm>
            <a:off x="5271770" y="1742440"/>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2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7" name="文本框 6"/>
          <p:cNvSpPr txBox="1"/>
          <p:nvPr/>
        </p:nvSpPr>
        <p:spPr>
          <a:xfrm>
            <a:off x="5939790" y="17164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8" name="文本框 7"/>
          <p:cNvSpPr txBox="1"/>
          <p:nvPr/>
        </p:nvSpPr>
        <p:spPr>
          <a:xfrm>
            <a:off x="5721350" y="1725295"/>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9" name="文本框 8"/>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3226435" y="1728470"/>
            <a:ext cx="50101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5219065" y="1758950"/>
            <a:ext cx="64579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+15</a:t>
            </a:r>
            <a:endParaRPr lang="en-US" altLang="zh-CN">
              <a:latin typeface="Times New Roman" panose="02020603050405020304" charset="0"/>
              <a:cs typeface="Times New Roman" panose="02020603050405020304" charset="0"/>
            </a:endParaRPr>
          </a:p>
        </p:txBody>
      </p:sp>
      <p:sp>
        <p:nvSpPr>
          <p:cNvPr id="18" name="弧形 17"/>
          <p:cNvSpPr/>
          <p:nvPr/>
        </p:nvSpPr>
        <p:spPr>
          <a:xfrm rot="2700000">
            <a:off x="4832350" y="1225550"/>
            <a:ext cx="1440180" cy="144018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6146800" y="171894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5</a:t>
            </a:r>
            <a:endParaRPr lang="en-US" altLang="zh-CN">
              <a:solidFill>
                <a:schemeClr val="tx1"/>
              </a:solidFill>
              <a:highlight>
                <a:srgbClr val="FFFF00"/>
              </a:highlight>
              <a:latin typeface="Times New Roman" panose="02020603050405020304" charset="0"/>
              <a:cs typeface="Times New Roman" panose="02020603050405020304" charset="0"/>
            </a:endParaRPr>
          </a:p>
        </p:txBody>
      </p:sp>
      <p:grpSp>
        <p:nvGrpSpPr>
          <p:cNvPr id="20" name="组合 19"/>
          <p:cNvGrpSpPr/>
          <p:nvPr/>
        </p:nvGrpSpPr>
        <p:grpSpPr>
          <a:xfrm>
            <a:off x="5397500" y="3644265"/>
            <a:ext cx="1296035" cy="1296670"/>
            <a:chOff x="4818" y="5740"/>
            <a:chExt cx="2041" cy="2042"/>
          </a:xfrm>
        </p:grpSpPr>
        <p:sp>
          <p:nvSpPr>
            <p:cNvPr id="21" name="椭圆 20"/>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椭圆 21"/>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椭圆 23"/>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椭圆 24"/>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0" name="椭圆 29"/>
          <p:cNvSpPr/>
          <p:nvPr/>
        </p:nvSpPr>
        <p:spPr>
          <a:xfrm>
            <a:off x="5397500" y="30695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0" name="椭圆 79"/>
          <p:cNvSpPr/>
          <p:nvPr/>
        </p:nvSpPr>
        <p:spPr>
          <a:xfrm>
            <a:off x="5973445" y="31203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1" name="椭圆 80"/>
          <p:cNvSpPr/>
          <p:nvPr/>
        </p:nvSpPr>
        <p:spPr>
          <a:xfrm>
            <a:off x="654939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2" name="椭圆 81"/>
          <p:cNvSpPr/>
          <p:nvPr/>
        </p:nvSpPr>
        <p:spPr>
          <a:xfrm>
            <a:off x="4874895" y="42208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3" name="椭圆 82"/>
          <p:cNvSpPr/>
          <p:nvPr/>
        </p:nvSpPr>
        <p:spPr>
          <a:xfrm>
            <a:off x="4821555" y="364426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4" name="文本框 83"/>
          <p:cNvSpPr txBox="1"/>
          <p:nvPr/>
        </p:nvSpPr>
        <p:spPr>
          <a:xfrm>
            <a:off x="6159500" y="50018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5" name="文本框 84"/>
          <p:cNvSpPr txBox="1"/>
          <p:nvPr/>
        </p:nvSpPr>
        <p:spPr>
          <a:xfrm>
            <a:off x="6159500"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6" name="文本框 85"/>
          <p:cNvSpPr txBox="1"/>
          <p:nvPr/>
        </p:nvSpPr>
        <p:spPr>
          <a:xfrm>
            <a:off x="5594985" y="44361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P</a:t>
            </a:r>
            <a:endParaRPr lang="en-US" altLang="zh-CN">
              <a:latin typeface="Times New Roman" panose="02020603050405020304" charset="0"/>
              <a:cs typeface="Times New Roman" panose="02020603050405020304" charset="0"/>
            </a:endParaRPr>
          </a:p>
        </p:txBody>
      </p:sp>
      <p:sp>
        <p:nvSpPr>
          <p:cNvPr id="87" name="文本框 86"/>
          <p:cNvSpPr txBox="1"/>
          <p:nvPr/>
        </p:nvSpPr>
        <p:spPr>
          <a:xfrm>
            <a:off x="6138545" y="38601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8" name="文本框 87"/>
          <p:cNvSpPr txBox="1"/>
          <p:nvPr/>
        </p:nvSpPr>
        <p:spPr>
          <a:xfrm>
            <a:off x="5594985"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9" name="椭圆 88"/>
          <p:cNvSpPr/>
          <p:nvPr/>
        </p:nvSpPr>
        <p:spPr>
          <a:xfrm>
            <a:off x="6549390" y="418465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0" name="椭圆 89"/>
          <p:cNvSpPr/>
          <p:nvPr/>
        </p:nvSpPr>
        <p:spPr>
          <a:xfrm>
            <a:off x="540829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1" name="椭圆 90"/>
          <p:cNvSpPr/>
          <p:nvPr/>
        </p:nvSpPr>
        <p:spPr>
          <a:xfrm>
            <a:off x="597344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2" name="文本框 91"/>
          <p:cNvSpPr txBox="1"/>
          <p:nvPr/>
        </p:nvSpPr>
        <p:spPr>
          <a:xfrm>
            <a:off x="6724015" y="43643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3" name="文本框 92"/>
          <p:cNvSpPr txBox="1"/>
          <p:nvPr/>
        </p:nvSpPr>
        <p:spPr>
          <a:xfrm>
            <a:off x="6714490"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4" name="文本框 93"/>
          <p:cNvSpPr txBox="1"/>
          <p:nvPr/>
        </p:nvSpPr>
        <p:spPr>
          <a:xfrm>
            <a:off x="6117590" y="32893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5" name="文本框 94"/>
          <p:cNvSpPr txBox="1"/>
          <p:nvPr/>
        </p:nvSpPr>
        <p:spPr>
          <a:xfrm>
            <a:off x="5541645" y="32861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6" name="文本框 95"/>
          <p:cNvSpPr txBox="1"/>
          <p:nvPr/>
        </p:nvSpPr>
        <p:spPr>
          <a:xfrm>
            <a:off x="4986655" y="3839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7" name="文本框 96"/>
          <p:cNvSpPr txBox="1"/>
          <p:nvPr/>
        </p:nvSpPr>
        <p:spPr>
          <a:xfrm>
            <a:off x="4985385"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8" name="文本框 97"/>
          <p:cNvSpPr txBox="1"/>
          <p:nvPr/>
        </p:nvSpPr>
        <p:spPr>
          <a:xfrm>
            <a:off x="5583555" y="49917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9" name="文本框 98"/>
          <p:cNvSpPr txBox="1"/>
          <p:nvPr/>
        </p:nvSpPr>
        <p:spPr>
          <a:xfrm>
            <a:off x="556577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15759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5559425"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6156960"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132830"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5565775" y="4099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rot="5400000">
            <a:off x="5872480" y="49364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rot="5400000">
            <a:off x="5317490" y="441007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rot="5400000">
            <a:off x="5871210" y="43865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rot="5400000">
            <a:off x="6438265" y="43903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rot="5400000">
            <a:off x="5297170" y="38474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rot="5400000">
            <a:off x="643826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rot="5400000">
            <a:off x="5862320" y="3808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rot="5400000">
            <a:off x="5872480" y="32683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67233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5004435"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5911215" y="4085590"/>
            <a:ext cx="370205" cy="368300"/>
          </a:xfrm>
          <a:prstGeom prst="rect">
            <a:avLst/>
          </a:prstGeom>
          <a:noFill/>
        </p:spPr>
        <p:txBody>
          <a:bodyPr wrap="square" rtlCol="0" anchor="t">
            <a:spAutoFit/>
          </a:bodyPr>
          <a:p>
            <a:r>
              <a:rPr lang="zh-CN" altLang="en-US">
                <a:solidFill>
                  <a:srgbClr val="C00000"/>
                </a:solidFill>
                <a:latin typeface="微软雅黑" panose="020B0503020204020204" pitchFamily="34" charset="-122"/>
                <a:ea typeface="微软雅黑" panose="020B0503020204020204" pitchFamily="34" charset="-122"/>
                <a:sym typeface="+mn-ea"/>
              </a:rPr>
              <a:t>•</a:t>
            </a:r>
            <a:endParaRPr lang="zh-CN" altLang="en-US">
              <a:solidFill>
                <a:srgbClr val="C00000"/>
              </a:solidFill>
              <a:latin typeface="微软雅黑" panose="020B0503020204020204" pitchFamily="34" charset="-122"/>
              <a:ea typeface="微软雅黑" panose="020B0503020204020204" pitchFamily="34" charset="-122"/>
              <a:sym typeface="+mn-ea"/>
            </a:endParaRPr>
          </a:p>
        </p:txBody>
      </p:sp>
      <p:cxnSp>
        <p:nvCxnSpPr>
          <p:cNvPr id="116" name="直接连接符 115"/>
          <p:cNvCxnSpPr/>
          <p:nvPr/>
        </p:nvCxnSpPr>
        <p:spPr>
          <a:xfrm flipV="1">
            <a:off x="6045835" y="3357245"/>
            <a:ext cx="1871980" cy="9359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7" name="文本框 116"/>
          <p:cNvSpPr txBox="1"/>
          <p:nvPr/>
        </p:nvSpPr>
        <p:spPr>
          <a:xfrm>
            <a:off x="6659880" y="2437130"/>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有未形成电子对，多余电子可以自由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18" name="文本框 117"/>
          <p:cNvSpPr txBox="1"/>
          <p:nvPr/>
        </p:nvSpPr>
        <p:spPr>
          <a:xfrm>
            <a:off x="1331595" y="5661025"/>
            <a:ext cx="6531610" cy="816610"/>
          </a:xfrm>
          <a:prstGeom prst="rect">
            <a:avLst/>
          </a:prstGeom>
          <a:noFill/>
        </p:spPr>
        <p:txBody>
          <a:bodyPr wrap="square" rtlCol="0">
            <a:noAutofit/>
          </a:bodyPr>
          <a:p>
            <a:pPr algn="ctr"/>
            <a:r>
              <a:rPr lang="zh-CN" altLang="en-US"/>
              <a:t>根据不通的掺杂原子，形成</a:t>
            </a:r>
            <a:r>
              <a:rPr lang="en-US" altLang="zh-CN">
                <a:solidFill>
                  <a:schemeClr val="tx1"/>
                </a:solidFill>
                <a:uFillTx/>
                <a:latin typeface="Times New Roman" panose="02020603050405020304" charset="0"/>
              </a:rPr>
              <a:t>P</a:t>
            </a:r>
            <a:r>
              <a:rPr lang="zh-CN" altLang="en-US">
                <a:solidFill>
                  <a:schemeClr val="tx1"/>
                </a:solidFill>
                <a:uFillTx/>
                <a:latin typeface="Times New Roman" panose="02020603050405020304" charset="0"/>
              </a:rPr>
              <a:t>型半导体和</a:t>
            </a:r>
            <a:r>
              <a:rPr lang="en-US" altLang="zh-CN">
                <a:solidFill>
                  <a:schemeClr val="tx1"/>
                </a:solidFill>
                <a:uFillTx/>
                <a:latin typeface="Times New Roman" panose="02020603050405020304" charset="0"/>
              </a:rPr>
              <a:t>N</a:t>
            </a:r>
            <a:r>
              <a:rPr lang="zh-CN" altLang="en-US"/>
              <a:t>型</a:t>
            </a:r>
            <a:r>
              <a:rPr lang="zh-CN" altLang="en-US"/>
              <a:t>半导体。</a:t>
            </a:r>
            <a:endParaRPr lang="zh-CN" altLang="en-US"/>
          </a:p>
        </p:txBody>
      </p:sp>
      <p:sp>
        <p:nvSpPr>
          <p:cNvPr id="26" name="矩形 25"/>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117"/>
          <p:cNvSpPr txBox="1"/>
          <p:nvPr/>
        </p:nvSpPr>
        <p:spPr>
          <a:xfrm>
            <a:off x="1350645" y="3500755"/>
            <a:ext cx="6531610" cy="535940"/>
          </a:xfrm>
          <a:prstGeom prst="rect">
            <a:avLst/>
          </a:prstGeom>
          <a:noFill/>
        </p:spPr>
        <p:txBody>
          <a:bodyPr wrap="square" rtlCol="0">
            <a:noAutofit/>
          </a:bodyPr>
          <a:p>
            <a:pPr algn="ctr"/>
            <a:r>
              <a:rPr lang="zh-CN" altLang="en-US"/>
              <a:t>如果将两个半导体相互贴合，会有什么样的</a:t>
            </a:r>
            <a:r>
              <a:rPr lang="zh-CN" altLang="en-US"/>
              <a:t>效果？</a:t>
            </a:r>
            <a:endParaRPr lang="zh-CN" altLang="en-US"/>
          </a:p>
        </p:txBody>
      </p:sp>
      <p:sp>
        <p:nvSpPr>
          <p:cNvPr id="26" name="矩形 25"/>
          <p:cNvSpPr/>
          <p:nvPr/>
        </p:nvSpPr>
        <p:spPr>
          <a:xfrm>
            <a:off x="1889760" y="192786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7" name="直接连接符 76"/>
          <p:cNvCxnSpPr>
            <a:stCxn id="26" idx="0"/>
            <a:endCxn id="26" idx="2"/>
          </p:cNvCxnSpPr>
          <p:nvPr/>
        </p:nvCxnSpPr>
        <p:spPr>
          <a:xfrm>
            <a:off x="4432935" y="1927860"/>
            <a:ext cx="0" cy="15068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8" name="椭圆 77"/>
          <p:cNvSpPr/>
          <p:nvPr/>
        </p:nvSpPr>
        <p:spPr>
          <a:xfrm>
            <a:off x="2032635" y="19697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79" name="文本框 78"/>
          <p:cNvSpPr txBox="1"/>
          <p:nvPr/>
        </p:nvSpPr>
        <p:spPr>
          <a:xfrm>
            <a:off x="1937385" y="17830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2493010" y="19634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0" name="文本框 119"/>
          <p:cNvSpPr txBox="1"/>
          <p:nvPr/>
        </p:nvSpPr>
        <p:spPr>
          <a:xfrm>
            <a:off x="2397760" y="17767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001010" y="19665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2" name="文本框 121"/>
          <p:cNvSpPr txBox="1"/>
          <p:nvPr/>
        </p:nvSpPr>
        <p:spPr>
          <a:xfrm>
            <a:off x="2905760" y="17799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3" name="椭圆 122"/>
          <p:cNvSpPr/>
          <p:nvPr/>
        </p:nvSpPr>
        <p:spPr>
          <a:xfrm>
            <a:off x="3518535" y="1960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4" name="文本框 123"/>
          <p:cNvSpPr txBox="1"/>
          <p:nvPr/>
        </p:nvSpPr>
        <p:spPr>
          <a:xfrm>
            <a:off x="3423285" y="1773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5" name="椭圆 124"/>
          <p:cNvSpPr/>
          <p:nvPr/>
        </p:nvSpPr>
        <p:spPr>
          <a:xfrm>
            <a:off x="3978910" y="1953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6" name="文本框 125"/>
          <p:cNvSpPr txBox="1"/>
          <p:nvPr/>
        </p:nvSpPr>
        <p:spPr>
          <a:xfrm>
            <a:off x="3883660" y="1767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7" name="椭圆 126"/>
          <p:cNvSpPr/>
          <p:nvPr/>
        </p:nvSpPr>
        <p:spPr>
          <a:xfrm>
            <a:off x="2026285" y="2468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8" name="文本框 127"/>
          <p:cNvSpPr txBox="1"/>
          <p:nvPr/>
        </p:nvSpPr>
        <p:spPr>
          <a:xfrm>
            <a:off x="1931035" y="2281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9" name="椭圆 128"/>
          <p:cNvSpPr/>
          <p:nvPr/>
        </p:nvSpPr>
        <p:spPr>
          <a:xfrm>
            <a:off x="2486660" y="2461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0" name="文本框 129"/>
          <p:cNvSpPr txBox="1"/>
          <p:nvPr/>
        </p:nvSpPr>
        <p:spPr>
          <a:xfrm>
            <a:off x="2391410" y="2275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1" name="椭圆 130"/>
          <p:cNvSpPr/>
          <p:nvPr/>
        </p:nvSpPr>
        <p:spPr>
          <a:xfrm>
            <a:off x="2994660" y="24650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2" name="文本框 131"/>
          <p:cNvSpPr txBox="1"/>
          <p:nvPr/>
        </p:nvSpPr>
        <p:spPr>
          <a:xfrm>
            <a:off x="2899410" y="22783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3" name="椭圆 132"/>
          <p:cNvSpPr/>
          <p:nvPr/>
        </p:nvSpPr>
        <p:spPr>
          <a:xfrm>
            <a:off x="3512185" y="2458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4" name="文本框 133"/>
          <p:cNvSpPr txBox="1"/>
          <p:nvPr/>
        </p:nvSpPr>
        <p:spPr>
          <a:xfrm>
            <a:off x="3416935" y="2272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5" name="椭圆 134"/>
          <p:cNvSpPr/>
          <p:nvPr/>
        </p:nvSpPr>
        <p:spPr>
          <a:xfrm>
            <a:off x="3972560" y="2452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6" name="文本框 135"/>
          <p:cNvSpPr txBox="1"/>
          <p:nvPr/>
        </p:nvSpPr>
        <p:spPr>
          <a:xfrm>
            <a:off x="3877310" y="2265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7" name="椭圆 136"/>
          <p:cNvSpPr/>
          <p:nvPr/>
        </p:nvSpPr>
        <p:spPr>
          <a:xfrm>
            <a:off x="2029460" y="2966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8" name="文本框 137"/>
          <p:cNvSpPr txBox="1"/>
          <p:nvPr/>
        </p:nvSpPr>
        <p:spPr>
          <a:xfrm>
            <a:off x="1934210" y="2780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9" name="椭圆 138"/>
          <p:cNvSpPr/>
          <p:nvPr/>
        </p:nvSpPr>
        <p:spPr>
          <a:xfrm>
            <a:off x="2489835" y="2960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0" name="文本框 139"/>
          <p:cNvSpPr txBox="1"/>
          <p:nvPr/>
        </p:nvSpPr>
        <p:spPr>
          <a:xfrm>
            <a:off x="2394585" y="2773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1" name="椭圆 140"/>
          <p:cNvSpPr/>
          <p:nvPr/>
        </p:nvSpPr>
        <p:spPr>
          <a:xfrm>
            <a:off x="2997835" y="29635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2" name="文本框 141"/>
          <p:cNvSpPr txBox="1"/>
          <p:nvPr/>
        </p:nvSpPr>
        <p:spPr>
          <a:xfrm>
            <a:off x="2902585" y="27768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3" name="椭圆 142"/>
          <p:cNvSpPr/>
          <p:nvPr/>
        </p:nvSpPr>
        <p:spPr>
          <a:xfrm>
            <a:off x="3515360" y="2957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4" name="文本框 143"/>
          <p:cNvSpPr txBox="1"/>
          <p:nvPr/>
        </p:nvSpPr>
        <p:spPr>
          <a:xfrm>
            <a:off x="3420110" y="27705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5" name="椭圆 144"/>
          <p:cNvSpPr/>
          <p:nvPr/>
        </p:nvSpPr>
        <p:spPr>
          <a:xfrm>
            <a:off x="3975735" y="29508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6" name="文本框 145"/>
          <p:cNvSpPr txBox="1"/>
          <p:nvPr/>
        </p:nvSpPr>
        <p:spPr>
          <a:xfrm>
            <a:off x="3880485" y="27641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7" name="椭圆 146"/>
          <p:cNvSpPr/>
          <p:nvPr/>
        </p:nvSpPr>
        <p:spPr>
          <a:xfrm>
            <a:off x="4515485"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8" name="文本框 147"/>
          <p:cNvSpPr txBox="1"/>
          <p:nvPr/>
        </p:nvSpPr>
        <p:spPr>
          <a:xfrm>
            <a:off x="4401185"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9" name="椭圆 148"/>
          <p:cNvSpPr/>
          <p:nvPr/>
        </p:nvSpPr>
        <p:spPr>
          <a:xfrm>
            <a:off x="5009515" y="19316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0" name="文本框 149"/>
          <p:cNvSpPr txBox="1"/>
          <p:nvPr/>
        </p:nvSpPr>
        <p:spPr>
          <a:xfrm>
            <a:off x="4895215" y="16878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1" name="椭圆 150"/>
          <p:cNvSpPr/>
          <p:nvPr/>
        </p:nvSpPr>
        <p:spPr>
          <a:xfrm>
            <a:off x="5517515" y="1944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2" name="文本框 151"/>
          <p:cNvSpPr txBox="1"/>
          <p:nvPr/>
        </p:nvSpPr>
        <p:spPr>
          <a:xfrm>
            <a:off x="5403215" y="17005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3" name="椭圆 152"/>
          <p:cNvSpPr/>
          <p:nvPr/>
        </p:nvSpPr>
        <p:spPr>
          <a:xfrm>
            <a:off x="6035040"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4" name="文本框 153"/>
          <p:cNvSpPr txBox="1"/>
          <p:nvPr/>
        </p:nvSpPr>
        <p:spPr>
          <a:xfrm>
            <a:off x="5920740"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5" name="椭圆 154"/>
          <p:cNvSpPr/>
          <p:nvPr/>
        </p:nvSpPr>
        <p:spPr>
          <a:xfrm>
            <a:off x="6495415" y="1941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6" name="文本框 155"/>
          <p:cNvSpPr txBox="1"/>
          <p:nvPr/>
        </p:nvSpPr>
        <p:spPr>
          <a:xfrm>
            <a:off x="6381115" y="16973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7" name="椭圆 156"/>
          <p:cNvSpPr/>
          <p:nvPr/>
        </p:nvSpPr>
        <p:spPr>
          <a:xfrm>
            <a:off x="4518660"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8" name="椭圆 157"/>
          <p:cNvSpPr/>
          <p:nvPr/>
        </p:nvSpPr>
        <p:spPr>
          <a:xfrm>
            <a:off x="5012690" y="2392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9" name="文本框 158"/>
          <p:cNvSpPr txBox="1"/>
          <p:nvPr/>
        </p:nvSpPr>
        <p:spPr>
          <a:xfrm>
            <a:off x="4898390" y="2148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5520690" y="2404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1" name="文本框 160"/>
          <p:cNvSpPr txBox="1"/>
          <p:nvPr/>
        </p:nvSpPr>
        <p:spPr>
          <a:xfrm>
            <a:off x="5406390"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6038215"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3" name="文本框 162"/>
          <p:cNvSpPr txBox="1"/>
          <p:nvPr/>
        </p:nvSpPr>
        <p:spPr>
          <a:xfrm>
            <a:off x="5923915" y="2154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4" name="椭圆 163"/>
          <p:cNvSpPr/>
          <p:nvPr/>
        </p:nvSpPr>
        <p:spPr>
          <a:xfrm>
            <a:off x="6498590" y="2401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5" name="文本框 164"/>
          <p:cNvSpPr txBox="1"/>
          <p:nvPr/>
        </p:nvSpPr>
        <p:spPr>
          <a:xfrm>
            <a:off x="6384290" y="2157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6" name="椭圆 165"/>
          <p:cNvSpPr/>
          <p:nvPr/>
        </p:nvSpPr>
        <p:spPr>
          <a:xfrm>
            <a:off x="4531360"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7" name="椭圆 166"/>
          <p:cNvSpPr/>
          <p:nvPr/>
        </p:nvSpPr>
        <p:spPr>
          <a:xfrm>
            <a:off x="5025390" y="2900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8" name="文本框 167"/>
          <p:cNvSpPr txBox="1"/>
          <p:nvPr/>
        </p:nvSpPr>
        <p:spPr>
          <a:xfrm>
            <a:off x="4911090" y="2656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5533390" y="2912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0" name="文本框 169"/>
          <p:cNvSpPr txBox="1"/>
          <p:nvPr/>
        </p:nvSpPr>
        <p:spPr>
          <a:xfrm>
            <a:off x="541909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6050915"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2" name="文本框 171"/>
          <p:cNvSpPr txBox="1"/>
          <p:nvPr/>
        </p:nvSpPr>
        <p:spPr>
          <a:xfrm>
            <a:off x="5936615" y="2662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3" name="椭圆 172"/>
          <p:cNvSpPr/>
          <p:nvPr/>
        </p:nvSpPr>
        <p:spPr>
          <a:xfrm>
            <a:off x="6511290" y="2909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4" name="文本框 173"/>
          <p:cNvSpPr txBox="1"/>
          <p:nvPr/>
        </p:nvSpPr>
        <p:spPr>
          <a:xfrm>
            <a:off x="6396990" y="2665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5" name="文本框 174"/>
          <p:cNvSpPr txBox="1"/>
          <p:nvPr/>
        </p:nvSpPr>
        <p:spPr>
          <a:xfrm>
            <a:off x="4401185"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6" name="文本框 175"/>
          <p:cNvSpPr txBox="1"/>
          <p:nvPr/>
        </p:nvSpPr>
        <p:spPr>
          <a:xfrm>
            <a:off x="441071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7" name="文本框 176"/>
          <p:cNvSpPr txBox="1"/>
          <p:nvPr/>
        </p:nvSpPr>
        <p:spPr>
          <a:xfrm>
            <a:off x="1327785" y="5877560"/>
            <a:ext cx="6531610" cy="535940"/>
          </a:xfrm>
          <a:prstGeom prst="rect">
            <a:avLst/>
          </a:prstGeom>
          <a:noFill/>
        </p:spPr>
        <p:txBody>
          <a:bodyPr wrap="square" rtlCol="0">
            <a:noAutofit/>
          </a:bodyPr>
          <a:p>
            <a:pPr algn="ctr"/>
            <a:r>
              <a:rPr lang="en-US" altLang="zh-CN"/>
              <a:t>P</a:t>
            </a:r>
            <a:r>
              <a:rPr lang="zh-CN" altLang="en-US"/>
              <a:t>型半导体和</a:t>
            </a:r>
            <a:r>
              <a:rPr lang="en-US" altLang="zh-CN"/>
              <a:t>N</a:t>
            </a:r>
            <a:r>
              <a:rPr lang="zh-CN" altLang="en-US"/>
              <a:t>型半导体相互贴合就会形成一个</a:t>
            </a:r>
            <a:r>
              <a:rPr lang="zh-CN" altLang="en-US">
                <a:solidFill>
                  <a:srgbClr val="FF0000"/>
                </a:solidFill>
              </a:rPr>
              <a:t>内建电场，</a:t>
            </a:r>
            <a:r>
              <a:rPr lang="zh-CN" altLang="en-US">
                <a:solidFill>
                  <a:schemeClr val="tx1"/>
                </a:solidFill>
              </a:rPr>
              <a:t>此位置不会有自由移动的电子和空穴。</a:t>
            </a:r>
            <a:endParaRPr lang="zh-CN" altLang="en-US">
              <a:solidFill>
                <a:schemeClr val="tx1"/>
              </a:solidFill>
            </a:endParaRPr>
          </a:p>
        </p:txBody>
      </p:sp>
      <p:sp>
        <p:nvSpPr>
          <p:cNvPr id="178" name="矩形 177"/>
          <p:cNvSpPr/>
          <p:nvPr/>
        </p:nvSpPr>
        <p:spPr>
          <a:xfrm>
            <a:off x="1889760" y="4232275"/>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42741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40874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42678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40811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42710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4264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4258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4772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45859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4766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45796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47694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4763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4756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5271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50844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5264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50780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52679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5261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5255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4236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4248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39985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4245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40017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4696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4709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4458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4705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4462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5204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5217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4966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5213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4970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585720"/>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3789045"/>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5" name="直接箭头连接符 244"/>
          <p:cNvCxnSpPr/>
          <p:nvPr/>
        </p:nvCxnSpPr>
        <p:spPr>
          <a:xfrm>
            <a:off x="1327785" y="259080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6" name="文本框 245"/>
          <p:cNvSpPr txBox="1"/>
          <p:nvPr/>
        </p:nvSpPr>
        <p:spPr>
          <a:xfrm>
            <a:off x="107315" y="234061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cxnSp>
        <p:nvCxnSpPr>
          <p:cNvPr id="247" name="直接箭头连接符 246"/>
          <p:cNvCxnSpPr/>
          <p:nvPr/>
        </p:nvCxnSpPr>
        <p:spPr>
          <a:xfrm>
            <a:off x="1327785" y="490347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465328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49" name="文本框 248"/>
          <p:cNvSpPr txBox="1"/>
          <p:nvPr/>
        </p:nvSpPr>
        <p:spPr>
          <a:xfrm>
            <a:off x="7308215" y="171958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2" name="直接箭头连接符 251"/>
          <p:cNvCxnSpPr>
            <a:endCxn id="26" idx="3"/>
          </p:cNvCxnSpPr>
          <p:nvPr/>
        </p:nvCxnSpPr>
        <p:spPr>
          <a:xfrm flipH="1">
            <a:off x="6976110" y="198882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3" name="文本框 252"/>
          <p:cNvSpPr txBox="1"/>
          <p:nvPr/>
        </p:nvSpPr>
        <p:spPr>
          <a:xfrm>
            <a:off x="7308215" y="3998595"/>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4267835"/>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t"/>
          <p:cNvPicPr>
            <a:picLocks noChangeAspect="1"/>
          </p:cNvPicPr>
          <p:nvPr/>
        </p:nvPicPr>
        <p:blipFill>
          <a:blip r:embed="rId1"/>
          <a:stretch>
            <a:fillRect/>
          </a:stretch>
        </p:blipFill>
        <p:spPr>
          <a:xfrm flipH="1">
            <a:off x="3420110" y="4384675"/>
            <a:ext cx="1517650" cy="1095375"/>
          </a:xfrm>
          <a:prstGeom prst="rect">
            <a:avLst/>
          </a:prstGeom>
        </p:spPr>
      </p:pic>
      <p:sp>
        <p:nvSpPr>
          <p:cNvPr id="177" name="文本框 176"/>
          <p:cNvSpPr txBox="1"/>
          <p:nvPr/>
        </p:nvSpPr>
        <p:spPr>
          <a:xfrm>
            <a:off x="749935" y="5589270"/>
            <a:ext cx="7859395" cy="605790"/>
          </a:xfrm>
          <a:prstGeom prst="rect">
            <a:avLst/>
          </a:prstGeom>
          <a:noFill/>
        </p:spPr>
        <p:txBody>
          <a:bodyPr wrap="square" rtlCol="0">
            <a:noAutofit/>
          </a:bodyPr>
          <a:p>
            <a:pPr algn="ctr"/>
            <a:r>
              <a:rPr lang="zh-CN" altLang="en-US"/>
              <a:t>如果此时我再半导体两侧加入电压如何？如果再加一个反向电压有如何</a:t>
            </a:r>
            <a:r>
              <a:rPr lang="zh-CN" altLang="en-US"/>
              <a:t>呢？</a:t>
            </a:r>
            <a:endParaRPr lang="zh-CN" altLang="en-US"/>
          </a:p>
        </p:txBody>
      </p:sp>
      <p:sp>
        <p:nvSpPr>
          <p:cNvPr id="178" name="矩形 177"/>
          <p:cNvSpPr/>
          <p:nvPr/>
        </p:nvSpPr>
        <p:spPr>
          <a:xfrm>
            <a:off x="1889760" y="191770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1959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17729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1953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17665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1956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1950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1943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2458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22713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2451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22650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24549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2448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2442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2956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27698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2950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27635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29533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2947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29406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19215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1934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168402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1931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16871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2381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2394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2144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2391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2147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2889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2902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2652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2899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2655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71145"/>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1474470"/>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7" name="直接箭头连接符 246"/>
          <p:cNvCxnSpPr/>
          <p:nvPr/>
        </p:nvCxnSpPr>
        <p:spPr>
          <a:xfrm>
            <a:off x="1327785" y="2588895"/>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2338705"/>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53" name="文本框 252"/>
          <p:cNvSpPr txBox="1"/>
          <p:nvPr/>
        </p:nvSpPr>
        <p:spPr>
          <a:xfrm>
            <a:off x="7308215" y="168402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195326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肘形连接符 3"/>
          <p:cNvCxnSpPr>
            <a:stCxn id="178" idx="3"/>
          </p:cNvCxnSpPr>
          <p:nvPr/>
        </p:nvCxnSpPr>
        <p:spPr>
          <a:xfrm>
            <a:off x="6976110" y="2671445"/>
            <a:ext cx="69215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1" name="直接连接符 10"/>
          <p:cNvCxnSpPr/>
          <p:nvPr/>
        </p:nvCxnSpPr>
        <p:spPr>
          <a:xfrm flipV="1">
            <a:off x="4309110" y="4204970"/>
            <a:ext cx="3348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2" name="直接连接符 11"/>
          <p:cNvCxnSpPr/>
          <p:nvPr/>
        </p:nvCxnSpPr>
        <p:spPr>
          <a:xfrm flipV="1">
            <a:off x="1195705" y="4217670"/>
            <a:ext cx="2880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3" name="肘形连接符 12"/>
          <p:cNvCxnSpPr/>
          <p:nvPr/>
        </p:nvCxnSpPr>
        <p:spPr>
          <a:xfrm>
            <a:off x="1198245" y="2693670"/>
            <a:ext cx="720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4" name="直接连接符 13"/>
          <p:cNvCxnSpPr/>
          <p:nvPr/>
        </p:nvCxnSpPr>
        <p:spPr>
          <a:xfrm flipV="1">
            <a:off x="1198245" y="2699385"/>
            <a:ext cx="6912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6" name="肘形连接符 15"/>
          <p:cNvCxnSpPr/>
          <p:nvPr/>
        </p:nvCxnSpPr>
        <p:spPr>
          <a:xfrm>
            <a:off x="4075430" y="3843655"/>
            <a:ext cx="7200" cy="72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7" name="肘形连接符 16"/>
          <p:cNvCxnSpPr/>
          <p:nvPr/>
        </p:nvCxnSpPr>
        <p:spPr>
          <a:xfrm>
            <a:off x="4288790" y="4024630"/>
            <a:ext cx="7200" cy="36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sp>
        <p:nvSpPr>
          <p:cNvPr id="18" name="文本框 17"/>
          <p:cNvSpPr txBox="1"/>
          <p:nvPr/>
        </p:nvSpPr>
        <p:spPr>
          <a:xfrm>
            <a:off x="899160" y="3812540"/>
            <a:ext cx="6531610" cy="535940"/>
          </a:xfrm>
          <a:prstGeom prst="rect">
            <a:avLst/>
          </a:prstGeom>
          <a:noFill/>
        </p:spPr>
        <p:txBody>
          <a:bodyPr wrap="square" rtlCol="0">
            <a:noAutofit/>
          </a:bodyPr>
          <a:p>
            <a:pPr algn="ctr"/>
            <a:r>
              <a:rPr lang="en-US" altLang="zh-CN" sz="2400" b="1">
                <a:latin typeface="Times New Roman" panose="02020603050405020304" charset="0"/>
                <a:cs typeface="Times New Roman" panose="02020603050405020304" charset="0"/>
              </a:rPr>
              <a:t>+      -</a:t>
            </a:r>
            <a:endParaRPr lang="zh-CN" altLang="en-US" sz="2400" b="1">
              <a:latin typeface="Times New Roman" panose="02020603050405020304" charset="0"/>
              <a:cs typeface="Times New Roman" panose="02020603050405020304" charset="0"/>
            </a:endParaRPr>
          </a:p>
        </p:txBody>
      </p:sp>
      <p:sp>
        <p:nvSpPr>
          <p:cNvPr id="20" name="文本框 19"/>
          <p:cNvSpPr txBox="1"/>
          <p:nvPr/>
        </p:nvSpPr>
        <p:spPr>
          <a:xfrm>
            <a:off x="4622165" y="364490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21" name="文本框 20"/>
          <p:cNvSpPr txBox="1"/>
          <p:nvPr/>
        </p:nvSpPr>
        <p:spPr>
          <a:xfrm>
            <a:off x="4643755" y="443738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0.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7.xml><?xml version="1.0" encoding="utf-8"?>
<p:tagLst xmlns:p="http://schemas.openxmlformats.org/presentationml/2006/main">
  <p:tag name="TABLE_ENDDRAG_ORIGIN_RECT" val="419*230"/>
  <p:tag name="TABLE_ENDDRAG_RECT" val="245*201*419*230"/>
</p:tagLst>
</file>

<file path=ppt/tags/tag18.xml><?xml version="1.0" encoding="utf-8"?>
<p:tagLst xmlns:p="http://schemas.openxmlformats.org/presentationml/2006/main">
  <p:tag name="KSO_WM_DIAGRAM_VIRTUALLY_FRAME" val="{&quot;height&quot;:116.65,&quot;left&quot;:102.8,&quot;top&quot;:116.9,&quot;width&quot;:348.25}"/>
</p:tagLst>
</file>

<file path=ppt/tags/tag19.xml><?xml version="1.0" encoding="utf-8"?>
<p:tagLst xmlns:p="http://schemas.openxmlformats.org/presentationml/2006/main">
  <p:tag name="KSO_WM_DIAGRAM_VIRTUALLY_FRAME" val="{&quot;height&quot;:116.65,&quot;left&quot;:102.8,&quot;top&quot;:116.9,&quot;width&quot;:348.25}"/>
</p:tagLst>
</file>

<file path=ppt/tags/tag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20.xml><?xml version="1.0" encoding="utf-8"?>
<p:tagLst xmlns:p="http://schemas.openxmlformats.org/presentationml/2006/main">
  <p:tag name="KSO_WM_DIAGRAM_VIRTUALLY_FRAME" val="{&quot;height&quot;:116.65,&quot;left&quot;:102.8,&quot;top&quot;:116.9,&quot;width&quot;:348.25}"/>
</p:tagLst>
</file>

<file path=ppt/tags/tag21.xml><?xml version="1.0" encoding="utf-8"?>
<p:tagLst xmlns:p="http://schemas.openxmlformats.org/presentationml/2006/main">
  <p:tag name="KSO_WM_DIAGRAM_VIRTUALLY_FRAME" val="{&quot;height&quot;:116.65,&quot;left&quot;:102.8,&quot;top&quot;:116.9,&quot;width&quot;:348.25}"/>
</p:tagLst>
</file>

<file path=ppt/tags/tag22.xml><?xml version="1.0" encoding="utf-8"?>
<p:tagLst xmlns:p="http://schemas.openxmlformats.org/presentationml/2006/main">
  <p:tag name="KSO_WM_DIAGRAM_VIRTUALLY_FRAME" val="{&quot;height&quot;:116.65,&quot;left&quot;:102.8,&quot;top&quot;:116.9,&quot;width&quot;:348.25}"/>
</p:tagLst>
</file>

<file path=ppt/tags/tag23.xml><?xml version="1.0" encoding="utf-8"?>
<p:tagLst xmlns:p="http://schemas.openxmlformats.org/presentationml/2006/main">
  <p:tag name="KSO_WM_DIAGRAM_VIRTUALLY_FRAME" val="{&quot;height&quot;:116.65,&quot;left&quot;:102.8,&quot;top&quot;:116.9,&quot;width&quot;:348.25}"/>
</p:tagLst>
</file>

<file path=ppt/tags/tag24.xml><?xml version="1.0" encoding="utf-8"?>
<p:tagLst xmlns:p="http://schemas.openxmlformats.org/presentationml/2006/main">
  <p:tag name="KSO_WM_DIAGRAM_VIRTUALLY_FRAME" val="{&quot;height&quot;:116.65,&quot;left&quot;:102.8,&quot;top&quot;:116.9,&quot;width&quot;:348.25}"/>
</p:tagLst>
</file>

<file path=ppt/tags/tag25.xml><?xml version="1.0" encoding="utf-8"?>
<p:tagLst xmlns:p="http://schemas.openxmlformats.org/presentationml/2006/main">
  <p:tag name="KSO_WM_DIAGRAM_VIRTUALLY_FRAME" val="{&quot;height&quot;:116.65,&quot;left&quot;:102.8,&quot;top&quot;:116.9,&quot;width&quot;:348.25}"/>
</p:tagLst>
</file>

<file path=ppt/tags/tag26.xml><?xml version="1.0" encoding="utf-8"?>
<p:tagLst xmlns:p="http://schemas.openxmlformats.org/presentationml/2006/main">
  <p:tag name="KSO_WM_DIAGRAM_VIRTUALLY_FRAME" val="{&quot;height&quot;:116.65,&quot;left&quot;:102.8,&quot;top&quot;:116.9,&quot;width&quot;:348.25}"/>
</p:tagLst>
</file>

<file path=ppt/tags/tag27.xml><?xml version="1.0" encoding="utf-8"?>
<p:tagLst xmlns:p="http://schemas.openxmlformats.org/presentationml/2006/main">
  <p:tag name="KSO_WM_DIAGRAM_VIRTUALLY_FRAME" val="{&quot;height&quot;:116.65,&quot;left&quot;:102.8,&quot;top&quot;:116.9,&quot;width&quot;:348.25}"/>
</p:tagLst>
</file>

<file path=ppt/tags/tag28.xml><?xml version="1.0" encoding="utf-8"?>
<p:tagLst xmlns:p="http://schemas.openxmlformats.org/presentationml/2006/main">
  <p:tag name="KSO_WM_DIAGRAM_VIRTUALLY_FRAME" val="{&quot;height&quot;:116.65,&quot;left&quot;:102.8,&quot;top&quot;:116.9,&quot;width&quot;:348.25}"/>
</p:tagLst>
</file>

<file path=ppt/tags/tag29.xml><?xml version="1.0" encoding="utf-8"?>
<p:tagLst xmlns:p="http://schemas.openxmlformats.org/presentationml/2006/main">
  <p:tag name="KSO_WM_DIAGRAM_VIRTUALLY_FRAME" val="{&quot;height&quot;:116.65,&quot;left&quot;:102.8,&quot;top&quot;:116.9,&quot;width&quot;:348.25}"/>
</p:tagLst>
</file>

<file path=ppt/tags/tag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30.xml><?xml version="1.0" encoding="utf-8"?>
<p:tagLst xmlns:p="http://schemas.openxmlformats.org/presentationml/2006/main">
  <p:tag name="KSO_WM_DIAGRAM_VIRTUALLY_FRAME" val="{&quot;height&quot;:116.65,&quot;left&quot;:102.8,&quot;top&quot;:116.9,&quot;width&quot;:348.25}"/>
</p:tagLst>
</file>

<file path=ppt/tags/tag31.xml><?xml version="1.0" encoding="utf-8"?>
<p:tagLst xmlns:p="http://schemas.openxmlformats.org/presentationml/2006/main">
  <p:tag name="KSO_WM_DIAGRAM_VIRTUALLY_FRAME" val="{&quot;height&quot;:116.65,&quot;left&quot;:102.8,&quot;top&quot;:116.9,&quot;width&quot;:348.25}"/>
</p:tagLst>
</file>

<file path=ppt/tags/tag32.xml><?xml version="1.0" encoding="utf-8"?>
<p:tagLst xmlns:p="http://schemas.openxmlformats.org/presentationml/2006/main">
  <p:tag name="KSO_WM_DIAGRAM_VIRTUALLY_FRAME" val="{&quot;height&quot;:116.65,&quot;left&quot;:102.8,&quot;top&quot;:116.9,&quot;width&quot;:348.25}"/>
</p:tagLst>
</file>

<file path=ppt/tags/tag33.xml><?xml version="1.0" encoding="utf-8"?>
<p:tagLst xmlns:p="http://schemas.openxmlformats.org/presentationml/2006/main">
  <p:tag name="KSO_WM_DIAGRAM_VIRTUALLY_FRAME" val="{&quot;height&quot;:116.65,&quot;left&quot;:102.8,&quot;top&quot;:116.9,&quot;width&quot;:348.25}"/>
</p:tagLst>
</file>

<file path=ppt/tags/tag34.xml><?xml version="1.0" encoding="utf-8"?>
<p:tagLst xmlns:p="http://schemas.openxmlformats.org/presentationml/2006/main">
  <p:tag name="KSO_WM_DIAGRAM_VIRTUALLY_FRAME" val="{&quot;height&quot;:116.65,&quot;left&quot;:102.8,&quot;top&quot;:116.9,&quot;width&quot;:348.25}"/>
</p:tagLst>
</file>

<file path=ppt/tags/tag35.xml><?xml version="1.0" encoding="utf-8"?>
<p:tagLst xmlns:p="http://schemas.openxmlformats.org/presentationml/2006/main">
  <p:tag name="KSO_WM_DIAGRAM_VIRTUALLY_FRAME" val="{&quot;height&quot;:116.65,&quot;left&quot;:102.8,&quot;top&quot;:116.9,&quot;width&quot;:348.25}"/>
</p:tagLst>
</file>

<file path=ppt/tags/tag36.xml><?xml version="1.0" encoding="utf-8"?>
<p:tagLst xmlns:p="http://schemas.openxmlformats.org/presentationml/2006/main">
  <p:tag name="KSO_WM_DIAGRAM_VIRTUALLY_FRAME" val="{&quot;height&quot;:116.65,&quot;left&quot;:102.8,&quot;top&quot;:116.9,&quot;width&quot;:348.25}"/>
</p:tagLst>
</file>

<file path=ppt/tags/tag37.xml><?xml version="1.0" encoding="utf-8"?>
<p:tagLst xmlns:p="http://schemas.openxmlformats.org/presentationml/2006/main">
  <p:tag name="KSO_WM_DIAGRAM_VIRTUALLY_FRAME" val="{&quot;height&quot;:116.65,&quot;left&quot;:102.8,&quot;top&quot;:116.9,&quot;width&quot;:348.25}"/>
</p:tagLst>
</file>

<file path=ppt/tags/tag38.xml><?xml version="1.0" encoding="utf-8"?>
<p:tagLst xmlns:p="http://schemas.openxmlformats.org/presentationml/2006/main">
  <p:tag name="KSO_WM_DIAGRAM_VIRTUALLY_FRAME" val="{&quot;height&quot;:116.65,&quot;left&quot;:102.8,&quot;top&quot;:116.9,&quot;width&quot;:348.25}"/>
</p:tagLst>
</file>

<file path=ppt/tags/tag39.xml><?xml version="1.0" encoding="utf-8"?>
<p:tagLst xmlns:p="http://schemas.openxmlformats.org/presentationml/2006/main">
  <p:tag name="KSO_WM_DIAGRAM_VIRTUALLY_FRAME" val="{&quot;height&quot;:116.65,&quot;left&quot;:102.8,&quot;top&quot;:116.9,&quot;width&quot;:348.25}"/>
</p:tagLst>
</file>

<file path=ppt/tags/tag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40.xml><?xml version="1.0" encoding="utf-8"?>
<p:tagLst xmlns:p="http://schemas.openxmlformats.org/presentationml/2006/main">
  <p:tag name="KSO_WM_DIAGRAM_VIRTUALLY_FRAME" val="{&quot;height&quot;:116.65,&quot;left&quot;:102.8,&quot;top&quot;:116.9,&quot;width&quot;:348.25}"/>
</p:tagLst>
</file>

<file path=ppt/tags/tag41.xml><?xml version="1.0" encoding="utf-8"?>
<p:tagLst xmlns:p="http://schemas.openxmlformats.org/presentationml/2006/main">
  <p:tag name="KSO_WM_DIAGRAM_VIRTUALLY_FRAME" val="{&quot;height&quot;:116.65,&quot;left&quot;:102.8,&quot;top&quot;:116.9,&quot;width&quot;:348.25}"/>
</p:tagLst>
</file>

<file path=ppt/tags/tag42.xml><?xml version="1.0" encoding="utf-8"?>
<p:tagLst xmlns:p="http://schemas.openxmlformats.org/presentationml/2006/main">
  <p:tag name="KSO_WM_DIAGRAM_VIRTUALLY_FRAME" val="{&quot;height&quot;:116.65,&quot;left&quot;:102.8,&quot;top&quot;:116.9,&quot;width&quot;:348.25}"/>
</p:tagLst>
</file>

<file path=ppt/tags/tag43.xml><?xml version="1.0" encoding="utf-8"?>
<p:tagLst xmlns:p="http://schemas.openxmlformats.org/presentationml/2006/main">
  <p:tag name="KSO_WM_DIAGRAM_VIRTUALLY_FRAME" val="{&quot;height&quot;:116.65,&quot;left&quot;:102.8,&quot;top&quot;:116.9,&quot;width&quot;:348.25}"/>
</p:tagLst>
</file>

<file path=ppt/tags/tag44.xml><?xml version="1.0" encoding="utf-8"?>
<p:tagLst xmlns:p="http://schemas.openxmlformats.org/presentationml/2006/main">
  <p:tag name="KSO_WM_DIAGRAM_VIRTUALLY_FRAME" val="{&quot;height&quot;:116.65,&quot;left&quot;:102.8,&quot;top&quot;:116.9,&quot;width&quot;:348.25}"/>
</p:tagLst>
</file>

<file path=ppt/tags/tag45.xml><?xml version="1.0" encoding="utf-8"?>
<p:tagLst xmlns:p="http://schemas.openxmlformats.org/presentationml/2006/main">
  <p:tag name="KSO_WM_DIAGRAM_VIRTUALLY_FRAME" val="{&quot;height&quot;:116.65,&quot;left&quot;:102.8,&quot;top&quot;:116.9,&quot;width&quot;:348.25}"/>
</p:tagLst>
</file>

<file path=ppt/tags/tag46.xml><?xml version="1.0" encoding="utf-8"?>
<p:tagLst xmlns:p="http://schemas.openxmlformats.org/presentationml/2006/main">
  <p:tag name="KSO_WM_DIAGRAM_VIRTUALLY_FRAME" val="{&quot;height&quot;:116.65,&quot;left&quot;:102.8,&quot;top&quot;:116.9,&quot;width&quot;:348.25}"/>
</p:tagLst>
</file>

<file path=ppt/tags/tag47.xml><?xml version="1.0" encoding="utf-8"?>
<p:tagLst xmlns:p="http://schemas.openxmlformats.org/presentationml/2006/main">
  <p:tag name="KSO_WM_DIAGRAM_VIRTUALLY_FRAME" val="{&quot;height&quot;:116.65,&quot;left&quot;:102.8,&quot;top&quot;:116.9,&quot;width&quot;:348.25}"/>
</p:tagLst>
</file>

<file path=ppt/tags/tag48.xml><?xml version="1.0" encoding="utf-8"?>
<p:tagLst xmlns:p="http://schemas.openxmlformats.org/presentationml/2006/main">
  <p:tag name="KSO_WM_DIAGRAM_VIRTUALLY_FRAME" val="{&quot;height&quot;:116.65,&quot;left&quot;:102.8,&quot;top&quot;:116.9,&quot;width&quot;:348.25}"/>
</p:tagLst>
</file>

<file path=ppt/tags/tag49.xml><?xml version="1.0" encoding="utf-8"?>
<p:tagLst xmlns:p="http://schemas.openxmlformats.org/presentationml/2006/main">
  <p:tag name="KSO_WM_DIAGRAM_VIRTUALLY_FRAME" val="{&quot;height&quot;:116.65,&quot;left&quot;:102.8,&quot;top&quot;:116.9,&quot;width&quot;:348.25}"/>
</p:tagLst>
</file>

<file path=ppt/tags/tag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50.xml><?xml version="1.0" encoding="utf-8"?>
<p:tagLst xmlns:p="http://schemas.openxmlformats.org/presentationml/2006/main">
  <p:tag name="KSO_WM_DIAGRAM_VIRTUALLY_FRAME" val="{&quot;height&quot;:116.65,&quot;left&quot;:102.8,&quot;top&quot;:116.9,&quot;width&quot;:348.25}"/>
</p:tagLst>
</file>

<file path=ppt/tags/tag51.xml><?xml version="1.0" encoding="utf-8"?>
<p:tagLst xmlns:p="http://schemas.openxmlformats.org/presentationml/2006/main">
  <p:tag name="KSO_WM_DIAGRAM_VIRTUALLY_FRAME" val="{&quot;height&quot;:116.65,&quot;left&quot;:102.8,&quot;top&quot;:116.9,&quot;width&quot;:348.25}"/>
</p:tagLst>
</file>

<file path=ppt/tags/tag52.xml><?xml version="1.0" encoding="utf-8"?>
<p:tagLst xmlns:p="http://schemas.openxmlformats.org/presentationml/2006/main">
  <p:tag name="KSO_WM_DIAGRAM_VIRTUALLY_FRAME" val="{&quot;height&quot;:228.65,&quot;left&quot;:4.45,&quot;top&quot;:226.6,&quot;width&quot;:591.4}"/>
</p:tagLst>
</file>

<file path=ppt/tags/tag53.xml><?xml version="1.0" encoding="utf-8"?>
<p:tagLst xmlns:p="http://schemas.openxmlformats.org/presentationml/2006/main">
  <p:tag name="KSO_WM_DIAGRAM_VIRTUALLY_FRAME" val="{&quot;height&quot;:228.65,&quot;left&quot;:4.45,&quot;top&quot;:226.6,&quot;width&quot;:591.4}"/>
</p:tagLst>
</file>

<file path=ppt/tags/tag54.xml><?xml version="1.0" encoding="utf-8"?>
<p:tagLst xmlns:p="http://schemas.openxmlformats.org/presentationml/2006/main">
  <p:tag name="KSO_WM_DIAGRAM_VIRTUALLY_FRAME" val="{&quot;height&quot;:228.65,&quot;left&quot;:4.45,&quot;top&quot;:226.6,&quot;width&quot;:591.4}"/>
</p:tagLst>
</file>

<file path=ppt/tags/tag55.xml><?xml version="1.0" encoding="utf-8"?>
<p:tagLst xmlns:p="http://schemas.openxmlformats.org/presentationml/2006/main">
  <p:tag name="KSO_WM_DIAGRAM_VIRTUALLY_FRAME" val="{&quot;height&quot;:228.65,&quot;left&quot;:4.45,&quot;top&quot;:226.6,&quot;width&quot;:591.4}"/>
</p:tagLst>
</file>

<file path=ppt/tags/tag56.xml><?xml version="1.0" encoding="utf-8"?>
<p:tagLst xmlns:p="http://schemas.openxmlformats.org/presentationml/2006/main">
  <p:tag name="KSO_WM_DIAGRAM_VIRTUALLY_FRAME" val="{&quot;height&quot;:228.65,&quot;left&quot;:4.45,&quot;top&quot;:226.6,&quot;width&quot;:591.4}"/>
</p:tagLst>
</file>

<file path=ppt/tags/tag57.xml><?xml version="1.0" encoding="utf-8"?>
<p:tagLst xmlns:p="http://schemas.openxmlformats.org/presentationml/2006/main">
  <p:tag name="KSO_WM_DIAGRAM_VIRTUALLY_FRAME" val="{&quot;height&quot;:228.65,&quot;left&quot;:4.45,&quot;top&quot;:226.6,&quot;width&quot;:591.4}"/>
</p:tagLst>
</file>

<file path=ppt/tags/tag58.xml><?xml version="1.0" encoding="utf-8"?>
<p:tagLst xmlns:p="http://schemas.openxmlformats.org/presentationml/2006/main">
  <p:tag name="KSO_WM_DIAGRAM_VIRTUALLY_FRAME" val="{&quot;height&quot;:228.65,&quot;left&quot;:4.45,&quot;top&quot;:226.6,&quot;width&quot;:591.4}"/>
</p:tagLst>
</file>

<file path=ppt/tags/tag59.xml><?xml version="1.0" encoding="utf-8"?>
<p:tagLst xmlns:p="http://schemas.openxmlformats.org/presentationml/2006/main">
  <p:tag name="KSO_WM_DIAGRAM_VIRTUALLY_FRAME" val="{&quot;height&quot;:228.65,&quot;left&quot;:4.45,&quot;top&quot;:226.6,&quot;width&quot;:591.4}"/>
</p:tagLst>
</file>

<file path=ppt/tags/tag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60.xml><?xml version="1.0" encoding="utf-8"?>
<p:tagLst xmlns:p="http://schemas.openxmlformats.org/presentationml/2006/main">
  <p:tag name="KSO_WM_DIAGRAM_VIRTUALLY_FRAME" val="{&quot;height&quot;:228.65,&quot;left&quot;:4.45,&quot;top&quot;:226.6,&quot;width&quot;:591.4}"/>
</p:tagLst>
</file>

<file path=ppt/tags/tag61.xml><?xml version="1.0" encoding="utf-8"?>
<p:tagLst xmlns:p="http://schemas.openxmlformats.org/presentationml/2006/main">
  <p:tag name="TABLE_ENDDRAG_ORIGIN_RECT" val="150*30"/>
  <p:tag name="TABLE_ENDDRAG_RECT" val="110*255*150*30"/>
</p:tagLst>
</file>

<file path=ppt/tags/tag62.xml><?xml version="1.0" encoding="utf-8"?>
<p:tagLst xmlns:p="http://schemas.openxmlformats.org/presentationml/2006/main">
  <p:tag name="TABLE_ENDDRAG_ORIGIN_RECT" val="150*30"/>
  <p:tag name="TABLE_ENDDRAG_RECT" val="110*255*150*30"/>
</p:tagLst>
</file>

<file path=ppt/tags/tag63.xml><?xml version="1.0" encoding="utf-8"?>
<p:tagLst xmlns:p="http://schemas.openxmlformats.org/presentationml/2006/main">
  <p:tag name="TABLE_ENDDRAG_ORIGIN_RECT" val="150*30"/>
  <p:tag name="TABLE_ENDDRAG_RECT" val="110*255*150*30"/>
</p:tagLst>
</file>

<file path=ppt/tags/tag64.xml><?xml version="1.0" encoding="utf-8"?>
<p:tagLst xmlns:p="http://schemas.openxmlformats.org/presentationml/2006/main">
  <p:tag name="TABLE_ENDDRAG_ORIGIN_RECT" val="150*30"/>
  <p:tag name="TABLE_ENDDRAG_RECT" val="110*255*150*30"/>
</p:tagLst>
</file>

<file path=ppt/tags/tag65.xml><?xml version="1.0" encoding="utf-8"?>
<p:tagLst xmlns:p="http://schemas.openxmlformats.org/presentationml/2006/main">
  <p:tag name="TABLE_ENDDRAG_ORIGIN_RECT" val="150*30"/>
  <p:tag name="TABLE_ENDDRAG_RECT" val="110*255*150*30"/>
</p:tagLst>
</file>

<file path=ppt/tags/tag66.xml><?xml version="1.0" encoding="utf-8"?>
<p:tagLst xmlns:p="http://schemas.openxmlformats.org/presentationml/2006/main">
  <p:tag name="TABLE_ENDDRAG_ORIGIN_RECT" val="150*30"/>
  <p:tag name="TABLE_ENDDRAG_RECT" val="110*255*150*30"/>
</p:tagLst>
</file>

<file path=ppt/tags/tag67.xml><?xml version="1.0" encoding="utf-8"?>
<p:tagLst xmlns:p="http://schemas.openxmlformats.org/presentationml/2006/main">
  <p:tag name="TABLE_ENDDRAG_ORIGIN_RECT" val="562*227"/>
  <p:tag name="TABLE_ENDDRAG_RECT" val="59*270*562*227"/>
</p:tagLst>
</file>

<file path=ppt/tags/tag68.xml><?xml version="1.0" encoding="utf-8"?>
<p:tagLst xmlns:p="http://schemas.openxmlformats.org/presentationml/2006/main">
  <p:tag name="TABLE_ENDDRAG_ORIGIN_RECT" val="179*43"/>
  <p:tag name="TABLE_ENDDRAG_RECT" val="94*166*179*43"/>
</p:tagLst>
</file>

<file path=ppt/tags/tag69.xml><?xml version="1.0" encoding="utf-8"?>
<p:tagLst xmlns:p="http://schemas.openxmlformats.org/presentationml/2006/main">
  <p:tag name="TABLE_ENDDRAG_ORIGIN_RECT" val="297*38"/>
  <p:tag name="TABLE_ENDDRAG_RECT" val="128*98*297*38"/>
</p:tagLst>
</file>

<file path=ppt/tags/tag7.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70.xml><?xml version="1.0" encoding="utf-8"?>
<p:tagLst xmlns:p="http://schemas.openxmlformats.org/presentationml/2006/main">
  <p:tag name="TABLE_ENDDRAG_ORIGIN_RECT" val="177*21"/>
  <p:tag name="TABLE_ENDDRAG_RECT" val="105*237*177*21"/>
</p:tagLst>
</file>

<file path=ppt/tags/tag71.xml><?xml version="1.0" encoding="utf-8"?>
<p:tagLst xmlns:p="http://schemas.openxmlformats.org/presentationml/2006/main">
  <p:tag name="TABLE_ENDDRAG_ORIGIN_RECT" val="179*43"/>
  <p:tag name="TABLE_ENDDRAG_RECT" val="94*166*179*43"/>
</p:tagLst>
</file>

<file path=ppt/tags/tag72.xml><?xml version="1.0" encoding="utf-8"?>
<p:tagLst xmlns:p="http://schemas.openxmlformats.org/presentationml/2006/main">
  <p:tag name="TABLE_ENDDRAG_ORIGIN_RECT" val="297*38"/>
  <p:tag name="TABLE_ENDDRAG_RECT" val="128*98*297*38"/>
</p:tagLst>
</file>

<file path=ppt/tags/tag73.xml><?xml version="1.0" encoding="utf-8"?>
<p:tagLst xmlns:p="http://schemas.openxmlformats.org/presentationml/2006/main">
  <p:tag name="TABLE_ENDDRAG_ORIGIN_RECT" val="177*21"/>
  <p:tag name="TABLE_ENDDRAG_RECT" val="105*237*177*21"/>
</p:tagLst>
</file>

<file path=ppt/tags/tag74.xml><?xml version="1.0" encoding="utf-8"?>
<p:tagLst xmlns:p="http://schemas.openxmlformats.org/presentationml/2006/main">
  <p:tag name="TABLE_ENDDRAG_ORIGIN_RECT" val="179*43"/>
  <p:tag name="TABLE_ENDDRAG_RECT" val="94*166*179*43"/>
</p:tagLst>
</file>

<file path=ppt/tags/tag75.xml><?xml version="1.0" encoding="utf-8"?>
<p:tagLst xmlns:p="http://schemas.openxmlformats.org/presentationml/2006/main">
  <p:tag name="TABLE_ENDDRAG_ORIGIN_RECT" val="179*43"/>
  <p:tag name="TABLE_ENDDRAG_RECT" val="94*166*179*43"/>
</p:tagLst>
</file>

<file path=ppt/tags/tag76.xml><?xml version="1.0" encoding="utf-8"?>
<p:tagLst xmlns:p="http://schemas.openxmlformats.org/presentationml/2006/main">
  <p:tag name="TABLE_ENDDRAG_ORIGIN_RECT" val="330*173"/>
  <p:tag name="TABLE_ENDDRAG_RECT" val="354*88*330*173"/>
</p:tagLst>
</file>

<file path=ppt/tags/tag77.xml><?xml version="1.0" encoding="utf-8"?>
<p:tagLst xmlns:p="http://schemas.openxmlformats.org/presentationml/2006/main">
  <p:tag name="TABLE_ENDDRAG_ORIGIN_RECT" val="179*43"/>
  <p:tag name="TABLE_ENDDRAG_RECT" val="94*166*179*43"/>
</p:tagLst>
</file>

<file path=ppt/tags/tag78.xml><?xml version="1.0" encoding="utf-8"?>
<p:tagLst xmlns:p="http://schemas.openxmlformats.org/presentationml/2006/main">
  <p:tag name="TABLE_ENDDRAG_ORIGIN_RECT" val="179*43"/>
  <p:tag name="TABLE_ENDDRAG_RECT" val="94*166*179*43"/>
</p:tagLst>
</file>

<file path=ppt/tags/tag79.xml><?xml version="1.0" encoding="utf-8"?>
<p:tagLst xmlns:p="http://schemas.openxmlformats.org/presentationml/2006/main">
  <p:tag name="TABLE_ENDDRAG_ORIGIN_RECT" val="179*43"/>
  <p:tag name="TABLE_ENDDRAG_RECT" val="94*166*179*43"/>
</p:tagLst>
</file>

<file path=ppt/tags/tag8.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80.xml><?xml version="1.0" encoding="utf-8"?>
<p:tagLst xmlns:p="http://schemas.openxmlformats.org/presentationml/2006/main">
  <p:tag name="TABLE_ENDDRAG_ORIGIN_RECT" val="179*43"/>
  <p:tag name="TABLE_ENDDRAG_RECT" val="94*166*179*43"/>
</p:tagLst>
</file>

<file path=ppt/tags/tag81.xml><?xml version="1.0" encoding="utf-8"?>
<p:tagLst xmlns:p="http://schemas.openxmlformats.org/presentationml/2006/main">
  <p:tag name="TABLE_ENDDRAG_ORIGIN_RECT" val="179*43"/>
  <p:tag name="TABLE_ENDDRAG_RECT" val="94*166*179*43"/>
</p:tagLst>
</file>

<file path=ppt/tags/tag82.xml><?xml version="1.0" encoding="utf-8"?>
<p:tagLst xmlns:p="http://schemas.openxmlformats.org/presentationml/2006/main">
  <p:tag name="TABLE_ENDDRAG_ORIGIN_RECT" val="179*43"/>
  <p:tag name="TABLE_ENDDRAG_RECT" val="94*166*179*43"/>
</p:tagLst>
</file>

<file path=ppt/tags/tag83.xml><?xml version="1.0" encoding="utf-8"?>
<p:tagLst xmlns:p="http://schemas.openxmlformats.org/presentationml/2006/main">
  <p:tag name="TABLE_ENDDRAG_ORIGIN_RECT" val="179*43"/>
  <p:tag name="TABLE_ENDDRAG_RECT" val="94*166*179*43"/>
</p:tagLst>
</file>

<file path=ppt/tags/tag84.xml><?xml version="1.0" encoding="utf-8"?>
<p:tagLst xmlns:p="http://schemas.openxmlformats.org/presentationml/2006/main">
  <p:tag name="TABLE_ENDDRAG_ORIGIN_RECT" val="179*43"/>
  <p:tag name="TABLE_ENDDRAG_RECT" val="94*166*179*43"/>
</p:tagLst>
</file>

<file path=ppt/tags/tag85.xml><?xml version="1.0" encoding="utf-8"?>
<p:tagLst xmlns:p="http://schemas.openxmlformats.org/presentationml/2006/main">
  <p:tag name="TABLE_ENDDRAG_ORIGIN_RECT" val="179*43"/>
  <p:tag name="TABLE_ENDDRAG_RECT" val="94*166*179*43"/>
</p:tagLst>
</file>

<file path=ppt/tags/tag86.xml><?xml version="1.0" encoding="utf-8"?>
<p:tagLst xmlns:p="http://schemas.openxmlformats.org/presentationml/2006/main">
  <p:tag name="TABLE_ENDDRAG_ORIGIN_RECT" val="179*43"/>
  <p:tag name="TABLE_ENDDRAG_RECT" val="94*166*179*43"/>
</p:tagLst>
</file>

<file path=ppt/tags/tag87.xml><?xml version="1.0" encoding="utf-8"?>
<p:tagLst xmlns:p="http://schemas.openxmlformats.org/presentationml/2006/main">
  <p:tag name="TABLE_ENDDRAG_ORIGIN_RECT" val="179*43"/>
  <p:tag name="TABLE_ENDDRAG_RECT" val="94*166*179*43"/>
</p:tagLst>
</file>

<file path=ppt/tags/tag88.xml><?xml version="1.0" encoding="utf-8"?>
<p:tagLst xmlns:p="http://schemas.openxmlformats.org/presentationml/2006/main">
  <p:tag name="TABLE_ENDDRAG_ORIGIN_RECT" val="179*43"/>
  <p:tag name="TABLE_ENDDRAG_RECT" val="94*166*179*43"/>
</p:tagLst>
</file>

<file path=ppt/tags/tag89.xml><?xml version="1.0" encoding="utf-8"?>
<p:tagLst xmlns:p="http://schemas.openxmlformats.org/presentationml/2006/main">
  <p:tag name="TABLE_ENDDRAG_ORIGIN_RECT" val="179*43"/>
  <p:tag name="TABLE_ENDDRAG_RECT" val="94*166*179*43"/>
</p:tagLst>
</file>

<file path=ppt/tags/tag9.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90.xml><?xml version="1.0" encoding="utf-8"?>
<p:tagLst xmlns:p="http://schemas.openxmlformats.org/presentationml/2006/main">
  <p:tag name="TABLE_ENDDRAG_ORIGIN_RECT" val="179*43"/>
  <p:tag name="TABLE_ENDDRAG_RECT" val="94*166*179*43"/>
</p:tagLst>
</file>

<file path=ppt/tags/tag91.xml><?xml version="1.0" encoding="utf-8"?>
<p:tagLst xmlns:p="http://schemas.openxmlformats.org/presentationml/2006/main">
  <p:tag name="TABLE_ENDDRAG_ORIGIN_RECT" val="179*43"/>
  <p:tag name="TABLE_ENDDRAG_RECT" val="94*166*179*43"/>
</p:tagLst>
</file>

<file path=ppt/tags/tag92.xml><?xml version="1.0" encoding="utf-8"?>
<p:tagLst xmlns:p="http://schemas.openxmlformats.org/presentationml/2006/main">
  <p:tag name="TABLE_ENDDRAG_ORIGIN_RECT" val="179*43"/>
  <p:tag name="TABLE_ENDDRAG_RECT" val="94*166*179*43"/>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9536</Words>
  <Application>WPS 演示</Application>
  <PresentationFormat>全屏显示(4:3)</PresentationFormat>
  <Paragraphs>2401</Paragraphs>
  <Slides>50</Slides>
  <Notes>1</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50</vt:i4>
      </vt:variant>
    </vt:vector>
  </HeadingPairs>
  <TitlesOfParts>
    <vt:vector size="69" baseType="lpstr">
      <vt:lpstr>Arial</vt:lpstr>
      <vt:lpstr>宋体</vt:lpstr>
      <vt:lpstr>Wingdings</vt:lpstr>
      <vt:lpstr>Calibri</vt:lpstr>
      <vt:lpstr>华文细黑</vt:lpstr>
      <vt:lpstr>MS UI Gothic</vt:lpstr>
      <vt:lpstr>方正正大黑简体</vt:lpstr>
      <vt:lpstr>黑体</vt:lpstr>
      <vt:lpstr>Verdana</vt:lpstr>
      <vt:lpstr>微软雅黑</vt:lpstr>
      <vt:lpstr>楷体</vt:lpstr>
      <vt:lpstr>Times New Roman</vt:lpstr>
      <vt:lpstr>隶书</vt:lpstr>
      <vt:lpstr>Arial Unicode MS</vt:lpstr>
      <vt:lpstr>Tahoma</vt:lpstr>
      <vt:lpstr>JetBrains Mono</vt:lpstr>
      <vt:lpstr>Segoe Print</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434</cp:revision>
  <dcterms:created xsi:type="dcterms:W3CDTF">2010-09-23T08:30:00Z</dcterms:created>
  <dcterms:modified xsi:type="dcterms:W3CDTF">2025-09-22T05:46:57Z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FCA73F71D30A455E9BD22AE6DD7764F1_12</vt:lpwstr>
  </property>
  <property fmtid="{D5CDD505-2E9C-101B-9397-08002B2CF9AE}" pid="4" name="KSOProductBuildVer">
    <vt:lpwstr>2052-12.1.0.22529</vt:lpwstr>
  </property>
</Properties>
</file>